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3" r:id="rId2"/>
    <p:sldId id="789" r:id="rId3"/>
    <p:sldId id="814" r:id="rId4"/>
    <p:sldId id="815" r:id="rId5"/>
    <p:sldId id="812" r:id="rId6"/>
    <p:sldId id="804" r:id="rId7"/>
    <p:sldId id="807" r:id="rId8"/>
    <p:sldId id="806" r:id="rId9"/>
    <p:sldId id="809" r:id="rId10"/>
    <p:sldId id="822" r:id="rId11"/>
    <p:sldId id="823" r:id="rId12"/>
    <p:sldId id="810" r:id="rId13"/>
    <p:sldId id="811" r:id="rId14"/>
    <p:sldId id="825" r:id="rId15"/>
    <p:sldId id="819" r:id="rId16"/>
    <p:sldId id="820" r:id="rId17"/>
    <p:sldId id="808" r:id="rId18"/>
    <p:sldId id="821" r:id="rId19"/>
    <p:sldId id="424" r:id="rId20"/>
  </p:sldIdLst>
  <p:sldSz cx="9144000" cy="6858000" type="screen4x3"/>
  <p:notesSz cx="9932988" cy="680085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 Titr" panose="00000700000000000000" pitchFamily="2" charset="-78"/>
        <a:ea typeface="+mn-ea"/>
        <a:cs typeface="B Titr" panose="00000700000000000000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E2"/>
    <a:srgbClr val="F7FEE6"/>
    <a:srgbClr val="FFFFCC"/>
    <a:srgbClr val="FF3300"/>
    <a:srgbClr val="66FF33"/>
    <a:srgbClr val="000000"/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84" autoAdjust="0"/>
    <p:restoredTop sz="89378" autoAdjust="0"/>
  </p:normalViewPr>
  <p:slideViewPr>
    <p:cSldViewPr>
      <p:cViewPr>
        <p:scale>
          <a:sx n="75" d="100"/>
          <a:sy n="75" d="100"/>
        </p:scale>
        <p:origin x="85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623F9C-4942-4042-A736-9F6008AF6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628693" y="0"/>
            <a:ext cx="4304295" cy="34004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ACF94-C278-41B4-AF3E-39BC6272FA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300" y="0"/>
            <a:ext cx="4304295" cy="34004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1D83AE3A-3DAF-4315-AF5A-FCC86AFA1B29}" type="datetimeFigureOut">
              <a:rPr lang="fa-IR"/>
              <a:pPr>
                <a:defRPr/>
              </a:pPr>
              <a:t>06/11/1438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E4852-FCEC-4FCC-867C-6FE62F6D41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628693" y="6459627"/>
            <a:ext cx="4304295" cy="34004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E6967-3421-4067-95F5-4F02E7CEC0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300" y="6459627"/>
            <a:ext cx="4304295" cy="34004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6A001AE-A306-43D1-BB2C-DBD3C3D8E91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3EC9B-6895-4091-BB59-FADFFF6C58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628693" y="0"/>
            <a:ext cx="4304295" cy="34004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CF9B9-999B-4E91-9D26-8AD4A7D3B6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2300" y="0"/>
            <a:ext cx="4304295" cy="34004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A5E31032-B63D-42CE-A734-F3E519F7FF0D}" type="datetimeFigureOut">
              <a:rPr lang="fa-IR"/>
              <a:pPr>
                <a:defRPr/>
              </a:pPr>
              <a:t>06/11/1438</a:t>
            </a:fld>
            <a:endParaRPr lang="fa-I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1D880D-8933-4156-8DFA-BAF083A17B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40201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4E6191-FD7B-4CB8-9D4C-2BA14462B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299" y="3230404"/>
            <a:ext cx="7946390" cy="30603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B466F-4369-4754-B0AC-BA32A131FB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5628693" y="6459627"/>
            <a:ext cx="4304295" cy="34004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FC95F-F3B1-4D59-9398-946FB13E4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2300" y="6459627"/>
            <a:ext cx="4304295" cy="34004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8C77BC7-1AF6-49EE-8D8A-F84401BC02C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8DAB5C9-67C5-4A29-8968-F6A4F4554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753753-9E2F-4DAE-8024-378BE98B7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2BF7E7-13E8-4EE1-BDD3-3793CE881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B843-4EB1-4F9B-8D72-35ACF7C4040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EBB5E-838D-4221-8475-42D182E8A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rm1[1]">
            <a:extLst>
              <a:ext uri="{FF2B5EF4-FFF2-40B4-BE49-F238E27FC236}">
                <a16:creationId xmlns:a16="http://schemas.microsoft.com/office/drawing/2014/main" id="{A939B61E-89C1-4816-8BC1-F4563F00FDD3}"/>
              </a:ext>
            </a:extLst>
          </p:cNvPr>
          <p:cNvPicPr/>
          <p:nvPr userDrawn="1"/>
        </p:nvPicPr>
        <p:blipFill>
          <a:blip r:embed="rId3" cstate="print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  <a:lum contrast="40000"/>
          </a:blip>
          <a:srcRect l="4097" t="1785" r="3972"/>
          <a:stretch>
            <a:fillRect/>
          </a:stretch>
        </p:blipFill>
        <p:spPr bwMode="auto">
          <a:xfrm>
            <a:off x="7096695" y="1255810"/>
            <a:ext cx="957560" cy="14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E17245-1781-4D19-8708-0225A60F5A41}"/>
              </a:ext>
            </a:extLst>
          </p:cNvPr>
          <p:cNvSpPr/>
          <p:nvPr userDrawn="1"/>
        </p:nvSpPr>
        <p:spPr bwMode="auto">
          <a:xfrm>
            <a:off x="22034" y="341523"/>
            <a:ext cx="9091361" cy="154236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>
              <a:solidFill>
                <a:schemeClr val="accent6"/>
              </a:solidFill>
              <a:effectLst/>
              <a:latin typeface="B Titr" pitchFamily="2" charset="-78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15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174DAD-F84C-4982-8CF1-8B673B35F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8FF47D-0897-4D08-95E1-4286A3C33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7E30D3-B081-497A-AD49-9E79A4FA0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D092-07FC-4EA0-81EE-2D6BE08B36D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5B1C2-01FD-4458-BBCC-C39A3CFF0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867F4-428F-4F6B-B644-5FE74F574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59D9E-473E-4AEC-BF8B-AF87CBC26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68215-D00E-4600-9004-1E9994D041E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E4F0E-34A5-438C-AB4D-37815F57D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520E6-CD9F-40FF-975A-E5558AADD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67C2E-4341-4537-B54E-9540607DC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EE0D-976D-4364-A688-7CF8767396D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84BEE8-E949-45A4-B7B4-92077B1B3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900A6-C463-45A4-9A3A-1B821806A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A0B510-AEDA-4939-BE26-3D8C1DD71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DC0F-7B08-4F9B-B8BF-4A68C0FD215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D7050-3D7D-477F-9728-D4E82A736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3C283-867B-4DFB-B2FF-30BC1C7A3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0CB48-AE52-4E12-8E33-EB8F8B7E6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ABED-B50F-4EDB-9982-98A3744C710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AAFE60-7998-461E-BC38-FB964AF59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F1C25C-7739-4AA5-B8DF-C1FF59851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80C49C-0F98-4300-97FB-26196CE39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1DF5-5058-4735-9EC0-95604136876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AF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10D1A85-941C-48C8-9819-B72573622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8E2B97-09C7-4CEE-A3D6-49F2A3B49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A7448-790B-40B2-8E52-E4CF613F0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7C0D4-B285-46B1-A4AE-D1C91D4D24A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6DA30-FB2D-4910-9818-E20D74070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112D8-D827-4938-82BB-A35A19894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1641" y="6308694"/>
            <a:ext cx="658871" cy="528245"/>
          </a:xfrm>
          <a:prstGeom prst="rect">
            <a:avLst/>
          </a:prstGeom>
        </p:spPr>
      </p:pic>
      <p:pic>
        <p:nvPicPr>
          <p:cNvPr id="12" name="Picture 11" descr="arm1[1]">
            <a:extLst>
              <a:ext uri="{FF2B5EF4-FFF2-40B4-BE49-F238E27FC236}">
                <a16:creationId xmlns:a16="http://schemas.microsoft.com/office/drawing/2014/main" id="{312407A4-DBF0-49A0-9C6D-FD6B79D5FC92}"/>
              </a:ext>
            </a:extLst>
          </p:cNvPr>
          <p:cNvPicPr/>
          <p:nvPr userDrawn="1"/>
        </p:nvPicPr>
        <p:blipFill>
          <a:blip r:embed="rId4" cstate="print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  <a:lum contrast="40000"/>
          </a:blip>
          <a:srcRect l="4097" t="1785" r="3972"/>
          <a:stretch>
            <a:fillRect/>
          </a:stretch>
        </p:blipFill>
        <p:spPr bwMode="auto">
          <a:xfrm>
            <a:off x="8661796" y="44624"/>
            <a:ext cx="48220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gular Pentagon 2">
            <a:extLst>
              <a:ext uri="{FF2B5EF4-FFF2-40B4-BE49-F238E27FC236}">
                <a16:creationId xmlns:a16="http://schemas.microsoft.com/office/drawing/2014/main" id="{99C2AB8A-AB22-4F9D-968B-3185637288D6}"/>
              </a:ext>
            </a:extLst>
          </p:cNvPr>
          <p:cNvSpPr/>
          <p:nvPr userDrawn="1"/>
        </p:nvSpPr>
        <p:spPr bwMode="auto">
          <a:xfrm>
            <a:off x="88900" y="6453336"/>
            <a:ext cx="378644" cy="336402"/>
          </a:xfrm>
          <a:prstGeom prst="pentagon">
            <a:avLst/>
          </a:prstGeom>
          <a:solidFill>
            <a:schemeClr val="accent4">
              <a:lumMod val="25000"/>
            </a:schemeClr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1pPr>
            <a:lvl2pPr marL="742950" indent="-285750"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2pPr>
            <a:lvl3pPr marL="1143000" indent="-228600"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3pPr>
            <a:lvl4pPr marL="1600200" indent="-228600"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4pPr>
            <a:lvl5pPr marL="2057400" indent="-228600"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9pPr>
          </a:lstStyle>
          <a:p>
            <a:pPr algn="ctr" rtl="1" eaLnBrk="1" hangingPunct="1">
              <a:defRPr/>
            </a:pPr>
            <a:fld id="{03B2F172-E693-405A-A7C3-1FCB94871D65}" type="slidenum">
              <a:rPr lang="fa-IR" sz="1100">
                <a:solidFill>
                  <a:srgbClr val="949494"/>
                </a:solidFill>
              </a:rPr>
              <a:pPr algn="ctr" rtl="1" eaLnBrk="1" hangingPunct="1">
                <a:defRPr/>
              </a:pPr>
              <a:t>‹#›</a:t>
            </a:fld>
            <a:endParaRPr lang="fa-IR" sz="1100" dirty="0">
              <a:solidFill>
                <a:srgbClr val="949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8BB13F-67C0-4D2B-B948-451D8E281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  <p:pic>
        <p:nvPicPr>
          <p:cNvPr id="6" name="Picture 5" descr="arm1[1]">
            <a:extLst>
              <a:ext uri="{FF2B5EF4-FFF2-40B4-BE49-F238E27FC236}">
                <a16:creationId xmlns:a16="http://schemas.microsoft.com/office/drawing/2014/main" id="{A0B9D588-FE81-4FCB-A6B0-D1155EE58394}"/>
              </a:ext>
            </a:extLst>
          </p:cNvPr>
          <p:cNvPicPr/>
          <p:nvPr userDrawn="1"/>
        </p:nvPicPr>
        <p:blipFill>
          <a:blip r:embed="rId3" cstate="print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  <a:lum contrast="40000"/>
          </a:blip>
          <a:srcRect l="4097" t="1785" r="3972"/>
          <a:stretch>
            <a:fillRect/>
          </a:stretch>
        </p:blipFill>
        <p:spPr bwMode="auto">
          <a:xfrm>
            <a:off x="8661796" y="44624"/>
            <a:ext cx="48220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4122F506-173E-4166-9D7A-D8E3E9D30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489D9C-5386-4C45-A2F5-2EC3E4F99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586088-4F92-4808-8501-3AC3C6B34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9B07-9DCD-4A02-9EF5-8B3D25E5228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gular Pentagon 2">
            <a:extLst>
              <a:ext uri="{FF2B5EF4-FFF2-40B4-BE49-F238E27FC236}">
                <a16:creationId xmlns:a16="http://schemas.microsoft.com/office/drawing/2014/main" id="{9C684205-FA7A-468A-A34A-0A3BBED2B56F}"/>
              </a:ext>
            </a:extLst>
          </p:cNvPr>
          <p:cNvSpPr/>
          <p:nvPr userDrawn="1"/>
        </p:nvSpPr>
        <p:spPr bwMode="auto">
          <a:xfrm>
            <a:off x="88900" y="6453336"/>
            <a:ext cx="378644" cy="336402"/>
          </a:xfrm>
          <a:prstGeom prst="pentagon">
            <a:avLst/>
          </a:prstGeom>
          <a:solidFill>
            <a:schemeClr val="accent4">
              <a:lumMod val="25000"/>
            </a:schemeClr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1pPr>
            <a:lvl2pPr marL="742950" indent="-285750"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2pPr>
            <a:lvl3pPr marL="1143000" indent="-228600"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3pPr>
            <a:lvl4pPr marL="1600200" indent="-228600"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4pPr>
            <a:lvl5pPr marL="2057400" indent="-228600"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9pPr>
          </a:lstStyle>
          <a:p>
            <a:pPr algn="ctr" rtl="1" eaLnBrk="1" hangingPunct="1">
              <a:defRPr/>
            </a:pPr>
            <a:fld id="{03B2F172-E693-405A-A7C3-1FCB94871D65}" type="slidenum">
              <a:rPr lang="fa-IR" sz="1100">
                <a:solidFill>
                  <a:srgbClr val="949494"/>
                </a:solidFill>
              </a:rPr>
              <a:pPr algn="ctr" rtl="1" eaLnBrk="1" hangingPunct="1">
                <a:defRPr/>
              </a:pPr>
              <a:t>‹#›</a:t>
            </a:fld>
            <a:endParaRPr lang="fa-IR" sz="1100" dirty="0">
              <a:solidFill>
                <a:srgbClr val="949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8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6DC1DF-DAE2-4C97-B264-8F898B8B5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D744B-FFD1-418B-9791-DD3418D3B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E82EF-70FD-41B0-BCE4-B7425B817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082A-F9C7-4B1B-A40E-E81A1A0A7ED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3C12-7709-4E65-B720-352EA7C20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9679F-7450-4F91-8507-4226F1BF8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B338A-02D9-4C2F-A058-31BE0DDB7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F4D12-103E-41CA-912E-F70EEE54020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2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ACA208-2BE1-40CE-B0F2-4BBB457CD0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777D8A-454E-456E-89FE-993DA4BF4F3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2E3C340-4F60-453A-AEF9-1BEE0E211C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307943F2-CF04-4D69-80C9-A40C416FB6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188D6C30-041F-4A94-AC96-6FE70E2B9C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86E4564-ACDB-4888-A5EF-854DC7DD1BA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 Titr" pitchFamily="2" charset="-78"/>
          <a:cs typeface="B Titr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 Titr" pitchFamily="2" charset="-78"/>
          <a:cs typeface="B Titr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 Titr" pitchFamily="2" charset="-78"/>
          <a:cs typeface="B Titr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 Titr" pitchFamily="2" charset="-78"/>
          <a:cs typeface="B Titr" pitchFamily="2" charset="-7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 Titr" pitchFamily="2" charset="-78"/>
          <a:cs typeface="B Titr" pitchFamily="2" charset="-7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 Titr" pitchFamily="2" charset="-78"/>
          <a:cs typeface="B Titr" pitchFamily="2" charset="-7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 Titr" pitchFamily="2" charset="-78"/>
          <a:cs typeface="B Titr" pitchFamily="2" charset="-7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 Titr" pitchFamily="2" charset="-78"/>
          <a:cs typeface="B Titr" pitchFamily="2" charset="-7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575;&#1585;&#1586;&#1588;&#1740;&#1575;&#1576;&#1740;%20&#1740;&#1575;&#1583;&#1711;&#1740;&#1585;&#1740;%20&#1583;&#1576;&#1740;&#1585;&#1740;.doc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lgrm.me/aslah_cfu" TargetMode="External"/><Relationship Id="rId2" Type="http://schemas.openxmlformats.org/officeDocument/2006/relationships/hyperlink" Target="http://te.cfu.ac.ir/Measuremen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telegram.me/aslah_95" TargetMode="External"/><Relationship Id="rId4" Type="http://schemas.openxmlformats.org/officeDocument/2006/relationships/hyperlink" Target="https://web.telegram.org/#/im?p=@aslah_cf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03C5936-CB45-467F-A3C3-B80708D25DE5}"/>
              </a:ext>
            </a:extLst>
          </p:cNvPr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179512" y="116632"/>
            <a:ext cx="6696744" cy="6626225"/>
          </a:xfrm>
        </p:spPr>
        <p:txBody>
          <a:bodyPr/>
          <a:lstStyle/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به نام خدا</a:t>
            </a:r>
          </a:p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fa-IR" sz="3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rtl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endParaRPr lang="fa-IR" sz="105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 rtl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>
                <a:solidFill>
                  <a:schemeClr val="bg2"/>
                </a:solidFill>
              </a:rPr>
              <a:t>اطمینان پیدا کردن به هر فرد </a:t>
            </a:r>
          </a:p>
          <a:p>
            <a:pPr marL="0" indent="0" algn="ctr" rtl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>
                <a:solidFill>
                  <a:schemeClr val="bg2"/>
                </a:solidFill>
              </a:rPr>
              <a:t>قبل از آزمودن، </a:t>
            </a:r>
          </a:p>
          <a:p>
            <a:pPr marL="0" indent="0" algn="ctr" rtl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fa-IR" sz="2800" dirty="0">
                <a:solidFill>
                  <a:schemeClr val="bg2"/>
                </a:solidFill>
              </a:rPr>
              <a:t> نوعی ناتوانی است.</a:t>
            </a:r>
          </a:p>
          <a:p>
            <a:pPr marL="0" indent="0" algn="ctr" rtl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endParaRPr lang="fa-IR" sz="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 rtl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fa-I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امیر سخن علی علیه السلام، حکمت 384 نهج البلاغه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764704"/>
            <a:ext cx="854075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7030A0"/>
                </a:solidFill>
                <a:latin typeface="Arial" pitchFamily="34" charset="0"/>
              </a:rPr>
              <a:t>نکات مهم: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افرادی که موفق به دریافت تمامی نصاب‌های لازم نشوند، تنها یک بار دیگر فرصت خواهند داشت در مؤلفه(های) مربوطه شرکت نموده و نمره لازم را کسب نمایند. کسانی که حد نصاب لازم را دریافت ننمایند، به منزله عدم اتمام دوره مهارت‌آموزی تلقی شده و جهت تعیین تکلیف و اقدامات بعدی (درصورت  لزوم،  تکرار  دوره  با  ورودی  بعدی  مهارت‌آموزان)   به  وزارت</a:t>
            </a: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  			 آموزش و پرورش معرفی خواهند شد.</a:t>
            </a:r>
          </a:p>
        </p:txBody>
      </p:sp>
    </p:spTree>
    <p:extLst>
      <p:ext uri="{BB962C8B-B14F-4D97-AF65-F5344CB8AC3E}">
        <p14:creationId xmlns:p14="http://schemas.microsoft.com/office/powerpoint/2010/main" val="89888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764704"/>
            <a:ext cx="854075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7030A0"/>
                </a:solidFill>
                <a:latin typeface="Arial" pitchFamily="34" charset="0"/>
              </a:rPr>
              <a:t>نکات مهم: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کسانی که در آزمون کتبی چهارگزینه‌ای (21 شهریور) حد نصاب لازم را دریافت نمایند، مجاز خواهند بود در بخش دوم دوره در طول سال تحصیلی 97-1396 شرکت نمایند و در آموزش و پرورش به کار تدریس مشغول خواهند شد.   درصورتی  که  داوطلبان  حد نصاب لازم را کسب ننمایند،  تنها</a:t>
            </a: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	                        یک بار دیگر مجاز خواهند بود در آزمون جبرانی (که در </a:t>
            </a: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			      اوایل مهرماه برگزار می گردد) شرکت کنند و فقط </a:t>
            </a: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			       در صورت قبولی، برای بخش دوم دوره و تدریس</a:t>
            </a: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                                                               معرفی خواهند شد.</a:t>
            </a:r>
            <a:endParaRPr lang="fa-IR" sz="900" b="1" kern="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6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1844824"/>
            <a:ext cx="794278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002060"/>
                </a:solidFill>
                <a:latin typeface="Arial" pitchFamily="34" charset="0"/>
              </a:rPr>
              <a:t>آزمون کتبی چند گزینه‌ای برای رشته‌های مختلف در قالب جدول ذیل </a:t>
            </a: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002060"/>
                </a:solidFill>
                <a:latin typeface="Arial" pitchFamily="34" charset="0"/>
              </a:rPr>
              <a:t>و در شهریور‌ماه سال جاری انجام می­پذیرد:</a:t>
            </a:r>
            <a:endParaRPr lang="fa-IR" sz="900" b="1" kern="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9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067944" y="404664"/>
            <a:ext cx="448639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C00000"/>
                </a:solidFill>
                <a:latin typeface="Arial" pitchFamily="34" charset="0"/>
              </a:rPr>
              <a:t>آموزش ابتدائی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برنامه‌ریزی درسی و آموزش کلاس‌های چندپایه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ارزشیابی کیفی(توصیفی) در دوره ابتدایی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C00000"/>
                </a:solidFill>
                <a:latin typeface="Arial" pitchFamily="34" charset="0"/>
              </a:rPr>
              <a:t>آموزگاری استثنائی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اختلالات یادگیری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سنجش و آزمون‌های تخصصی در حوزه کودکان با نیازهای ویژه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C00000"/>
                </a:solidFill>
                <a:latin typeface="Arial" pitchFamily="34" charset="0"/>
              </a:rPr>
              <a:t>دبیری تربیت</a:t>
            </a: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fa-IR" sz="1600" b="1" kern="0" dirty="0">
                <a:solidFill>
                  <a:srgbClr val="C00000"/>
                </a:solidFill>
                <a:latin typeface="Arial" pitchFamily="34" charset="0"/>
              </a:rPr>
              <a:t>بدنی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برنامه‌ریزی و  روش‌های اجرای فعالیت‌های مکمل درس تربیت بدنی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روش‌های ارزشیابی درس تربیت بدنی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C00000"/>
                </a:solidFill>
                <a:latin typeface="Arial" pitchFamily="34" charset="0"/>
              </a:rPr>
              <a:t>مراقب سلامت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سلامت/ بهداشت و صیانت از محیط زیست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اصول و مبانی آموزش و پرورش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بهداشت خانواده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8F9984-CDB3-4AF9-9F23-20A275C67E7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07504" y="620688"/>
            <a:ext cx="376631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C00000"/>
                </a:solidFill>
                <a:latin typeface="Arial" pitchFamily="34" charset="0"/>
              </a:rPr>
              <a:t>مشاوره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روانشناسی تربیتی (پرورشی)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اصول و مبانی آموزش و پرورش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آسیب‌شناسی روانی کودک و نوجوان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روابط انسانی در مدرسه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C00000"/>
                </a:solidFill>
                <a:latin typeface="Arial" pitchFamily="34" charset="0"/>
              </a:rPr>
              <a:t>مربی امور تربیتی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روانشناسی تربیتی (پرورشی)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اصول و مبانی آموزش و پرورش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سواد رسانه­ای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نیازها و مسائل کودکان و نوجوانان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C00000"/>
                </a:solidFill>
                <a:latin typeface="Arial" pitchFamily="34" charset="0"/>
              </a:rPr>
              <a:t>مجموعه رشته‌های دبیری  (14 رشته)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روانشناسی تربیتی (پرورشی)</a:t>
            </a:r>
          </a:p>
          <a:p>
            <a:pPr lvl="1" algn="just" rtl="1">
              <a:lnSpc>
                <a:spcPct val="150000"/>
              </a:lnSpc>
              <a:defRPr/>
            </a:pPr>
            <a:r>
              <a:rPr lang="fa-IR" sz="1600" b="1" kern="0" dirty="0">
                <a:solidFill>
                  <a:srgbClr val="7030A0"/>
                </a:solidFill>
                <a:latin typeface="Arial" pitchFamily="34" charset="0"/>
              </a:rPr>
              <a:t>ارزشیابی یادگیری</a:t>
            </a:r>
          </a:p>
        </p:txBody>
      </p:sp>
    </p:spTree>
    <p:extLst>
      <p:ext uri="{BB962C8B-B14F-4D97-AF65-F5344CB8AC3E}">
        <p14:creationId xmlns:p14="http://schemas.microsoft.com/office/powerpoint/2010/main" val="257955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2708920"/>
            <a:ext cx="794278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None/>
              <a:defRPr/>
            </a:pPr>
            <a:r>
              <a:rPr lang="fa-IR" b="1" kern="0" dirty="0">
                <a:solidFill>
                  <a:srgbClr val="002060"/>
                </a:solidFill>
                <a:latin typeface="Arial" pitchFamily="34" charset="0"/>
              </a:rPr>
              <a:t>بروشور تبیین طرح اصلح</a:t>
            </a:r>
            <a:endParaRPr lang="fa-IR" sz="1050" b="1" kern="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5E72F-A619-46B1-91B1-1FC61705A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4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9E9C-E1A0-4173-B523-BC81C2C65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9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9512" y="908720"/>
            <a:ext cx="854075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چارچوب سنجش برخی از مواد آزمون، که بر اساس  سرفصل‌های رسمی درس مربوطه طراحی شده، اعلام شده است.</a:t>
            </a:r>
          </a:p>
          <a:p>
            <a:pPr algn="ctr" rtl="1">
              <a:lnSpc>
                <a:spcPct val="150000"/>
              </a:lnSpc>
              <a:buNone/>
              <a:defRPr/>
            </a:pPr>
            <a:endParaRPr lang="fa-IR" sz="2400" b="1" kern="0" dirty="0">
              <a:solidFill>
                <a:srgbClr val="FFFFCC"/>
              </a:solidFill>
              <a:latin typeface="Arial" pitchFamily="34" charset="0"/>
              <a:hlinkClick r:id="rId2" action="ppaction://hlinkfile"/>
            </a:endParaRP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FFFFCC"/>
                </a:solidFill>
                <a:latin typeface="Arial" pitchFamily="34" charset="0"/>
                <a:hlinkClick r:id="rId2" action="ppaction://hlinkfile"/>
              </a:rPr>
              <a:t>نمونه‌ای از چارچوب سنجش </a:t>
            </a: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FFFFCC"/>
                </a:solidFill>
                <a:latin typeface="Arial" pitchFamily="34" charset="0"/>
                <a:hlinkClick r:id="rId2" action="ppaction://hlinkfile"/>
              </a:rPr>
              <a:t>مربوط به درس ارزشیابی یادگیری </a:t>
            </a: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FFFFCC"/>
                </a:solidFill>
                <a:latin typeface="Arial" pitchFamily="34" charset="0"/>
                <a:hlinkClick r:id="rId2" action="ppaction://hlinkfile"/>
              </a:rPr>
              <a:t>رشته‌های دبیری (14 رشته)</a:t>
            </a:r>
            <a:endParaRPr lang="fa-IR" sz="900" b="1" kern="0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9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9512" y="260648"/>
            <a:ext cx="854075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7030A0"/>
                </a:solidFill>
                <a:latin typeface="Arial" pitchFamily="34" charset="0"/>
              </a:rPr>
              <a:t>آدرس سایت مرکز سنجش دانشگاه:</a:t>
            </a: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en-US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hlinkClick r:id="rId2"/>
              </a:rPr>
              <a:t>http://te.cfu.ac.ir/Measurement</a:t>
            </a:r>
            <a:endParaRPr lang="en-US" sz="2400" b="1" kern="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7030A0"/>
                </a:solidFill>
                <a:latin typeface="Arial" pitchFamily="34" charset="0"/>
              </a:rPr>
              <a:t>آدرس کانال تلگرام (صرفا جهت اطلاع‌رسانی):</a:t>
            </a:r>
            <a:endParaRPr lang="en-US" sz="2400" b="1" kern="0" dirty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  <a:buNone/>
              <a:defRPr/>
            </a:pPr>
            <a:r>
              <a:rPr lang="en-US" sz="2400" b="1" kern="0" dirty="0">
                <a:solidFill>
                  <a:srgbClr val="7030A0"/>
                </a:solidFill>
                <a:latin typeface="Arial" pitchFamily="34" charset="0"/>
                <a:hlinkClick r:id="rId3" action="ppaction://hlinkfile"/>
              </a:rPr>
              <a:t>@</a:t>
            </a:r>
            <a:r>
              <a:rPr lang="en-US" sz="2400" b="1" kern="0" dirty="0" err="1">
                <a:solidFill>
                  <a:srgbClr val="7030A0"/>
                </a:solidFill>
                <a:latin typeface="Arial" pitchFamily="34" charset="0"/>
                <a:hlinkClick r:id="rId3" action="ppaction://hlinkfile"/>
              </a:rPr>
              <a:t>aslah_cfu</a:t>
            </a:r>
            <a:r>
              <a:rPr lang="en-US" sz="2400" b="1" kern="0" dirty="0">
                <a:solidFill>
                  <a:srgbClr val="7030A0"/>
                </a:solidFill>
                <a:latin typeface="Arial" pitchFamily="34" charset="0"/>
              </a:rPr>
              <a:t>  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7030A0"/>
                </a:solidFill>
                <a:latin typeface="Arial" pitchFamily="34" charset="0"/>
              </a:rPr>
              <a:t>یا از طریق رایانه:</a:t>
            </a:r>
            <a:endParaRPr lang="en-US" sz="2400" b="1" kern="0" dirty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  <a:buNone/>
              <a:defRPr/>
            </a:pPr>
            <a:r>
              <a:rPr lang="en-US" sz="2400" b="1" kern="0" dirty="0">
                <a:solidFill>
                  <a:srgbClr val="7030A0"/>
                </a:solidFill>
                <a:latin typeface="Arial" pitchFamily="34" charset="0"/>
                <a:hlinkClick r:id="rId4"/>
              </a:rPr>
              <a:t>https://web.telegram.org/#/im?p=@aslah_cfu</a:t>
            </a:r>
            <a:endParaRPr lang="en-US" sz="2400" b="1" kern="0" dirty="0">
              <a:solidFill>
                <a:srgbClr val="7030A0"/>
              </a:solidFill>
              <a:latin typeface="Arial" pitchFamily="34" charset="0"/>
            </a:endParaRP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7030A0"/>
                </a:solidFill>
                <a:latin typeface="Arial" pitchFamily="34" charset="0"/>
              </a:rPr>
              <a:t>راه ارتباطی تلگرام برای طرح پرسش‌ها</a:t>
            </a:r>
            <a:endParaRPr lang="en-US" sz="2400" b="1" kern="0" dirty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  <a:buNone/>
              <a:defRPr/>
            </a:pPr>
            <a:r>
              <a:rPr lang="en-US" sz="2400" b="1" kern="0" dirty="0">
                <a:solidFill>
                  <a:srgbClr val="7030A0"/>
                </a:solidFill>
                <a:latin typeface="Arial" pitchFamily="34" charset="0"/>
                <a:hlinkClick r:id="rId5" action="ppaction://hlinkfile"/>
              </a:rPr>
              <a:t>@aslah_95</a:t>
            </a:r>
            <a:endParaRPr lang="en-US" sz="2400" b="1" kern="0" dirty="0">
              <a:solidFill>
                <a:srgbClr val="FFFFCC"/>
              </a:solidFill>
              <a:latin typeface="Arial" pitchFamily="34" charset="0"/>
            </a:endParaRPr>
          </a:p>
          <a:p>
            <a:pPr algn="just" rtl="1">
              <a:lnSpc>
                <a:spcPct val="150000"/>
              </a:lnSpc>
              <a:buNone/>
              <a:defRPr/>
            </a:pPr>
            <a:endParaRPr lang="fa-IR" sz="2400" b="1" kern="0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9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Box 2">
            <a:extLst>
              <a:ext uri="{FF2B5EF4-FFF2-40B4-BE49-F238E27FC236}">
                <a16:creationId xmlns:a16="http://schemas.microsoft.com/office/drawing/2014/main" id="{0AAC8948-477F-4AF0-8E86-337E1732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293096"/>
            <a:ext cx="1944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 Titr" panose="00000700000000000000" pitchFamily="2" charset="-78"/>
                <a:cs typeface="B Titr" panose="00000700000000000000" pitchFamily="2" charset="-78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fa-IR" sz="4800" dirty="0">
                <a:solidFill>
                  <a:schemeClr val="bg2"/>
                </a:solidFill>
              </a:rPr>
              <a:t>پایان</a:t>
            </a:r>
            <a:endParaRPr lang="en-US" altLang="fa-IR"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05786C9-EB95-4082-B2C7-CE37177D2AA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004048" y="5157192"/>
            <a:ext cx="391871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fa-IR" sz="100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معاونت نظارت، ارزیابی و تضمین کیفیت</a:t>
            </a:r>
          </a:p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مرکز سنجش شایستگی‌های حرفه‌ای 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8E201B0-2603-4DD0-BEDA-6FF0775FA17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332656"/>
            <a:ext cx="6694721" cy="2448272"/>
          </a:xfrm>
        </p:spPr>
        <p:txBody>
          <a:bodyPr/>
          <a:lstStyle/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fa-IR" sz="11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</a:t>
            </a:r>
            <a: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رزشیابی </a:t>
            </a:r>
            <a:r>
              <a:rPr lang="fa-IR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صل</a:t>
            </a:r>
            <a: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‍احیت </a:t>
            </a:r>
            <a:r>
              <a:rPr lang="fa-IR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</a:t>
            </a:r>
            <a: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رفه‌ای </a:t>
            </a:r>
          </a:p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مهارت‌آموزان معلمی</a:t>
            </a:r>
            <a:endParaRPr lang="fa-IR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8834B8-6E64-4857-ACCF-74AAC14EDCB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197897" y="2436257"/>
            <a:ext cx="2838599" cy="21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fa-IR" sz="105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sz="20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دوره مهارت‌آموزی معلمی</a:t>
            </a:r>
          </a:p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sz="20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دانشگاه فرهنگیان</a:t>
            </a:r>
          </a:p>
          <a:p>
            <a:pPr algn="ctr" rtl="1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sz="20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تابستان 1396</a:t>
            </a:r>
          </a:p>
        </p:txBody>
      </p:sp>
    </p:spTree>
    <p:extLst>
      <p:ext uri="{BB962C8B-B14F-4D97-AF65-F5344CB8AC3E}">
        <p14:creationId xmlns:p14="http://schemas.microsoft.com/office/powerpoint/2010/main" val="2004721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074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63688" y="1628800"/>
            <a:ext cx="563852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None/>
              <a:defRPr/>
            </a:pPr>
            <a:r>
              <a:rPr lang="fa-IR" b="1" kern="0" dirty="0">
                <a:solidFill>
                  <a:schemeClr val="bg2"/>
                </a:solidFill>
                <a:latin typeface="Arial" pitchFamily="34" charset="0"/>
              </a:rPr>
              <a:t> ارزشیابی  صلاحیت  حرفه‌ای  </a:t>
            </a:r>
            <a:r>
              <a:rPr lang="fa-IR" sz="2000" b="1" kern="0" dirty="0">
                <a:solidFill>
                  <a:schemeClr val="bg2"/>
                </a:solidFill>
                <a:latin typeface="Arial" pitchFamily="34" charset="0"/>
              </a:rPr>
              <a:t>(</a:t>
            </a:r>
            <a:r>
              <a:rPr lang="fa-IR" b="1" kern="0" dirty="0">
                <a:solidFill>
                  <a:schemeClr val="bg2"/>
                </a:solidFill>
                <a:latin typeface="Arial" pitchFamily="34" charset="0"/>
              </a:rPr>
              <a:t>اصلح</a:t>
            </a:r>
            <a:r>
              <a:rPr lang="fa-IR" sz="2000" b="1" kern="0" dirty="0">
                <a:solidFill>
                  <a:schemeClr val="bg2"/>
                </a:solidFill>
                <a:latin typeface="Arial" pitchFamily="34" charset="0"/>
              </a:rPr>
              <a:t>)</a:t>
            </a:r>
            <a:r>
              <a:rPr lang="fa-IR" b="1" kern="0" dirty="0">
                <a:solidFill>
                  <a:schemeClr val="bg2"/>
                </a:solidFill>
                <a:latin typeface="Arial" pitchFamily="34" charset="0"/>
              </a:rPr>
              <a:t> </a:t>
            </a: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b="1" kern="0" dirty="0">
                <a:solidFill>
                  <a:schemeClr val="bg2"/>
                </a:solidFill>
                <a:latin typeface="Arial" pitchFamily="34" charset="0"/>
              </a:rPr>
              <a:t>مهارت‌آموزان  ورودی  سال  1396 </a:t>
            </a: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1500" b="1" kern="0" dirty="0">
                <a:solidFill>
                  <a:schemeClr val="bg2"/>
                </a:solidFill>
                <a:latin typeface="Arial" pitchFamily="34" charset="0"/>
              </a:rPr>
              <a:t>پذیرفته‌شدگان آزمون استخدام پیمانی وزارت آموزش و پرورش سال 1395</a:t>
            </a:r>
          </a:p>
        </p:txBody>
      </p:sp>
    </p:spTree>
    <p:extLst>
      <p:ext uri="{BB962C8B-B14F-4D97-AF65-F5344CB8AC3E}">
        <p14:creationId xmlns:p14="http://schemas.microsoft.com/office/powerpoint/2010/main" val="13081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8BF61E-7A7D-4DD7-A148-998A61E03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662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3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620688"/>
            <a:ext cx="85407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FFC000"/>
                </a:solidFill>
                <a:latin typeface="Arial" pitchFamily="34" charset="0"/>
              </a:rPr>
              <a:t>نامه شماره 3</a:t>
            </a:r>
            <a:r>
              <a:rPr lang="fa-IR" sz="100" b="1" kern="0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fa-IR" sz="2400" b="1" kern="0" dirty="0">
                <a:solidFill>
                  <a:srgbClr val="FFC000"/>
                </a:solidFill>
                <a:latin typeface="Arial" pitchFamily="34" charset="0"/>
              </a:rPr>
              <a:t>/52260/</a:t>
            </a:r>
            <a:r>
              <a:rPr lang="fa-IR" sz="100" b="1" kern="0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fa-IR" sz="2400" b="1" kern="0" dirty="0">
                <a:solidFill>
                  <a:srgbClr val="FFC000"/>
                </a:solidFill>
                <a:latin typeface="Arial" pitchFamily="34" charset="0"/>
              </a:rPr>
              <a:t>180 مورخ 3</a:t>
            </a:r>
            <a:r>
              <a:rPr lang="fa-IR" sz="100" b="1" kern="0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fa-IR" sz="2400" b="1" kern="0" dirty="0">
                <a:solidFill>
                  <a:srgbClr val="FFC000"/>
                </a:solidFill>
                <a:latin typeface="Arial" pitchFamily="34" charset="0"/>
              </a:rPr>
              <a:t>/4</a:t>
            </a:r>
            <a:r>
              <a:rPr lang="fa-IR" sz="100" b="1" kern="0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fa-IR" sz="2400" b="1" kern="0" dirty="0">
                <a:solidFill>
                  <a:srgbClr val="FFC000"/>
                </a:solidFill>
                <a:latin typeface="Arial" pitchFamily="34" charset="0"/>
              </a:rPr>
              <a:t>/1396 </a:t>
            </a: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FFC000"/>
                </a:solidFill>
                <a:latin typeface="Arial" pitchFamily="34" charset="0"/>
              </a:rPr>
              <a:t>مرکز برنامه‌ریزی منابع انسانی و فناوری اطلاعات  وزارت آموزش و پرورش:</a:t>
            </a:r>
          </a:p>
          <a:p>
            <a:pPr algn="ctr" rtl="1">
              <a:lnSpc>
                <a:spcPct val="150000"/>
              </a:lnSpc>
              <a:buNone/>
              <a:defRPr/>
            </a:pPr>
            <a:endParaRPr lang="fa-IR" sz="1200" b="1" kern="0" dirty="0">
              <a:solidFill>
                <a:srgbClr val="FFC000"/>
              </a:solidFill>
              <a:latin typeface="Arial" pitchFamily="34" charset="0"/>
            </a:endParaRPr>
          </a:p>
          <a:p>
            <a:pPr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002060"/>
                </a:solidFill>
                <a:latin typeface="Arial" pitchFamily="34" charset="0"/>
              </a:rPr>
              <a:t>"ارزشیابی جامع صلاحیت‌های حرفه‌ای در پایان هر مرحله مطابق ضوابط و مقررات به صورت کتبی، فعالیت‌های فرهنگی و تدریس عملی از مهارت‌آموزان به عمل خواهد آمد و در صورت کسب حد نصاب 65 درصد امتیاز در هر مورد، گواهی صلاحیت‌های حرفه‌ای به آنان اعطا خواهد شد."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None/>
              <a:defRPr/>
            </a:pPr>
            <a:endParaRPr lang="fa-IR" sz="1200" b="1" kern="0" dirty="0">
              <a:solidFill>
                <a:srgbClr val="99FF33"/>
              </a:solidFill>
              <a:latin typeface="Arial" pitchFamily="34" charset="0"/>
            </a:endParaRPr>
          </a:p>
          <a:p>
            <a:pPr marL="976313" lvl="1" indent="0" algn="just" rtl="1">
              <a:lnSpc>
                <a:spcPct val="150000"/>
              </a:lnSpc>
              <a:buFontTx/>
              <a:buNone/>
              <a:defRPr/>
            </a:pPr>
            <a:endParaRPr lang="fa-IR" sz="900" b="1" kern="0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4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.cfu.ac.ir/cache/2/attach/201707/236962_4067944832_628_268.jpg">
            <a:extLst>
              <a:ext uri="{FF2B5EF4-FFF2-40B4-BE49-F238E27FC236}">
                <a16:creationId xmlns:a16="http://schemas.microsoft.com/office/drawing/2014/main" id="{2C97E6C6-EE3D-4F91-8C98-2EF05E41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996952"/>
            <a:ext cx="5981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F087FC0-0DF1-4B90-89FC-76E247EC6C7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764704"/>
            <a:ext cx="8540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None/>
              <a:defRPr/>
            </a:pPr>
            <a:r>
              <a:rPr lang="fa-IR" sz="2800" b="1" kern="0" dirty="0">
                <a:solidFill>
                  <a:srgbClr val="7030A0"/>
                </a:solidFill>
                <a:latin typeface="Arial" pitchFamily="34" charset="0"/>
              </a:rPr>
              <a:t>اطلاعیه شماره 7 سایت دانشگاه فرهنگیان</a:t>
            </a:r>
          </a:p>
          <a:p>
            <a:pPr algn="ctr" rtl="1">
              <a:lnSpc>
                <a:spcPct val="150000"/>
              </a:lnSpc>
              <a:buNone/>
              <a:defRPr/>
            </a:pPr>
            <a:r>
              <a:rPr lang="fa-IR" sz="2800" b="1" kern="0" dirty="0">
                <a:solidFill>
                  <a:srgbClr val="7030A0"/>
                </a:solidFill>
                <a:latin typeface="Arial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درباره ارزشیابی صلاحیت حرفه‌ای مهارت‌آموزان ورودی 1396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None/>
              <a:defRPr/>
            </a:pPr>
            <a:endParaRPr lang="fa-IR" sz="1200" b="1" kern="0" dirty="0">
              <a:solidFill>
                <a:srgbClr val="7030A0"/>
              </a:solidFill>
              <a:latin typeface="Arial" pitchFamily="34" charset="0"/>
            </a:endParaRPr>
          </a:p>
          <a:p>
            <a:pPr marL="976313" lvl="1" indent="0" algn="just" rtl="1">
              <a:lnSpc>
                <a:spcPct val="150000"/>
              </a:lnSpc>
              <a:buFontTx/>
              <a:buNone/>
              <a:defRPr/>
            </a:pPr>
            <a:endParaRPr lang="fa-IR" sz="900" b="1" kern="0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8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764704"/>
            <a:ext cx="854075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7030A0"/>
                </a:solidFill>
                <a:latin typeface="Arial" pitchFamily="34" charset="0"/>
              </a:rPr>
              <a:t>فرایند اصلح، شامل چهار مؤلفه است:</a:t>
            </a:r>
          </a:p>
          <a:p>
            <a:pPr algn="just" rtl="1">
              <a:lnSpc>
                <a:spcPct val="150000"/>
              </a:lnSpc>
              <a:buNone/>
              <a:defRPr/>
            </a:pPr>
            <a:endParaRPr lang="fa-IR" sz="1100" b="1" kern="0" dirty="0">
              <a:latin typeface="Arial" pitchFamily="34" charset="0"/>
            </a:endParaRPr>
          </a:p>
          <a:p>
            <a:pPr lvl="4" algn="just" rtl="1">
              <a:lnSpc>
                <a:spcPct val="150000"/>
              </a:lnSpc>
              <a:defRPr/>
            </a:pPr>
            <a:r>
              <a:rPr lang="fa-IR" sz="2800" b="1" kern="0" dirty="0">
                <a:solidFill>
                  <a:srgbClr val="002060"/>
                </a:solidFill>
                <a:latin typeface="Arial" pitchFamily="34" charset="0"/>
              </a:rPr>
              <a:t>آزمون کتبی چندگزینه‌ای، </a:t>
            </a:r>
          </a:p>
          <a:p>
            <a:pPr lvl="4" algn="just" rtl="1">
              <a:lnSpc>
                <a:spcPct val="150000"/>
              </a:lnSpc>
              <a:defRPr/>
            </a:pPr>
            <a:r>
              <a:rPr lang="fa-IR" sz="2800" b="1" kern="0" dirty="0">
                <a:solidFill>
                  <a:srgbClr val="002060"/>
                </a:solidFill>
                <a:latin typeface="Arial" pitchFamily="34" charset="0"/>
              </a:rPr>
              <a:t>آزمون کتبی عملکردی (سناریومحور)، </a:t>
            </a:r>
          </a:p>
          <a:p>
            <a:pPr lvl="4" algn="just" rtl="1">
              <a:lnSpc>
                <a:spcPct val="150000"/>
              </a:lnSpc>
              <a:defRPr/>
            </a:pPr>
            <a:r>
              <a:rPr lang="fa-IR" sz="2800" b="1" kern="0" dirty="0">
                <a:solidFill>
                  <a:srgbClr val="002060"/>
                </a:solidFill>
                <a:latin typeface="Arial" pitchFamily="34" charset="0"/>
              </a:rPr>
              <a:t>عملکرد فرهنگی  و </a:t>
            </a:r>
          </a:p>
          <a:p>
            <a:pPr lvl="4" algn="just" rtl="1">
              <a:lnSpc>
                <a:spcPct val="150000"/>
              </a:lnSpc>
              <a:defRPr/>
            </a:pPr>
            <a:r>
              <a:rPr lang="fa-IR" sz="2800" b="1" kern="0" dirty="0">
                <a:solidFill>
                  <a:srgbClr val="002060"/>
                </a:solidFill>
                <a:latin typeface="Arial" pitchFamily="34" charset="0"/>
              </a:rPr>
              <a:t>تدریس عملی </a:t>
            </a:r>
          </a:p>
        </p:txBody>
      </p:sp>
    </p:spTree>
    <p:extLst>
      <p:ext uri="{BB962C8B-B14F-4D97-AF65-F5344CB8AC3E}">
        <p14:creationId xmlns:p14="http://schemas.microsoft.com/office/powerpoint/2010/main" val="94985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6251" y="764704"/>
            <a:ext cx="854075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وزن و حداقل امتیاز مؤلفه‌های اصلح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54FD6D-FA17-48B2-B342-3614C4D0A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35591"/>
              </p:ext>
            </p:extLst>
          </p:nvPr>
        </p:nvGraphicFramePr>
        <p:xfrm>
          <a:off x="403689" y="1716832"/>
          <a:ext cx="8345874" cy="46151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2281">
                  <a:extLst>
                    <a:ext uri="{9D8B030D-6E8A-4147-A177-3AD203B41FA5}">
                      <a16:colId xmlns:a16="http://schemas.microsoft.com/office/drawing/2014/main" val="3520138560"/>
                    </a:ext>
                  </a:extLst>
                </a:gridCol>
                <a:gridCol w="1648964">
                  <a:extLst>
                    <a:ext uri="{9D8B030D-6E8A-4147-A177-3AD203B41FA5}">
                      <a16:colId xmlns:a16="http://schemas.microsoft.com/office/drawing/2014/main" val="1169327788"/>
                    </a:ext>
                  </a:extLst>
                </a:gridCol>
                <a:gridCol w="2326738">
                  <a:extLst>
                    <a:ext uri="{9D8B030D-6E8A-4147-A177-3AD203B41FA5}">
                      <a16:colId xmlns:a16="http://schemas.microsoft.com/office/drawing/2014/main" val="515909917"/>
                    </a:ext>
                  </a:extLst>
                </a:gridCol>
                <a:gridCol w="2397891">
                  <a:extLst>
                    <a:ext uri="{9D8B030D-6E8A-4147-A177-3AD203B41FA5}">
                      <a16:colId xmlns:a16="http://schemas.microsoft.com/office/drawing/2014/main" val="2309679062"/>
                    </a:ext>
                  </a:extLst>
                </a:gridCol>
              </a:tblGrid>
              <a:tr h="84807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مؤلفه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وزن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حداقل امتیاز لازم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زمان اجرا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011460"/>
                  </a:ext>
                </a:extLst>
              </a:tr>
              <a:tr h="7534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آزمون کتبی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200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0" dirty="0">
                          <a:latin typeface="Arial" pitchFamily="34" charset="0"/>
                        </a:rPr>
                        <a:t>130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پایان پودمان اول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3303821"/>
                  </a:ext>
                </a:extLst>
              </a:tr>
              <a:tr h="7534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آزمون عملکردی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250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162.5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حین پودمان دوم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867882"/>
                  </a:ext>
                </a:extLst>
              </a:tr>
              <a:tr h="7534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تدریس عملی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0" dirty="0">
                          <a:latin typeface="Arial" pitchFamily="34" charset="0"/>
                        </a:rPr>
                        <a:t>275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187/75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حین پودمان دوم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990992"/>
                  </a:ext>
                </a:extLst>
              </a:tr>
              <a:tr h="7534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عملکرد فرهنگی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275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187/75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latin typeface="Arial" pitchFamily="34" charset="0"/>
                        </a:rPr>
                        <a:t>حین پودمان دوم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808652"/>
                  </a:ext>
                </a:extLst>
              </a:tr>
              <a:tr h="7534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</a:rPr>
                        <a:t>جمع کل</a:t>
                      </a:r>
                      <a:endParaRPr lang="fa-I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</a:rPr>
                        <a:t>1000</a:t>
                      </a:r>
                      <a:endParaRPr lang="fa-I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</a:rPr>
                        <a:t>650</a:t>
                      </a:r>
                      <a:endParaRPr lang="fa-I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</a:rPr>
                        <a:t>-</a:t>
                      </a:r>
                      <a:endParaRPr lang="fa-I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17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0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8E8A-F5EE-4E77-B852-B2A3DB2B6D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764704"/>
            <a:ext cx="854075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buNone/>
              <a:defRPr/>
            </a:pPr>
            <a:r>
              <a:rPr lang="fa-IR" sz="2400" b="1" kern="0" dirty="0">
                <a:solidFill>
                  <a:srgbClr val="7030A0"/>
                </a:solidFill>
                <a:latin typeface="Arial" pitchFamily="34" charset="0"/>
              </a:rPr>
              <a:t>نکات مهم: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شرط ورود به فرایند اصلح گذراندن دروس حضوری (کسب نمره قبولی 12 در هر درس و معدل 14 از تمامی دروس حضوری) می باشد.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kern="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گواهی صلاحیت حرفه‌­ای فقط برای افرادی که تمام نصاب‌های لازم را کسب نمایند صادر می‌شود. </a:t>
            </a:r>
          </a:p>
        </p:txBody>
      </p:sp>
    </p:spTree>
    <p:extLst>
      <p:ext uri="{BB962C8B-B14F-4D97-AF65-F5344CB8AC3E}">
        <p14:creationId xmlns:p14="http://schemas.microsoft.com/office/powerpoint/2010/main" val="13754446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louds">
  <a:themeElements>
    <a:clrScheme name="">
      <a:dk1>
        <a:srgbClr val="0000A4"/>
      </a:dk1>
      <a:lt1>
        <a:srgbClr val="FFFFFF"/>
      </a:lt1>
      <a:dk2>
        <a:srgbClr val="4D4D4D"/>
      </a:dk2>
      <a:lt2>
        <a:srgbClr val="B7E7FF"/>
      </a:lt2>
      <a:accent1>
        <a:srgbClr val="0099CC"/>
      </a:accent1>
      <a:accent2>
        <a:srgbClr val="00CC99"/>
      </a:accent2>
      <a:accent3>
        <a:srgbClr val="B2B2B2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B Titr"/>
        <a:ea typeface=""/>
        <a:cs typeface="B Titr"/>
      </a:majorFont>
      <a:minorFont>
        <a:latin typeface="B Titr"/>
        <a:ea typeface=""/>
        <a:cs typeface="B Tit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 Titr" pitchFamily="2" charset="-78"/>
            <a:cs typeface="B Tit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 Titr" pitchFamily="2" charset="-78"/>
            <a:cs typeface="B Titr" pitchFamily="2" charset="-78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A4"/>
    </a:dk1>
    <a:lt1>
      <a:srgbClr val="FFFFFF"/>
    </a:lt1>
    <a:dk2>
      <a:srgbClr val="4D4D4D"/>
    </a:dk2>
    <a:lt2>
      <a:srgbClr val="B7E7FF"/>
    </a:lt2>
    <a:accent1>
      <a:srgbClr val="0099CC"/>
    </a:accent1>
    <a:accent2>
      <a:srgbClr val="00CC99"/>
    </a:accent2>
    <a:accent3>
      <a:srgbClr val="B2B2B2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A4"/>
    </a:dk1>
    <a:lt1>
      <a:srgbClr val="FFFFFF"/>
    </a:lt1>
    <a:dk2>
      <a:srgbClr val="4D4D4D"/>
    </a:dk2>
    <a:lt2>
      <a:srgbClr val="B7E7FF"/>
    </a:lt2>
    <a:accent1>
      <a:srgbClr val="0099CC"/>
    </a:accent1>
    <a:accent2>
      <a:srgbClr val="00CC99"/>
    </a:accent2>
    <a:accent3>
      <a:srgbClr val="B2B2B2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8758</TotalTime>
  <Words>652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 Lotus</vt:lpstr>
      <vt:lpstr>B Titr</vt:lpstr>
      <vt:lpstr>Calibri</vt:lpstr>
      <vt:lpstr>Times New Roman</vt:lpstr>
      <vt:lpstr>Wingdings</vt:lpstr>
      <vt:lpstr>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abdihosein@gmail.com;tlgrm.me/abdihosein;09127486131</dc:creator>
  <cp:lastModifiedBy>AbdiHosein@gmail.com</cp:lastModifiedBy>
  <cp:revision>1046</cp:revision>
  <cp:lastPrinted>2017-07-16T08:05:17Z</cp:lastPrinted>
  <dcterms:created xsi:type="dcterms:W3CDTF">2012-09-03T15:40:16Z</dcterms:created>
  <dcterms:modified xsi:type="dcterms:W3CDTF">2017-07-29T10:59:45Z</dcterms:modified>
</cp:coreProperties>
</file>