
<file path=[Content_Types].xml><?xml version="1.0" encoding="utf-8"?>
<Types xmlns="http://schemas.openxmlformats.org/package/2006/content-types">
  <Default Extension="aac" ContentType="audio/aac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0" r:id="rId3"/>
    <p:sldId id="261" r:id="rId4"/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FFA3"/>
    <a:srgbClr val="205E18"/>
    <a:srgbClr val="92B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193" autoAdjust="0"/>
  </p:normalViewPr>
  <p:slideViewPr>
    <p:cSldViewPr snapToGrid="0">
      <p:cViewPr varScale="1">
        <p:scale>
          <a:sx n="68" d="100"/>
          <a:sy n="68" d="100"/>
        </p:scale>
        <p:origin x="11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625" y="568171"/>
            <a:ext cx="5113538" cy="1233995"/>
          </a:xfrm>
        </p:spPr>
        <p:txBody>
          <a:bodyPr>
            <a:normAutofit/>
          </a:bodyPr>
          <a:lstStyle/>
          <a:p>
            <a:pPr algn="r" rtl="1"/>
            <a:r>
              <a:rPr lang="fa-IR" sz="1800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              </a:t>
            </a:r>
            <a:r>
              <a:rPr lang="fa-IR" sz="3100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بسم‌الله الرحمن الرحیم </a:t>
            </a:r>
            <a:r>
              <a:rPr lang="fa-IR" sz="1800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/>
            </a:r>
            <a:br>
              <a:rPr lang="fa-IR" sz="1800" b="1" dirty="0" smtClean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                   </a:t>
            </a:r>
            <a:r>
              <a:rPr lang="fa-IR" sz="2800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نظم 2 – شماره 5</a:t>
            </a:r>
            <a:endParaRPr lang="en-US" sz="2800" b="1" dirty="0">
              <a:solidFill>
                <a:srgbClr val="00B050"/>
              </a:solidFill>
              <a:cs typeface="B Lotus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/>
            <a:r>
              <a:rPr lang="fa-IR" dirty="0" smtClean="0">
                <a:cs typeface="2  Nazanin" panose="00000400000000000000" pitchFamily="2" charset="-78"/>
              </a:rPr>
              <a:t>دانشجو معلمان عزیز:</a:t>
            </a:r>
            <a:endParaRPr lang="en-US" dirty="0">
              <a:cs typeface="2  Nazanin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الف- امتحان پایان ترم از محتوای پاورپوینت های این واحد درسی خواهدبود.</a:t>
            </a:r>
          </a:p>
          <a:p>
            <a:pPr algn="just" rtl="1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ب- در هر قصیده ابتدا به فایل صوتی که خوانش متن را دربر دارد گوش فرادهید.</a:t>
            </a:r>
          </a:p>
          <a:p>
            <a:pPr algn="just" rtl="1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پ- ابیاتی که در بخش توضیحات کتاب معنی نشده اند در صفحات آتی معنی شده اند.</a:t>
            </a:r>
          </a:p>
          <a:p>
            <a:pPr algn="just" rtl="1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ت- اشکالات احتمالی را از استاد سوال کنید تا موردی مبهم باقی نماند.  </a:t>
            </a:r>
            <a:endParaRPr lang="en-US" dirty="0">
              <a:solidFill>
                <a:srgbClr val="FF0000"/>
              </a:solidFill>
              <a:cs typeface="B Lotus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just" rtl="1"/>
            <a:r>
              <a:rPr lang="fa-IR" dirty="0" smtClean="0">
                <a:solidFill>
                  <a:schemeClr val="accent1">
                    <a:lumMod val="50000"/>
                  </a:schemeClr>
                </a:solidFill>
                <a:cs typeface="2  Nazanin" panose="00000400000000000000" pitchFamily="2" charset="-78"/>
              </a:rPr>
              <a:t>اهداف واحد درسی نظم 2: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2  Nazanin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b="1" dirty="0" smtClean="0">
                <a:solidFill>
                  <a:srgbClr val="205E18"/>
                </a:solidFill>
                <a:cs typeface="B Lotus" panose="00000400000000000000" pitchFamily="2" charset="-78"/>
              </a:rPr>
              <a:t>1- آشنایی با دو تن از شاعران فارسی زبان ایران(ناصر خسرو و مسعود سعد سلمان)</a:t>
            </a:r>
          </a:p>
          <a:p>
            <a:pPr marL="0" indent="0" algn="just" rtl="1">
              <a:buNone/>
            </a:pPr>
            <a:r>
              <a:rPr lang="fa-IR" b="1" dirty="0" smtClean="0">
                <a:solidFill>
                  <a:srgbClr val="205E18"/>
                </a:solidFill>
                <a:cs typeface="B Lotus" panose="00000400000000000000" pitchFamily="2" charset="-78"/>
              </a:rPr>
              <a:t> 2- ویژگی های شخصیتی و ادبی دو شاعر مذکور و عصر آنها</a:t>
            </a:r>
          </a:p>
          <a:p>
            <a:pPr marL="0" indent="0" algn="just" rtl="1">
              <a:buNone/>
            </a:pPr>
            <a:r>
              <a:rPr lang="fa-IR" b="1" dirty="0" smtClean="0">
                <a:solidFill>
                  <a:srgbClr val="205E18"/>
                </a:solidFill>
                <a:cs typeface="B Lotus" panose="00000400000000000000" pitchFamily="2" charset="-78"/>
              </a:rPr>
              <a:t>3- ویژگی های سبکی ( زبانی، ادبی و فکری) ناصر خسرو و مسعود سعد </a:t>
            </a:r>
          </a:p>
          <a:p>
            <a:pPr marL="0" indent="0" algn="just" rtl="1">
              <a:buNone/>
            </a:pPr>
            <a:r>
              <a:rPr lang="fa-IR" b="1" dirty="0" smtClean="0">
                <a:solidFill>
                  <a:srgbClr val="205E18"/>
                </a:solidFill>
                <a:cs typeface="B Lotus" panose="00000400000000000000" pitchFamily="2" charset="-78"/>
              </a:rPr>
              <a:t>4- آشنایی بیشتر با قالب شعری قصیده</a:t>
            </a:r>
          </a:p>
          <a:p>
            <a:pPr marL="0" indent="0" algn="just" rtl="1">
              <a:buNone/>
            </a:pPr>
            <a:r>
              <a:rPr lang="fa-IR" b="1" dirty="0" smtClean="0">
                <a:solidFill>
                  <a:srgbClr val="205E18"/>
                </a:solidFill>
                <a:cs typeface="B Lotus" panose="00000400000000000000" pitchFamily="2" charset="-78"/>
              </a:rPr>
              <a:t>5- آشنایی با خصوصیات سبک خراسانی</a:t>
            </a:r>
          </a:p>
          <a:p>
            <a:pPr marL="0" indent="0" algn="just" rtl="1">
              <a:buNone/>
            </a:pPr>
            <a:r>
              <a:rPr lang="fa-IR" b="1" dirty="0" smtClean="0">
                <a:solidFill>
                  <a:srgbClr val="205E18"/>
                </a:solidFill>
                <a:cs typeface="B Lotus" panose="00000400000000000000" pitchFamily="2" charset="-78"/>
              </a:rPr>
              <a:t>6 – آشنایی با آرایه های موجود در اشعار</a:t>
            </a:r>
            <a:endParaRPr lang="en-US" b="1" dirty="0">
              <a:solidFill>
                <a:srgbClr val="205E18"/>
              </a:solidFill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521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948267"/>
            <a:ext cx="8596668" cy="3149600"/>
          </a:xfr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scene3d>
            <a:camera prst="perspectiveContrastingLeftFacing"/>
            <a:lightRig rig="threePt" dir="t"/>
          </a:scene3d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solidFill>
                  <a:srgbClr val="0070C0"/>
                </a:solidFill>
              </a:rPr>
              <a:t>گلایه فضلا و عالمان از بی توجهی زمانه و مردمان آن، یکی از درونمایه های شعر کلاسیک فارسی است این امر را درشعر شاعرانی که فقر و سختی و تبعید را مشاهده کرده اند به وفور می توان دید. در شعر مسعود سعد، ناصر خسرو، خاقانی، فرخی یزدی و بسیاری از شاعران معاصر همچون بهار، میرزاده عشقی و ... این درونمایه قابل مشاهده است.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4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13" y="140736"/>
            <a:ext cx="4513262" cy="338494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8978" y="140737"/>
            <a:ext cx="3499554" cy="5220782"/>
          </a:xfrm>
          <a:solidFill>
            <a:srgbClr val="57FFA3"/>
          </a:solidFill>
        </p:spPr>
        <p:txBody>
          <a:bodyPr>
            <a:normAutofit/>
          </a:bodyPr>
          <a:lstStyle/>
          <a:p>
            <a:pPr algn="just" rtl="1"/>
            <a:r>
              <a:rPr lang="fa-IR" sz="2000" dirty="0" smtClean="0"/>
              <a:t>در قصیاید ناصر خسرو، بهره گیری از واژه ها و اصطلاحات رایج منطقه خراسان آن روز ، آرایه های تشبیه و استعاره و لف و نشر کاملاً قابل مشاهده است. از نظر زبانی و نحوی نیز در اغلب </a:t>
            </a:r>
            <a:r>
              <a:rPr lang="fa-IR" sz="2000" dirty="0" smtClean="0"/>
              <a:t>ابیات</a:t>
            </a:r>
            <a:r>
              <a:rPr lang="fa-IR" sz="2000" dirty="0"/>
              <a:t>،</a:t>
            </a:r>
            <a:r>
              <a:rPr lang="fa-IR" sz="2000" dirty="0" smtClean="0"/>
              <a:t> </a:t>
            </a:r>
            <a:r>
              <a:rPr lang="fa-IR" sz="2000" dirty="0" smtClean="0"/>
              <a:t>به هم خوردن ساختار جمله دیده می شود و این امر کار دریافت معنی را دشوار می سازد. </a:t>
            </a:r>
          </a:p>
          <a:p>
            <a:pPr algn="just" rtl="1"/>
            <a:r>
              <a:rPr lang="fa-IR" sz="2000" dirty="0" smtClean="0"/>
              <a:t>شما دانشجویان عزیز با تعمق در ابیات و تلاش در مرتب سازی ارکان جمله ها، مقایسه ای در بافت دستوری قصیده ناصر خسرو و دستور امروزی داشته باشید و تفاوتها را درنظر بگیرید.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7389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3380" y="677333"/>
            <a:ext cx="5335478" cy="2216787"/>
          </a:xfrm>
          <a:solidFill>
            <a:srgbClr val="00B0F0"/>
          </a:solidFill>
        </p:spPr>
        <p:txBody>
          <a:bodyPr/>
          <a:lstStyle/>
          <a:p>
            <a:pPr rtl="1"/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لطفاً به فایل صوتی گوش دهید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لحن اعتراضی ناصر خسرو قابل تأمل است.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آرایه تشخیص در اغلب بیت ها چشمگیر است.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در بیت های 7 و 13 آرایه لف و نشر قابل مشاهده است.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در بیت 16 آرایه تضاد دیده می شود.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endParaRPr lang="en-US" sz="2000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380" y="4050832"/>
            <a:ext cx="5530787" cy="135566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rtl="1"/>
            <a:r>
              <a:rPr lang="fa-IR" b="1" dirty="0" smtClean="0">
                <a:solidFill>
                  <a:schemeClr val="accent1">
                    <a:lumMod val="75000"/>
                  </a:schemeClr>
                </a:solidFill>
              </a:rPr>
              <a:t>وزن شعر:</a:t>
            </a:r>
          </a:p>
          <a:p>
            <a:pPr rtl="1"/>
            <a:r>
              <a:rPr lang="fa-IR" dirty="0" smtClean="0">
                <a:solidFill>
                  <a:srgbClr val="FF0000"/>
                </a:solidFill>
              </a:rPr>
              <a:t>قصیده بر وزن مفعولُ فاعلاتُ مفاعیلُ فاعلن سروده شده است. ( بحر هزج مثمن اخرب مکفوف محذوف)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62" y="0"/>
            <a:ext cx="4647321" cy="6858000"/>
          </a:xfrm>
          <a:prstGeom prst="rect">
            <a:avLst/>
          </a:prstGeom>
        </p:spPr>
      </p:pic>
      <p:pic>
        <p:nvPicPr>
          <p:cNvPr id="5" name="صدا۰۰۳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480" y="6773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58" y="62144"/>
            <a:ext cx="4944861" cy="6569475"/>
          </a:xfrm>
        </p:spPr>
      </p:pic>
      <p:sp>
        <p:nvSpPr>
          <p:cNvPr id="6" name="TextBox 5"/>
          <p:cNvSpPr txBox="1"/>
          <p:nvPr/>
        </p:nvSpPr>
        <p:spPr>
          <a:xfrm>
            <a:off x="270933" y="428979"/>
            <a:ext cx="6513687" cy="31700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smtClean="0">
                <a:cs typeface="2  Nazanin" panose="00000400000000000000" pitchFamily="2" charset="-78"/>
              </a:rPr>
              <a:t>1- غربت چون عقربی دلم را زخمی کرد مثل اینکه ضعیف تر از من پیدا نکرده است.</a:t>
            </a:r>
          </a:p>
          <a:p>
            <a:pPr algn="r" rtl="1"/>
            <a:r>
              <a:rPr lang="fa-IR" sz="2000" dirty="0" smtClean="0">
                <a:cs typeface="2  Nazanin" panose="00000400000000000000" pitchFamily="2" charset="-78"/>
              </a:rPr>
              <a:t>3- با خود می گویم چرا این دنیای نادان و ظالم مرا هدف تیرهای خود قرار داد؟</a:t>
            </a:r>
          </a:p>
          <a:p>
            <a:pPr algn="r" rtl="1"/>
            <a:r>
              <a:rPr lang="fa-IR" sz="2000" dirty="0" smtClean="0">
                <a:cs typeface="2  Nazanin" panose="00000400000000000000" pitchFamily="2" charset="-78"/>
              </a:rPr>
              <a:t>5-6- اگر ملاک بزرگ بودن، فضل و دانش بود جایگاه من می باید کره ماه می شد اما اینگونه نیست و پدرم در جوانی این را به من گفته بود.</a:t>
            </a:r>
          </a:p>
          <a:p>
            <a:pPr algn="r" rtl="1"/>
            <a:r>
              <a:rPr lang="fa-IR" sz="2000" dirty="0" smtClean="0">
                <a:cs typeface="2  Nazanin" panose="00000400000000000000" pitchFamily="2" charset="-78"/>
              </a:rPr>
              <a:t>7- اما در مقابل سپاه روزگار علم و دانش برای من کافی است.( لف و نشر را می توان در بیت دید)</a:t>
            </a:r>
          </a:p>
          <a:p>
            <a:pPr algn="r" rtl="1"/>
            <a:r>
              <a:rPr lang="fa-IR" sz="2000" dirty="0" smtClean="0">
                <a:cs typeface="2  Nazanin" panose="00000400000000000000" pitchFamily="2" charset="-78"/>
              </a:rPr>
              <a:t>10 و 11- به ناتوانی بدنی من نگاه نکن آثارقلمی من از تعداد ستاره ها بیشتر است و خدا را شکر می کنم که مرا به سوی علم و دین هدایت کرد و درهای رحمتش را به سویم گشود.</a:t>
            </a:r>
          </a:p>
        </p:txBody>
      </p:sp>
    </p:spTree>
    <p:extLst>
      <p:ext uri="{BB962C8B-B14F-4D97-AF65-F5344CB8AC3E}">
        <p14:creationId xmlns:p14="http://schemas.microsoft.com/office/powerpoint/2010/main" val="15898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5" y="133166"/>
            <a:ext cx="6276513" cy="522905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r" rtl="1"/>
            <a: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توجه: ابتدا به توضیحات کتاب مراجعه کنید سپس به این توضیحات رجوع کنید.</a:t>
            </a:r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16- من تو را دوست خود تصور می کردم و تو در همه لحظات در خشکی و دریا کنار من بودی</a:t>
            </a:r>
            <a:b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17- اما تو برایم دام بودی و با من کینه ورزیدی در حالیکه من خبر نداشتم.</a:t>
            </a:r>
            <a:b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18- و اگر لطف خدا نبود تو مرا به فلاکت و بدبختی انداخته بودی</a:t>
            </a:r>
            <a:b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20 تا 22- خطاب به جسم خودش می گوید تو فقط به فکر خورد وخواب هستی اما خدا مرا به جهانی دیگر فراخوانده پس خورد و خواب از آنِ تو باشد و خرد از آنِ من.</a:t>
            </a:r>
            <a:b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23- پیش از من انسانهای زیادی مرده اند پس حتی اگر من عمر زیادی داشته باشم در نهایت خواهم مرد.</a:t>
            </a:r>
            <a:b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28- ای خدایی که دین تو را انتخاب کردم تو نیز مرا از دست این نادان ها نجات ده.</a:t>
            </a:r>
            <a: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endParaRPr lang="en-US" sz="1600" dirty="0">
              <a:solidFill>
                <a:srgbClr val="002060"/>
              </a:solidFill>
              <a:cs typeface="B Lotus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23" y="133166"/>
            <a:ext cx="4980373" cy="6525086"/>
          </a:xfrm>
        </p:spPr>
      </p:pic>
      <p:sp>
        <p:nvSpPr>
          <p:cNvPr id="3" name="TextBox 2"/>
          <p:cNvSpPr txBox="1"/>
          <p:nvPr/>
        </p:nvSpPr>
        <p:spPr>
          <a:xfrm>
            <a:off x="1275644" y="5700889"/>
            <a:ext cx="5230865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solidFill>
                  <a:srgbClr val="FFFF00"/>
                </a:solidFill>
              </a:rPr>
              <a:t>23- شُمَر: بشمار، درنظر بگیر</a:t>
            </a:r>
          </a:p>
          <a:p>
            <a:pPr algn="r" rtl="1"/>
            <a:r>
              <a:rPr lang="fa-IR" dirty="0">
                <a:solidFill>
                  <a:srgbClr val="FFFF00"/>
                </a:solidFill>
              </a:rPr>
              <a:t>25- صنعت تکرار </a:t>
            </a:r>
            <a:endParaRPr lang="fa-IR" dirty="0" smtClean="0">
              <a:solidFill>
                <a:srgbClr val="FFFF00"/>
              </a:solidFill>
            </a:endParaRP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459753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459</TotalTime>
  <Words>480</Words>
  <Application>Microsoft Office PowerPoint</Application>
  <PresentationFormat>Widescreen</PresentationFormat>
  <Paragraphs>27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2  Nazanin</vt:lpstr>
      <vt:lpstr>Arial</vt:lpstr>
      <vt:lpstr>B Lotus</vt:lpstr>
      <vt:lpstr>Tahoma</vt:lpstr>
      <vt:lpstr>Trebuchet MS</vt:lpstr>
      <vt:lpstr>Wingdings 3</vt:lpstr>
      <vt:lpstr>Facet</vt:lpstr>
      <vt:lpstr>              بسم‌الله الرحمن الرحیم                     نظم 2 – شماره 5</vt:lpstr>
      <vt:lpstr>PowerPoint Presentation</vt:lpstr>
      <vt:lpstr>PowerPoint Presentation</vt:lpstr>
      <vt:lpstr>- لطفاً به فایل صوتی گوش دهید - لحن اعتراضی ناصر خسرو قابل تأمل است. - آرایه تشخیص در اغلب بیت ها چشمگیر است. - در بیت های 7 و 13 آرایه لف و نشر قابل مشاهده است. - در بیت 16 آرایه تضاد دیده می شود. </vt:lpstr>
      <vt:lpstr>PowerPoint Presentation</vt:lpstr>
      <vt:lpstr> توجه: ابتدا به توضیحات کتاب مراجعه کنید سپس به این توضیحات رجوع کنید.  16- من تو را دوست خود تصور می کردم و تو در همه لحظات در خشکی و دریا کنار من بودی 17- اما تو برایم دام بودی و با من کینه ورزیدی در حالیکه من خبر نداشتم. 18- و اگر لطف خدا نبود تو مرا به فلاکت و بدبختی انداخته بودی 20 تا 22- خطاب به جسم خودش می گوید تو فقط به فکر خورد وخواب هستی اما خدا مرا به جهانی دیگر فراخوانده پس خورد و خواب از آنِ تو باشد و خرد از آنِ من. 23- پیش از من انسانهای زیادی مرده اند پس حتی اگر من عمر زیادی داشته باشم در نهایت خواهم مرد. 28- ای خدایی که دین تو را انتخاب کردم تو نیز مرا از دست این نادان ها نجات ده.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</dc:title>
  <dc:creator>zarin2009</dc:creator>
  <cp:lastModifiedBy>zarin2009</cp:lastModifiedBy>
  <cp:revision>52</cp:revision>
  <dcterms:created xsi:type="dcterms:W3CDTF">2020-04-08T07:23:22Z</dcterms:created>
  <dcterms:modified xsi:type="dcterms:W3CDTF">2020-04-21T07:45:38Z</dcterms:modified>
</cp:coreProperties>
</file>