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6E104-D14F-4217-8C11-47584B77706B}" type="datetimeFigureOut">
              <a:rPr lang="en-US" smtClean="0"/>
              <a:t>4/16/2020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7CF19-D1C2-42AA-B101-41888F3DCA59}" type="slidenum">
              <a:rPr lang="en-US" smtClean="0"/>
              <a:t>‹#›</a:t>
            </a:fld>
            <a:endParaRPr lang="en-US"/>
          </a:p>
        </p:txBody>
      </p:sp>
    </p:spTree>
    <p:extLst>
      <p:ext uri="{BB962C8B-B14F-4D97-AF65-F5344CB8AC3E}">
        <p14:creationId xmlns:p14="http://schemas.microsoft.com/office/powerpoint/2010/main" val="10877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7CF19-D1C2-42AA-B101-41888F3DCA59}" type="slidenum">
              <a:rPr lang="en-US" smtClean="0"/>
              <a:t>8</a:t>
            </a:fld>
            <a:endParaRPr lang="en-US"/>
          </a:p>
        </p:txBody>
      </p:sp>
    </p:spTree>
    <p:extLst>
      <p:ext uri="{BB962C8B-B14F-4D97-AF65-F5344CB8AC3E}">
        <p14:creationId xmlns:p14="http://schemas.microsoft.com/office/powerpoint/2010/main" val="6428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hyperlink" Target="http://www.gorooh.parsiblog.com/" TargetMode="External"/><Relationship Id="rId4" Type="http://schemas.openxmlformats.org/officeDocument/2006/relationships/hyperlink" Target="http://riazibd.blogfa.com/post/2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6000" dirty="0" smtClean="0"/>
              <a:t>بسم الله الرحمن الرحیم</a:t>
            </a:r>
            <a:endParaRPr lang="en-US" sz="6000" dirty="0"/>
          </a:p>
        </p:txBody>
      </p:sp>
      <p:sp>
        <p:nvSpPr>
          <p:cNvPr id="3" name="Subtitle 2"/>
          <p:cNvSpPr>
            <a:spLocks noGrp="1"/>
          </p:cNvSpPr>
          <p:nvPr>
            <p:ph type="subTitle" idx="1"/>
          </p:nvPr>
        </p:nvSpPr>
        <p:spPr/>
        <p:txBody>
          <a:bodyPr>
            <a:normAutofit/>
          </a:bodyPr>
          <a:lstStyle/>
          <a:p>
            <a:pPr algn="ctr"/>
            <a:r>
              <a:rPr lang="fa-IR" sz="4800" dirty="0" smtClean="0">
                <a:solidFill>
                  <a:schemeClr val="tx1"/>
                </a:solidFill>
              </a:rPr>
              <a:t>آموزش </a:t>
            </a:r>
            <a:r>
              <a:rPr lang="fa-IR" sz="4800" dirty="0" smtClean="0">
                <a:solidFill>
                  <a:schemeClr val="tx1"/>
                </a:solidFill>
              </a:rPr>
              <a:t>ریاضی</a:t>
            </a:r>
          </a:p>
          <a:p>
            <a:pPr algn="ctr"/>
            <a:r>
              <a:rPr lang="fa-IR" sz="4800" dirty="0" smtClean="0"/>
              <a:t>دکتر م</a:t>
            </a:r>
            <a:r>
              <a:rPr lang="ar-SA" sz="4800" dirty="0"/>
              <a:t>ح</a:t>
            </a:r>
            <a:r>
              <a:rPr lang="fa-IR" sz="4800" dirty="0" smtClean="0"/>
              <a:t>مدی خواه</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389120"/>
          </a:xfrm>
        </p:spPr>
        <p:txBody>
          <a:bodyPr/>
          <a:lstStyle/>
          <a:p>
            <a:pPr algn="r" rtl="1">
              <a:buNone/>
            </a:pPr>
            <a:r>
              <a:rPr lang="ar-SA" sz="3200" b="1" dirty="0" smtClean="0"/>
              <a:t>تأثیر علم معلم ریاضی در فرآیند تدریس</a:t>
            </a:r>
            <a:r>
              <a:rPr lang="en-US" sz="3200" b="1" dirty="0" smtClean="0"/>
              <a:t>:</a:t>
            </a:r>
            <a:r>
              <a:rPr lang="en-US" dirty="0" smtClean="0"/>
              <a:t/>
            </a:r>
            <a:br>
              <a:rPr lang="en-US" dirty="0" smtClean="0"/>
            </a:br>
            <a:r>
              <a:rPr lang="en-US" dirty="0" smtClean="0"/>
              <a:t/>
            </a:r>
            <a:br>
              <a:rPr lang="en-US" dirty="0" smtClean="0"/>
            </a:br>
            <a:r>
              <a:rPr lang="ar-SA" dirty="0" smtClean="0"/>
              <a:t>معلم ریاضی هر اندازه از نظر علمی قوی تلقی شود ولی دارای رفتار انسانی مطلوب نباشد، موردقبول شاگردان واقع نخواهد شد. شخصیت متعادل، همراه با تسلط علمی معلم، او را از نظر شاگردانش باارزش و اعتبار می‌کند. تسلط بر محتوا و موضوع درس و اخلاق معلم ریاضی، از مهمترین ویژگی‌های اوست</a:t>
            </a:r>
            <a:r>
              <a:rPr lang="en-US" dirty="0" smtClean="0"/>
              <a:t>.</a:t>
            </a:r>
            <a:br>
              <a:rPr lang="en-US" dirty="0" smtClean="0"/>
            </a:br>
            <a:r>
              <a:rPr lang="en-US" dirty="0" smtClean="0"/>
              <a:t/>
            </a:r>
            <a:br>
              <a:rPr lang="en-US" dirty="0" smtClean="0"/>
            </a:b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2970" y="914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5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389120"/>
          </a:xfrm>
        </p:spPr>
        <p:txBody>
          <a:bodyPr>
            <a:normAutofit fontScale="92500" lnSpcReduction="20000"/>
          </a:bodyPr>
          <a:lstStyle/>
          <a:p>
            <a:pPr algn="r" rtl="1">
              <a:buNone/>
            </a:pPr>
            <a:r>
              <a:rPr lang="ar-SA" sz="3500" b="1" dirty="0" smtClean="0"/>
              <a:t>روابط میان معلم و شاگردان</a:t>
            </a:r>
            <a:r>
              <a:rPr lang="en-US" sz="3500" b="1" dirty="0" smtClean="0"/>
              <a:t>:</a:t>
            </a:r>
            <a:r>
              <a:rPr lang="en-US" dirty="0" smtClean="0"/>
              <a:t/>
            </a:r>
            <a:br>
              <a:rPr lang="en-US" dirty="0" smtClean="0"/>
            </a:br>
            <a:r>
              <a:rPr lang="en-US" dirty="0" smtClean="0"/>
              <a:t/>
            </a:r>
            <a:br>
              <a:rPr lang="en-US" dirty="0" smtClean="0"/>
            </a:br>
            <a:r>
              <a:rPr lang="ar-SA" dirty="0" smtClean="0"/>
              <a:t>در این مبحث، ابتدا به بررسی ویژگی‌های شخصیتی معلمان و سپس به تأثیر و نقش رفتار آنان در فرآیند تدریس می‌پردازیم. در روند این بررسی، ما بیشتر به تحلیل نوع نگرش روابط معلم نسبت به شاگردان می‌پردازیم و آنان را به دو گروه شاگردنگر و درس‌نگر تقسیم می‌کنیم</a:t>
            </a:r>
            <a:r>
              <a:rPr lang="en-US" dirty="0" smtClean="0"/>
              <a:t>.</a:t>
            </a:r>
            <a:br>
              <a:rPr lang="en-US" dirty="0" smtClean="0"/>
            </a:br>
            <a:r>
              <a:rPr lang="en-US" dirty="0" smtClean="0"/>
              <a:t/>
            </a:r>
            <a:br>
              <a:rPr lang="en-US" dirty="0" smtClean="0"/>
            </a:br>
            <a:r>
              <a:rPr lang="en-US" dirty="0" smtClean="0"/>
              <a:t>-</a:t>
            </a:r>
            <a:r>
              <a:rPr lang="ar-SA" dirty="0" smtClean="0"/>
              <a:t>معلمان شاگردنگر. </a:t>
            </a:r>
            <a:endParaRPr lang="en-US" dirty="0" smtClean="0"/>
          </a:p>
          <a:p>
            <a:pPr algn="r" rtl="1">
              <a:buNone/>
            </a:pPr>
            <a:r>
              <a:rPr lang="ar-SA" dirty="0" smtClean="0"/>
              <a:t>این گروه از معلمان، شاگردان را هسته مرکزی فعالیت خود قرار می‌دهند و آنها را محور اصلی فعالیت‌های آموزشی می‌دانند. آنان فعالیت و رشد همه جانبه شاگردان را در نظر می‌گیرند و مواد درسی و انتقال دانش را برای پرورش آنها به کار می‌برند</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389120"/>
          </a:xfrm>
        </p:spPr>
        <p:txBody>
          <a:bodyPr>
            <a:normAutofit fontScale="92500"/>
          </a:bodyPr>
          <a:lstStyle/>
          <a:p>
            <a:pPr algn="r" rtl="1">
              <a:buNone/>
            </a:pPr>
            <a:r>
              <a:rPr lang="en-US" dirty="0" smtClean="0"/>
              <a:t>-</a:t>
            </a:r>
            <a:r>
              <a:rPr lang="ar-SA" dirty="0" smtClean="0"/>
              <a:t>معلمان درس‌نگر.</a:t>
            </a:r>
            <a:endParaRPr lang="en-US" dirty="0" smtClean="0"/>
          </a:p>
          <a:p>
            <a:pPr algn="r" rtl="1">
              <a:buNone/>
            </a:pPr>
            <a:r>
              <a:rPr lang="ar-SA" dirty="0" smtClean="0"/>
              <a:t> معلمان درس‌نگر، بیشتر به درس اهمیت می‌دهند تا پرورش شاگردان؛ تمامی کوشش آنها بر این است که به هر طریقی که شده درس را به شاگردان انتقال دهند. گروه درس‌نگر، به شاگردان و تفاوت‌های فردی آنان توجه ندارند یا آن را چندان مهم تلقی نمی‌کنند</a:t>
            </a:r>
            <a:r>
              <a:rPr lang="en-US" dirty="0" smtClean="0"/>
              <a:t>.</a:t>
            </a:r>
            <a:br>
              <a:rPr lang="en-US" dirty="0" smtClean="0"/>
            </a:br>
            <a:r>
              <a:rPr lang="en-US" dirty="0" smtClean="0"/>
              <a:t/>
            </a:r>
            <a:br>
              <a:rPr lang="en-US" dirty="0" smtClean="0"/>
            </a:br>
            <a:r>
              <a:rPr lang="ar-SA" dirty="0" smtClean="0"/>
              <a:t>به نظر این گروه، شاگردان موظفند که درس را به‌طور کامل یاد بگیرند و به معلم پس بدهند. به اعتقاد افراد این گروه، حقایق علمی شاگردان را برای زندگی اجتماعی آماده می‌کند. به همین دلیل کسب دانش در درجه نخست اهمیت قرار دارد. این معلمان به علوم و فنون رغبت فراوان دارند</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5181600"/>
          </a:xfrm>
        </p:spPr>
        <p:txBody>
          <a:bodyPr>
            <a:normAutofit fontScale="92500" lnSpcReduction="20000"/>
          </a:bodyPr>
          <a:lstStyle/>
          <a:p>
            <a:pPr algn="r" rtl="1">
              <a:buNone/>
            </a:pPr>
            <a:r>
              <a:rPr lang="ar-SA" sz="3800" b="1" dirty="0" smtClean="0"/>
              <a:t>تأثیر شخصیت و رفتار معلم ریاضی در فرآیند تدریس</a:t>
            </a:r>
            <a:r>
              <a:rPr lang="en-US" dirty="0" smtClean="0"/>
              <a:t/>
            </a:r>
            <a:br>
              <a:rPr lang="en-US" dirty="0" smtClean="0"/>
            </a:br>
            <a:r>
              <a:rPr lang="en-US" dirty="0" smtClean="0"/>
              <a:t/>
            </a:r>
            <a:br>
              <a:rPr lang="en-US" dirty="0" smtClean="0"/>
            </a:br>
            <a:r>
              <a:rPr lang="ar-SA" dirty="0" smtClean="0"/>
              <a:t>اساسی‌ترین عامل برای ایجاد موقعیت مطلوب در تحقق هدف‌های آموزش ریاضی، معلم است. اوست که می‌تواند حتی نقص کتاب‌های درسی و کمبود امکانات آموزشی را جبران کند یا برعکس، بهترین موقعیت و موضوع تدریس را با ناتوانی در ایجاد ارتباط عاطفی مطلوب، به محیط غیرفعال و و غیرجذاب تبدیل کند. درفرآیند تدریس، تنها تجارب و دیدگاه‌های علمی معلم نیست که مؤثر واقع می‌شود، بلکه کل شخصیت اوست که در ایجاد یادگیری و تغییر و تحول شاگرد تأثیر می‌گذارد</a:t>
            </a:r>
            <a:r>
              <a:rPr lang="en-US" dirty="0" smtClean="0"/>
              <a:t>.</a:t>
            </a:r>
            <a:br>
              <a:rPr lang="en-US" dirty="0" smtClean="0"/>
            </a:br>
            <a:r>
              <a:rPr lang="en-US" dirty="0" smtClean="0"/>
              <a:t/>
            </a:r>
            <a:br>
              <a:rPr lang="en-US" dirty="0" smtClean="0"/>
            </a:br>
            <a:r>
              <a:rPr lang="ar-SA" dirty="0" smtClean="0"/>
              <a:t>در فرآیند تدریس، رفتار و کردار معلم از اهمیت خاصی برخوردار است. برای شاگردان، عمل و رفتار معلم معیار مناسبی برای ارزشیابی مطلب، گفته‌ها، وصایا و رهنمودهای او است. بنابراین، معلم باید در رفتار و اعمالش آن قدر بزرگوار باشد که نمونه و الگوی شاگردانش قرار گیرد</a:t>
            </a:r>
            <a:r>
              <a:rPr lang="en-US" dirty="0" smtClean="0"/>
              <a:t>.</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391400" cy="1143000"/>
          </a:xfrm>
        </p:spPr>
        <p:txBody>
          <a:bodyPr>
            <a:normAutofit fontScale="90000"/>
          </a:bodyPr>
          <a:lstStyle/>
          <a:p>
            <a:pPr algn="r"/>
            <a:r>
              <a:rPr lang="en-US" b="1" dirty="0" smtClean="0">
                <a:hlinkClick r:id="rId4"/>
              </a:rPr>
              <a:t/>
            </a:r>
            <a:br>
              <a:rPr lang="en-US" b="1" dirty="0" smtClean="0">
                <a:hlinkClick r:id="rId4"/>
              </a:rPr>
            </a:br>
            <a:r>
              <a:rPr lang="ar-SA" b="1" dirty="0" smtClean="0">
                <a:hlinkClick r:id="rId4"/>
              </a:rPr>
              <a:t>انواع روش های تدریس ریاضی</a:t>
            </a:r>
            <a:r>
              <a:rPr lang="en-US" dirty="0" smtClean="0"/>
              <a:t/>
            </a:r>
            <a:br>
              <a:rPr lang="en-US" dirty="0" smtClean="0"/>
            </a:br>
            <a:endParaRPr lang="en-US" dirty="0"/>
          </a:p>
        </p:txBody>
      </p:sp>
      <p:sp>
        <p:nvSpPr>
          <p:cNvPr id="3" name="Content Placeholder 2"/>
          <p:cNvSpPr>
            <a:spLocks noGrp="1"/>
          </p:cNvSpPr>
          <p:nvPr>
            <p:ph idx="1"/>
          </p:nvPr>
        </p:nvSpPr>
        <p:spPr>
          <a:ln>
            <a:solidFill>
              <a:schemeClr val="tx1"/>
            </a:solidFill>
          </a:ln>
        </p:spPr>
        <p:txBody>
          <a:bodyPr>
            <a:normAutofit fontScale="85000" lnSpcReduction="10000"/>
          </a:bodyPr>
          <a:lstStyle/>
          <a:p>
            <a:pPr algn="just" rtl="1"/>
            <a:r>
              <a:rPr lang="ar-SA" sz="3100" dirty="0" smtClean="0">
                <a:cs typeface="+mj-cs"/>
              </a:rPr>
              <a:t>بحث در روش تدريس رياضي به زمان ما منحصر نمي شود. از هنگامي که تدريس رياضي مطرح بوده است، روش تدريس آن نيز مورد بحث و مطالعه بوده است. با مطالعه تاريخ آموزش و پرورش، ملاحظه مي کنيم که همواره دو نوع آموزش درمقابل هم قرار داشت ه</a:t>
            </a:r>
            <a:r>
              <a:rPr lang="en-US" sz="3100" dirty="0" smtClean="0">
                <a:cs typeface="+mj-cs"/>
              </a:rPr>
              <a:t> </a:t>
            </a:r>
            <a:r>
              <a:rPr lang="ar-SA" sz="3100" dirty="0" smtClean="0">
                <a:cs typeface="+mj-cs"/>
              </a:rPr>
              <a:t>اند. دسته اول، روشهاي تدريس سنتي، که در گذشته هاي دور به کار مي رفته اند و دسته دوم، روشهاي مبتني بر يافته هاي روانشناسي است که به طور عمده از قرن بيستم به بعد تکوين يافته اند و به روشهاي جديد شهرت دارند. از ميان </a:t>
            </a:r>
            <a:r>
              <a:rPr lang="ar-SA" sz="3100" dirty="0" smtClean="0">
                <a:cs typeface="+mj-cs"/>
                <a:hlinkClick r:id="rId5"/>
              </a:rPr>
              <a:t>روش </a:t>
            </a:r>
            <a:r>
              <a:rPr lang="ar-SA" sz="3100" dirty="0" smtClean="0">
                <a:cs typeface="+mj-cs"/>
              </a:rPr>
              <a:t>های سنتي مي توان از روش سقراطي و روش مکتبخانه اي در ايران و ديگر کشورهاي اسلامي نام برد. از روش هاي جديد در تدريس رياضي مي توان به روش توضيحي، روش سخنراني، روش اکتشافي، روش حل مساله، روش بحث در کلاس، روش پرسش و پاسخ، روش فعال، روش قياسي و استقرايي آموزش مهارتهاي فراشناختي نام برد. در اين فصل انواع روشهاي تدريس رياضي که به پنج دسته، روش کلامي، روش مکاشفه اي، روش مفهومي، روش فعال و روش الگوريتمي مورد بررسي و نقد قرار مي گيرند.</a:t>
            </a:r>
            <a:endParaRPr lang="en-US" sz="3100" dirty="0" smtClean="0">
              <a:cs typeface="+mj-cs"/>
            </a:endParaRP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2263" y="990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r" rtl="1">
              <a:buNone/>
            </a:pPr>
            <a:endParaRPr lang="en-US" sz="2400" dirty="0" smtClean="0">
              <a:cs typeface="+mj-cs"/>
            </a:endParaRPr>
          </a:p>
          <a:p>
            <a:pPr algn="r" rtl="1">
              <a:buNone/>
            </a:pPr>
            <a:r>
              <a:rPr lang="ar-SA" sz="3200" b="1" dirty="0" smtClean="0">
                <a:cs typeface="+mj-cs"/>
              </a:rPr>
              <a:t>-1روش کلامي (زباني)</a:t>
            </a:r>
            <a:r>
              <a:rPr lang="en-US" sz="3200" b="1" dirty="0" smtClean="0">
                <a:cs typeface="+mj-cs"/>
              </a:rPr>
              <a:t>:</a:t>
            </a:r>
          </a:p>
          <a:p>
            <a:pPr algn="r" rtl="1">
              <a:buNone/>
            </a:pPr>
            <a:r>
              <a:rPr lang="ar-SA" sz="2400" dirty="0" smtClean="0">
                <a:cs typeface="+mj-cs"/>
              </a:rPr>
              <a:t/>
            </a:r>
            <a:br>
              <a:rPr lang="ar-SA" sz="2400" dirty="0" smtClean="0">
                <a:cs typeface="+mj-cs"/>
              </a:rPr>
            </a:br>
            <a:r>
              <a:rPr lang="ar-SA" sz="2400" dirty="0" smtClean="0">
                <a:cs typeface="+mj-cs"/>
              </a:rPr>
              <a:t>در اين روش معلم به اصطلاح متکلم وحده است. همه چيز را بيان مي کند، قواعد را بررسي مي کند، نتيجه گيري مي کند و طراح مساله است. خلاصه معلم همه کاره و دانش آموز هيچ کاره است. معلم مساله گو و شاگرد مساله حل کن، معلم متکلم و شاگرد مستمع است. اين نکته جالب است که طرفداران اين روش دو گروه مخالفند، عده اي موافق روش زبان ماشيني و عده اي موافق روش زباني استدلالي هستند.</a:t>
            </a:r>
            <a:br>
              <a:rPr lang="ar-SA" sz="2400" dirty="0" smtClean="0">
                <a:cs typeface="+mj-cs"/>
              </a:rPr>
            </a:br>
            <a:r>
              <a:rPr lang="ar-SA" sz="2400" dirty="0" smtClean="0">
                <a:cs typeface="+mj-cs"/>
              </a:rPr>
              <a:t>الف) روش تدريس زبان ماشيني (قاعده گويي):</a:t>
            </a:r>
            <a:br>
              <a:rPr lang="ar-SA" sz="2400" dirty="0" smtClean="0">
                <a:cs typeface="+mj-cs"/>
              </a:rPr>
            </a:br>
            <a:r>
              <a:rPr lang="ar-SA" sz="2400" dirty="0" smtClean="0">
                <a:cs typeface="+mj-cs"/>
              </a:rPr>
              <a:t>اين گروه اعتقاد دارند که دانستن قواعد و فنون محاسبه براي دانش آموزان کافي است. اگر دانش آموز ادامه تحصيل دهد آنگاه برايش استدلال خواهد شد و مطالب را خواهد فهميد و در صورتي که ادامه ندهد اين محاسبات هست که به دردش مي خورد و چه کار دارد که چرا فلان مطلب چنين است و چنان نيست. حسن اين روش در آن است که تدريس به سرعت انجام مي شود </a:t>
            </a:r>
            <a:endParaRPr lang="en-US" sz="2400" dirty="0">
              <a:cs typeface="+mj-cs"/>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800" y="762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01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5410200"/>
          </a:xfrm>
        </p:spPr>
        <p:txBody>
          <a:bodyPr>
            <a:normAutofit/>
          </a:bodyPr>
          <a:lstStyle/>
          <a:p>
            <a:pPr algn="r" rtl="1">
              <a:buNone/>
            </a:pPr>
            <a:r>
              <a:rPr lang="ar-SA" dirty="0" smtClean="0"/>
              <a:t>ب) روش تدريس زبان استدلالي:</a:t>
            </a:r>
            <a:endParaRPr lang="en-US" dirty="0" smtClean="0"/>
          </a:p>
          <a:p>
            <a:pPr algn="r" rtl="1">
              <a:buNone/>
            </a:pPr>
            <a:r>
              <a:rPr lang="ar-SA" dirty="0" smtClean="0"/>
              <a:t/>
            </a:r>
            <a:br>
              <a:rPr lang="ar-SA" dirty="0" smtClean="0"/>
            </a:br>
            <a:r>
              <a:rPr lang="ar-SA" dirty="0" smtClean="0"/>
              <a:t>طرفداران اين شيوه برخلاف گروه قبل تدريس رياضي را توام با استدلال قبول دارند. آنها معتقدند که رياضي با منطق آميخته است. پس بايد با استدلال و برهان به امر تدريس رياضي همت گماشت. ابتدا بايد تعريف و اصول گفته شود و به دنبال آن مي توان نتيجه گيري ها را با استفاده از قوانين منطق آغاز نمود. حسن اين روش آن است که با طبيعت رياضي سازگاري دارد ولي معايب آن عبارتند از:</a:t>
            </a:r>
            <a:br>
              <a:rPr lang="ar-SA" dirty="0" smtClean="0"/>
            </a:br>
            <a:r>
              <a:rPr lang="ar-SA" dirty="0" smtClean="0"/>
              <a:t>1- از روش استدلالي در هر سني نمي توان استفاده نمود.</a:t>
            </a:r>
            <a:br>
              <a:rPr lang="ar-SA" dirty="0" smtClean="0"/>
            </a:br>
            <a:r>
              <a:rPr lang="ar-SA" dirty="0" smtClean="0"/>
              <a:t>2- قدرت ابتکار رشد نمي کند و دانش آموز جستجوگر نخواهد شد.</a:t>
            </a:r>
            <a:br>
              <a:rPr lang="ar-SA" dirty="0" smtClean="0"/>
            </a:br>
            <a:r>
              <a:rPr lang="ar-SA" dirty="0" smtClean="0"/>
              <a:t>3- معلم و شاگرد به تدريج از جهان واقعي دور مي شوند.</a:t>
            </a:r>
            <a:br>
              <a:rPr lang="ar-SA" dirty="0" smtClean="0"/>
            </a:b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800" y="110546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609600" y="1112837"/>
            <a:ext cx="8229600" cy="5745163"/>
          </a:xfrm>
        </p:spPr>
        <p:txBody>
          <a:bodyPr>
            <a:normAutofit fontScale="85000" lnSpcReduction="20000"/>
          </a:bodyPr>
          <a:lstStyle/>
          <a:p>
            <a:pPr algn="r" rtl="1">
              <a:buNone/>
            </a:pPr>
            <a:r>
              <a:rPr lang="ar-SA" sz="3100" dirty="0" smtClean="0">
                <a:cs typeface="+mj-cs"/>
              </a:rPr>
              <a:t>-</a:t>
            </a:r>
            <a:r>
              <a:rPr lang="ar-SA" sz="4100" b="1" dirty="0" smtClean="0">
                <a:cs typeface="+mj-cs"/>
              </a:rPr>
              <a:t>2 روش اکتشافي</a:t>
            </a:r>
            <a:r>
              <a:rPr lang="en-US" sz="4100" b="1" dirty="0" smtClean="0">
                <a:cs typeface="+mj-cs"/>
              </a:rPr>
              <a:t>:</a:t>
            </a:r>
            <a:endParaRPr lang="fa-IR" sz="4100" b="1" dirty="0" smtClean="0">
              <a:cs typeface="+mj-cs"/>
            </a:endParaRPr>
          </a:p>
          <a:p>
            <a:pPr algn="r" rtl="1">
              <a:buNone/>
            </a:pPr>
            <a:r>
              <a:rPr lang="ar-SA" sz="3100" dirty="0" smtClean="0">
                <a:cs typeface="+mj-cs"/>
              </a:rPr>
              <a:t/>
            </a:r>
            <a:br>
              <a:rPr lang="ar-SA" sz="3100" dirty="0" smtClean="0">
                <a:cs typeface="+mj-cs"/>
              </a:rPr>
            </a:br>
            <a:r>
              <a:rPr lang="ar-SA" sz="3100" dirty="0" smtClean="0">
                <a:cs typeface="+mj-cs"/>
              </a:rPr>
              <a:t>يادگيري اکتشافي فرايندي است که دانش آموز به طور مستقل و با راهنمايي معلم يا بدون آن، اصل يا قانوني را کشف نموده و مساله اي را حل مي کند. ويژگي عمده روش اکتشافي، درجه و ميزان راهنمايي شدن شاگرد (به وسيله معلم) براي اکتشاف است که اين ويژگي به عواملي مانند استعداد دانش، مهارت شاگرد و درجه دشواري خود مساله بستگي دارد و مي تواند در چهار محدوده قرار گيرد.</a:t>
            </a:r>
            <a:br>
              <a:rPr lang="ar-SA" sz="3100" dirty="0" smtClean="0">
                <a:cs typeface="+mj-cs"/>
              </a:rPr>
            </a:br>
            <a:r>
              <a:rPr lang="ar-SA" sz="3100" dirty="0" smtClean="0">
                <a:cs typeface="+mj-cs"/>
              </a:rPr>
              <a:t>1- معلم مي تواند اصول و راه حل مساله را براي شاگرد توضيح دهد، اما پاسخ مساله را نگويد (در اينجا معلم از روش توضيحي بهره مي گيرد)؛ اين نوع راهنمايي براي دانش آموزان ضعيف ضرورت مي يابد.</a:t>
            </a:r>
            <a:br>
              <a:rPr lang="ar-SA" sz="3100" dirty="0" smtClean="0">
                <a:cs typeface="+mj-cs"/>
              </a:rPr>
            </a:br>
            <a:r>
              <a:rPr lang="ar-SA" sz="3100" dirty="0" smtClean="0">
                <a:cs typeface="+mj-cs"/>
              </a:rPr>
              <a:t>2- معلم مي تواند فقط اصولي را که براي کشف آن به کار مي رود به شاگرد توضيح دهد، اما راه حل و جواب مساله را در اختيار او قرار ندهد.</a:t>
            </a:r>
            <a:br>
              <a:rPr lang="ar-SA" sz="3100" dirty="0" smtClean="0">
                <a:cs typeface="+mj-cs"/>
              </a:rPr>
            </a:br>
            <a:r>
              <a:rPr lang="ar-SA" sz="3100" dirty="0" smtClean="0">
                <a:cs typeface="+mj-cs"/>
              </a:rPr>
              <a:t>3- معلم مي تواند اصول را ارائه ندهد؛ اما راه حل را بگويد.</a:t>
            </a:r>
            <a:br>
              <a:rPr lang="ar-SA" sz="3100" dirty="0" smtClean="0">
                <a:cs typeface="+mj-cs"/>
              </a:rPr>
            </a:br>
            <a:r>
              <a:rPr lang="ar-SA" sz="3100" dirty="0" smtClean="0">
                <a:cs typeface="+mj-cs"/>
              </a:rPr>
              <a:t>4- معلم مي تواند اصول و راه حل را به شاگرد نگويد؛ که آن را يادگيري راهنمايي نشده مي ناميم.</a:t>
            </a:r>
            <a:r>
              <a:rPr lang="ar-SA" dirty="0" smtClean="0"/>
              <a:t/>
            </a:r>
            <a:br>
              <a:rPr lang="ar-SA" dirty="0" smtClean="0"/>
            </a:b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80803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0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81000" y="914400"/>
            <a:ext cx="8382000" cy="6553200"/>
          </a:xfrm>
        </p:spPr>
        <p:txBody>
          <a:bodyPr>
            <a:noAutofit/>
          </a:bodyPr>
          <a:lstStyle/>
          <a:p>
            <a:pPr algn="r" rtl="1">
              <a:buNone/>
            </a:pPr>
            <a:r>
              <a:rPr lang="ar-SA" sz="2400" dirty="0" smtClean="0">
                <a:cs typeface="+mj-cs"/>
              </a:rPr>
              <a:t>تکنيک هاي تدريس به روش مکاشفه اي:</a:t>
            </a:r>
            <a:br>
              <a:rPr lang="ar-SA" sz="2400" dirty="0" smtClean="0">
                <a:cs typeface="+mj-cs"/>
              </a:rPr>
            </a:br>
            <a:r>
              <a:rPr lang="ar-SA" sz="2400" dirty="0" smtClean="0">
                <a:cs typeface="+mj-cs"/>
              </a:rPr>
              <a:t>1- معلم، سئوالي را براي بررسي کردن به دانش آموزان ارائه مي نمايد. معلم بايد اطمينان حاصل کند که دانش آموزان مساله را فهيمده اند و بدانند که دنبال چه چيزي مي گردند و چگونه بايد اين راه را ادامه دهند و چگونه مسير درست را انتخاب نمايند.</a:t>
            </a:r>
            <a:br>
              <a:rPr lang="ar-SA" sz="2400" dirty="0" smtClean="0">
                <a:cs typeface="+mj-cs"/>
              </a:rPr>
            </a:br>
            <a:r>
              <a:rPr lang="ar-SA" sz="2400" dirty="0" smtClean="0">
                <a:cs typeface="+mj-cs"/>
              </a:rPr>
              <a:t>2- معلم فکر کردن را در دانش آموزان با گفتگو و پرسش برانيگزاند و از آنها بخواهد با ارائه مثال ها و نامثال ها، مساله را دنبال کنند.</a:t>
            </a:r>
            <a:br>
              <a:rPr lang="ar-SA" sz="2400" dirty="0" smtClean="0">
                <a:cs typeface="+mj-cs"/>
              </a:rPr>
            </a:br>
            <a:r>
              <a:rPr lang="ar-SA" sz="2400" dirty="0" smtClean="0">
                <a:cs typeface="+mj-cs"/>
              </a:rPr>
              <a:t>3- معلم فعاليت هايي طرح ريزي نمايد که الگوهاي جديد را ايجاد نمايد. </a:t>
            </a:r>
            <a:br>
              <a:rPr lang="ar-SA" sz="2400" dirty="0" smtClean="0">
                <a:cs typeface="+mj-cs"/>
              </a:rPr>
            </a:br>
            <a:r>
              <a:rPr lang="ar-SA" sz="2400" dirty="0" smtClean="0">
                <a:cs typeface="+mj-cs"/>
              </a:rPr>
              <a:t>4- معلم از مدل هاي مختلف آموزشي و ابزار کمک آموزشي باري تدريس بهره برد.</a:t>
            </a:r>
            <a:br>
              <a:rPr lang="ar-SA" sz="2400" dirty="0" smtClean="0">
                <a:cs typeface="+mj-cs"/>
              </a:rPr>
            </a:br>
            <a:r>
              <a:rPr lang="ar-SA" sz="2400" dirty="0" smtClean="0">
                <a:cs typeface="+mj-cs"/>
              </a:rPr>
              <a:t>5- در ارزشيابي نيز از مسايل استفاده نمايد که توانايي آنها را در کشف مقاصد جديد بسنجد.</a:t>
            </a:r>
            <a:br>
              <a:rPr lang="ar-SA" sz="2400" dirty="0" smtClean="0">
                <a:cs typeface="+mj-cs"/>
              </a:rPr>
            </a:br>
            <a:r>
              <a:rPr lang="ar-SA" sz="2400" dirty="0" smtClean="0">
                <a:cs typeface="+mj-cs"/>
              </a:rPr>
              <a:t>6- از نتيجه گيري سريع براساس يک يا دو نمونه به عنوان شاهد خوددداري کنيد.</a:t>
            </a:r>
            <a:br>
              <a:rPr lang="ar-SA" sz="2400" dirty="0" smtClean="0">
                <a:cs typeface="+mj-cs"/>
              </a:rPr>
            </a:br>
            <a:r>
              <a:rPr lang="ar-SA" sz="2400" dirty="0" smtClean="0">
                <a:cs typeface="+mj-cs"/>
              </a:rPr>
              <a:t>اکتشاف يک مطلب در کلاس درس بايد روال منطقي داشته باشد و تا حدودي نمايانگر يک مکاشفه واقعي با محيطي منطقي باشد.</a:t>
            </a:r>
            <a:br>
              <a:rPr lang="ar-SA" sz="2400" dirty="0" smtClean="0">
                <a:cs typeface="+mj-cs"/>
              </a:rPr>
            </a:br>
            <a:r>
              <a:rPr lang="ar-SA" sz="2400" dirty="0" smtClean="0">
                <a:cs typeface="+mj-cs"/>
              </a:rPr>
              <a:t>7- دانش آموزان را به طور مرتب در جريان پيشرفت هايشان قرار دهيد.</a:t>
            </a:r>
            <a:br>
              <a:rPr lang="ar-SA" sz="2400" dirty="0" smtClean="0">
                <a:cs typeface="+mj-cs"/>
              </a:rPr>
            </a:br>
            <a:endParaRPr lang="en-US" sz="2400" dirty="0">
              <a:cs typeface="+mj-cs"/>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47800" y="609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5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pPr algn="r" rtl="1">
              <a:buNone/>
            </a:pPr>
            <a:r>
              <a:rPr lang="ar-SA" sz="3200" b="1" dirty="0" smtClean="0">
                <a:cs typeface="+mj-cs"/>
              </a:rPr>
              <a:t>3- روش مفهومي</a:t>
            </a:r>
            <a:r>
              <a:rPr lang="en-US" sz="2400" dirty="0" smtClean="0">
                <a:cs typeface="+mj-cs"/>
              </a:rPr>
              <a:t>:</a:t>
            </a:r>
          </a:p>
          <a:p>
            <a:pPr algn="r" rtl="1">
              <a:buNone/>
            </a:pPr>
            <a:r>
              <a:rPr lang="ar-SA" sz="2400" dirty="0" smtClean="0">
                <a:cs typeface="+mj-cs"/>
              </a:rPr>
              <a:t/>
            </a:r>
            <a:br>
              <a:rPr lang="ar-SA" sz="2400" dirty="0" smtClean="0">
                <a:cs typeface="+mj-cs"/>
              </a:rPr>
            </a:br>
            <a:r>
              <a:rPr lang="ar-SA" sz="2400" dirty="0" smtClean="0">
                <a:cs typeface="+mj-cs"/>
              </a:rPr>
              <a:t>در اين روش بيشتر تاکيد بر مفاهيم رياضي است و تکيه کمتري بر مهارت ها مي شود. ما معتقديم که تکيه بيش از حد بر يکي، ما را از ديگري دور مي سازد لذا يايد به طور متعادل بين مفاهيم و استفاده از روش ها تاکيد نمود. ذکر اين نکته ضروري است که تا هنگامي که مفاهيم در ذهن دانش آموزان شکل نگرفته است، نبايد به سراغ تکنيک ها و مهارت ها رفت. تفاوت روش مفهومي با روش الگوريتمي نيز از همين جا ناشي مي شود که در روش مفهومي تکيه بر مفاهيم است و در روش الگوريتمي تکيه بر مهارت ها و تکنيک هاست.</a:t>
            </a:r>
            <a:br>
              <a:rPr lang="ar-SA" sz="2400" dirty="0" smtClean="0">
                <a:cs typeface="+mj-cs"/>
              </a:rPr>
            </a:br>
            <a:endParaRPr lang="en-US" sz="2400" dirty="0">
              <a:cs typeface="+mj-cs"/>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6400" y="10668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5440363"/>
          </a:xfrm>
        </p:spPr>
        <p:txBody>
          <a:bodyPr>
            <a:normAutofit/>
          </a:bodyPr>
          <a:lstStyle/>
          <a:p>
            <a:pPr algn="r" rtl="1">
              <a:buNone/>
            </a:pPr>
            <a:r>
              <a:rPr lang="ar-SA" sz="2400" dirty="0" smtClean="0">
                <a:cs typeface="+mj-cs"/>
              </a:rPr>
              <a:t>-</a:t>
            </a:r>
            <a:r>
              <a:rPr lang="ar-SA" sz="3200" b="1" dirty="0" smtClean="0">
                <a:cs typeface="+mj-cs"/>
              </a:rPr>
              <a:t>4- روش فعال</a:t>
            </a:r>
            <a:r>
              <a:rPr lang="en-US" sz="2400" dirty="0" smtClean="0">
                <a:cs typeface="+mj-cs"/>
              </a:rPr>
              <a:t>:</a:t>
            </a:r>
          </a:p>
          <a:p>
            <a:pPr algn="r" rtl="1">
              <a:buNone/>
            </a:pPr>
            <a:r>
              <a:rPr lang="ar-SA" sz="2400" dirty="0" smtClean="0">
                <a:cs typeface="+mj-cs"/>
              </a:rPr>
              <a:t/>
            </a:r>
            <a:br>
              <a:rPr lang="ar-SA" sz="2400" dirty="0" smtClean="0">
                <a:cs typeface="+mj-cs"/>
              </a:rPr>
            </a:br>
            <a:r>
              <a:rPr lang="ar-SA" sz="2400" dirty="0" smtClean="0">
                <a:cs typeface="+mj-cs"/>
              </a:rPr>
              <a:t>در اين روش، هدف اين است که دانش آموزان در فرايند آموزش پرجنب و جوش باشند. البته، هيچ روشي به طور محض غيرفعال نيست. براي مثال، در روش سخنراني، معلم فعال و دانش آموزان ظاهراً غيرفعالند اما در حقيقت، به طور ذهني فعالند؛ زيرا به سخنان معلم گوش مي کنند و درباره مطالب آن مي انديشند و يادداشت برمي دارند.</a:t>
            </a:r>
            <a:br>
              <a:rPr lang="ar-SA" sz="2400" dirty="0" smtClean="0">
                <a:cs typeface="+mj-cs"/>
              </a:rPr>
            </a:br>
            <a:r>
              <a:rPr lang="ar-SA" sz="2400" dirty="0" smtClean="0">
                <a:cs typeface="+mj-cs"/>
              </a:rPr>
              <a:t>برخلاف روش هاي منفعل که « معلم محور» است روش فعالي « دانش آموز محور» است. دانش آموز درامر يادگيري شرکت فعال دارد، با مسايل مواجه مي شود، راجع به حل آنها فکر مي کند و با راهنمايي معلم به حل آنها مي پردازد. در اثر کارهاي آموزشي خودش، به مفاهيم پي مي برد. در اين صورت است که دانش آموز به حل مساله ها علاقه مند مي گردد. موفقيت اين روش، به مهارت معلم و تسلط او به درس همبستگي دارد.</a:t>
            </a:r>
            <a:endParaRPr lang="en-US" sz="2400" dirty="0">
              <a:cs typeface="+mj-cs"/>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990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pPr algn="r" rtl="1">
              <a:buNone/>
            </a:pPr>
            <a:r>
              <a:rPr lang="ar-SA" dirty="0" smtClean="0">
                <a:latin typeface="Times New Roman" pitchFamily="18" charset="0"/>
                <a:cs typeface="Times New Roman" pitchFamily="18" charset="0"/>
              </a:rPr>
              <a:t>-</a:t>
            </a:r>
            <a:r>
              <a:rPr lang="ar-SA" sz="3500" b="1" dirty="0" smtClean="0">
                <a:latin typeface="Times New Roman" pitchFamily="18" charset="0"/>
                <a:cs typeface="Times New Roman" pitchFamily="18" charset="0"/>
              </a:rPr>
              <a:t>5- روش الگوريتمي:</a:t>
            </a:r>
            <a:endParaRPr lang="fa-IR" sz="3500" b="1"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r>
              <a:rPr lang="ar-SA" dirty="0" smtClean="0">
                <a:latin typeface="Times New Roman" pitchFamily="18" charset="0"/>
                <a:cs typeface="Times New Roman" pitchFamily="18" charset="0"/>
              </a:rPr>
              <a:t>منظور از روش الگوريتمي، مجموعه دستورالعمل هايي است که انجام آنها منجر به حصول نتايجي براي دانش آموز گردد. تعدادي از الگوريتم هاي حساب و جبر که در دوره هاي تحصيلي مورد بحث قرار مي گيرند عبارتند از: چهار عمل اصلي روي اعداد صحيح و اعشاري، تناسب، جذريابي، يافتن بزرگ ترين مقسوم عليه مشترک، نوشتن اعداد به پايه هاي گوناگون، عمليات روي کسرهاي متعارفي، حل معادلات جبري و عمليات جبري روي بردارها در صفحه، در زمينه هندسه نيز به الگوريتم هاي زير بر مي خوريم مانند: ترسيمات با خط کش، پرگار، گونيا و نقاله مثلا در رسم عمود، نضف کردن پاره خط، ساختن مثلث. هر يک از الگوريتم هاي ذکر شده مبتني بر يک يا چند مفهوم رياضي است. از آن جمله اند مفاهيم: نوشتن اعداد در يک پايه، جذر، نسبت، عدد اول، مجموعه. علاوه بر مفاهيم و الگوريتم ها، رکن ديگر کاربرد الگوريتم ها در حل مسايل است.</a:t>
            </a:r>
            <a:endParaRPr lang="en-US" dirty="0">
              <a:latin typeface="Times New Roman" pitchFamily="18" charset="0"/>
              <a:cs typeface="Times New Roman"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52600" y="762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74</TotalTime>
  <Words>336</Words>
  <Application>Microsoft Office PowerPoint</Application>
  <PresentationFormat>On-screen Show (4:3)</PresentationFormat>
  <Paragraphs>26</Paragraphs>
  <Slides>13</Slides>
  <Notes>1</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Constantia</vt:lpstr>
      <vt:lpstr>Majalla UI</vt:lpstr>
      <vt:lpstr>Times New Roman</vt:lpstr>
      <vt:lpstr>Traditional Arabic</vt:lpstr>
      <vt:lpstr>Wingdings 2</vt:lpstr>
      <vt:lpstr>Flow</vt:lpstr>
      <vt:lpstr>بسم الله الرحمن الرحیم</vt:lpstr>
      <vt:lpstr> انواع روش های تدریس ریاضی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Maryam.v.m</dc:creator>
  <cp:lastModifiedBy>Windows User</cp:lastModifiedBy>
  <cp:revision>31</cp:revision>
  <dcterms:created xsi:type="dcterms:W3CDTF">2006-08-16T00:00:00Z</dcterms:created>
  <dcterms:modified xsi:type="dcterms:W3CDTF">2020-04-16T15:49:44Z</dcterms:modified>
</cp:coreProperties>
</file>