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5" autoAdjust="0"/>
    <p:restoredTop sz="94624" autoAdjust="0"/>
  </p:normalViewPr>
  <p:slideViewPr>
    <p:cSldViewPr snapToGrid="0">
      <p:cViewPr varScale="1">
        <p:scale>
          <a:sx n="69" d="100"/>
          <a:sy n="69" d="100"/>
        </p:scale>
        <p:origin x="-768"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0617542-3913-4C1F-863D-88CAB43BA44E}" type="datetimeFigureOut">
              <a:rPr lang="en-US" smtClean="0"/>
              <a:pPr/>
              <a:t>4/12/2020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42CFDEA-09F2-44E2-817D-FE493D4D81F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42CFDEA-09F2-44E2-817D-FE493D4D81F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42CFDEA-09F2-44E2-817D-FE493D4D81F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42CFDEA-09F2-44E2-817D-FE493D4D81F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42CFDEA-09F2-44E2-817D-FE493D4D81FA}"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42CFDEA-09F2-44E2-817D-FE493D4D81F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42CFDEA-09F2-44E2-817D-FE493D4D81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42CFDEA-09F2-44E2-817D-FE493D4D81F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0617542-3913-4C1F-863D-88CAB43BA44E}" type="datetimeFigureOut">
              <a:rPr lang="en-US" smtClean="0"/>
              <a:pPr/>
              <a:t>4/12/2020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42CFDEA-09F2-44E2-817D-FE493D4D81F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00617542-3913-4C1F-863D-88CAB43BA44E}" type="datetimeFigureOut">
              <a:rPr lang="en-US" smtClean="0"/>
              <a:pPr/>
              <a:t>4/12/2020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42CFDEA-09F2-44E2-817D-FE493D4D81F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0617542-3913-4C1F-863D-88CAB43BA44E}" type="datetimeFigureOut">
              <a:rPr lang="en-US" smtClean="0"/>
              <a:pPr/>
              <a:t>4/12/2020</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42CFDEA-09F2-44E2-817D-FE493D4D81FA}" type="slidenum">
              <a:rPr lang="en-US" smtClean="0"/>
              <a:pPr/>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00617542-3913-4C1F-863D-88CAB43BA44E}" type="datetimeFigureOut">
              <a:rPr lang="en-US" smtClean="0"/>
              <a:pPr/>
              <a:t>4/12/2020</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E42CFDEA-09F2-44E2-817D-FE493D4D81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Users\AMIN\Desktop\&#1605;&#1606;&#1591;&#1602;\Voice%20003manteg.m4a" TargetMode="External"/><Relationship Id="rId1" Type="http://schemas.openxmlformats.org/officeDocument/2006/relationships/audio" Target="../media/audio1.wav"/><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632CB875-9CF8-4207-BB49-0FEC8C374B83}"/>
              </a:ext>
            </a:extLst>
          </p:cNvPr>
          <p:cNvSpPr txBox="1"/>
          <p:nvPr/>
        </p:nvSpPr>
        <p:spPr>
          <a:xfrm>
            <a:off x="3547866" y="530352"/>
            <a:ext cx="5705408" cy="923330"/>
          </a:xfrm>
          <a:prstGeom prst="rect">
            <a:avLst/>
          </a:prstGeom>
          <a:noFill/>
        </p:spPr>
        <p:txBody>
          <a:bodyPr wrap="none" rtlCol="0">
            <a:spAutoFit/>
          </a:bodyPr>
          <a:lstStyle/>
          <a:p>
            <a:r>
              <a:rPr lang="fa-IR" sz="5400" dirty="0">
                <a:cs typeface="B Mahsa" panose="00000400000000000000" pitchFamily="2" charset="-78"/>
              </a:rPr>
              <a:t>بسم الله الرحمن الرحیم</a:t>
            </a:r>
            <a:endParaRPr lang="en-US" sz="5400" dirty="0">
              <a:cs typeface="B Mahsa" panose="00000400000000000000" pitchFamily="2" charset="-78"/>
            </a:endParaRPr>
          </a:p>
        </p:txBody>
      </p:sp>
      <p:sp>
        <p:nvSpPr>
          <p:cNvPr id="3" name="TextBox 2">
            <a:extLst>
              <a:ext uri="{FF2B5EF4-FFF2-40B4-BE49-F238E27FC236}">
                <a16:creationId xmlns="" xmlns:a16="http://schemas.microsoft.com/office/drawing/2014/main" id="{F107F2EE-8FF1-41F0-A5A0-D302A7999CE4}"/>
              </a:ext>
            </a:extLst>
          </p:cNvPr>
          <p:cNvSpPr txBox="1"/>
          <p:nvPr/>
        </p:nvSpPr>
        <p:spPr>
          <a:xfrm>
            <a:off x="6021977" y="3493008"/>
            <a:ext cx="1933302" cy="1384995"/>
          </a:xfrm>
          <a:prstGeom prst="rect">
            <a:avLst/>
          </a:prstGeom>
          <a:noFill/>
        </p:spPr>
        <p:txBody>
          <a:bodyPr wrap="square" rtlCol="0">
            <a:spAutoFit/>
          </a:bodyPr>
          <a:lstStyle/>
          <a:p>
            <a:pPr algn="ctr"/>
            <a:endParaRPr lang="fa-IR" sz="2800" dirty="0">
              <a:solidFill>
                <a:srgbClr val="00B0F0"/>
              </a:solidFill>
              <a:cs typeface="B Homa" panose="00000400000000000000" pitchFamily="2" charset="-78"/>
            </a:endParaRPr>
          </a:p>
          <a:p>
            <a:pPr algn="ctr"/>
            <a:endParaRPr lang="fa-IR" sz="2800" dirty="0">
              <a:solidFill>
                <a:srgbClr val="00B0F0"/>
              </a:solidFill>
              <a:cs typeface="B Homa" panose="00000400000000000000" pitchFamily="2" charset="-78"/>
            </a:endParaRPr>
          </a:p>
          <a:p>
            <a:pPr algn="ctr"/>
            <a:r>
              <a:rPr lang="fa-IR" sz="2800" dirty="0" smtClean="0">
                <a:cs typeface="B Homa" panose="00000400000000000000" pitchFamily="2" charset="-78"/>
              </a:rPr>
              <a:t>99-98</a:t>
            </a:r>
            <a:endParaRPr lang="en-US" sz="2800" dirty="0">
              <a:cs typeface="B Homa" panose="00000400000000000000" pitchFamily="2" charset="-78"/>
            </a:endParaRPr>
          </a:p>
        </p:txBody>
      </p:sp>
      <p:sp>
        <p:nvSpPr>
          <p:cNvPr id="4" name="TextBox 3">
            <a:extLst>
              <a:ext uri="{FF2B5EF4-FFF2-40B4-BE49-F238E27FC236}">
                <a16:creationId xmlns="" xmlns:a16="http://schemas.microsoft.com/office/drawing/2014/main" id="{EE30619D-47AA-4C98-9E2E-28D3009ECCFE}"/>
              </a:ext>
            </a:extLst>
          </p:cNvPr>
          <p:cNvSpPr txBox="1"/>
          <p:nvPr/>
        </p:nvSpPr>
        <p:spPr>
          <a:xfrm>
            <a:off x="5565244" y="2180957"/>
            <a:ext cx="2696572" cy="584775"/>
          </a:xfrm>
          <a:prstGeom prst="rect">
            <a:avLst/>
          </a:prstGeom>
          <a:noFill/>
        </p:spPr>
        <p:txBody>
          <a:bodyPr wrap="none" rtlCol="0">
            <a:spAutoFit/>
          </a:bodyPr>
          <a:lstStyle/>
          <a:p>
            <a:r>
              <a:rPr lang="fa-IR" sz="3200" dirty="0" smtClean="0">
                <a:cs typeface="B Morvarid" panose="00000400000000000000" pitchFamily="2" charset="-78"/>
              </a:rPr>
              <a:t>مواد مختلف </a:t>
            </a:r>
            <a:r>
              <a:rPr lang="fa-IR" sz="3200" dirty="0">
                <a:cs typeface="B Morvarid" panose="00000400000000000000" pitchFamily="2" charset="-78"/>
              </a:rPr>
              <a:t>قیاس</a:t>
            </a:r>
            <a:endParaRPr lang="en-US" sz="3200" dirty="0">
              <a:cs typeface="B Morvarid" panose="00000400000000000000" pitchFamily="2" charset="-78"/>
            </a:endParaRPr>
          </a:p>
        </p:txBody>
      </p:sp>
      <p:pic>
        <p:nvPicPr>
          <p:cNvPr id="5" name="Recorded Sound">
            <a:hlinkClick r:id="" action="ppaction://media"/>
          </p:cNvPr>
          <p:cNvPicPr>
            <a:picLocks noRot="1" noChangeAspect="1"/>
          </p:cNvPicPr>
          <p:nvPr>
            <a:wavAudioFile r:embed="rId1" name="Recorded Sound"/>
          </p:nvPr>
        </p:nvPicPr>
        <p:blipFill>
          <a:blip r:embed="rId4"/>
          <a:stretch>
            <a:fillRect/>
          </a:stretch>
        </p:blipFill>
        <p:spPr>
          <a:xfrm>
            <a:off x="5943600" y="3276600"/>
            <a:ext cx="304800" cy="304800"/>
          </a:xfrm>
          <a:prstGeom prst="rect">
            <a:avLst/>
          </a:prstGeom>
        </p:spPr>
      </p:pic>
      <p:pic>
        <p:nvPicPr>
          <p:cNvPr id="6" name="Voice 003manteg.m4a">
            <a:hlinkClick r:id="" action="ppaction://media"/>
          </p:cNvPr>
          <p:cNvPicPr>
            <a:picLocks noRot="1" noChangeAspect="1"/>
          </p:cNvPicPr>
          <p:nvPr>
            <a:audioFile r:link="rId2"/>
          </p:nvPr>
        </p:nvPicPr>
        <p:blipFill>
          <a:blip r:embed="rId5"/>
          <a:stretch>
            <a:fillRect/>
          </a:stretch>
        </p:blipFill>
        <p:spPr>
          <a:xfrm>
            <a:off x="5943600" y="3276600"/>
            <a:ext cx="304800" cy="304800"/>
          </a:xfrm>
          <a:prstGeom prst="rect">
            <a:avLst/>
          </a:prstGeom>
        </p:spPr>
      </p:pic>
    </p:spTree>
    <p:extLst>
      <p:ext uri="{BB962C8B-B14F-4D97-AF65-F5344CB8AC3E}">
        <p14:creationId xmlns="" xmlns:p14="http://schemas.microsoft.com/office/powerpoint/2010/main" val="33047079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mediacall" presetSubtype="0" fill="hold" nodeType="clickEffect">
                                  <p:stCondLst>
                                    <p:cond delay="0"/>
                                  </p:stCondLst>
                                  <p:childTnLst>
                                    <p:cmd type="call" cmd="playFrom(0.0)">
                                      <p:cBhvr>
                                        <p:cTn id="11" dur="1" fill="hold"/>
                                        <p:tgtEl>
                                          <p:spTgt spid="5"/>
                                        </p:tgtEl>
                                      </p:cBhvr>
                                    </p:cmd>
                                  </p:childTnLst>
                                </p:cTn>
                              </p:par>
                            </p:childTnLst>
                          </p:cTn>
                        </p:par>
                      </p:childTnLst>
                    </p:cTn>
                  </p:par>
                </p:childTnLst>
              </p:cTn>
              <p:nextCondLst>
                <p:cond evt="onClick" delay="0">
                  <p:tgtEl>
                    <p:spTgt spid="5"/>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audio>
              <p:cMediaNode numSld="999">
                <p:cTn id="13" fill="hold" display="0">
                  <p:stCondLst>
                    <p:cond delay="indefinite"/>
                  </p:stCondLst>
                  <p:endCondLst>
                    <p:cond evt="onPrev" delay="0">
                      <p:tgtEl>
                        <p:sldTgt/>
                      </p:tgtEl>
                    </p:cond>
                    <p:cond evt="onStopAudio" delay="0">
                      <p:tgtEl>
                        <p:sldTgt/>
                      </p:tgtEl>
                    </p:cond>
                  </p:endCondLst>
                </p:cTn>
                <p:tgtEl>
                  <p:spTgt spid="6"/>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 xmlns:a16="http://schemas.microsoft.com/office/drawing/2014/main" id="{65F104CE-10CE-485E-8D87-5009E03B55D2}"/>
              </a:ext>
            </a:extLst>
          </p:cNvPr>
          <p:cNvSpPr/>
          <p:nvPr/>
        </p:nvSpPr>
        <p:spPr>
          <a:xfrm>
            <a:off x="3667125" y="238124"/>
            <a:ext cx="4857750" cy="771525"/>
          </a:xfrm>
          <a:prstGeom prst="roundRect">
            <a:avLst>
              <a:gd name="adj" fmla="val 50000"/>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fa-IR" sz="3200" dirty="0">
                <a:solidFill>
                  <a:schemeClr val="tx1"/>
                </a:solidFill>
                <a:cs typeface="B Homa" panose="00000400000000000000" pitchFamily="2" charset="-78"/>
              </a:rPr>
              <a:t>مواد مختلف قیاس</a:t>
            </a:r>
            <a:endParaRPr lang="en-US" sz="3200" dirty="0">
              <a:solidFill>
                <a:schemeClr val="tx1"/>
              </a:solidFill>
              <a:cs typeface="B Homa" panose="00000400000000000000" pitchFamily="2" charset="-78"/>
            </a:endParaRPr>
          </a:p>
        </p:txBody>
      </p:sp>
      <p:sp>
        <p:nvSpPr>
          <p:cNvPr id="3" name="Rectangle: Rounded Corners 2">
            <a:extLst>
              <a:ext uri="{FF2B5EF4-FFF2-40B4-BE49-F238E27FC236}">
                <a16:creationId xmlns="" xmlns:a16="http://schemas.microsoft.com/office/drawing/2014/main" id="{50E190DB-D450-4739-BAF8-648EEC479F77}"/>
              </a:ext>
            </a:extLst>
          </p:cNvPr>
          <p:cNvSpPr/>
          <p:nvPr/>
        </p:nvSpPr>
        <p:spPr>
          <a:xfrm>
            <a:off x="8203692" y="1271116"/>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محسوسات</a:t>
            </a:r>
            <a:endParaRPr lang="en-US" dirty="0">
              <a:cs typeface="B Koodak" panose="00000700000000000000" pitchFamily="2" charset="-78"/>
            </a:endParaRPr>
          </a:p>
        </p:txBody>
      </p:sp>
      <p:sp>
        <p:nvSpPr>
          <p:cNvPr id="4" name="Rectangle: Rounded Corners 3">
            <a:extLst>
              <a:ext uri="{FF2B5EF4-FFF2-40B4-BE49-F238E27FC236}">
                <a16:creationId xmlns="" xmlns:a16="http://schemas.microsoft.com/office/drawing/2014/main" id="{F2C01601-29CD-46CC-91CD-0CF58F204830}"/>
              </a:ext>
            </a:extLst>
          </p:cNvPr>
          <p:cNvSpPr/>
          <p:nvPr/>
        </p:nvSpPr>
        <p:spPr>
          <a:xfrm>
            <a:off x="8193786" y="3406181"/>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متواترات</a:t>
            </a:r>
            <a:endParaRPr lang="en-US" dirty="0">
              <a:cs typeface="B Koodak" panose="00000700000000000000" pitchFamily="2" charset="-78"/>
            </a:endParaRPr>
          </a:p>
        </p:txBody>
      </p:sp>
      <p:sp>
        <p:nvSpPr>
          <p:cNvPr id="5" name="Rectangle: Rounded Corners 4">
            <a:extLst>
              <a:ext uri="{FF2B5EF4-FFF2-40B4-BE49-F238E27FC236}">
                <a16:creationId xmlns="" xmlns:a16="http://schemas.microsoft.com/office/drawing/2014/main" id="{80BF42B4-2D36-4B2F-B667-FF9708F3C2BB}"/>
              </a:ext>
            </a:extLst>
          </p:cNvPr>
          <p:cNvSpPr/>
          <p:nvPr/>
        </p:nvSpPr>
        <p:spPr>
          <a:xfrm>
            <a:off x="8193786" y="4904407"/>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حدسیات</a:t>
            </a:r>
            <a:endParaRPr lang="en-US" dirty="0">
              <a:cs typeface="B Koodak" panose="00000700000000000000" pitchFamily="2" charset="-78"/>
            </a:endParaRPr>
          </a:p>
        </p:txBody>
      </p:sp>
      <p:sp>
        <p:nvSpPr>
          <p:cNvPr id="6" name="Rectangle: Rounded Corners 5">
            <a:extLst>
              <a:ext uri="{FF2B5EF4-FFF2-40B4-BE49-F238E27FC236}">
                <a16:creationId xmlns="" xmlns:a16="http://schemas.microsoft.com/office/drawing/2014/main" id="{36D0ED73-6ED5-4DD5-89EF-42E2F1A8DF07}"/>
              </a:ext>
            </a:extLst>
          </p:cNvPr>
          <p:cNvSpPr/>
          <p:nvPr/>
        </p:nvSpPr>
        <p:spPr>
          <a:xfrm>
            <a:off x="2369059" y="1976699"/>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مشهورات</a:t>
            </a:r>
            <a:endParaRPr lang="en-US" dirty="0">
              <a:cs typeface="B Koodak" panose="00000700000000000000" pitchFamily="2" charset="-78"/>
            </a:endParaRPr>
          </a:p>
        </p:txBody>
      </p:sp>
      <p:sp>
        <p:nvSpPr>
          <p:cNvPr id="7" name="Rectangle: Rounded Corners 6">
            <a:extLst>
              <a:ext uri="{FF2B5EF4-FFF2-40B4-BE49-F238E27FC236}">
                <a16:creationId xmlns="" xmlns:a16="http://schemas.microsoft.com/office/drawing/2014/main" id="{5A0D10FA-586A-434A-B156-499DF227D681}"/>
              </a:ext>
            </a:extLst>
          </p:cNvPr>
          <p:cNvSpPr/>
          <p:nvPr/>
        </p:nvSpPr>
        <p:spPr>
          <a:xfrm>
            <a:off x="2369059" y="4155294"/>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مسلّمات</a:t>
            </a:r>
            <a:endParaRPr lang="en-US" dirty="0">
              <a:cs typeface="B Koodak" panose="00000700000000000000" pitchFamily="2" charset="-78"/>
            </a:endParaRPr>
          </a:p>
        </p:txBody>
      </p:sp>
      <p:sp>
        <p:nvSpPr>
          <p:cNvPr id="8" name="Rectangle: Rounded Corners 7">
            <a:extLst>
              <a:ext uri="{FF2B5EF4-FFF2-40B4-BE49-F238E27FC236}">
                <a16:creationId xmlns="" xmlns:a16="http://schemas.microsoft.com/office/drawing/2014/main" id="{D762CF2F-361B-4115-AAE9-B44BDAE6CFF2}"/>
              </a:ext>
            </a:extLst>
          </p:cNvPr>
          <p:cNvSpPr/>
          <p:nvPr/>
        </p:nvSpPr>
        <p:spPr>
          <a:xfrm>
            <a:off x="2369059" y="1267435"/>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وهمیّات</a:t>
            </a:r>
            <a:endParaRPr lang="en-US" dirty="0">
              <a:cs typeface="B Koodak" panose="00000700000000000000" pitchFamily="2" charset="-78"/>
            </a:endParaRPr>
          </a:p>
        </p:txBody>
      </p:sp>
      <p:sp>
        <p:nvSpPr>
          <p:cNvPr id="9" name="Rectangle: Rounded Corners 8">
            <a:extLst>
              <a:ext uri="{FF2B5EF4-FFF2-40B4-BE49-F238E27FC236}">
                <a16:creationId xmlns="" xmlns:a16="http://schemas.microsoft.com/office/drawing/2014/main" id="{2598C983-D758-4888-ABE8-24B7F129827E}"/>
              </a:ext>
            </a:extLst>
          </p:cNvPr>
          <p:cNvSpPr/>
          <p:nvPr/>
        </p:nvSpPr>
        <p:spPr>
          <a:xfrm>
            <a:off x="8203692" y="1976699"/>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تجربیات</a:t>
            </a:r>
            <a:endParaRPr lang="en-US" dirty="0">
              <a:cs typeface="B Koodak" panose="00000700000000000000" pitchFamily="2" charset="-78"/>
            </a:endParaRPr>
          </a:p>
        </p:txBody>
      </p:sp>
      <p:sp>
        <p:nvSpPr>
          <p:cNvPr id="10" name="Rectangle: Rounded Corners 9">
            <a:extLst>
              <a:ext uri="{FF2B5EF4-FFF2-40B4-BE49-F238E27FC236}">
                <a16:creationId xmlns="" xmlns:a16="http://schemas.microsoft.com/office/drawing/2014/main" id="{A29DA8E2-0BB7-4CCA-A743-3FF93786FE7E}"/>
              </a:ext>
            </a:extLst>
          </p:cNvPr>
          <p:cNvSpPr/>
          <p:nvPr/>
        </p:nvSpPr>
        <p:spPr>
          <a:xfrm>
            <a:off x="8213599" y="4151590"/>
            <a:ext cx="1589527"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sz="1400" dirty="0">
                <a:cs typeface="B Koodak" panose="00000700000000000000" pitchFamily="2" charset="-78"/>
              </a:rPr>
              <a:t>قضایای مقرون به حد وسط</a:t>
            </a:r>
            <a:endParaRPr lang="en-US" sz="1400" dirty="0">
              <a:cs typeface="B Koodak" panose="00000700000000000000" pitchFamily="2" charset="-78"/>
            </a:endParaRPr>
          </a:p>
        </p:txBody>
      </p:sp>
      <p:sp>
        <p:nvSpPr>
          <p:cNvPr id="11" name="Rectangle: Rounded Corners 10">
            <a:extLst>
              <a:ext uri="{FF2B5EF4-FFF2-40B4-BE49-F238E27FC236}">
                <a16:creationId xmlns="" xmlns:a16="http://schemas.microsoft.com/office/drawing/2014/main" id="{FE96B820-27BA-4764-AEE3-A2E5029EA898}"/>
              </a:ext>
            </a:extLst>
          </p:cNvPr>
          <p:cNvSpPr/>
          <p:nvPr/>
        </p:nvSpPr>
        <p:spPr>
          <a:xfrm>
            <a:off x="8193786" y="5649816"/>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مقبولات</a:t>
            </a:r>
            <a:endParaRPr lang="en-US" dirty="0">
              <a:cs typeface="B Koodak" panose="00000700000000000000" pitchFamily="2" charset="-78"/>
            </a:endParaRPr>
          </a:p>
        </p:txBody>
      </p:sp>
      <p:sp>
        <p:nvSpPr>
          <p:cNvPr id="12" name="Rectangle: Rounded Corners 11">
            <a:extLst>
              <a:ext uri="{FF2B5EF4-FFF2-40B4-BE49-F238E27FC236}">
                <a16:creationId xmlns="" xmlns:a16="http://schemas.microsoft.com/office/drawing/2014/main" id="{8556B543-A6B3-4ED7-8040-87BD1D5152E2}"/>
              </a:ext>
            </a:extLst>
          </p:cNvPr>
          <p:cNvSpPr/>
          <p:nvPr/>
        </p:nvSpPr>
        <p:spPr>
          <a:xfrm>
            <a:off x="2369059" y="2691440"/>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مشبّهات</a:t>
            </a:r>
            <a:endParaRPr lang="en-US" dirty="0">
              <a:cs typeface="B Koodak" panose="00000700000000000000" pitchFamily="2" charset="-78"/>
            </a:endParaRPr>
          </a:p>
        </p:txBody>
      </p:sp>
      <p:sp>
        <p:nvSpPr>
          <p:cNvPr id="13" name="Rectangle: Rounded Corners 12">
            <a:extLst>
              <a:ext uri="{FF2B5EF4-FFF2-40B4-BE49-F238E27FC236}">
                <a16:creationId xmlns="" xmlns:a16="http://schemas.microsoft.com/office/drawing/2014/main" id="{3DA0879D-B53B-4EAB-A815-1A96BF324A2B}"/>
              </a:ext>
            </a:extLst>
          </p:cNvPr>
          <p:cNvSpPr/>
          <p:nvPr/>
        </p:nvSpPr>
        <p:spPr>
          <a:xfrm>
            <a:off x="2369059" y="5649816"/>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مخیّلات</a:t>
            </a:r>
            <a:endParaRPr lang="en-US" dirty="0">
              <a:cs typeface="B Koodak" panose="00000700000000000000" pitchFamily="2" charset="-78"/>
            </a:endParaRPr>
          </a:p>
        </p:txBody>
      </p:sp>
      <p:sp>
        <p:nvSpPr>
          <p:cNvPr id="14" name="Rectangle: Rounded Corners 13">
            <a:extLst>
              <a:ext uri="{FF2B5EF4-FFF2-40B4-BE49-F238E27FC236}">
                <a16:creationId xmlns="" xmlns:a16="http://schemas.microsoft.com/office/drawing/2014/main" id="{167D34B0-17DC-42DB-9141-53341C379A68}"/>
              </a:ext>
            </a:extLst>
          </p:cNvPr>
          <p:cNvSpPr/>
          <p:nvPr/>
        </p:nvSpPr>
        <p:spPr>
          <a:xfrm>
            <a:off x="2378964" y="4904407"/>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مصادرات</a:t>
            </a:r>
            <a:endParaRPr lang="en-US" dirty="0">
              <a:cs typeface="B Koodak" panose="00000700000000000000" pitchFamily="2" charset="-78"/>
            </a:endParaRPr>
          </a:p>
        </p:txBody>
      </p:sp>
      <p:sp>
        <p:nvSpPr>
          <p:cNvPr id="15" name="Rectangle: Rounded Corners 14">
            <a:extLst>
              <a:ext uri="{FF2B5EF4-FFF2-40B4-BE49-F238E27FC236}">
                <a16:creationId xmlns="" xmlns:a16="http://schemas.microsoft.com/office/drawing/2014/main" id="{EEB4C336-ED25-4651-BE13-3D78911A169D}"/>
              </a:ext>
            </a:extLst>
          </p:cNvPr>
          <p:cNvSpPr/>
          <p:nvPr/>
        </p:nvSpPr>
        <p:spPr>
          <a:xfrm>
            <a:off x="2369059" y="3406181"/>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مظنونات</a:t>
            </a:r>
            <a:endParaRPr lang="en-US" dirty="0">
              <a:cs typeface="B Koodak" panose="00000700000000000000" pitchFamily="2" charset="-78"/>
            </a:endParaRPr>
          </a:p>
        </p:txBody>
      </p:sp>
      <p:sp>
        <p:nvSpPr>
          <p:cNvPr id="16" name="Rectangle: Rounded Corners 15">
            <a:extLst>
              <a:ext uri="{FF2B5EF4-FFF2-40B4-BE49-F238E27FC236}">
                <a16:creationId xmlns="" xmlns:a16="http://schemas.microsoft.com/office/drawing/2014/main" id="{4AB7BB9E-2B10-4D78-8C6C-575294D32C23}"/>
              </a:ext>
            </a:extLst>
          </p:cNvPr>
          <p:cNvSpPr/>
          <p:nvPr/>
        </p:nvSpPr>
        <p:spPr>
          <a:xfrm>
            <a:off x="8203692" y="2700570"/>
            <a:ext cx="1609344" cy="621792"/>
          </a:xfrm>
          <a:prstGeom prst="roundRect">
            <a:avLst>
              <a:gd name="adj"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a-IR" dirty="0">
                <a:cs typeface="B Koodak" panose="00000700000000000000" pitchFamily="2" charset="-78"/>
              </a:rPr>
              <a:t>اوّلیات</a:t>
            </a:r>
            <a:endParaRPr lang="en-US" dirty="0">
              <a:cs typeface="B Koodak" panose="00000700000000000000" pitchFamily="2" charset="-78"/>
            </a:endParaRPr>
          </a:p>
        </p:txBody>
      </p:sp>
      <p:cxnSp>
        <p:nvCxnSpPr>
          <p:cNvPr id="18" name="Straight Connector 17">
            <a:extLst>
              <a:ext uri="{FF2B5EF4-FFF2-40B4-BE49-F238E27FC236}">
                <a16:creationId xmlns="" xmlns:a16="http://schemas.microsoft.com/office/drawing/2014/main" id="{97947B97-173D-4F4A-82AD-EB3870FCCD10}"/>
              </a:ext>
            </a:extLst>
          </p:cNvPr>
          <p:cNvCxnSpPr>
            <a:cxnSpLocks/>
            <a:endCxn id="2" idx="2"/>
          </p:cNvCxnSpPr>
          <p:nvPr/>
        </p:nvCxnSpPr>
        <p:spPr>
          <a:xfrm flipV="1">
            <a:off x="6096000" y="1009649"/>
            <a:ext cx="0" cy="2650247"/>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a:extLst>
              <a:ext uri="{FF2B5EF4-FFF2-40B4-BE49-F238E27FC236}">
                <a16:creationId xmlns="" xmlns:a16="http://schemas.microsoft.com/office/drawing/2014/main" id="{099110F0-1051-4D75-A720-A55876CB2A51}"/>
              </a:ext>
            </a:extLst>
          </p:cNvPr>
          <p:cNvCxnSpPr/>
          <p:nvPr/>
        </p:nvCxnSpPr>
        <p:spPr>
          <a:xfrm>
            <a:off x="3988308" y="3659896"/>
            <a:ext cx="4215384" cy="0"/>
          </a:xfrm>
          <a:prstGeom prst="line">
            <a:avLst/>
          </a:prstGeom>
        </p:spPr>
        <p:style>
          <a:lnRef idx="3">
            <a:schemeClr val="dk1"/>
          </a:lnRef>
          <a:fillRef idx="0">
            <a:schemeClr val="dk1"/>
          </a:fillRef>
          <a:effectRef idx="2">
            <a:schemeClr val="dk1"/>
          </a:effectRef>
          <a:fontRef idx="minor">
            <a:schemeClr val="tx1"/>
          </a:fontRef>
        </p:style>
      </p:cxnSp>
      <p:cxnSp>
        <p:nvCxnSpPr>
          <p:cNvPr id="24" name="Straight Connector 23">
            <a:extLst>
              <a:ext uri="{FF2B5EF4-FFF2-40B4-BE49-F238E27FC236}">
                <a16:creationId xmlns="" xmlns:a16="http://schemas.microsoft.com/office/drawing/2014/main" id="{775F9612-6471-4965-B113-D03CBC3AA5B0}"/>
              </a:ext>
            </a:extLst>
          </p:cNvPr>
          <p:cNvCxnSpPr>
            <a:cxnSpLocks/>
          </p:cNvCxnSpPr>
          <p:nvPr/>
        </p:nvCxnSpPr>
        <p:spPr>
          <a:xfrm flipV="1">
            <a:off x="3988308" y="1570671"/>
            <a:ext cx="0" cy="44356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F50B51C2-FFB3-4914-873B-C8AD41C9FBCE}"/>
              </a:ext>
            </a:extLst>
          </p:cNvPr>
          <p:cNvCxnSpPr>
            <a:cxnSpLocks/>
          </p:cNvCxnSpPr>
          <p:nvPr/>
        </p:nvCxnSpPr>
        <p:spPr>
          <a:xfrm flipV="1">
            <a:off x="8203692" y="1570673"/>
            <a:ext cx="0" cy="443569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971599939"/>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7" presetClass="entr" presetSubtype="0" fill="hold" nodeType="after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000"/>
                                        <p:tgtEl>
                                          <p:spTgt spid="18"/>
                                        </p:tgtEl>
                                      </p:cBhvr>
                                    </p:animEffect>
                                    <p:anim calcmode="lin" valueType="num">
                                      <p:cBhvr>
                                        <p:cTn id="13" dur="1000" fill="hold"/>
                                        <p:tgtEl>
                                          <p:spTgt spid="18"/>
                                        </p:tgtEl>
                                        <p:attrNameLst>
                                          <p:attrName>ppt_x</p:attrName>
                                        </p:attrNameLst>
                                      </p:cBhvr>
                                      <p:tavLst>
                                        <p:tav tm="0">
                                          <p:val>
                                            <p:strVal val="#ppt_x"/>
                                          </p:val>
                                        </p:tav>
                                        <p:tav tm="100000">
                                          <p:val>
                                            <p:strVal val="#ppt_x"/>
                                          </p:val>
                                        </p:tav>
                                      </p:tavLst>
                                    </p:anim>
                                    <p:anim calcmode="lin" valueType="num">
                                      <p:cBhvr>
                                        <p:cTn id="14" dur="1000" fill="hold"/>
                                        <p:tgtEl>
                                          <p:spTgt spid="18"/>
                                        </p:tgtEl>
                                        <p:attrNameLst>
                                          <p:attrName>ppt_y</p:attrName>
                                        </p:attrNameLst>
                                      </p:cBhvr>
                                      <p:tavLst>
                                        <p:tav tm="0">
                                          <p:val>
                                            <p:strVal val="#ppt_y-.1"/>
                                          </p:val>
                                        </p:tav>
                                        <p:tav tm="100000">
                                          <p:val>
                                            <p:strVal val="#ppt_y"/>
                                          </p:val>
                                        </p:tav>
                                      </p:tavLst>
                                    </p:anim>
                                  </p:childTnLst>
                                </p:cTn>
                              </p:par>
                            </p:childTnLst>
                          </p:cTn>
                        </p:par>
                        <p:par>
                          <p:cTn id="15" fill="hold">
                            <p:stCondLst>
                              <p:cond delay="1500"/>
                            </p:stCondLst>
                            <p:childTnLst>
                              <p:par>
                                <p:cTn id="16" presetID="6" presetClass="entr" presetSubtype="32" fill="hold" nodeType="after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circle(out)">
                                      <p:cBhvr>
                                        <p:cTn id="18" dur="2000"/>
                                        <p:tgtEl>
                                          <p:spTgt spid="23"/>
                                        </p:tgtEl>
                                      </p:cBhvr>
                                    </p:animEffect>
                                  </p:childTnLst>
                                </p:cTn>
                              </p:par>
                            </p:childTnLst>
                          </p:cTn>
                        </p:par>
                        <p:par>
                          <p:cTn id="19" fill="hold">
                            <p:stCondLst>
                              <p:cond delay="3500"/>
                            </p:stCondLst>
                            <p:childTnLst>
                              <p:par>
                                <p:cTn id="20" presetID="6" presetClass="entr" presetSubtype="32" fill="hold" nodeType="after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circle(out)">
                                      <p:cBhvr>
                                        <p:cTn id="22" dur="2000"/>
                                        <p:tgtEl>
                                          <p:spTgt spid="24"/>
                                        </p:tgtEl>
                                      </p:cBhvr>
                                    </p:animEffect>
                                  </p:childTnLst>
                                </p:cTn>
                              </p:par>
                              <p:par>
                                <p:cTn id="23" presetID="6" presetClass="entr" presetSubtype="32"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circle(out)">
                                      <p:cBhvr>
                                        <p:cTn id="25" dur="2000"/>
                                        <p:tgtEl>
                                          <p:spTgt spid="25"/>
                                        </p:tgtEl>
                                      </p:cBhvr>
                                    </p:animEffect>
                                  </p:childTnLst>
                                </p:cTn>
                              </p:par>
                            </p:childTnLst>
                          </p:cTn>
                        </p:par>
                        <p:par>
                          <p:cTn id="26" fill="hold">
                            <p:stCondLst>
                              <p:cond delay="5500"/>
                            </p:stCondLst>
                            <p:childTnLst>
                              <p:par>
                                <p:cTn id="27" presetID="2" presetClass="entr" presetSubtype="6" fill="hold" grpId="0" nodeType="after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1+#ppt_w/2"/>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par>
                          <p:cTn id="31" fill="hold">
                            <p:stCondLst>
                              <p:cond delay="6000"/>
                            </p:stCondLst>
                            <p:childTnLst>
                              <p:par>
                                <p:cTn id="32" presetID="2" presetClass="entr" presetSubtype="6"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1+#ppt_w/2"/>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par>
                          <p:cTn id="36" fill="hold">
                            <p:stCondLst>
                              <p:cond delay="6500"/>
                            </p:stCondLst>
                            <p:childTnLst>
                              <p:par>
                                <p:cTn id="37" presetID="2" presetClass="entr" presetSubtype="6" fill="hold" grpId="0" nodeType="after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additive="base">
                                        <p:cTn id="39" dur="500" fill="hold"/>
                                        <p:tgtEl>
                                          <p:spTgt spid="16"/>
                                        </p:tgtEl>
                                        <p:attrNameLst>
                                          <p:attrName>ppt_x</p:attrName>
                                        </p:attrNameLst>
                                      </p:cBhvr>
                                      <p:tavLst>
                                        <p:tav tm="0">
                                          <p:val>
                                            <p:strVal val="1+#ppt_w/2"/>
                                          </p:val>
                                        </p:tav>
                                        <p:tav tm="100000">
                                          <p:val>
                                            <p:strVal val="#ppt_x"/>
                                          </p:val>
                                        </p:tav>
                                      </p:tavLst>
                                    </p:anim>
                                    <p:anim calcmode="lin" valueType="num">
                                      <p:cBhvr additive="base">
                                        <p:cTn id="40" dur="500" fill="hold"/>
                                        <p:tgtEl>
                                          <p:spTgt spid="16"/>
                                        </p:tgtEl>
                                        <p:attrNameLst>
                                          <p:attrName>ppt_y</p:attrName>
                                        </p:attrNameLst>
                                      </p:cBhvr>
                                      <p:tavLst>
                                        <p:tav tm="0">
                                          <p:val>
                                            <p:strVal val="1+#ppt_h/2"/>
                                          </p:val>
                                        </p:tav>
                                        <p:tav tm="100000">
                                          <p:val>
                                            <p:strVal val="#ppt_y"/>
                                          </p:val>
                                        </p:tav>
                                      </p:tavLst>
                                    </p:anim>
                                  </p:childTnLst>
                                </p:cTn>
                              </p:par>
                            </p:childTnLst>
                          </p:cTn>
                        </p:par>
                        <p:par>
                          <p:cTn id="41" fill="hold">
                            <p:stCondLst>
                              <p:cond delay="7000"/>
                            </p:stCondLst>
                            <p:childTnLst>
                              <p:par>
                                <p:cTn id="42" presetID="2" presetClass="entr" presetSubtype="6" fill="hold" grpId="0" nodeType="afterEffect">
                                  <p:stCondLst>
                                    <p:cond delay="0"/>
                                  </p:stCondLst>
                                  <p:childTnLst>
                                    <p:set>
                                      <p:cBhvr>
                                        <p:cTn id="43" dur="1" fill="hold">
                                          <p:stCondLst>
                                            <p:cond delay="0"/>
                                          </p:stCondLst>
                                        </p:cTn>
                                        <p:tgtEl>
                                          <p:spTgt spid="4"/>
                                        </p:tgtEl>
                                        <p:attrNameLst>
                                          <p:attrName>style.visibility</p:attrName>
                                        </p:attrNameLst>
                                      </p:cBhvr>
                                      <p:to>
                                        <p:strVal val="visible"/>
                                      </p:to>
                                    </p:set>
                                    <p:anim calcmode="lin" valueType="num">
                                      <p:cBhvr additive="base">
                                        <p:cTn id="44" dur="500" fill="hold"/>
                                        <p:tgtEl>
                                          <p:spTgt spid="4"/>
                                        </p:tgtEl>
                                        <p:attrNameLst>
                                          <p:attrName>ppt_x</p:attrName>
                                        </p:attrNameLst>
                                      </p:cBhvr>
                                      <p:tavLst>
                                        <p:tav tm="0">
                                          <p:val>
                                            <p:strVal val="1+#ppt_w/2"/>
                                          </p:val>
                                        </p:tav>
                                        <p:tav tm="100000">
                                          <p:val>
                                            <p:strVal val="#ppt_x"/>
                                          </p:val>
                                        </p:tav>
                                      </p:tavLst>
                                    </p:anim>
                                    <p:anim calcmode="lin" valueType="num">
                                      <p:cBhvr additive="base">
                                        <p:cTn id="45" dur="500" fill="hold"/>
                                        <p:tgtEl>
                                          <p:spTgt spid="4"/>
                                        </p:tgtEl>
                                        <p:attrNameLst>
                                          <p:attrName>ppt_y</p:attrName>
                                        </p:attrNameLst>
                                      </p:cBhvr>
                                      <p:tavLst>
                                        <p:tav tm="0">
                                          <p:val>
                                            <p:strVal val="1+#ppt_h/2"/>
                                          </p:val>
                                        </p:tav>
                                        <p:tav tm="100000">
                                          <p:val>
                                            <p:strVal val="#ppt_y"/>
                                          </p:val>
                                        </p:tav>
                                      </p:tavLst>
                                    </p:anim>
                                  </p:childTnLst>
                                </p:cTn>
                              </p:par>
                            </p:childTnLst>
                          </p:cTn>
                        </p:par>
                        <p:par>
                          <p:cTn id="46" fill="hold">
                            <p:stCondLst>
                              <p:cond delay="7500"/>
                            </p:stCondLst>
                            <p:childTnLst>
                              <p:par>
                                <p:cTn id="47" presetID="2" presetClass="entr" presetSubtype="6" fill="hold" grpId="0" nodeType="after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1+#ppt_w/2"/>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par>
                          <p:cTn id="51" fill="hold">
                            <p:stCondLst>
                              <p:cond delay="8000"/>
                            </p:stCondLst>
                            <p:childTnLst>
                              <p:par>
                                <p:cTn id="52" presetID="2" presetClass="entr" presetSubtype="6" fill="hold" grpId="0" nodeType="afterEffect">
                                  <p:stCondLst>
                                    <p:cond delay="0"/>
                                  </p:stCondLst>
                                  <p:childTnLst>
                                    <p:set>
                                      <p:cBhvr>
                                        <p:cTn id="53" dur="1" fill="hold">
                                          <p:stCondLst>
                                            <p:cond delay="0"/>
                                          </p:stCondLst>
                                        </p:cTn>
                                        <p:tgtEl>
                                          <p:spTgt spid="5"/>
                                        </p:tgtEl>
                                        <p:attrNameLst>
                                          <p:attrName>style.visibility</p:attrName>
                                        </p:attrNameLst>
                                      </p:cBhvr>
                                      <p:to>
                                        <p:strVal val="visible"/>
                                      </p:to>
                                    </p:set>
                                    <p:anim calcmode="lin" valueType="num">
                                      <p:cBhvr additive="base">
                                        <p:cTn id="54" dur="500" fill="hold"/>
                                        <p:tgtEl>
                                          <p:spTgt spid="5"/>
                                        </p:tgtEl>
                                        <p:attrNameLst>
                                          <p:attrName>ppt_x</p:attrName>
                                        </p:attrNameLst>
                                      </p:cBhvr>
                                      <p:tavLst>
                                        <p:tav tm="0">
                                          <p:val>
                                            <p:strVal val="1+#ppt_w/2"/>
                                          </p:val>
                                        </p:tav>
                                        <p:tav tm="100000">
                                          <p:val>
                                            <p:strVal val="#ppt_x"/>
                                          </p:val>
                                        </p:tav>
                                      </p:tavLst>
                                    </p:anim>
                                    <p:anim calcmode="lin" valueType="num">
                                      <p:cBhvr additive="base">
                                        <p:cTn id="55" dur="500" fill="hold"/>
                                        <p:tgtEl>
                                          <p:spTgt spid="5"/>
                                        </p:tgtEl>
                                        <p:attrNameLst>
                                          <p:attrName>ppt_y</p:attrName>
                                        </p:attrNameLst>
                                      </p:cBhvr>
                                      <p:tavLst>
                                        <p:tav tm="0">
                                          <p:val>
                                            <p:strVal val="1+#ppt_h/2"/>
                                          </p:val>
                                        </p:tav>
                                        <p:tav tm="100000">
                                          <p:val>
                                            <p:strVal val="#ppt_y"/>
                                          </p:val>
                                        </p:tav>
                                      </p:tavLst>
                                    </p:anim>
                                  </p:childTnLst>
                                </p:cTn>
                              </p:par>
                            </p:childTnLst>
                          </p:cTn>
                        </p:par>
                        <p:par>
                          <p:cTn id="56" fill="hold">
                            <p:stCondLst>
                              <p:cond delay="8500"/>
                            </p:stCondLst>
                            <p:childTnLst>
                              <p:par>
                                <p:cTn id="57" presetID="2" presetClass="entr" presetSubtype="6" fill="hold" grpId="0" nodeType="afterEffect">
                                  <p:stCondLst>
                                    <p:cond delay="0"/>
                                  </p:stCondLst>
                                  <p:childTnLst>
                                    <p:set>
                                      <p:cBhvr>
                                        <p:cTn id="58" dur="1" fill="hold">
                                          <p:stCondLst>
                                            <p:cond delay="0"/>
                                          </p:stCondLst>
                                        </p:cTn>
                                        <p:tgtEl>
                                          <p:spTgt spid="11"/>
                                        </p:tgtEl>
                                        <p:attrNameLst>
                                          <p:attrName>style.visibility</p:attrName>
                                        </p:attrNameLst>
                                      </p:cBhvr>
                                      <p:to>
                                        <p:strVal val="visible"/>
                                      </p:to>
                                    </p:set>
                                    <p:anim calcmode="lin" valueType="num">
                                      <p:cBhvr additive="base">
                                        <p:cTn id="59" dur="500" fill="hold"/>
                                        <p:tgtEl>
                                          <p:spTgt spid="11"/>
                                        </p:tgtEl>
                                        <p:attrNameLst>
                                          <p:attrName>ppt_x</p:attrName>
                                        </p:attrNameLst>
                                      </p:cBhvr>
                                      <p:tavLst>
                                        <p:tav tm="0">
                                          <p:val>
                                            <p:strVal val="1+#ppt_w/2"/>
                                          </p:val>
                                        </p:tav>
                                        <p:tav tm="100000">
                                          <p:val>
                                            <p:strVal val="#ppt_x"/>
                                          </p:val>
                                        </p:tav>
                                      </p:tavLst>
                                    </p:anim>
                                    <p:anim calcmode="lin" valueType="num">
                                      <p:cBhvr additive="base">
                                        <p:cTn id="60" dur="500" fill="hold"/>
                                        <p:tgtEl>
                                          <p:spTgt spid="11"/>
                                        </p:tgtEl>
                                        <p:attrNameLst>
                                          <p:attrName>ppt_y</p:attrName>
                                        </p:attrNameLst>
                                      </p:cBhvr>
                                      <p:tavLst>
                                        <p:tav tm="0">
                                          <p:val>
                                            <p:strVal val="1+#ppt_h/2"/>
                                          </p:val>
                                        </p:tav>
                                        <p:tav tm="100000">
                                          <p:val>
                                            <p:strVal val="#ppt_y"/>
                                          </p:val>
                                        </p:tav>
                                      </p:tavLst>
                                    </p:anim>
                                  </p:childTnLst>
                                </p:cTn>
                              </p:par>
                            </p:childTnLst>
                          </p:cTn>
                        </p:par>
                        <p:par>
                          <p:cTn id="61" fill="hold">
                            <p:stCondLst>
                              <p:cond delay="9000"/>
                            </p:stCondLst>
                            <p:childTnLst>
                              <p:par>
                                <p:cTn id="62" presetID="2" presetClass="entr" presetSubtype="12" fill="hold" grpId="0" nodeType="afterEffect">
                                  <p:stCondLst>
                                    <p:cond delay="0"/>
                                  </p:stCondLst>
                                  <p:childTnLst>
                                    <p:set>
                                      <p:cBhvr>
                                        <p:cTn id="63" dur="1" fill="hold">
                                          <p:stCondLst>
                                            <p:cond delay="0"/>
                                          </p:stCondLst>
                                        </p:cTn>
                                        <p:tgtEl>
                                          <p:spTgt spid="8"/>
                                        </p:tgtEl>
                                        <p:attrNameLst>
                                          <p:attrName>style.visibility</p:attrName>
                                        </p:attrNameLst>
                                      </p:cBhvr>
                                      <p:to>
                                        <p:strVal val="visible"/>
                                      </p:to>
                                    </p:set>
                                    <p:anim calcmode="lin" valueType="num">
                                      <p:cBhvr additive="base">
                                        <p:cTn id="64" dur="500" fill="hold"/>
                                        <p:tgtEl>
                                          <p:spTgt spid="8"/>
                                        </p:tgtEl>
                                        <p:attrNameLst>
                                          <p:attrName>ppt_x</p:attrName>
                                        </p:attrNameLst>
                                      </p:cBhvr>
                                      <p:tavLst>
                                        <p:tav tm="0">
                                          <p:val>
                                            <p:strVal val="0-#ppt_w/2"/>
                                          </p:val>
                                        </p:tav>
                                        <p:tav tm="100000">
                                          <p:val>
                                            <p:strVal val="#ppt_x"/>
                                          </p:val>
                                        </p:tav>
                                      </p:tavLst>
                                    </p:anim>
                                    <p:anim calcmode="lin" valueType="num">
                                      <p:cBhvr additive="base">
                                        <p:cTn id="65" dur="500" fill="hold"/>
                                        <p:tgtEl>
                                          <p:spTgt spid="8"/>
                                        </p:tgtEl>
                                        <p:attrNameLst>
                                          <p:attrName>ppt_y</p:attrName>
                                        </p:attrNameLst>
                                      </p:cBhvr>
                                      <p:tavLst>
                                        <p:tav tm="0">
                                          <p:val>
                                            <p:strVal val="1+#ppt_h/2"/>
                                          </p:val>
                                        </p:tav>
                                        <p:tav tm="100000">
                                          <p:val>
                                            <p:strVal val="#ppt_y"/>
                                          </p:val>
                                        </p:tav>
                                      </p:tavLst>
                                    </p:anim>
                                  </p:childTnLst>
                                </p:cTn>
                              </p:par>
                            </p:childTnLst>
                          </p:cTn>
                        </p:par>
                        <p:par>
                          <p:cTn id="66" fill="hold">
                            <p:stCondLst>
                              <p:cond delay="9500"/>
                            </p:stCondLst>
                            <p:childTnLst>
                              <p:par>
                                <p:cTn id="67" presetID="2" presetClass="entr" presetSubtype="12" fill="hold" grpId="0" nodeType="afterEffect">
                                  <p:stCondLst>
                                    <p:cond delay="0"/>
                                  </p:stCondLst>
                                  <p:childTnLst>
                                    <p:set>
                                      <p:cBhvr>
                                        <p:cTn id="68" dur="1" fill="hold">
                                          <p:stCondLst>
                                            <p:cond delay="0"/>
                                          </p:stCondLst>
                                        </p:cTn>
                                        <p:tgtEl>
                                          <p:spTgt spid="6"/>
                                        </p:tgtEl>
                                        <p:attrNameLst>
                                          <p:attrName>style.visibility</p:attrName>
                                        </p:attrNameLst>
                                      </p:cBhvr>
                                      <p:to>
                                        <p:strVal val="visible"/>
                                      </p:to>
                                    </p:set>
                                    <p:anim calcmode="lin" valueType="num">
                                      <p:cBhvr additive="base">
                                        <p:cTn id="69" dur="500" fill="hold"/>
                                        <p:tgtEl>
                                          <p:spTgt spid="6"/>
                                        </p:tgtEl>
                                        <p:attrNameLst>
                                          <p:attrName>ppt_x</p:attrName>
                                        </p:attrNameLst>
                                      </p:cBhvr>
                                      <p:tavLst>
                                        <p:tav tm="0">
                                          <p:val>
                                            <p:strVal val="0-#ppt_w/2"/>
                                          </p:val>
                                        </p:tav>
                                        <p:tav tm="100000">
                                          <p:val>
                                            <p:strVal val="#ppt_x"/>
                                          </p:val>
                                        </p:tav>
                                      </p:tavLst>
                                    </p:anim>
                                    <p:anim calcmode="lin" valueType="num">
                                      <p:cBhvr additive="base">
                                        <p:cTn id="70" dur="500" fill="hold"/>
                                        <p:tgtEl>
                                          <p:spTgt spid="6"/>
                                        </p:tgtEl>
                                        <p:attrNameLst>
                                          <p:attrName>ppt_y</p:attrName>
                                        </p:attrNameLst>
                                      </p:cBhvr>
                                      <p:tavLst>
                                        <p:tav tm="0">
                                          <p:val>
                                            <p:strVal val="1+#ppt_h/2"/>
                                          </p:val>
                                        </p:tav>
                                        <p:tav tm="100000">
                                          <p:val>
                                            <p:strVal val="#ppt_y"/>
                                          </p:val>
                                        </p:tav>
                                      </p:tavLst>
                                    </p:anim>
                                  </p:childTnLst>
                                </p:cTn>
                              </p:par>
                            </p:childTnLst>
                          </p:cTn>
                        </p:par>
                        <p:par>
                          <p:cTn id="71" fill="hold">
                            <p:stCondLst>
                              <p:cond delay="10000"/>
                            </p:stCondLst>
                            <p:childTnLst>
                              <p:par>
                                <p:cTn id="72" presetID="2" presetClass="entr" presetSubtype="12" fill="hold" grpId="0" nodeType="afterEffect">
                                  <p:stCondLst>
                                    <p:cond delay="0"/>
                                  </p:stCondLst>
                                  <p:childTnLst>
                                    <p:set>
                                      <p:cBhvr>
                                        <p:cTn id="73" dur="1" fill="hold">
                                          <p:stCondLst>
                                            <p:cond delay="0"/>
                                          </p:stCondLst>
                                        </p:cTn>
                                        <p:tgtEl>
                                          <p:spTgt spid="12"/>
                                        </p:tgtEl>
                                        <p:attrNameLst>
                                          <p:attrName>style.visibility</p:attrName>
                                        </p:attrNameLst>
                                      </p:cBhvr>
                                      <p:to>
                                        <p:strVal val="visible"/>
                                      </p:to>
                                    </p:set>
                                    <p:anim calcmode="lin" valueType="num">
                                      <p:cBhvr additive="base">
                                        <p:cTn id="74" dur="500" fill="hold"/>
                                        <p:tgtEl>
                                          <p:spTgt spid="12"/>
                                        </p:tgtEl>
                                        <p:attrNameLst>
                                          <p:attrName>ppt_x</p:attrName>
                                        </p:attrNameLst>
                                      </p:cBhvr>
                                      <p:tavLst>
                                        <p:tav tm="0">
                                          <p:val>
                                            <p:strVal val="0-#ppt_w/2"/>
                                          </p:val>
                                        </p:tav>
                                        <p:tav tm="100000">
                                          <p:val>
                                            <p:strVal val="#ppt_x"/>
                                          </p:val>
                                        </p:tav>
                                      </p:tavLst>
                                    </p:anim>
                                    <p:anim calcmode="lin" valueType="num">
                                      <p:cBhvr additive="base">
                                        <p:cTn id="75" dur="500" fill="hold"/>
                                        <p:tgtEl>
                                          <p:spTgt spid="12"/>
                                        </p:tgtEl>
                                        <p:attrNameLst>
                                          <p:attrName>ppt_y</p:attrName>
                                        </p:attrNameLst>
                                      </p:cBhvr>
                                      <p:tavLst>
                                        <p:tav tm="0">
                                          <p:val>
                                            <p:strVal val="1+#ppt_h/2"/>
                                          </p:val>
                                        </p:tav>
                                        <p:tav tm="100000">
                                          <p:val>
                                            <p:strVal val="#ppt_y"/>
                                          </p:val>
                                        </p:tav>
                                      </p:tavLst>
                                    </p:anim>
                                  </p:childTnLst>
                                </p:cTn>
                              </p:par>
                            </p:childTnLst>
                          </p:cTn>
                        </p:par>
                        <p:par>
                          <p:cTn id="76" fill="hold">
                            <p:stCondLst>
                              <p:cond delay="10500"/>
                            </p:stCondLst>
                            <p:childTnLst>
                              <p:par>
                                <p:cTn id="77" presetID="2" presetClass="entr" presetSubtype="12" fill="hold" grpId="0" nodeType="after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0-#ppt_w/2"/>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childTnLst>
                          </p:cTn>
                        </p:par>
                        <p:par>
                          <p:cTn id="81" fill="hold">
                            <p:stCondLst>
                              <p:cond delay="11000"/>
                            </p:stCondLst>
                            <p:childTnLst>
                              <p:par>
                                <p:cTn id="82" presetID="2" presetClass="entr" presetSubtype="12" fill="hold" grpId="0" nodeType="afterEffect">
                                  <p:stCondLst>
                                    <p:cond delay="0"/>
                                  </p:stCondLst>
                                  <p:childTnLst>
                                    <p:set>
                                      <p:cBhvr>
                                        <p:cTn id="83" dur="1" fill="hold">
                                          <p:stCondLst>
                                            <p:cond delay="0"/>
                                          </p:stCondLst>
                                        </p:cTn>
                                        <p:tgtEl>
                                          <p:spTgt spid="7"/>
                                        </p:tgtEl>
                                        <p:attrNameLst>
                                          <p:attrName>style.visibility</p:attrName>
                                        </p:attrNameLst>
                                      </p:cBhvr>
                                      <p:to>
                                        <p:strVal val="visible"/>
                                      </p:to>
                                    </p:set>
                                    <p:anim calcmode="lin" valueType="num">
                                      <p:cBhvr additive="base">
                                        <p:cTn id="84" dur="500" fill="hold"/>
                                        <p:tgtEl>
                                          <p:spTgt spid="7"/>
                                        </p:tgtEl>
                                        <p:attrNameLst>
                                          <p:attrName>ppt_x</p:attrName>
                                        </p:attrNameLst>
                                      </p:cBhvr>
                                      <p:tavLst>
                                        <p:tav tm="0">
                                          <p:val>
                                            <p:strVal val="0-#ppt_w/2"/>
                                          </p:val>
                                        </p:tav>
                                        <p:tav tm="100000">
                                          <p:val>
                                            <p:strVal val="#ppt_x"/>
                                          </p:val>
                                        </p:tav>
                                      </p:tavLst>
                                    </p:anim>
                                    <p:anim calcmode="lin" valueType="num">
                                      <p:cBhvr additive="base">
                                        <p:cTn id="85" dur="500" fill="hold"/>
                                        <p:tgtEl>
                                          <p:spTgt spid="7"/>
                                        </p:tgtEl>
                                        <p:attrNameLst>
                                          <p:attrName>ppt_y</p:attrName>
                                        </p:attrNameLst>
                                      </p:cBhvr>
                                      <p:tavLst>
                                        <p:tav tm="0">
                                          <p:val>
                                            <p:strVal val="1+#ppt_h/2"/>
                                          </p:val>
                                        </p:tav>
                                        <p:tav tm="100000">
                                          <p:val>
                                            <p:strVal val="#ppt_y"/>
                                          </p:val>
                                        </p:tav>
                                      </p:tavLst>
                                    </p:anim>
                                  </p:childTnLst>
                                </p:cTn>
                              </p:par>
                            </p:childTnLst>
                          </p:cTn>
                        </p:par>
                        <p:par>
                          <p:cTn id="86" fill="hold">
                            <p:stCondLst>
                              <p:cond delay="11500"/>
                            </p:stCondLst>
                            <p:childTnLst>
                              <p:par>
                                <p:cTn id="87" presetID="2" presetClass="entr" presetSubtype="12" fill="hold" grpId="0" nodeType="afterEffect">
                                  <p:stCondLst>
                                    <p:cond delay="0"/>
                                  </p:stCondLst>
                                  <p:childTnLst>
                                    <p:set>
                                      <p:cBhvr>
                                        <p:cTn id="88" dur="1" fill="hold">
                                          <p:stCondLst>
                                            <p:cond delay="0"/>
                                          </p:stCondLst>
                                        </p:cTn>
                                        <p:tgtEl>
                                          <p:spTgt spid="14"/>
                                        </p:tgtEl>
                                        <p:attrNameLst>
                                          <p:attrName>style.visibility</p:attrName>
                                        </p:attrNameLst>
                                      </p:cBhvr>
                                      <p:to>
                                        <p:strVal val="visible"/>
                                      </p:to>
                                    </p:set>
                                    <p:anim calcmode="lin" valueType="num">
                                      <p:cBhvr additive="base">
                                        <p:cTn id="89" dur="500" fill="hold"/>
                                        <p:tgtEl>
                                          <p:spTgt spid="14"/>
                                        </p:tgtEl>
                                        <p:attrNameLst>
                                          <p:attrName>ppt_x</p:attrName>
                                        </p:attrNameLst>
                                      </p:cBhvr>
                                      <p:tavLst>
                                        <p:tav tm="0">
                                          <p:val>
                                            <p:strVal val="0-#ppt_w/2"/>
                                          </p:val>
                                        </p:tav>
                                        <p:tav tm="100000">
                                          <p:val>
                                            <p:strVal val="#ppt_x"/>
                                          </p:val>
                                        </p:tav>
                                      </p:tavLst>
                                    </p:anim>
                                    <p:anim calcmode="lin" valueType="num">
                                      <p:cBhvr additive="base">
                                        <p:cTn id="90" dur="500" fill="hold"/>
                                        <p:tgtEl>
                                          <p:spTgt spid="14"/>
                                        </p:tgtEl>
                                        <p:attrNameLst>
                                          <p:attrName>ppt_y</p:attrName>
                                        </p:attrNameLst>
                                      </p:cBhvr>
                                      <p:tavLst>
                                        <p:tav tm="0">
                                          <p:val>
                                            <p:strVal val="1+#ppt_h/2"/>
                                          </p:val>
                                        </p:tav>
                                        <p:tav tm="100000">
                                          <p:val>
                                            <p:strVal val="#ppt_y"/>
                                          </p:val>
                                        </p:tav>
                                      </p:tavLst>
                                    </p:anim>
                                  </p:childTnLst>
                                </p:cTn>
                              </p:par>
                            </p:childTnLst>
                          </p:cTn>
                        </p:par>
                        <p:par>
                          <p:cTn id="91" fill="hold">
                            <p:stCondLst>
                              <p:cond delay="12000"/>
                            </p:stCondLst>
                            <p:childTnLst>
                              <p:par>
                                <p:cTn id="92" presetID="2" presetClass="entr" presetSubtype="12" fill="hold" grpId="0" nodeType="afterEffect">
                                  <p:stCondLst>
                                    <p:cond delay="0"/>
                                  </p:stCondLst>
                                  <p:childTnLst>
                                    <p:set>
                                      <p:cBhvr>
                                        <p:cTn id="93" dur="1" fill="hold">
                                          <p:stCondLst>
                                            <p:cond delay="0"/>
                                          </p:stCondLst>
                                        </p:cTn>
                                        <p:tgtEl>
                                          <p:spTgt spid="13"/>
                                        </p:tgtEl>
                                        <p:attrNameLst>
                                          <p:attrName>style.visibility</p:attrName>
                                        </p:attrNameLst>
                                      </p:cBhvr>
                                      <p:to>
                                        <p:strVal val="visible"/>
                                      </p:to>
                                    </p:set>
                                    <p:anim calcmode="lin" valueType="num">
                                      <p:cBhvr additive="base">
                                        <p:cTn id="94" dur="500" fill="hold"/>
                                        <p:tgtEl>
                                          <p:spTgt spid="13"/>
                                        </p:tgtEl>
                                        <p:attrNameLst>
                                          <p:attrName>ppt_x</p:attrName>
                                        </p:attrNameLst>
                                      </p:cBhvr>
                                      <p:tavLst>
                                        <p:tav tm="0">
                                          <p:val>
                                            <p:strVal val="0-#ppt_w/2"/>
                                          </p:val>
                                        </p:tav>
                                        <p:tav tm="100000">
                                          <p:val>
                                            <p:strVal val="#ppt_x"/>
                                          </p:val>
                                        </p:tav>
                                      </p:tavLst>
                                    </p:anim>
                                    <p:anim calcmode="lin" valueType="num">
                                      <p:cBhvr additive="base">
                                        <p:cTn id="9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 xmlns:a16="http://schemas.microsoft.com/office/drawing/2014/main" id="{DF70FE1D-753E-47BB-A8D8-DD6A98C33DCE}"/>
              </a:ext>
            </a:extLst>
          </p:cNvPr>
          <p:cNvSpPr/>
          <p:nvPr/>
        </p:nvSpPr>
        <p:spPr>
          <a:xfrm>
            <a:off x="10405872" y="269748"/>
            <a:ext cx="1709928"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محسوسات</a:t>
            </a:r>
            <a:endParaRPr lang="en-US" sz="2400" dirty="0">
              <a:cs typeface="B Nazanin" panose="00000400000000000000" pitchFamily="2" charset="-78"/>
            </a:endParaRPr>
          </a:p>
        </p:txBody>
      </p:sp>
      <p:sp>
        <p:nvSpPr>
          <p:cNvPr id="3" name="Rectangle: Rounded Corners 2">
            <a:extLst>
              <a:ext uri="{FF2B5EF4-FFF2-40B4-BE49-F238E27FC236}">
                <a16:creationId xmlns="" xmlns:a16="http://schemas.microsoft.com/office/drawing/2014/main" id="{4E8C2862-42BB-4921-B208-FDD4077A83B9}"/>
              </a:ext>
            </a:extLst>
          </p:cNvPr>
          <p:cNvSpPr/>
          <p:nvPr/>
        </p:nvSpPr>
        <p:spPr>
          <a:xfrm>
            <a:off x="210312" y="269748"/>
            <a:ext cx="9765792"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قضایای است که از راه حس برای انسان ها حاصل شده است. </a:t>
            </a:r>
            <a:endParaRPr lang="en-US" sz="2400" dirty="0">
              <a:cs typeface="B Nazanin" panose="00000400000000000000" pitchFamily="2" charset="-78"/>
            </a:endParaRPr>
          </a:p>
        </p:txBody>
      </p:sp>
      <p:sp>
        <p:nvSpPr>
          <p:cNvPr id="4" name="Rectangle: Rounded Corners 3">
            <a:extLst>
              <a:ext uri="{FF2B5EF4-FFF2-40B4-BE49-F238E27FC236}">
                <a16:creationId xmlns="" xmlns:a16="http://schemas.microsoft.com/office/drawing/2014/main" id="{CE755776-2D0C-4BD1-AFEE-D1A1DF766722}"/>
              </a:ext>
            </a:extLst>
          </p:cNvPr>
          <p:cNvSpPr/>
          <p:nvPr/>
        </p:nvSpPr>
        <p:spPr>
          <a:xfrm>
            <a:off x="210312" y="937260"/>
            <a:ext cx="3776472" cy="438912"/>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sz="2000" dirty="0">
                <a:cs typeface="B Nazanin" panose="00000400000000000000" pitchFamily="2" charset="-78"/>
              </a:rPr>
              <a:t>آتش سوزان است – خورشید روشن است.</a:t>
            </a:r>
            <a:endParaRPr lang="en-US" sz="2000" dirty="0">
              <a:cs typeface="B Nazanin" panose="00000400000000000000" pitchFamily="2" charset="-78"/>
            </a:endParaRPr>
          </a:p>
        </p:txBody>
      </p:sp>
      <p:sp>
        <p:nvSpPr>
          <p:cNvPr id="5" name="Rectangle: Rounded Corners 4">
            <a:extLst>
              <a:ext uri="{FF2B5EF4-FFF2-40B4-BE49-F238E27FC236}">
                <a16:creationId xmlns="" xmlns:a16="http://schemas.microsoft.com/office/drawing/2014/main" id="{9889F165-D3EF-45AF-8980-797BC82981CC}"/>
              </a:ext>
            </a:extLst>
          </p:cNvPr>
          <p:cNvSpPr/>
          <p:nvPr/>
        </p:nvSpPr>
        <p:spPr>
          <a:xfrm>
            <a:off x="10405872" y="1531620"/>
            <a:ext cx="1709928"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مجرّبات</a:t>
            </a:r>
            <a:endParaRPr lang="en-US" sz="2400" dirty="0">
              <a:cs typeface="B Nazanin" panose="00000400000000000000" pitchFamily="2" charset="-78"/>
            </a:endParaRPr>
          </a:p>
        </p:txBody>
      </p:sp>
      <p:sp>
        <p:nvSpPr>
          <p:cNvPr id="6" name="Rectangle: Rounded Corners 5">
            <a:extLst>
              <a:ext uri="{FF2B5EF4-FFF2-40B4-BE49-F238E27FC236}">
                <a16:creationId xmlns="" xmlns:a16="http://schemas.microsoft.com/office/drawing/2014/main" id="{089D409F-13EE-4F7D-8C6E-95AC687FBC91}"/>
              </a:ext>
            </a:extLst>
          </p:cNvPr>
          <p:cNvSpPr/>
          <p:nvPr/>
        </p:nvSpPr>
        <p:spPr>
          <a:xfrm>
            <a:off x="210312" y="1531620"/>
            <a:ext cx="9765792"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قضایای است که از طریق حس و ملاحظه مکرر و قیاس خفی به دست می آید.</a:t>
            </a:r>
            <a:endParaRPr lang="en-US" sz="2400" dirty="0">
              <a:cs typeface="B Nazanin" panose="00000400000000000000" pitchFamily="2" charset="-78"/>
            </a:endParaRPr>
          </a:p>
        </p:txBody>
      </p:sp>
      <p:sp>
        <p:nvSpPr>
          <p:cNvPr id="7" name="Rectangle: Rounded Corners 6">
            <a:extLst>
              <a:ext uri="{FF2B5EF4-FFF2-40B4-BE49-F238E27FC236}">
                <a16:creationId xmlns="" xmlns:a16="http://schemas.microsoft.com/office/drawing/2014/main" id="{E8718516-E3AA-4911-A7DF-E4EB1E8DFC50}"/>
              </a:ext>
            </a:extLst>
          </p:cNvPr>
          <p:cNvSpPr/>
          <p:nvPr/>
        </p:nvSpPr>
        <p:spPr>
          <a:xfrm>
            <a:off x="210312" y="2211705"/>
            <a:ext cx="5330952" cy="438912"/>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sz="2000" dirty="0">
                <a:cs typeface="B Nazanin" panose="00000400000000000000" pitchFamily="2" charset="-78"/>
              </a:rPr>
              <a:t>آهن هادی حرارت است – عدسی محدب نور را جمع می کند.</a:t>
            </a:r>
            <a:endParaRPr lang="en-US" sz="2000" dirty="0">
              <a:cs typeface="B Nazanin" panose="00000400000000000000" pitchFamily="2" charset="-78"/>
            </a:endParaRPr>
          </a:p>
        </p:txBody>
      </p:sp>
      <p:sp>
        <p:nvSpPr>
          <p:cNvPr id="8" name="Rectangle: Rounded Corners 7">
            <a:extLst>
              <a:ext uri="{FF2B5EF4-FFF2-40B4-BE49-F238E27FC236}">
                <a16:creationId xmlns="" xmlns:a16="http://schemas.microsoft.com/office/drawing/2014/main" id="{5093ADF8-9A02-45C2-A445-FDF7FAF35CC6}"/>
              </a:ext>
            </a:extLst>
          </p:cNvPr>
          <p:cNvSpPr/>
          <p:nvPr/>
        </p:nvSpPr>
        <p:spPr>
          <a:xfrm>
            <a:off x="10405872" y="2738628"/>
            <a:ext cx="1709928"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اولیّات</a:t>
            </a:r>
            <a:endParaRPr lang="en-US" sz="2400" dirty="0">
              <a:cs typeface="B Nazanin" panose="00000400000000000000" pitchFamily="2" charset="-78"/>
            </a:endParaRPr>
          </a:p>
        </p:txBody>
      </p:sp>
      <p:sp>
        <p:nvSpPr>
          <p:cNvPr id="9" name="Rectangle: Rounded Corners 8">
            <a:extLst>
              <a:ext uri="{FF2B5EF4-FFF2-40B4-BE49-F238E27FC236}">
                <a16:creationId xmlns="" xmlns:a16="http://schemas.microsoft.com/office/drawing/2014/main" id="{558CB2E4-980C-4EAE-809E-0F5E46FA4805}"/>
              </a:ext>
            </a:extLst>
          </p:cNvPr>
          <p:cNvSpPr/>
          <p:nvPr/>
        </p:nvSpPr>
        <p:spPr>
          <a:xfrm>
            <a:off x="210312" y="2738628"/>
            <a:ext cx="9765792"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قضایای است که بالذات مورد تصدیق و یقیقن قرار می گیرد.</a:t>
            </a:r>
            <a:endParaRPr lang="en-US" sz="2400" dirty="0">
              <a:cs typeface="B Nazanin" panose="00000400000000000000" pitchFamily="2" charset="-78"/>
            </a:endParaRPr>
          </a:p>
        </p:txBody>
      </p:sp>
      <p:sp>
        <p:nvSpPr>
          <p:cNvPr id="10" name="Rectangle: Rounded Corners 9">
            <a:extLst>
              <a:ext uri="{FF2B5EF4-FFF2-40B4-BE49-F238E27FC236}">
                <a16:creationId xmlns="" xmlns:a16="http://schemas.microsoft.com/office/drawing/2014/main" id="{3B7D4074-E423-4400-B0BC-C2ACB7182361}"/>
              </a:ext>
            </a:extLst>
          </p:cNvPr>
          <p:cNvSpPr/>
          <p:nvPr/>
        </p:nvSpPr>
        <p:spPr>
          <a:xfrm>
            <a:off x="210312" y="3417570"/>
            <a:ext cx="5815584" cy="438912"/>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sz="2000" dirty="0">
                <a:cs typeface="B Nazanin" panose="00000400000000000000" pitchFamily="2" charset="-78"/>
              </a:rPr>
              <a:t>اجتماع ضدین محال است – اجتماع و ارتفاع نقضین محال است</a:t>
            </a:r>
            <a:endParaRPr lang="en-US" sz="2000" dirty="0">
              <a:cs typeface="B Nazanin" panose="00000400000000000000" pitchFamily="2" charset="-78"/>
            </a:endParaRPr>
          </a:p>
        </p:txBody>
      </p:sp>
      <p:sp>
        <p:nvSpPr>
          <p:cNvPr id="11" name="Rectangle: Rounded Corners 10">
            <a:extLst>
              <a:ext uri="{FF2B5EF4-FFF2-40B4-BE49-F238E27FC236}">
                <a16:creationId xmlns="" xmlns:a16="http://schemas.microsoft.com/office/drawing/2014/main" id="{7F12DAA4-C863-453A-B8D5-55EC8F70CDF2}"/>
              </a:ext>
            </a:extLst>
          </p:cNvPr>
          <p:cNvSpPr/>
          <p:nvPr/>
        </p:nvSpPr>
        <p:spPr>
          <a:xfrm>
            <a:off x="10482072" y="4000500"/>
            <a:ext cx="1709928"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متواترات</a:t>
            </a:r>
            <a:endParaRPr lang="en-US" sz="2400" dirty="0">
              <a:cs typeface="B Nazanin" panose="00000400000000000000" pitchFamily="2" charset="-78"/>
            </a:endParaRPr>
          </a:p>
        </p:txBody>
      </p:sp>
      <p:sp>
        <p:nvSpPr>
          <p:cNvPr id="12" name="Rectangle: Rounded Corners 11">
            <a:extLst>
              <a:ext uri="{FF2B5EF4-FFF2-40B4-BE49-F238E27FC236}">
                <a16:creationId xmlns="" xmlns:a16="http://schemas.microsoft.com/office/drawing/2014/main" id="{3F659E12-EAE9-46C0-A00A-BAD2095DC7A0}"/>
              </a:ext>
            </a:extLst>
          </p:cNvPr>
          <p:cNvSpPr/>
          <p:nvPr/>
        </p:nvSpPr>
        <p:spPr>
          <a:xfrm>
            <a:off x="286512" y="4000500"/>
            <a:ext cx="9765792"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قضایایی است که به سبب شهادت و روایت افراد بسیار که احتمال مواطات و تبانی بین آنها نمیرود ایجاد یقین و سکون و اطمینان خاطر میکند.</a:t>
            </a:r>
            <a:endParaRPr lang="en-US" sz="2400" dirty="0">
              <a:cs typeface="B Nazanin" panose="00000400000000000000" pitchFamily="2" charset="-78"/>
            </a:endParaRPr>
          </a:p>
        </p:txBody>
      </p:sp>
      <p:sp>
        <p:nvSpPr>
          <p:cNvPr id="13" name="Rectangle: Rounded Corners 12">
            <a:extLst>
              <a:ext uri="{FF2B5EF4-FFF2-40B4-BE49-F238E27FC236}">
                <a16:creationId xmlns="" xmlns:a16="http://schemas.microsoft.com/office/drawing/2014/main" id="{BC5E4E50-71BD-4217-BEFA-F0E7F161F59C}"/>
              </a:ext>
            </a:extLst>
          </p:cNvPr>
          <p:cNvSpPr/>
          <p:nvPr/>
        </p:nvSpPr>
        <p:spPr>
          <a:xfrm>
            <a:off x="286512" y="4668012"/>
            <a:ext cx="5815584" cy="438912"/>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sz="2000" dirty="0">
                <a:cs typeface="B Nazanin" panose="00000400000000000000" pitchFamily="2" charset="-78"/>
              </a:rPr>
              <a:t>پاریس پایتخت فرانسه است – کتاب گلستان از آثار سعدی است.</a:t>
            </a:r>
            <a:endParaRPr lang="en-US" sz="2000" dirty="0">
              <a:cs typeface="B Nazanin" panose="00000400000000000000" pitchFamily="2" charset="-78"/>
            </a:endParaRPr>
          </a:p>
        </p:txBody>
      </p:sp>
      <p:sp>
        <p:nvSpPr>
          <p:cNvPr id="14" name="Rectangle: Rounded Corners 13">
            <a:extLst>
              <a:ext uri="{FF2B5EF4-FFF2-40B4-BE49-F238E27FC236}">
                <a16:creationId xmlns="" xmlns:a16="http://schemas.microsoft.com/office/drawing/2014/main" id="{2FC22575-E609-47F5-AD9D-12788A9C5564}"/>
              </a:ext>
            </a:extLst>
          </p:cNvPr>
          <p:cNvSpPr/>
          <p:nvPr/>
        </p:nvSpPr>
        <p:spPr>
          <a:xfrm>
            <a:off x="10158984" y="5390388"/>
            <a:ext cx="2033016"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قضایای مقرون به حد وسط</a:t>
            </a:r>
            <a:endParaRPr lang="en-US" sz="2400" dirty="0">
              <a:cs typeface="B Nazanin" panose="00000400000000000000" pitchFamily="2" charset="-78"/>
            </a:endParaRPr>
          </a:p>
        </p:txBody>
      </p:sp>
      <p:sp>
        <p:nvSpPr>
          <p:cNvPr id="15" name="Rectangle: Rounded Corners 14">
            <a:extLst>
              <a:ext uri="{FF2B5EF4-FFF2-40B4-BE49-F238E27FC236}">
                <a16:creationId xmlns="" xmlns:a16="http://schemas.microsoft.com/office/drawing/2014/main" id="{081D405C-5614-45A5-A5CE-7397793BDC32}"/>
              </a:ext>
            </a:extLst>
          </p:cNvPr>
          <p:cNvSpPr/>
          <p:nvPr/>
        </p:nvSpPr>
        <p:spPr>
          <a:xfrm>
            <a:off x="286512" y="5390388"/>
            <a:ext cx="9765792" cy="667512"/>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cs typeface="B Nazanin" panose="00000400000000000000" pitchFamily="2" charset="-78"/>
              </a:rPr>
              <a:t>قضایایی که حد وسط آنها با آنها است، قضایایی که قیاسات آنها گویی در فطرت مذکور است.</a:t>
            </a:r>
            <a:endParaRPr lang="en-US" sz="2400" dirty="0">
              <a:cs typeface="B Nazanin" panose="00000400000000000000" pitchFamily="2" charset="-78"/>
            </a:endParaRPr>
          </a:p>
        </p:txBody>
      </p:sp>
      <p:sp>
        <p:nvSpPr>
          <p:cNvPr id="16" name="Rectangle: Rounded Corners 15">
            <a:extLst>
              <a:ext uri="{FF2B5EF4-FFF2-40B4-BE49-F238E27FC236}">
                <a16:creationId xmlns="" xmlns:a16="http://schemas.microsoft.com/office/drawing/2014/main" id="{8307124E-947A-4E26-9D40-16809A4E80A4}"/>
              </a:ext>
            </a:extLst>
          </p:cNvPr>
          <p:cNvSpPr/>
          <p:nvPr/>
        </p:nvSpPr>
        <p:spPr>
          <a:xfrm>
            <a:off x="286512" y="6057900"/>
            <a:ext cx="5815584" cy="438912"/>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sz="2000" dirty="0">
                <a:cs typeface="B Nazanin" panose="00000400000000000000" pitchFamily="2" charset="-78"/>
              </a:rPr>
              <a:t>عدد دو نصف چهار است – ده دو برابر پنج است.</a:t>
            </a:r>
            <a:endParaRPr lang="en-US" sz="2000" dirty="0">
              <a:cs typeface="B Nazanin" panose="00000400000000000000" pitchFamily="2" charset="-78"/>
            </a:endParaRPr>
          </a:p>
        </p:txBody>
      </p:sp>
    </p:spTree>
    <p:extLst>
      <p:ext uri="{BB962C8B-B14F-4D97-AF65-F5344CB8AC3E}">
        <p14:creationId xmlns="" xmlns:p14="http://schemas.microsoft.com/office/powerpoint/2010/main" val="184325151"/>
      </p:ext>
    </p:extLst>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 xmlns:a16="http://schemas.microsoft.com/office/drawing/2014/main" id="{3F492885-441E-4F00-8CE9-FF28D7AAE471}"/>
              </a:ext>
            </a:extLst>
          </p:cNvPr>
          <p:cNvSpPr/>
          <p:nvPr/>
        </p:nvSpPr>
        <p:spPr>
          <a:xfrm>
            <a:off x="10287000" y="256032"/>
            <a:ext cx="1700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حدسیّات</a:t>
            </a:r>
            <a:endParaRPr lang="en-US" sz="2400" dirty="0"/>
          </a:p>
        </p:txBody>
      </p:sp>
      <p:sp>
        <p:nvSpPr>
          <p:cNvPr id="3" name="Rectangle: Rounded Corners 2">
            <a:extLst>
              <a:ext uri="{FF2B5EF4-FFF2-40B4-BE49-F238E27FC236}">
                <a16:creationId xmlns="" xmlns:a16="http://schemas.microsoft.com/office/drawing/2014/main" id="{18B601D8-135E-497F-AFDD-27B9004A8A62}"/>
              </a:ext>
            </a:extLst>
          </p:cNvPr>
          <p:cNvSpPr/>
          <p:nvPr/>
        </p:nvSpPr>
        <p:spPr>
          <a:xfrm>
            <a:off x="204216" y="256032"/>
            <a:ext cx="10082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قضایایی است که از راه حدس برانسان معلوم و محقق می شود.</a:t>
            </a:r>
            <a:endParaRPr lang="en-US" sz="2400" dirty="0"/>
          </a:p>
        </p:txBody>
      </p:sp>
      <p:sp>
        <p:nvSpPr>
          <p:cNvPr id="4" name="Rectangle: Rounded Corners 3">
            <a:extLst>
              <a:ext uri="{FF2B5EF4-FFF2-40B4-BE49-F238E27FC236}">
                <a16:creationId xmlns="" xmlns:a16="http://schemas.microsoft.com/office/drawing/2014/main" id="{DD5D5303-78FD-4632-9AB4-B923DC5DE477}"/>
              </a:ext>
            </a:extLst>
          </p:cNvPr>
          <p:cNvSpPr/>
          <p:nvPr/>
        </p:nvSpPr>
        <p:spPr>
          <a:xfrm>
            <a:off x="204216" y="967359"/>
            <a:ext cx="6748272" cy="457200"/>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نور ماه از آفتاب است.</a:t>
            </a:r>
            <a:endParaRPr lang="en-US" dirty="0"/>
          </a:p>
        </p:txBody>
      </p:sp>
      <p:sp>
        <p:nvSpPr>
          <p:cNvPr id="5" name="Rectangle: Rounded Corners 4">
            <a:extLst>
              <a:ext uri="{FF2B5EF4-FFF2-40B4-BE49-F238E27FC236}">
                <a16:creationId xmlns="" xmlns:a16="http://schemas.microsoft.com/office/drawing/2014/main" id="{A06C9680-627A-48E9-8241-347A95C8CB69}"/>
              </a:ext>
            </a:extLst>
          </p:cNvPr>
          <p:cNvSpPr/>
          <p:nvPr/>
        </p:nvSpPr>
        <p:spPr>
          <a:xfrm>
            <a:off x="10287000" y="1609344"/>
            <a:ext cx="1700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مقبولات</a:t>
            </a:r>
            <a:endParaRPr lang="en-US" sz="2400" dirty="0"/>
          </a:p>
        </p:txBody>
      </p:sp>
      <p:sp>
        <p:nvSpPr>
          <p:cNvPr id="6" name="Rectangle: Rounded Corners 5">
            <a:extLst>
              <a:ext uri="{FF2B5EF4-FFF2-40B4-BE49-F238E27FC236}">
                <a16:creationId xmlns="" xmlns:a16="http://schemas.microsoft.com/office/drawing/2014/main" id="{D1740C06-AAE3-4A71-89F9-521AA68A959A}"/>
              </a:ext>
            </a:extLst>
          </p:cNvPr>
          <p:cNvSpPr/>
          <p:nvPr/>
        </p:nvSpPr>
        <p:spPr>
          <a:xfrm>
            <a:off x="204216" y="1609344"/>
            <a:ext cx="10082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قضایایی است که چون از پیشوایان دین و حکما و بزرگانی که محا وثوق اند نقل شده مورد قبول واقع می شود بدون اینکه با برهان به اثبات رسیده شود.</a:t>
            </a:r>
            <a:endParaRPr lang="en-US" sz="2400" dirty="0"/>
          </a:p>
        </p:txBody>
      </p:sp>
      <p:sp>
        <p:nvSpPr>
          <p:cNvPr id="7" name="Rectangle: Rounded Corners 6">
            <a:extLst>
              <a:ext uri="{FF2B5EF4-FFF2-40B4-BE49-F238E27FC236}">
                <a16:creationId xmlns="" xmlns:a16="http://schemas.microsoft.com/office/drawing/2014/main" id="{C3C58334-5661-485F-B367-667F5DCCB345}"/>
              </a:ext>
            </a:extLst>
          </p:cNvPr>
          <p:cNvSpPr/>
          <p:nvPr/>
        </p:nvSpPr>
        <p:spPr>
          <a:xfrm>
            <a:off x="204216" y="2311526"/>
            <a:ext cx="6748272" cy="457200"/>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هر که آن کند که نباید آن بیند که نشاید</a:t>
            </a:r>
            <a:endParaRPr lang="en-US" dirty="0"/>
          </a:p>
        </p:txBody>
      </p:sp>
      <p:sp>
        <p:nvSpPr>
          <p:cNvPr id="8" name="Rectangle: Rounded Corners 7">
            <a:extLst>
              <a:ext uri="{FF2B5EF4-FFF2-40B4-BE49-F238E27FC236}">
                <a16:creationId xmlns="" xmlns:a16="http://schemas.microsoft.com/office/drawing/2014/main" id="{DDDA3BD6-F844-4B20-93A2-71B7291C98FB}"/>
              </a:ext>
            </a:extLst>
          </p:cNvPr>
          <p:cNvSpPr/>
          <p:nvPr/>
        </p:nvSpPr>
        <p:spPr>
          <a:xfrm>
            <a:off x="10287000" y="2958750"/>
            <a:ext cx="1700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وهمیّات</a:t>
            </a:r>
            <a:endParaRPr lang="en-US" sz="2400" dirty="0"/>
          </a:p>
        </p:txBody>
      </p:sp>
      <p:sp>
        <p:nvSpPr>
          <p:cNvPr id="9" name="Rectangle: Rounded Corners 8">
            <a:extLst>
              <a:ext uri="{FF2B5EF4-FFF2-40B4-BE49-F238E27FC236}">
                <a16:creationId xmlns="" xmlns:a16="http://schemas.microsoft.com/office/drawing/2014/main" id="{125E979C-657F-4A1E-AB78-3FF9617D3CBF}"/>
              </a:ext>
            </a:extLst>
          </p:cNvPr>
          <p:cNvSpPr/>
          <p:nvPr/>
        </p:nvSpPr>
        <p:spPr>
          <a:xfrm>
            <a:off x="204216" y="2958750"/>
            <a:ext cx="10082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قضایایی است که قوه و هم بر خلاف قوه عقل موجب اعتقاد به آنها می شود</a:t>
            </a:r>
            <a:endParaRPr lang="en-US" sz="2400" dirty="0"/>
          </a:p>
        </p:txBody>
      </p:sp>
      <p:sp>
        <p:nvSpPr>
          <p:cNvPr id="10" name="Rectangle: Rounded Corners 9">
            <a:extLst>
              <a:ext uri="{FF2B5EF4-FFF2-40B4-BE49-F238E27FC236}">
                <a16:creationId xmlns="" xmlns:a16="http://schemas.microsoft.com/office/drawing/2014/main" id="{97D041AE-85AB-4DAA-AE97-26C10CC44920}"/>
              </a:ext>
            </a:extLst>
          </p:cNvPr>
          <p:cNvSpPr/>
          <p:nvPr/>
        </p:nvSpPr>
        <p:spPr>
          <a:xfrm>
            <a:off x="204216" y="3665505"/>
            <a:ext cx="6748272" cy="457200"/>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هر موجودی متحیّزاست – هر موجودی دارای جهت است.</a:t>
            </a:r>
            <a:endParaRPr lang="en-US" dirty="0"/>
          </a:p>
        </p:txBody>
      </p:sp>
      <p:sp>
        <p:nvSpPr>
          <p:cNvPr id="11" name="Rectangle: Rounded Corners 10">
            <a:extLst>
              <a:ext uri="{FF2B5EF4-FFF2-40B4-BE49-F238E27FC236}">
                <a16:creationId xmlns="" xmlns:a16="http://schemas.microsoft.com/office/drawing/2014/main" id="{980DC9B8-E7FD-4118-8527-18CDD1EF4D38}"/>
              </a:ext>
            </a:extLst>
          </p:cNvPr>
          <p:cNvSpPr/>
          <p:nvPr/>
        </p:nvSpPr>
        <p:spPr>
          <a:xfrm>
            <a:off x="10287000" y="4509325"/>
            <a:ext cx="1700784" cy="694944"/>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مشهورات</a:t>
            </a:r>
            <a:endParaRPr lang="en-US" sz="2400" dirty="0"/>
          </a:p>
        </p:txBody>
      </p:sp>
      <p:sp>
        <p:nvSpPr>
          <p:cNvPr id="12" name="Rectangle: Rounded Corners 11">
            <a:extLst>
              <a:ext uri="{FF2B5EF4-FFF2-40B4-BE49-F238E27FC236}">
                <a16:creationId xmlns="" xmlns:a16="http://schemas.microsoft.com/office/drawing/2014/main" id="{FA09F40F-2A9C-4AAD-A88D-8B1B32F9D32E}"/>
              </a:ext>
            </a:extLst>
          </p:cNvPr>
          <p:cNvSpPr/>
          <p:nvPr/>
        </p:nvSpPr>
        <p:spPr>
          <a:xfrm>
            <a:off x="137541" y="4312729"/>
            <a:ext cx="10082784" cy="1088136"/>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t>قضایایی است که زبانزد همه است و موجب اعتقاد به آن است و موجب اعتقاد بدان یا شهادت همگان است،یا شهادت اکثر مردم، یا شهادت همه دانشمندان یا اکثر ایشان یا افاضل ایشان در آنچه مخالف رای جمهور نیست</a:t>
            </a:r>
            <a:endParaRPr lang="en-US" sz="2400" dirty="0"/>
          </a:p>
        </p:txBody>
      </p:sp>
      <p:sp>
        <p:nvSpPr>
          <p:cNvPr id="13" name="Rectangle: Rounded Corners 12">
            <a:extLst>
              <a:ext uri="{FF2B5EF4-FFF2-40B4-BE49-F238E27FC236}">
                <a16:creationId xmlns="" xmlns:a16="http://schemas.microsoft.com/office/drawing/2014/main" id="{C4850F8B-DB61-4DE0-B789-61CA36304EF9}"/>
              </a:ext>
            </a:extLst>
          </p:cNvPr>
          <p:cNvSpPr/>
          <p:nvPr/>
        </p:nvSpPr>
        <p:spPr>
          <a:xfrm>
            <a:off x="131255" y="5403341"/>
            <a:ext cx="6748272" cy="457200"/>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عدل نیکو است – دروغ زشت است.</a:t>
            </a:r>
            <a:endParaRPr lang="en-US" dirty="0"/>
          </a:p>
        </p:txBody>
      </p:sp>
    </p:spTree>
    <p:extLst>
      <p:ext uri="{BB962C8B-B14F-4D97-AF65-F5344CB8AC3E}">
        <p14:creationId xmlns="" xmlns:p14="http://schemas.microsoft.com/office/powerpoint/2010/main" val="2286558733"/>
      </p:ext>
    </p:extLst>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 xmlns:a16="http://schemas.microsoft.com/office/drawing/2014/main" id="{A1920995-FBBB-432D-ABA6-19FF0DBCC46D}"/>
              </a:ext>
            </a:extLst>
          </p:cNvPr>
          <p:cNvSpPr/>
          <p:nvPr/>
        </p:nvSpPr>
        <p:spPr>
          <a:xfrm>
            <a:off x="10250424" y="219456"/>
            <a:ext cx="1755648"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مشبّهات</a:t>
            </a:r>
            <a:endParaRPr lang="en-US" sz="2000" dirty="0"/>
          </a:p>
        </p:txBody>
      </p:sp>
      <p:sp>
        <p:nvSpPr>
          <p:cNvPr id="3" name="Rectangle: Rounded Corners 2">
            <a:extLst>
              <a:ext uri="{FF2B5EF4-FFF2-40B4-BE49-F238E27FC236}">
                <a16:creationId xmlns="" xmlns:a16="http://schemas.microsoft.com/office/drawing/2014/main" id="{DD707618-523B-472B-807E-9BC8A5E47DA0}"/>
              </a:ext>
            </a:extLst>
          </p:cNvPr>
          <p:cNvSpPr/>
          <p:nvPr/>
        </p:nvSpPr>
        <p:spPr>
          <a:xfrm>
            <a:off x="185928" y="219456"/>
            <a:ext cx="10064496"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قضایایی است که به حقیقت در آن اشتباهی است و به وجهی حق است و به وجهی باطل و به سبب شباهت با حق بر ظواهر عقول رواج می یابد.</a:t>
            </a:r>
            <a:endParaRPr lang="en-US" sz="2000" dirty="0"/>
          </a:p>
        </p:txBody>
      </p:sp>
      <p:sp>
        <p:nvSpPr>
          <p:cNvPr id="4" name="Rectangle: Rounded Corners 3">
            <a:extLst>
              <a:ext uri="{FF2B5EF4-FFF2-40B4-BE49-F238E27FC236}">
                <a16:creationId xmlns="" xmlns:a16="http://schemas.microsoft.com/office/drawing/2014/main" id="{58F7B374-819D-40A1-9B49-E9B4990F1830}"/>
              </a:ext>
            </a:extLst>
          </p:cNvPr>
          <p:cNvSpPr/>
          <p:nvPr/>
        </p:nvSpPr>
        <p:spPr>
          <a:xfrm>
            <a:off x="10250424" y="1737360"/>
            <a:ext cx="1755648"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مظنونات</a:t>
            </a:r>
            <a:endParaRPr lang="en-US" sz="2000" dirty="0"/>
          </a:p>
        </p:txBody>
      </p:sp>
      <p:sp>
        <p:nvSpPr>
          <p:cNvPr id="5" name="Rectangle: Rounded Corners 4">
            <a:extLst>
              <a:ext uri="{FF2B5EF4-FFF2-40B4-BE49-F238E27FC236}">
                <a16:creationId xmlns="" xmlns:a16="http://schemas.microsoft.com/office/drawing/2014/main" id="{B4042E4D-B3E4-4F62-A05F-EA87DCCDB138}"/>
              </a:ext>
            </a:extLst>
          </p:cNvPr>
          <p:cNvSpPr/>
          <p:nvPr/>
        </p:nvSpPr>
        <p:spPr>
          <a:xfrm>
            <a:off x="185928" y="1737360"/>
            <a:ext cx="10064496"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قضایایی است که ذهن تصدیق به آنها دارد اما نه تصدیق ثابت جازم، بلکه همواره امکان نقیض آن هم به ذهن می آید، ولیکن ذهن آنرا بر نقیضش رجعان می نهد.</a:t>
            </a:r>
            <a:endParaRPr lang="en-US" sz="2000" dirty="0"/>
          </a:p>
        </p:txBody>
      </p:sp>
      <p:sp>
        <p:nvSpPr>
          <p:cNvPr id="8" name="Rectangle: Rounded Corners 7">
            <a:extLst>
              <a:ext uri="{FF2B5EF4-FFF2-40B4-BE49-F238E27FC236}">
                <a16:creationId xmlns="" xmlns:a16="http://schemas.microsoft.com/office/drawing/2014/main" id="{46ED775C-8A06-4DF6-8BB7-11F43A69B6CB}"/>
              </a:ext>
            </a:extLst>
          </p:cNvPr>
          <p:cNvSpPr/>
          <p:nvPr/>
        </p:nvSpPr>
        <p:spPr>
          <a:xfrm>
            <a:off x="265176" y="978408"/>
            <a:ext cx="5129784" cy="475488"/>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خدا نور است – هر هادی الکتریسیته ای فلز است.</a:t>
            </a:r>
            <a:endParaRPr lang="en-US" dirty="0"/>
          </a:p>
        </p:txBody>
      </p:sp>
      <p:sp>
        <p:nvSpPr>
          <p:cNvPr id="9" name="Rectangle: Rounded Corners 8">
            <a:extLst>
              <a:ext uri="{FF2B5EF4-FFF2-40B4-BE49-F238E27FC236}">
                <a16:creationId xmlns="" xmlns:a16="http://schemas.microsoft.com/office/drawing/2014/main" id="{594F5E39-8C53-48BC-9772-77F14FE21FDF}"/>
              </a:ext>
            </a:extLst>
          </p:cNvPr>
          <p:cNvSpPr/>
          <p:nvPr/>
        </p:nvSpPr>
        <p:spPr>
          <a:xfrm>
            <a:off x="10250424" y="3218307"/>
            <a:ext cx="1755648"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مسلّمات</a:t>
            </a:r>
            <a:endParaRPr lang="en-US" sz="2000" dirty="0"/>
          </a:p>
        </p:txBody>
      </p:sp>
      <p:sp>
        <p:nvSpPr>
          <p:cNvPr id="10" name="Rectangle: Rounded Corners 9">
            <a:extLst>
              <a:ext uri="{FF2B5EF4-FFF2-40B4-BE49-F238E27FC236}">
                <a16:creationId xmlns="" xmlns:a16="http://schemas.microsoft.com/office/drawing/2014/main" id="{24D031BF-5A30-4C00-AB3D-E8BC8CD67D3D}"/>
              </a:ext>
            </a:extLst>
          </p:cNvPr>
          <p:cNvSpPr/>
          <p:nvPr/>
        </p:nvSpPr>
        <p:spPr>
          <a:xfrm>
            <a:off x="185928" y="3218307"/>
            <a:ext cx="10064496"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قضایایی است که شخص معین آنرا مسلم دانسته و ملتزم شده است و آنزا در حجتی که برای بطلان رای او تالیف میکنند بکار می برند.</a:t>
            </a:r>
            <a:endParaRPr lang="en-US" sz="2000" dirty="0"/>
          </a:p>
        </p:txBody>
      </p:sp>
      <p:sp>
        <p:nvSpPr>
          <p:cNvPr id="11" name="Rectangle: Rounded Corners 10">
            <a:extLst>
              <a:ext uri="{FF2B5EF4-FFF2-40B4-BE49-F238E27FC236}">
                <a16:creationId xmlns="" xmlns:a16="http://schemas.microsoft.com/office/drawing/2014/main" id="{A95EBA5E-2551-4616-AAB1-05815A7CD2A9}"/>
              </a:ext>
            </a:extLst>
          </p:cNvPr>
          <p:cNvSpPr/>
          <p:nvPr/>
        </p:nvSpPr>
        <p:spPr>
          <a:xfrm>
            <a:off x="265176" y="2459736"/>
            <a:ext cx="5129784" cy="475488"/>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فلان کس شبانه در کوی آمد و شد دارد، پس سو قصدی دارد.</a:t>
            </a:r>
            <a:endParaRPr lang="en-US" dirty="0"/>
          </a:p>
        </p:txBody>
      </p:sp>
      <p:sp>
        <p:nvSpPr>
          <p:cNvPr id="13" name="Rectangle: Rounded Corners 12">
            <a:extLst>
              <a:ext uri="{FF2B5EF4-FFF2-40B4-BE49-F238E27FC236}">
                <a16:creationId xmlns="" xmlns:a16="http://schemas.microsoft.com/office/drawing/2014/main" id="{6F24D370-4A7A-47C1-B70A-13A426B5769F}"/>
              </a:ext>
            </a:extLst>
          </p:cNvPr>
          <p:cNvSpPr/>
          <p:nvPr/>
        </p:nvSpPr>
        <p:spPr>
          <a:xfrm>
            <a:off x="10250424" y="4709160"/>
            <a:ext cx="1755648"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مصادرات</a:t>
            </a:r>
            <a:endParaRPr lang="en-US" sz="2000" dirty="0"/>
          </a:p>
        </p:txBody>
      </p:sp>
      <p:sp>
        <p:nvSpPr>
          <p:cNvPr id="14" name="Rectangle: Rounded Corners 13">
            <a:extLst>
              <a:ext uri="{FF2B5EF4-FFF2-40B4-BE49-F238E27FC236}">
                <a16:creationId xmlns="" xmlns:a16="http://schemas.microsoft.com/office/drawing/2014/main" id="{A9D9F16F-B567-4F28-83E4-74DA1C417B68}"/>
              </a:ext>
            </a:extLst>
          </p:cNvPr>
          <p:cNvSpPr/>
          <p:nvPr/>
        </p:nvSpPr>
        <p:spPr>
          <a:xfrm>
            <a:off x="185928" y="4709160"/>
            <a:ext cx="10064496"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قضایایی است که متعلم در آغاز تعلیم می پذیرد تا بعد از آن در علمی دیگر یا در همان علم اثبات شود این تسلیم اگر به طریق استنکار باشد، مصادرات نامیده می شود و اگر از روی تسامح و طیب نفس باشد اصول موضوعه</a:t>
            </a:r>
            <a:endParaRPr lang="en-US" sz="2000" dirty="0"/>
          </a:p>
        </p:txBody>
      </p:sp>
      <p:sp>
        <p:nvSpPr>
          <p:cNvPr id="15" name="Rectangle: Rounded Corners 14">
            <a:extLst>
              <a:ext uri="{FF2B5EF4-FFF2-40B4-BE49-F238E27FC236}">
                <a16:creationId xmlns="" xmlns:a16="http://schemas.microsoft.com/office/drawing/2014/main" id="{B8315527-2CB4-41F6-827D-4A7AB641B30A}"/>
              </a:ext>
            </a:extLst>
          </p:cNvPr>
          <p:cNvSpPr/>
          <p:nvPr/>
        </p:nvSpPr>
        <p:spPr>
          <a:xfrm>
            <a:off x="265176" y="3972687"/>
            <a:ext cx="5129784" cy="475488"/>
          </a:xfrm>
          <a:prstGeom prst="roundRect">
            <a:avLst>
              <a:gd name="adj" fmla="val 5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a:t>...</a:t>
            </a:r>
            <a:endParaRPr lang="en-US" dirty="0"/>
          </a:p>
        </p:txBody>
      </p:sp>
      <p:sp>
        <p:nvSpPr>
          <p:cNvPr id="16" name="Rectangle: Rounded Corners 15">
            <a:extLst>
              <a:ext uri="{FF2B5EF4-FFF2-40B4-BE49-F238E27FC236}">
                <a16:creationId xmlns="" xmlns:a16="http://schemas.microsoft.com/office/drawing/2014/main" id="{AE20066E-F0B0-42C9-8192-64185C1E3CAE}"/>
              </a:ext>
            </a:extLst>
          </p:cNvPr>
          <p:cNvSpPr/>
          <p:nvPr/>
        </p:nvSpPr>
        <p:spPr>
          <a:xfrm>
            <a:off x="10250424" y="5795010"/>
            <a:ext cx="1755648"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مخیّلات</a:t>
            </a:r>
            <a:endParaRPr lang="en-US" sz="2000" dirty="0"/>
          </a:p>
        </p:txBody>
      </p:sp>
      <p:sp>
        <p:nvSpPr>
          <p:cNvPr id="17" name="Rectangle: Rounded Corners 16">
            <a:extLst>
              <a:ext uri="{FF2B5EF4-FFF2-40B4-BE49-F238E27FC236}">
                <a16:creationId xmlns="" xmlns:a16="http://schemas.microsoft.com/office/drawing/2014/main" id="{C3872CE9-549C-4648-B481-BB365643C78B}"/>
              </a:ext>
            </a:extLst>
          </p:cNvPr>
          <p:cNvSpPr/>
          <p:nvPr/>
        </p:nvSpPr>
        <p:spPr>
          <a:xfrm>
            <a:off x="185928" y="5795010"/>
            <a:ext cx="10064496" cy="731520"/>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t>قضایایی است که نه به قصد ایقاع تصدیق بلکه به قصد تخیّل به کار برده می شود، برای آنکه چیزی را چیز دیگر در نظر آورند و نفس شنونده را بر انگیزد.</a:t>
            </a:r>
            <a:endParaRPr lang="en-US" sz="2000" dirty="0"/>
          </a:p>
        </p:txBody>
      </p:sp>
    </p:spTree>
    <p:extLst>
      <p:ext uri="{BB962C8B-B14F-4D97-AF65-F5344CB8AC3E}">
        <p14:creationId xmlns="" xmlns:p14="http://schemas.microsoft.com/office/powerpoint/2010/main" val="2899301665"/>
      </p:ext>
    </p:extLst>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275</TotalTime>
  <Words>523</Words>
  <Application>Microsoft Office PowerPoint</Application>
  <PresentationFormat>Custom</PresentationFormat>
  <Paragraphs>60</Paragraphs>
  <Slides>5</Slides>
  <Notes>0</Notes>
  <HiddenSlides>0</HiddenSlides>
  <MMClips>2</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Reza</dc:creator>
  <cp:lastModifiedBy>AMIN</cp:lastModifiedBy>
  <cp:revision>29</cp:revision>
  <dcterms:created xsi:type="dcterms:W3CDTF">2019-12-01T17:06:43Z</dcterms:created>
  <dcterms:modified xsi:type="dcterms:W3CDTF">2020-04-12T15:58:26Z</dcterms:modified>
</cp:coreProperties>
</file>