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8" r:id="rId10"/>
  </p:sldIdLst>
  <p:sldSz cx="10607675" cy="7239000"/>
  <p:notesSz cx="6858000" cy="9144000"/>
  <p:defaultTextStyle>
    <a:defPPr>
      <a:defRPr lang="en-US"/>
    </a:defPPr>
    <a:lvl1pPr marL="0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869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739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9608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9478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9347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9217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9086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8956" algn="l" defTabSz="1019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22" y="144"/>
      </p:cViewPr>
      <p:guideLst>
        <p:guide orient="horz" pos="2568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71F3-0873-4010-AC71-CE5D700FA8A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C932-4306-4AF3-8005-AD0A1C1F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1665C-33C3-4354-A1A3-87865D9ECBE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685800"/>
            <a:ext cx="502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E8BB-9871-4F80-ACD4-EA7569E2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869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739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9608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9478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9347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9217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9086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8956" algn="l" defTabSz="10197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E8BB-9871-4F80-ACD4-EA7569E22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61" y="-976"/>
            <a:ext cx="10610436" cy="723997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47907" y="1826536"/>
            <a:ext cx="6552795" cy="1271212"/>
          </a:xfrm>
        </p:spPr>
        <p:txBody>
          <a:bodyPr bIns="10197"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06326" y="2608199"/>
            <a:ext cx="7553364" cy="347551"/>
          </a:xfrm>
        </p:spPr>
        <p:txBody>
          <a:bodyPr tIns="10197">
            <a:normAutofit/>
          </a:bodyPr>
          <a:lstStyle>
            <a:lvl1pPr marL="0" indent="0" algn="l">
              <a:buNone/>
              <a:defRPr kumimoji="0" lang="en-US" sz="1600" b="0" i="0" u="none" strike="noStrike" kern="1200" cap="all" spc="44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0564" y="289897"/>
            <a:ext cx="2386727" cy="4938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384" y="289897"/>
            <a:ext cx="6983386" cy="4938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761" y="-976"/>
            <a:ext cx="10610436" cy="723997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50560" y="1822667"/>
            <a:ext cx="6555543" cy="1274593"/>
          </a:xfrm>
        </p:spPr>
        <p:txBody>
          <a:bodyPr bIns="10197" anchor="b"/>
          <a:lstStyle>
            <a:lvl1pPr algn="l"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10821" y="2605432"/>
            <a:ext cx="7552665" cy="34747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600" b="0" i="0" u="none" strike="noStrike" kern="1200" cap="all" spc="44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98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9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9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93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9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9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8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691" y="1158240"/>
            <a:ext cx="3712686" cy="39187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2345" y="1158240"/>
            <a:ext cx="3712686" cy="391871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691" y="1158240"/>
            <a:ext cx="3712686" cy="5791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9869" indent="0">
              <a:buNone/>
              <a:defRPr sz="2200" b="1"/>
            </a:lvl2pPr>
            <a:lvl3pPr marL="1019739" indent="0">
              <a:buNone/>
              <a:defRPr sz="2000" b="1"/>
            </a:lvl3pPr>
            <a:lvl4pPr marL="1529608" indent="0">
              <a:buNone/>
              <a:defRPr sz="1800" b="1"/>
            </a:lvl4pPr>
            <a:lvl5pPr marL="2039478" indent="0">
              <a:buNone/>
              <a:defRPr sz="1800" b="1"/>
            </a:lvl5pPr>
            <a:lvl6pPr marL="2549347" indent="0">
              <a:buNone/>
              <a:defRPr sz="1800" b="1"/>
            </a:lvl6pPr>
            <a:lvl7pPr marL="3059217" indent="0">
              <a:buNone/>
              <a:defRPr sz="1800" b="1"/>
            </a:lvl7pPr>
            <a:lvl8pPr marL="3569086" indent="0">
              <a:buNone/>
              <a:defRPr sz="1800" b="1"/>
            </a:lvl8pPr>
            <a:lvl9pPr marL="4078956" indent="0">
              <a:buNone/>
              <a:defRPr sz="1800" b="1"/>
            </a:lvl9pPr>
          </a:lstStyle>
          <a:p>
            <a:pPr marL="0" lvl="0" indent="0" algn="l" defTabSz="10197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271" y="1796395"/>
            <a:ext cx="3712686" cy="328168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2345" y="1158240"/>
            <a:ext cx="3712686" cy="5791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4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9869" indent="0">
              <a:buNone/>
              <a:defRPr sz="2200" b="1"/>
            </a:lvl2pPr>
            <a:lvl3pPr marL="1019739" indent="0">
              <a:buNone/>
              <a:defRPr sz="2000" b="1"/>
            </a:lvl3pPr>
            <a:lvl4pPr marL="1529608" indent="0">
              <a:buNone/>
              <a:defRPr sz="1800" b="1"/>
            </a:lvl4pPr>
            <a:lvl5pPr marL="2039478" indent="0">
              <a:buNone/>
              <a:defRPr sz="1800" b="1"/>
            </a:lvl5pPr>
            <a:lvl6pPr marL="2549347" indent="0">
              <a:buNone/>
              <a:defRPr sz="1800" b="1"/>
            </a:lvl6pPr>
            <a:lvl7pPr marL="3059217" indent="0">
              <a:buNone/>
              <a:defRPr sz="1800" b="1"/>
            </a:lvl7pPr>
            <a:lvl8pPr marL="3569086" indent="0">
              <a:buNone/>
              <a:defRPr sz="1800" b="1"/>
            </a:lvl8pPr>
            <a:lvl9pPr marL="4078956" indent="0">
              <a:buNone/>
              <a:defRPr sz="1800" b="1"/>
            </a:lvl9pPr>
          </a:lstStyle>
          <a:p>
            <a:pPr marL="0" lvl="0" indent="0" algn="l" defTabSz="101973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345" y="1796395"/>
            <a:ext cx="3712686" cy="328168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861139" y="-861137"/>
            <a:ext cx="7239000" cy="89612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marL="0" algn="ctr" defTabSz="1019739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10573" y="1663665"/>
            <a:ext cx="6046375" cy="1149951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11" y="2764408"/>
            <a:ext cx="4417288" cy="350939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05717" y="2378573"/>
            <a:ext cx="6722324" cy="657943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9869" indent="0">
              <a:buNone/>
              <a:defRPr sz="1300"/>
            </a:lvl2pPr>
            <a:lvl3pPr marL="1019739" indent="0">
              <a:buNone/>
              <a:defRPr sz="1100"/>
            </a:lvl3pPr>
            <a:lvl4pPr marL="1529608" indent="0">
              <a:buNone/>
              <a:defRPr sz="1000"/>
            </a:lvl4pPr>
            <a:lvl5pPr marL="2039478" indent="0">
              <a:buNone/>
              <a:defRPr sz="1000"/>
            </a:lvl5pPr>
            <a:lvl6pPr marL="2549347" indent="0">
              <a:buNone/>
              <a:defRPr sz="1000"/>
            </a:lvl6pPr>
            <a:lvl7pPr marL="3059217" indent="0">
              <a:buNone/>
              <a:defRPr sz="1000"/>
            </a:lvl7pPr>
            <a:lvl8pPr marL="3569086" indent="0">
              <a:buNone/>
              <a:defRPr sz="1000"/>
            </a:lvl8pPr>
            <a:lvl9pPr marL="4078956" indent="0">
              <a:buNone/>
              <a:defRPr sz="1000"/>
            </a:lvl9pPr>
          </a:lstStyle>
          <a:p>
            <a:pPr marL="0" marR="0" lvl="0" indent="0" algn="l" defTabSz="1019739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353579" y="0"/>
            <a:ext cx="8254097" cy="7239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3948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795058"/>
            <a:ext cx="4143623" cy="444394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328708"/>
            <a:ext cx="4143623" cy="191029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78635" y="1812918"/>
            <a:ext cx="6364605" cy="915635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26515" y="2301670"/>
            <a:ext cx="7072416" cy="7818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509869" indent="0">
              <a:buNone/>
              <a:defRPr sz="1300"/>
            </a:lvl2pPr>
            <a:lvl3pPr marL="1019739" indent="0">
              <a:buNone/>
              <a:defRPr sz="1100"/>
            </a:lvl3pPr>
            <a:lvl4pPr marL="1529608" indent="0">
              <a:buNone/>
              <a:defRPr sz="1000"/>
            </a:lvl4pPr>
            <a:lvl5pPr marL="2039478" indent="0">
              <a:buNone/>
              <a:defRPr sz="1000"/>
            </a:lvl5pPr>
            <a:lvl6pPr marL="2549347" indent="0">
              <a:buNone/>
              <a:defRPr sz="1000"/>
            </a:lvl6pPr>
            <a:lvl7pPr marL="3059217" indent="0">
              <a:buNone/>
              <a:defRPr sz="1000"/>
            </a:lvl7pPr>
            <a:lvl8pPr marL="3569086" indent="0">
              <a:buNone/>
              <a:defRPr sz="1000"/>
            </a:lvl8pPr>
            <a:lvl9pPr marL="40789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63" y="5331224"/>
            <a:ext cx="4146386" cy="190777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61" y="5331920"/>
            <a:ext cx="10610436" cy="190708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74" tIns="50987" rIns="101974" bIns="5098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4691" y="386080"/>
            <a:ext cx="8724813" cy="579120"/>
          </a:xfrm>
          <a:prstGeom prst="rect">
            <a:avLst/>
          </a:prstGeom>
        </p:spPr>
        <p:txBody>
          <a:bodyPr vert="horz" lIns="101974" tIns="50987" rIns="101974" bIns="5098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691" y="1161774"/>
            <a:ext cx="8724813" cy="3778730"/>
          </a:xfrm>
          <a:prstGeom prst="rect">
            <a:avLst/>
          </a:prstGeom>
        </p:spPr>
        <p:txBody>
          <a:bodyPr vert="horz" lIns="101974" tIns="50987" rIns="101974" bIns="509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3369" y="6196584"/>
            <a:ext cx="2524627" cy="212344"/>
          </a:xfrm>
          <a:prstGeom prst="rect">
            <a:avLst/>
          </a:prstGeom>
        </p:spPr>
        <p:txBody>
          <a:bodyPr vert="horz" lIns="101974" tIns="50987" rIns="101974" bIns="5098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fld id="{0C7AE47F-FEF5-420C-8E15-5365940BD16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0561" y="6634295"/>
            <a:ext cx="5480632" cy="289560"/>
          </a:xfrm>
          <a:prstGeom prst="rect">
            <a:avLst/>
          </a:prstGeom>
        </p:spPr>
        <p:txBody>
          <a:bodyPr vert="horz" lIns="101974" tIns="50987" rIns="101974" bIns="50987" rtlCol="0" anchor="ctr"/>
          <a:lstStyle>
            <a:lvl1pPr algn="r">
              <a:defRPr sz="1100" cap="all" spc="223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5788" y="6513645"/>
            <a:ext cx="583422" cy="5308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197" tIns="10197" rIns="10197" bIns="10197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81C82D-EAB0-4498-8B8E-8EA2DFB441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9739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402" indent="-382402" algn="l" defTabSz="1019739" rtl="0" eaLnBrk="1" latinLnBrk="0" hangingPunct="1">
        <a:spcBef>
          <a:spcPts val="89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3750" indent="-193750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685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03620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58555" indent="-193750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3687" indent="-193750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214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64148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688" indent="-183553" algn="l" defTabSz="1019739" rtl="0" eaLnBrk="1" latinLnBrk="0" hangingPunct="1">
        <a:spcBef>
          <a:spcPts val="335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869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739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608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478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9347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9217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086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956" algn="l" defTabSz="1019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tm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</a:t>
            </a:r>
            <a:r>
              <a:rPr lang="fa-IR" sz="2400" dirty="0" smtClean="0">
                <a:solidFill>
                  <a:schemeClr val="tx1"/>
                </a:solidFill>
                <a:cs typeface="B Baran" panose="00000400000000000000" pitchFamily="2" charset="-78"/>
              </a:rPr>
              <a:t>کیفی - توصیفی</a:t>
            </a:r>
            <a:endParaRPr lang="fa-IR" sz="2400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3237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ارزشیابی کیفی - توصیفی</a:t>
            </a:r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fa-I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71500"/>
            <a:ext cx="6218236" cy="905023"/>
          </a:xfrm>
          <a:prstGeom prst="rect">
            <a:avLst/>
          </a:prstGeom>
        </p:spPr>
      </p:pic>
      <p:pic>
        <p:nvPicPr>
          <p:cNvPr id="2" name="توصیفی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03437" y="232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</a:t>
            </a:r>
            <a:r>
              <a:rPr lang="fa-IR" sz="2400" dirty="0" smtClean="0">
                <a:solidFill>
                  <a:schemeClr val="tx1"/>
                </a:solidFill>
                <a:cs typeface="B Baran" panose="00000400000000000000" pitchFamily="2" charset="-78"/>
              </a:rPr>
              <a:t>کیفی - توصیفی</a:t>
            </a:r>
            <a:endParaRPr lang="fa-IR" sz="2400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08037" y="419100"/>
            <a:ext cx="68580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en-US" sz="3200" dirty="0">
                <a:solidFill>
                  <a:srgbClr val="FF0000"/>
                </a:solidFill>
                <a:cs typeface="B Titr" panose="00000700000000000000" pitchFamily="2" charset="-78"/>
              </a:rPr>
              <a:t>اجزاي </a:t>
            </a:r>
            <a:r>
              <a:rPr lang="ar-SA" altLang="en-US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برنامه</a:t>
            </a:r>
            <a:r>
              <a:rPr lang="fa-IR" altLang="en-US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ارزشیابی توصیفی</a:t>
            </a:r>
            <a:r>
              <a:rPr lang="ar-SA" altLang="en-US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en-US" sz="32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705" y="1803400"/>
            <a:ext cx="8035132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ar-SA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اهداف</a:t>
            </a: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مولفه های ارزشیابی</a:t>
            </a:r>
            <a:endParaRPr lang="ar-SA" altLang="en-US"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گامهای ارزشیابی توصیفی</a:t>
            </a: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ویژگیهای ارزشیابی توصیفی</a:t>
            </a:r>
          </a:p>
          <a:p>
            <a:pPr algn="r" rtl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fa-IR" alt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ابزارهای ارزشیابی توصیفی</a:t>
            </a:r>
            <a:endParaRPr lang="en-US" altLang="en-US" sz="3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 smtClean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2  Titr" pitchFamily="2" charset="-78"/>
              </a:rPr>
              <a:t/>
            </a:r>
            <a:br>
              <a:rPr lang="fa-IR" sz="1400" b="1" dirty="0" smtClean="0">
                <a:solidFill>
                  <a:schemeClr val="accent2">
                    <a:lumMod val="75000"/>
                  </a:schemeClr>
                </a:solidFill>
                <a:latin typeface="Constantia"/>
                <a:ea typeface="+mn-ea"/>
                <a:cs typeface="2  Titr" pitchFamily="2" charset="-78"/>
              </a:rPr>
            </a:br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</a:t>
            </a:r>
            <a:r>
              <a:rPr lang="fa-IR" sz="2400" dirty="0" smtClean="0">
                <a:solidFill>
                  <a:schemeClr val="tx1"/>
                </a:solidFill>
                <a:cs typeface="B Baran" panose="00000400000000000000" pitchFamily="2" charset="-78"/>
              </a:rPr>
              <a:t>کیفی - توصیفی</a:t>
            </a:r>
            <a:endParaRPr lang="fa-IR" sz="2400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5819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نقدسیستم ارزشیابی گذشته وفعلی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137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مغالطه جزءباکل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مغالطه هدف - وسیله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فشارنهادینه برای کسب نمره</a:t>
            </a:r>
          </a:p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fa-I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اهداف ارزشیابی توصیفی</a:t>
            </a:r>
            <a:endParaRPr lang="en-US" sz="3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137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 – بهبود کیفیت فرایند یاددهی - یادگیری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2 - فراهم نمودن زمینه مناسب برای حذف فرهنگ بیست گرایی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 – تاکیدبراهداف آموزش وپرورش بجای تاکیدبرمحتوای کتابها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 – فراهم نمودن زمینه مناسب برای حذف حاکمیت مطلق امتحانات پایانی درتعیین سرنوشت تحصیلی دانش آموزان</a:t>
            </a:r>
          </a:p>
          <a:p>
            <a:pPr marL="342900" indent="-342900" algn="just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5 – افزایش بهداشت روانی محیط یاددهی - یادگیری</a:t>
            </a:r>
          </a:p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4295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FF0000"/>
                </a:solidFill>
                <a:latin typeface="Constantia"/>
                <a:cs typeface="B Titr" panose="00000700000000000000" pitchFamily="2" charset="-78"/>
              </a:rPr>
              <a:t>محورهای ارزشیابی توصیفی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237" y="1790700"/>
            <a:ext cx="81534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الف)تغییر تاکید ازارزشیابی پایانی به ارزشیابی تکوینی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ب)تغییرمقیاس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فاصله ای(20– 0)به مقیاس ترتیبی (خیلی خوب</a:t>
            </a: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، خوب،قابل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قبول،نیازمند تلاش بیشتر)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ج)تنوع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بخشی به ابزارهای جمع آوری </a:t>
            </a: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اطلاعات (</a:t>
            </a:r>
            <a:r>
              <a:rPr lang="fa-IR" altLang="en-US" sz="1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گزارش پیشرفت تحصیلی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) </a:t>
            </a:r>
            <a:endParaRPr lang="fa-IR" altLang="en-US" sz="2400" b="1" dirty="0" smtClean="0">
              <a:solidFill>
                <a:schemeClr val="tx1"/>
              </a:solidFill>
              <a:latin typeface="B Nazanin" pitchFamily="2" charset="-78"/>
              <a:cs typeface="B Zar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د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) تغییردرساختار کارنامه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altLang="en-US" sz="2400" b="1" dirty="0" smtClean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ه) </a:t>
            </a:r>
            <a:r>
              <a:rPr lang="fa-IR" altLang="en-US" sz="2400" b="1" dirty="0">
                <a:solidFill>
                  <a:schemeClr val="tx1"/>
                </a:solidFill>
                <a:latin typeface="B Nazanin" pitchFamily="2" charset="-78"/>
                <a:cs typeface="B Zar" pitchFamily="2" charset="-78"/>
              </a:rPr>
              <a:t>تغییردرمرجع تصمیم گیرنده درباره ارتقاء دانش آموزان</a:t>
            </a:r>
          </a:p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</a:t>
            </a:r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sz="3600" b="1" dirty="0">
                <a:solidFill>
                  <a:srgbClr val="FF0000"/>
                </a:solidFill>
                <a:latin typeface="Constantia" pitchFamily="18" charset="0"/>
                <a:cs typeface="B Titr" pitchFamily="2" charset="-78"/>
              </a:rPr>
              <a:t>گامهای ارزشیابی توصیفی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837" y="1790700"/>
            <a:ext cx="7810500" cy="5181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1- تعیین هدف 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2- تعیین ابزارها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3- جمع آوری اطلاعات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4- تجزیه وتحلیل اطلاعات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5- قضاوت وداوری </a:t>
            </a:r>
          </a:p>
          <a:p>
            <a:pPr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6- بازخورد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dirty="0" smtClean="0">
                <a:solidFill>
                  <a:schemeClr val="tx1"/>
                </a:solidFill>
                <a:latin typeface="B Nazanin" pitchFamily="2" charset="-78"/>
                <a:cs typeface="B Nazanin" pitchFamily="2" charset="-78"/>
              </a:rPr>
              <a:t> </a:t>
            </a:r>
            <a:endParaRPr lang="fa-IR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9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36637" y="419100"/>
            <a:ext cx="662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ویژگیهای ارزشیابی توصیفی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0837" y="1790700"/>
            <a:ext cx="7924800" cy="5181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1-پویایی </a:t>
            </a: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به معنی تکرارومکررنیست،بلکه به معنی رشددهنده است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2- بازخورد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:بدون بازخورد،جهت گیری اصلاحی وبهبودصورت نمی گیرد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3-کیفی بودن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:منظورمشاهده وبررسی تکالیف وتحلیل آزمونهاو...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4- عملکرد گرایی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:همان توجه به انتظارات آموزشی است .یعنی کودک درعمل چه تغییری کرده است.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5-فرایندی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:فرصتی برای یادگیری بهتر وموثرترازطریق ارزشیابی تکوینی است که به فراشناخت کمک می کند.</a:t>
            </a:r>
          </a:p>
        </p:txBody>
      </p:sp>
    </p:spTree>
    <p:extLst>
      <p:ext uri="{BB962C8B-B14F-4D97-AF65-F5344CB8AC3E}">
        <p14:creationId xmlns:p14="http://schemas.microsoft.com/office/powerpoint/2010/main" val="423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5819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ابزارهای </a:t>
            </a:r>
            <a:r>
              <a:rPr lang="fa-IR" sz="2800" b="1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ارزشیابی </a:t>
            </a:r>
            <a:r>
              <a:rPr lang="fa-IR" sz="2800" b="1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کیفی - توصیفی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137" y="1790700"/>
            <a:ext cx="7696200" cy="51816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پرسیدن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ثبت مشاهدات (چک لیست – واقعه نگاری )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آزمونهای </a:t>
            </a: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عملکردی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 – مقیاس های درجه بندی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5 – فهرست وارسی</a:t>
            </a:r>
            <a:endParaRPr lang="fa-IR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6-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خودسنجی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7-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همسال سنجی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8 – والدسنجی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9-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پوشه </a:t>
            </a: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کار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10 – تکالیف درسی</a:t>
            </a:r>
          </a:p>
          <a:p>
            <a:pPr marL="342900" indent="-342900"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11 - پروژه</a:t>
            </a:r>
            <a:endParaRPr lang="fa-IR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400" b="1" dirty="0">
              <a:solidFill>
                <a:schemeClr val="tx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توصیفی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8637" y="2959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51837" y="114301"/>
            <a:ext cx="2133600" cy="68580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endParaRPr lang="fa-IR" sz="2400" dirty="0" smtClean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پردیس </a:t>
            </a:r>
            <a:r>
              <a:rPr lang="fa-IR" dirty="0">
                <a:solidFill>
                  <a:schemeClr val="tx1"/>
                </a:solidFill>
                <a:cs typeface="B Baran" panose="00000400000000000000" pitchFamily="2" charset="-78"/>
              </a:rPr>
              <a:t>شهید رجایی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Baran" panose="00000400000000000000" pitchFamily="2" charset="-78"/>
              </a:rPr>
              <a:t>ارومیه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Baran" panose="00000400000000000000" pitchFamily="2" charset="-78"/>
              </a:rPr>
              <a:t>ارزشیابی کیفی - توصیفی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مدرس:</a:t>
            </a: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Zar" panose="00000400000000000000" pitchFamily="2" charset="-78"/>
              </a:rPr>
              <a:t>دکتر زین العابدین درویشی</a:t>
            </a:r>
          </a:p>
          <a:p>
            <a:pPr algn="ctr" rtl="1"/>
            <a:endParaRPr lang="fa-IR" dirty="0">
              <a:solidFill>
                <a:schemeClr val="tx1"/>
              </a:solidFill>
              <a:cs typeface="B Baran" panose="000004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8" y="419100"/>
            <a:ext cx="17526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7" y="5600700"/>
            <a:ext cx="1371600" cy="1066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5137" y="419100"/>
            <a:ext cx="74295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سه اصل طلایی در کاربرد ابزار ها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5569" y="1790700"/>
            <a:ext cx="7696200" cy="502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9637" y="2503401"/>
            <a:ext cx="4507759" cy="744066"/>
            <a:chOff x="2612794" y="316013"/>
            <a:chExt cx="4507759" cy="744066"/>
          </a:xfrm>
        </p:grpSpPr>
        <p:sp>
          <p:nvSpPr>
            <p:cNvPr id="11" name="Rounded Rectangle 10"/>
            <p:cNvSpPr/>
            <p:nvPr/>
          </p:nvSpPr>
          <p:spPr>
            <a:xfrm>
              <a:off x="2612794" y="316013"/>
              <a:ext cx="4507759" cy="744066"/>
            </a:xfrm>
            <a:prstGeom prst="round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649116" y="352335"/>
              <a:ext cx="4435115" cy="67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600" b="1" kern="1200" dirty="0" smtClean="0">
                  <a:solidFill>
                    <a:srgbClr val="002060"/>
                  </a:solidFill>
                  <a:cs typeface="B Nazanin" panose="00000400000000000000" pitchFamily="2" charset="-78"/>
                </a:rPr>
                <a:t>تناسب ابزار با هدف</a:t>
              </a:r>
              <a:endParaRPr lang="en-US" sz="3600" kern="1200" dirty="0" smtClean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6837" y="3619500"/>
            <a:ext cx="3793385" cy="744066"/>
            <a:chOff x="2971800" y="1143000"/>
            <a:chExt cx="3793385" cy="744066"/>
          </a:xfrm>
        </p:grpSpPr>
        <p:sp>
          <p:nvSpPr>
            <p:cNvPr id="14" name="Rounded Rectangle 13"/>
            <p:cNvSpPr/>
            <p:nvPr/>
          </p:nvSpPr>
          <p:spPr>
            <a:xfrm>
              <a:off x="2971800" y="1143000"/>
              <a:ext cx="3793385" cy="744066"/>
            </a:xfrm>
            <a:prstGeom prst="round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008122" y="1179322"/>
              <a:ext cx="3720741" cy="67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>
                  <a:solidFill>
                    <a:srgbClr val="002060"/>
                  </a:solidFill>
                  <a:cs typeface="B Nazanin" panose="00000400000000000000" pitchFamily="2" charset="-78"/>
                </a:rPr>
                <a:t>صرفه جويي</a:t>
              </a:r>
              <a:endParaRPr lang="en-US" sz="3600" b="1" dirty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17837" y="4828812"/>
            <a:ext cx="3276600" cy="744066"/>
            <a:chOff x="3475407" y="1990162"/>
            <a:chExt cx="2782535" cy="744066"/>
          </a:xfrm>
        </p:grpSpPr>
        <p:sp>
          <p:nvSpPr>
            <p:cNvPr id="17" name="Rounded Rectangle 16"/>
            <p:cNvSpPr/>
            <p:nvPr/>
          </p:nvSpPr>
          <p:spPr>
            <a:xfrm>
              <a:off x="3475407" y="1990162"/>
              <a:ext cx="2782535" cy="744066"/>
            </a:xfrm>
            <a:prstGeom prst="round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511729" y="2026484"/>
              <a:ext cx="2709891" cy="67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dirty="0">
                  <a:solidFill>
                    <a:srgbClr val="002060"/>
                  </a:solidFill>
                  <a:cs typeface="B Nazanin" panose="00000400000000000000" pitchFamily="2" charset="-78"/>
                </a:rPr>
                <a:t>تناسب با امکانات </a:t>
              </a:r>
              <a:endParaRPr lang="en-US" sz="3600" b="1" dirty="0">
                <a:solidFill>
                  <a:srgbClr val="002060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2" name="توصیفی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2420" y="3046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365</TotalTime>
  <Words>448</Words>
  <Application>Microsoft Office PowerPoint</Application>
  <PresentationFormat>Custom</PresentationFormat>
  <Paragraphs>156</Paragraphs>
  <Slides>9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zeionabedin</dc:creator>
  <cp:lastModifiedBy>zeionabedin</cp:lastModifiedBy>
  <cp:revision>46</cp:revision>
  <dcterms:created xsi:type="dcterms:W3CDTF">2020-04-15T19:04:20Z</dcterms:created>
  <dcterms:modified xsi:type="dcterms:W3CDTF">2020-04-20T07:43:27Z</dcterms:modified>
</cp:coreProperties>
</file>