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1" r:id="rId1"/>
  </p:sldMasterIdLst>
  <p:sldIdLst>
    <p:sldId id="257" r:id="rId2"/>
    <p:sldId id="261" r:id="rId3"/>
    <p:sldId id="259" r:id="rId4"/>
    <p:sldId id="265" r:id="rId5"/>
    <p:sldId id="260" r:id="rId6"/>
    <p:sldId id="262" r:id="rId7"/>
    <p:sldId id="263" r:id="rId8"/>
    <p:sldId id="266" r:id="rId9"/>
    <p:sldId id="271" r:id="rId10"/>
    <p:sldId id="267" r:id="rId11"/>
    <p:sldId id="268" r:id="rId12"/>
    <p:sldId id="269"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4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02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268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56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025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730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6704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9942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69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99256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88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91931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30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988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30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6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294216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53219" y="30484"/>
            <a:ext cx="9110133" cy="8283358"/>
          </a:xfrm>
          <a:prstGeom prst="rect">
            <a:avLst/>
          </a:prstGeom>
        </p:spPr>
        <p:txBody>
          <a:bodyPr wrap="square">
            <a:spAutoFit/>
          </a:bodyPr>
          <a:lstStyle/>
          <a:p>
            <a:pPr algn="ctr">
              <a:lnSpc>
                <a:spcPct val="200000"/>
              </a:lnSpc>
              <a:spcAft>
                <a:spcPts val="800"/>
              </a:spcAft>
            </a:pPr>
            <a:r>
              <a:rPr lang="fa-IR" sz="2000" dirty="0" smtClean="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بنام خدا</a:t>
            </a:r>
            <a:endParaRPr lang="en-US" sz="2000"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endParaRPr>
          </a:p>
          <a:p>
            <a:pPr algn="ctr">
              <a:lnSpc>
                <a:spcPct val="200000"/>
              </a:lnSpc>
              <a:spcAft>
                <a:spcPts val="800"/>
              </a:spcAft>
            </a:pPr>
            <a:r>
              <a:rPr lang="fa-IR" sz="2000" dirty="0" smtClean="0">
                <a:effectLst>
                  <a:outerShdw blurRad="38100" dist="38100" dir="2700000" algn="tl">
                    <a:srgbClr val="000000">
                      <a:alpha val="43137"/>
                    </a:srgbClr>
                  </a:outerShdw>
                </a:effectLst>
                <a:latin typeface="Arial Black" panose="020B0A04020102020204" pitchFamily="34" charset="0"/>
              </a:rPr>
              <a:t>پاورپوینت درس </a:t>
            </a:r>
            <a:r>
              <a:rPr lang="fa-IR" sz="2000" dirty="0">
                <a:effectLst>
                  <a:outerShdw blurRad="38100" dist="38100" dir="2700000" algn="tl">
                    <a:srgbClr val="000000">
                      <a:alpha val="43137"/>
                    </a:srgbClr>
                  </a:outerShdw>
                </a:effectLst>
                <a:latin typeface="Arial Black" panose="020B0A04020102020204" pitchFamily="34" charset="0"/>
              </a:rPr>
              <a:t>زبان </a:t>
            </a:r>
            <a:r>
              <a:rPr lang="fa-IR" sz="2000" dirty="0" smtClean="0">
                <a:effectLst>
                  <a:outerShdw blurRad="38100" dist="38100" dir="2700000" algn="tl">
                    <a:srgbClr val="000000">
                      <a:alpha val="43137"/>
                    </a:srgbClr>
                  </a:outerShdw>
                </a:effectLst>
                <a:latin typeface="Arial Black" panose="020B0A04020102020204" pitchFamily="34" charset="0"/>
              </a:rPr>
              <a:t>عمومی</a:t>
            </a:r>
          </a:p>
          <a:p>
            <a:pPr algn="ctr">
              <a:lnSpc>
                <a:spcPct val="200000"/>
              </a:lnSpc>
              <a:spcAft>
                <a:spcPts val="800"/>
              </a:spcAft>
            </a:pPr>
            <a:r>
              <a:rPr lang="en-US" sz="2000" dirty="0" smtClean="0">
                <a:latin typeface="Arial Black" panose="020B0A04020102020204" pitchFamily="34" charset="0"/>
              </a:rPr>
              <a:t>Thoughts </a:t>
            </a:r>
            <a:r>
              <a:rPr lang="en-US" sz="2000" dirty="0">
                <a:latin typeface="Arial Black" panose="020B0A04020102020204" pitchFamily="34" charset="0"/>
              </a:rPr>
              <a:t>&amp; </a:t>
            </a:r>
            <a:r>
              <a:rPr lang="en-US" sz="2000" dirty="0" smtClean="0">
                <a:latin typeface="Arial Black" panose="020B0A04020102020204" pitchFamily="34" charset="0"/>
              </a:rPr>
              <a:t>Notions</a:t>
            </a:r>
            <a:endParaRPr lang="fa-IR" sz="2000" dirty="0">
              <a:latin typeface="Arial Black" panose="020B0A04020102020204" pitchFamily="34" charset="0"/>
              <a:cs typeface="Calibri" panose="020F0502020204030204" pitchFamily="34" charset="0"/>
            </a:endParaRPr>
          </a:p>
          <a:p>
            <a:pPr algn="ctr">
              <a:lnSpc>
                <a:spcPct val="200000"/>
              </a:lnSpc>
              <a:spcAft>
                <a:spcPts val="800"/>
              </a:spcAft>
            </a:pPr>
            <a:r>
              <a:rPr lang="fa-IR" sz="2000" dirty="0" smtClean="0">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متن درسها همراه با ترجمه و فایل صوتی وتمرینات درسها</a:t>
            </a:r>
          </a:p>
          <a:p>
            <a:pPr algn="ctr">
              <a:lnSpc>
                <a:spcPct val="200000"/>
              </a:lnSpc>
              <a:spcAft>
                <a:spcPts val="800"/>
              </a:spcAft>
            </a:pPr>
            <a:r>
              <a:rPr lang="fa-IR" sz="2000" dirty="0" smtClean="0">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Calibri" panose="020F0502020204030204" pitchFamily="34" charset="0"/>
              </a:rPr>
              <a:t>رشته های تدریس : عربی ورودی 97 – زیست شناسی ورودی 97  - مشاوره الف وب ورودی 97</a:t>
            </a:r>
          </a:p>
          <a:p>
            <a:pPr algn="ctr">
              <a:lnSpc>
                <a:spcPct val="200000"/>
              </a:lnSpc>
              <a:spcAft>
                <a:spcPts val="800"/>
              </a:spcAft>
            </a:pPr>
            <a:r>
              <a:rPr lang="fa-IR" b="1" dirty="0">
                <a:latin typeface="Arial Black" panose="020B0A04020102020204" pitchFamily="34" charset="0"/>
                <a:cs typeface="Calibri" panose="020F0502020204030204" pitchFamily="34" charset="0"/>
              </a:rPr>
              <a:t>دهقان افراسیابی</a:t>
            </a:r>
            <a:endParaRPr lang="fa-IR" b="1" dirty="0">
              <a:effectLst/>
              <a:latin typeface="Arial Black" panose="020B0A04020102020204" pitchFamily="34" charset="0"/>
              <a:ea typeface="Calibri" panose="020F0502020204030204" pitchFamily="34" charset="0"/>
              <a:cs typeface="Calibri" panose="020F0502020204030204" pitchFamily="34" charset="0"/>
            </a:endParaRPr>
          </a:p>
          <a:p>
            <a:pPr algn="ctr">
              <a:lnSpc>
                <a:spcPct val="200000"/>
              </a:lnSpc>
              <a:spcAft>
                <a:spcPts val="800"/>
              </a:spcAft>
            </a:pPr>
            <a:r>
              <a:rPr lang="fa-IR" sz="2000" dirty="0">
                <a:effectLst>
                  <a:outerShdw blurRad="38100" dist="38100" dir="2700000" algn="tl">
                    <a:srgbClr val="000000">
                      <a:alpha val="43137"/>
                    </a:srgbClr>
                  </a:outerShdw>
                </a:effectLst>
                <a:latin typeface="Arial Black" panose="020B0A04020102020204" pitchFamily="34" charset="0"/>
              </a:rPr>
              <a:t>سالتحصیلی 98 </a:t>
            </a:r>
            <a:r>
              <a:rPr lang="fa-IR" sz="2000" dirty="0" smtClean="0">
                <a:effectLst>
                  <a:outerShdw blurRad="38100" dist="38100" dir="2700000" algn="tl">
                    <a:srgbClr val="000000">
                      <a:alpha val="43137"/>
                    </a:srgbClr>
                  </a:outerShdw>
                </a:effectLst>
                <a:latin typeface="Arial Black" panose="020B0A04020102020204" pitchFamily="34" charset="0"/>
              </a:rPr>
              <a:t>-99</a:t>
            </a:r>
            <a:endParaRPr lang="fa-IR" sz="2000" dirty="0">
              <a:effectLst>
                <a:outerShdw blurRad="38100" dist="38100" dir="2700000" algn="tl">
                  <a:srgbClr val="000000">
                    <a:alpha val="43137"/>
                  </a:srgbClr>
                </a:outerShdw>
              </a:effectLst>
              <a:latin typeface="Arial Black" panose="020B0A04020102020204" pitchFamily="34" charset="0"/>
            </a:endParaRPr>
          </a:p>
          <a:p>
            <a:pPr algn="ctr">
              <a:lnSpc>
                <a:spcPct val="200000"/>
              </a:lnSpc>
              <a:spcAft>
                <a:spcPts val="800"/>
              </a:spcAft>
            </a:pPr>
            <a:r>
              <a:rPr lang="fa-IR" sz="2000" dirty="0">
                <a:effectLst>
                  <a:outerShdw blurRad="38100" dist="38100" dir="2700000" algn="tl">
                    <a:srgbClr val="000000">
                      <a:alpha val="43137"/>
                    </a:srgbClr>
                  </a:outerShdw>
                </a:effectLst>
                <a:latin typeface="Arial Black" panose="020B0A04020102020204" pitchFamily="34" charset="0"/>
              </a:rPr>
              <a:t>نیمسال </a:t>
            </a:r>
            <a:r>
              <a:rPr lang="fa-IR" sz="2000" dirty="0" smtClean="0">
                <a:effectLst>
                  <a:outerShdw blurRad="38100" dist="38100" dir="2700000" algn="tl">
                    <a:srgbClr val="000000">
                      <a:alpha val="43137"/>
                    </a:srgbClr>
                  </a:outerShdw>
                </a:effectLst>
                <a:latin typeface="Arial Black" panose="020B0A04020102020204" pitchFamily="34" charset="0"/>
              </a:rPr>
              <a:t>دوم</a:t>
            </a:r>
          </a:p>
          <a:p>
            <a:pPr algn="ctr">
              <a:lnSpc>
                <a:spcPct val="200000"/>
              </a:lnSpc>
              <a:spcAft>
                <a:spcPts val="800"/>
              </a:spcAft>
            </a:pPr>
            <a:r>
              <a:rPr lang="fa-IR" sz="2000" dirty="0" smtClean="0">
                <a:latin typeface="Calibri" panose="020F0502020204030204" pitchFamily="34" charset="0"/>
                <a:cs typeface="Calibri" panose="020F0502020204030204" pitchFamily="34" charset="0"/>
              </a:rPr>
              <a:t> </a:t>
            </a:r>
            <a:endParaRPr lang="fa-IR" sz="2000" dirty="0">
              <a:effectLst>
                <a:outerShdw blurRad="38100" dist="38100" dir="2700000" algn="tl">
                  <a:srgbClr val="000000">
                    <a:alpha val="43137"/>
                  </a:srgbClr>
                </a:outerShdw>
              </a:effectLst>
              <a:latin typeface="Arial Black" panose="020B0A04020102020204" pitchFamily="34" charset="0"/>
            </a:endParaRPr>
          </a:p>
          <a:p>
            <a:pPr marL="285750" indent="-285750" algn="r">
              <a:lnSpc>
                <a:spcPct val="107000"/>
              </a:lnSpc>
              <a:spcAft>
                <a:spcPts val="800"/>
              </a:spcAft>
              <a:buFontTx/>
              <a:buChar char="-"/>
            </a:pPr>
            <a:endParaRPr lang="fa-IR"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r">
              <a:lnSpc>
                <a:spcPct val="107000"/>
              </a:lnSpc>
              <a:spcAft>
                <a:spcPts val="800"/>
              </a:spcAft>
              <a:buFontTx/>
              <a:buChar char="-"/>
            </a:pPr>
            <a:endParaRPr lang="fa-IR" sz="160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r">
              <a:lnSpc>
                <a:spcPct val="107000"/>
              </a:lnSpc>
              <a:spcAft>
                <a:spcPts val="800"/>
              </a:spcAft>
              <a:buFontTx/>
              <a:buChar char="-"/>
            </a:pPr>
            <a:endParaRPr lang="fa-IR" sz="1600" dirty="0" smtClean="0">
              <a:effectLst/>
              <a:latin typeface="Calibri" panose="020F0502020204030204" pitchFamily="34" charset="0"/>
              <a:ea typeface="Calibri" panose="020F0502020204030204" pitchFamily="34" charset="0"/>
              <a:cs typeface="Calibri" panose="020F0502020204030204" pitchFamily="34" charset="0"/>
            </a:endParaRPr>
          </a:p>
          <a:p>
            <a:pPr marL="285750" indent="-285750" algn="r">
              <a:lnSpc>
                <a:spcPct val="107000"/>
              </a:lnSpc>
              <a:spcAft>
                <a:spcPts val="800"/>
              </a:spcAft>
              <a:buFontTx/>
              <a:buChar char="-"/>
            </a:pPr>
            <a:endParaRPr lang="fa-IR"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r">
              <a:lnSpc>
                <a:spcPct val="107000"/>
              </a:lnSpc>
              <a:spcAft>
                <a:spcPts val="800"/>
              </a:spcAft>
              <a:buFontTx/>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كتاب THOUGHTS &amp; NOTIONS اثر linda lee - thomson|فروشگاه اینترنتی ..."/>
          <p:cNvPicPr/>
          <p:nvPr/>
        </p:nvPicPr>
        <p:blipFill>
          <a:blip r:embed="rId2">
            <a:extLst>
              <a:ext uri="{28A0092B-C50C-407E-A947-70E740481C1C}">
                <a14:useLocalDpi xmlns:a14="http://schemas.microsoft.com/office/drawing/2010/main" val="0"/>
              </a:ext>
            </a:extLst>
          </a:blip>
          <a:srcRect/>
          <a:stretch>
            <a:fillRect/>
          </a:stretch>
        </p:blipFill>
        <p:spPr bwMode="auto">
          <a:xfrm>
            <a:off x="4273452" y="5696607"/>
            <a:ext cx="1069665" cy="1161393"/>
          </a:xfrm>
          <a:prstGeom prst="rect">
            <a:avLst/>
          </a:prstGeom>
          <a:noFill/>
          <a:ln>
            <a:noFill/>
          </a:ln>
        </p:spPr>
      </p:pic>
    </p:spTree>
    <p:extLst>
      <p:ext uri="{BB962C8B-B14F-4D97-AF65-F5344CB8AC3E}">
        <p14:creationId xmlns:p14="http://schemas.microsoft.com/office/powerpoint/2010/main" val="1818673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 y="0"/>
            <a:ext cx="12192000" cy="7109639"/>
          </a:xfrm>
          <a:prstGeom prst="rect">
            <a:avLst/>
          </a:prstGeom>
        </p:spPr>
        <p:txBody>
          <a:bodyPr wrap="square">
            <a:spAutoFit/>
          </a:bodyPr>
          <a:lstStyle/>
          <a:p>
            <a:r>
              <a:rPr lang="en-US" sz="2400" dirty="0" smtClean="0"/>
              <a:t> </a:t>
            </a:r>
            <a:r>
              <a:rPr lang="en-US" sz="2000" b="1" dirty="0" smtClean="0"/>
              <a:t>Lesson2                                            The postage stamp</a:t>
            </a:r>
            <a:r>
              <a:rPr lang="en-US" sz="2000" b="1" dirty="0" smtClean="0">
                <a:latin typeface="Arial Black" panose="020B0A04020102020204" pitchFamily="34" charset="0"/>
              </a:rPr>
              <a:t>   </a:t>
            </a:r>
            <a:r>
              <a:rPr lang="fa-IR" sz="2000" b="1" dirty="0" smtClean="0">
                <a:latin typeface="Arial Black" panose="020B0A04020102020204" pitchFamily="34" charset="0"/>
              </a:rPr>
              <a:t>                                         </a:t>
            </a:r>
            <a:endParaRPr lang="en-US" sz="2000" b="1" dirty="0">
              <a:latin typeface="Arial Black" panose="020B0A04020102020204" pitchFamily="34" charset="0"/>
            </a:endParaRPr>
          </a:p>
          <a:p>
            <a:pPr algn="just">
              <a:lnSpc>
                <a:spcPct val="150000"/>
              </a:lnSpc>
            </a:pPr>
            <a:r>
              <a:rPr lang="en-US" dirty="0" smtClean="0"/>
              <a:t>   Before </a:t>
            </a:r>
            <a:r>
              <a:rPr lang="en-US" dirty="0"/>
              <a:t>the invention of the </a:t>
            </a:r>
            <a:r>
              <a:rPr lang="en-US" b="1" dirty="0"/>
              <a:t>postage stamp</a:t>
            </a:r>
            <a:r>
              <a:rPr lang="en-US" dirty="0"/>
              <a:t>, it was difficult to send a letter to another country. The sender paid for the letter to travel in his or her own country. Then the person in the other country paid for </a:t>
            </a:r>
            <a:r>
              <a:rPr lang="en-US" dirty="0" smtClean="0"/>
              <a:t>the rest </a:t>
            </a:r>
            <a:r>
              <a:rPr lang="en-US" dirty="0"/>
              <a:t>of the trip. If a letter </a:t>
            </a:r>
            <a:r>
              <a:rPr lang="en-US" b="1" dirty="0"/>
              <a:t>crossed</a:t>
            </a:r>
            <a:r>
              <a:rPr lang="en-US" dirty="0"/>
              <a:t> several countries, the problem was worse</a:t>
            </a:r>
            <a:r>
              <a:rPr lang="en-US" dirty="0" smtClean="0"/>
              <a:t>.</a:t>
            </a:r>
          </a:p>
          <a:p>
            <a:pPr algn="just">
              <a:lnSpc>
                <a:spcPct val="150000"/>
              </a:lnSpc>
            </a:pPr>
            <a:r>
              <a:rPr lang="en-US" dirty="0"/>
              <a:t> </a:t>
            </a:r>
            <a:r>
              <a:rPr lang="en-US" dirty="0" smtClean="0"/>
              <a:t> </a:t>
            </a:r>
            <a:r>
              <a:rPr lang="en-US" dirty="0"/>
              <a:t>Rowland Hill, a British teacher, had the idea of a postage stamp with </a:t>
            </a:r>
            <a:r>
              <a:rPr lang="en-US" b="1" dirty="0"/>
              <a:t>glue</a:t>
            </a:r>
            <a:r>
              <a:rPr lang="en-US" dirty="0"/>
              <a:t> on the back. The British post office made the first stamps in 1840. They were the penny black and the </a:t>
            </a:r>
            <a:r>
              <a:rPr lang="en-US" dirty="0" err="1"/>
              <a:t>Twopence</a:t>
            </a:r>
            <a:r>
              <a:rPr lang="en-US" dirty="0"/>
              <a:t> Blue. A person bought a stamp and put in on a letter. The post office </a:t>
            </a:r>
            <a:r>
              <a:rPr lang="en-US" b="1" dirty="0"/>
              <a:t>delivered</a:t>
            </a:r>
            <a:r>
              <a:rPr lang="en-US" dirty="0"/>
              <a:t> the letter. When people </a:t>
            </a:r>
            <a:r>
              <a:rPr lang="en-US" b="1" dirty="0"/>
              <a:t>received</a:t>
            </a:r>
            <a:r>
              <a:rPr lang="en-US" dirty="0"/>
              <a:t> letters, they didn’t have to pay anything. The </a:t>
            </a:r>
            <a:r>
              <a:rPr lang="en-US" dirty="0" smtClean="0"/>
              <a:t>postage was </a:t>
            </a:r>
            <a:r>
              <a:rPr lang="en-US" b="1" dirty="0"/>
              <a:t>prepaid</a:t>
            </a:r>
            <a:r>
              <a:rPr lang="en-US" dirty="0"/>
              <a:t>.  </a:t>
            </a:r>
            <a:endParaRPr lang="en-US" dirty="0" smtClean="0"/>
          </a:p>
          <a:p>
            <a:pPr algn="just">
              <a:lnSpc>
                <a:spcPct val="150000"/>
              </a:lnSpc>
            </a:pPr>
            <a:r>
              <a:rPr lang="en-US" dirty="0" smtClean="0"/>
              <a:t>  Postage </a:t>
            </a:r>
            <a:r>
              <a:rPr lang="en-US" dirty="0"/>
              <a:t>stamps became popular in Great Britain </a:t>
            </a:r>
            <a:r>
              <a:rPr lang="en-US" b="1" dirty="0"/>
              <a:t>immediately</a:t>
            </a:r>
            <a:r>
              <a:rPr lang="en-US" dirty="0"/>
              <a:t>. Other countries started making their own postage stamps very quickly</a:t>
            </a:r>
            <a:r>
              <a:rPr lang="en-US" dirty="0" smtClean="0"/>
              <a:t>.</a:t>
            </a:r>
          </a:p>
          <a:p>
            <a:pPr algn="just">
              <a:lnSpc>
                <a:spcPct val="150000"/>
              </a:lnSpc>
            </a:pPr>
            <a:r>
              <a:rPr lang="en-US" dirty="0" smtClean="0"/>
              <a:t>  </a:t>
            </a:r>
            <a:r>
              <a:rPr lang="en-US" dirty="0"/>
              <a:t>There were still problems with international </a:t>
            </a:r>
            <a:r>
              <a:rPr lang="en-US" b="1" dirty="0"/>
              <a:t>mail</a:t>
            </a:r>
            <a:r>
              <a:rPr lang="en-US" dirty="0"/>
              <a:t>. Some countries did not want to </a:t>
            </a:r>
            <a:r>
              <a:rPr lang="en-US" b="1" dirty="0" smtClean="0"/>
              <a:t>accept</a:t>
            </a:r>
            <a:r>
              <a:rPr lang="en-US" dirty="0" smtClean="0"/>
              <a:t> </a:t>
            </a:r>
            <a:r>
              <a:rPr lang="en-US" dirty="0"/>
              <a:t>letters with stamps from </a:t>
            </a:r>
            <a:r>
              <a:rPr lang="en-US" dirty="0" smtClean="0"/>
              <a:t>other countries. </a:t>
            </a:r>
            <a:r>
              <a:rPr lang="en-US" dirty="0"/>
              <a:t>Finally, in 1874, a German organized the Universal </a:t>
            </a:r>
            <a:r>
              <a:rPr lang="en-US" dirty="0" smtClean="0"/>
              <a:t>Postal Union (UPU). </a:t>
            </a:r>
            <a:r>
              <a:rPr lang="en-US" dirty="0"/>
              <a:t>Each country in the </a:t>
            </a:r>
            <a:r>
              <a:rPr lang="en-US" dirty="0" smtClean="0"/>
              <a:t>UPU </a:t>
            </a:r>
            <a:r>
              <a:rPr lang="en-US" dirty="0"/>
              <a:t>agreed to accept letters with prepaid postage from the other </a:t>
            </a:r>
            <a:r>
              <a:rPr lang="en-US" b="1" dirty="0"/>
              <a:t>members</a:t>
            </a:r>
            <a:r>
              <a:rPr lang="en-US" dirty="0"/>
              <a:t>. Today, the offices of the </a:t>
            </a:r>
            <a:r>
              <a:rPr lang="en-US" dirty="0" smtClean="0"/>
              <a:t>UPU </a:t>
            </a:r>
            <a:r>
              <a:rPr lang="en-US" dirty="0"/>
              <a:t>are in Switzerland. Almost every country in the world is a member of this organization. It takes care of any international mail </a:t>
            </a:r>
            <a:r>
              <a:rPr lang="en-US" dirty="0" smtClean="0"/>
              <a:t>problems.</a:t>
            </a:r>
          </a:p>
          <a:p>
            <a:pPr algn="just">
              <a:lnSpc>
                <a:spcPct val="150000"/>
              </a:lnSpc>
            </a:pPr>
            <a:r>
              <a:rPr lang="en-US" dirty="0" smtClean="0"/>
              <a:t>Today</a:t>
            </a:r>
            <a:r>
              <a:rPr lang="en-US" dirty="0"/>
              <a:t>, post offices in every country sell beautiful stamps. Collecting stamps is one of the </a:t>
            </a:r>
            <a:r>
              <a:rPr lang="en-US" dirty="0" smtClean="0"/>
              <a:t>most popular </a:t>
            </a:r>
            <a:r>
              <a:rPr lang="en-US" dirty="0"/>
              <a:t>hobbies in the world, and every stamp collector knows about the Penny Black and the </a:t>
            </a:r>
            <a:r>
              <a:rPr lang="en-US" dirty="0" err="1"/>
              <a:t>Twopence</a:t>
            </a:r>
            <a:r>
              <a:rPr lang="en-US" dirty="0"/>
              <a:t> Blue</a:t>
            </a:r>
            <a:r>
              <a:rPr lang="en-US" dirty="0" smtClean="0"/>
              <a:t>.</a:t>
            </a:r>
            <a:endParaRPr lang="en-US" dirty="0"/>
          </a:p>
        </p:txBody>
      </p:sp>
      <p:pic>
        <p:nvPicPr>
          <p:cNvPr id="3" name="Track No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18068" y="0"/>
            <a:ext cx="609600" cy="609600"/>
          </a:xfrm>
          <a:prstGeom prst="rect">
            <a:avLst/>
          </a:prstGeom>
        </p:spPr>
      </p:pic>
    </p:spTree>
    <p:extLst>
      <p:ext uri="{BB962C8B-B14F-4D97-AF65-F5344CB8AC3E}">
        <p14:creationId xmlns:p14="http://schemas.microsoft.com/office/powerpoint/2010/main" val="2861109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5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9248686"/>
          </a:xfrm>
          <a:prstGeom prst="rect">
            <a:avLst/>
          </a:prstGeom>
        </p:spPr>
        <p:txBody>
          <a:bodyPr wrap="square">
            <a:spAutoFit/>
          </a:bodyPr>
          <a:lstStyle/>
          <a:p>
            <a:pPr algn="r"/>
            <a:endParaRPr lang="fa-IR" dirty="0" smtClean="0"/>
          </a:p>
          <a:p>
            <a:pPr algn="r"/>
            <a:endParaRPr lang="fa-IR" dirty="0"/>
          </a:p>
          <a:p>
            <a:pPr algn="r"/>
            <a:r>
              <a:rPr lang="fa-IR" dirty="0" smtClean="0"/>
              <a:t>                                    </a:t>
            </a:r>
            <a:r>
              <a:rPr lang="fa-IR" dirty="0" smtClean="0">
                <a:latin typeface="Arial Black" panose="020B0A04020102020204" pitchFamily="34" charset="0"/>
              </a:rPr>
              <a:t>ترجمه درس 2 </a:t>
            </a:r>
            <a:r>
              <a:rPr lang="fa-IR" dirty="0" smtClean="0"/>
              <a:t>                    </a:t>
            </a:r>
            <a:r>
              <a:rPr lang="fa-IR" sz="2800" b="1" dirty="0" smtClean="0">
                <a:latin typeface="Arial Black" panose="020B0A04020102020204" pitchFamily="34" charset="0"/>
              </a:rPr>
              <a:t>تمبر</a:t>
            </a:r>
            <a:r>
              <a:rPr lang="fa-IR" dirty="0" smtClean="0"/>
              <a:t> </a:t>
            </a:r>
            <a:endParaRPr lang="en-US" dirty="0" smtClean="0"/>
          </a:p>
          <a:p>
            <a:pPr algn="r"/>
            <a:endParaRPr lang="en-US" dirty="0" smtClean="0"/>
          </a:p>
          <a:p>
            <a:pPr algn="r">
              <a:lnSpc>
                <a:spcPct val="150000"/>
              </a:lnSpc>
            </a:pPr>
            <a:r>
              <a:rPr lang="fa-IR" dirty="0" smtClean="0"/>
              <a:t>  قبل </a:t>
            </a:r>
            <a:r>
              <a:rPr lang="fa-IR" dirty="0"/>
              <a:t>از اختراع تمبر </a:t>
            </a:r>
            <a:r>
              <a:rPr lang="fa-IR" dirty="0" smtClean="0"/>
              <a:t>پست، </a:t>
            </a:r>
            <a:r>
              <a:rPr lang="fa-IR" dirty="0"/>
              <a:t>ارسال یک نامه به کشوری دیگر دشوار بود.  فرستنده برای </a:t>
            </a:r>
            <a:r>
              <a:rPr lang="fa-IR" dirty="0" smtClean="0"/>
              <a:t>حمل نامه </a:t>
            </a:r>
            <a:r>
              <a:rPr lang="fa-IR" dirty="0"/>
              <a:t>در کشورخودش </a:t>
            </a:r>
            <a:r>
              <a:rPr lang="fa-IR" dirty="0" smtClean="0"/>
              <a:t>هزینه </a:t>
            </a:r>
            <a:r>
              <a:rPr lang="fa-IR" dirty="0"/>
              <a:t>پرداخت میکرد. پس از آن فرد در کشوری دیگر </a:t>
            </a:r>
            <a:r>
              <a:rPr lang="fa-IR" dirty="0" smtClean="0"/>
              <a:t>هزینه ای برای بقیه سفر  </a:t>
            </a:r>
            <a:r>
              <a:rPr lang="fa-IR" dirty="0"/>
              <a:t>پرداخت می کرد. اگر یک نامه از چند کشور می گذشت، مشکل بدتر </a:t>
            </a:r>
            <a:r>
              <a:rPr lang="fa-IR" dirty="0" smtClean="0"/>
              <a:t>می شد. </a:t>
            </a:r>
          </a:p>
          <a:p>
            <a:pPr algn="r">
              <a:lnSpc>
                <a:spcPct val="150000"/>
              </a:lnSpc>
            </a:pPr>
            <a:r>
              <a:rPr lang="fa-IR" dirty="0" smtClean="0"/>
              <a:t>رولند هیل، یک </a:t>
            </a:r>
            <a:r>
              <a:rPr lang="fa-IR" dirty="0"/>
              <a:t>معلم بریتانیایی، ایده ی یک تمبر پستی با چسب در پشت </a:t>
            </a:r>
            <a:r>
              <a:rPr lang="fa-IR" dirty="0" smtClean="0"/>
              <a:t>را </a:t>
            </a:r>
            <a:r>
              <a:rPr lang="fa-IR" dirty="0"/>
              <a:t>داد</a:t>
            </a:r>
            <a:r>
              <a:rPr lang="fa-IR" dirty="0" smtClean="0"/>
              <a:t>. </a:t>
            </a:r>
            <a:r>
              <a:rPr lang="fa-IR" dirty="0"/>
              <a:t>اداره پست </a:t>
            </a:r>
            <a:r>
              <a:rPr lang="fa-IR" dirty="0" smtClean="0"/>
              <a:t>بریتانیا </a:t>
            </a:r>
            <a:r>
              <a:rPr lang="fa-IR" dirty="0"/>
              <a:t>اولین </a:t>
            </a:r>
            <a:r>
              <a:rPr lang="fa-IR" dirty="0" smtClean="0"/>
              <a:t>تمبر را در سال </a:t>
            </a:r>
            <a:r>
              <a:rPr lang="fa-IR" dirty="0"/>
              <a:t>1840</a:t>
            </a:r>
            <a:r>
              <a:rPr lang="fa-IR" dirty="0" smtClean="0"/>
              <a:t> ساخت</a:t>
            </a:r>
            <a:r>
              <a:rPr lang="fa-IR" dirty="0"/>
              <a:t>. آنها سیاه پنی و آبی دومپنی بودند </a:t>
            </a:r>
            <a:r>
              <a:rPr lang="fa-IR" dirty="0" smtClean="0"/>
              <a:t>. یک فرد تمبر می خرید و آن را روی </a:t>
            </a:r>
            <a:r>
              <a:rPr lang="fa-IR" dirty="0"/>
              <a:t>نامه </a:t>
            </a:r>
            <a:r>
              <a:rPr lang="fa-IR" dirty="0" smtClean="0"/>
              <a:t>قرار می داد. اداره </a:t>
            </a:r>
            <a:r>
              <a:rPr lang="fa-IR" dirty="0"/>
              <a:t>پست نامه را تحویل می گرفت. زمانی که مردم نامه ها را دریافت می کردند، آنها </a:t>
            </a:r>
            <a:r>
              <a:rPr lang="fa-IR" dirty="0" smtClean="0"/>
              <a:t>مجبور نبودندچیزی </a:t>
            </a:r>
            <a:r>
              <a:rPr lang="fa-IR" dirty="0"/>
              <a:t>پرداخت </a:t>
            </a:r>
            <a:r>
              <a:rPr lang="fa-IR" dirty="0" smtClean="0"/>
              <a:t>کنند </a:t>
            </a:r>
            <a:r>
              <a:rPr lang="fa-IR" dirty="0"/>
              <a:t>.نامه ها پیش پرداخت شده بودند. </a:t>
            </a:r>
            <a:endParaRPr lang="fa-IR" dirty="0" smtClean="0"/>
          </a:p>
          <a:p>
            <a:pPr algn="r">
              <a:lnSpc>
                <a:spcPct val="150000"/>
              </a:lnSpc>
            </a:pPr>
            <a:r>
              <a:rPr lang="fa-IR" dirty="0"/>
              <a:t> </a:t>
            </a:r>
            <a:r>
              <a:rPr lang="fa-IR" dirty="0" smtClean="0"/>
              <a:t> تمبر پستی </a:t>
            </a:r>
            <a:r>
              <a:rPr lang="fa-IR" dirty="0"/>
              <a:t>در </a:t>
            </a:r>
            <a:r>
              <a:rPr lang="fa-IR" dirty="0" smtClean="0"/>
              <a:t>بریتانیای کبیر </a:t>
            </a:r>
            <a:r>
              <a:rPr lang="fa-IR" dirty="0"/>
              <a:t>بلافاصله محبوب </a:t>
            </a:r>
            <a:r>
              <a:rPr lang="fa-IR" dirty="0" smtClean="0"/>
              <a:t>شد. دیگر </a:t>
            </a:r>
            <a:r>
              <a:rPr lang="fa-IR" dirty="0"/>
              <a:t>کشورها ساخت تمبر پستی خود را به سرعت آغاز کردند. </a:t>
            </a:r>
            <a:endParaRPr lang="fa-IR" dirty="0" smtClean="0"/>
          </a:p>
          <a:p>
            <a:pPr algn="r">
              <a:lnSpc>
                <a:spcPct val="150000"/>
              </a:lnSpc>
            </a:pPr>
            <a:r>
              <a:rPr lang="fa-IR" dirty="0" smtClean="0"/>
              <a:t>همچنان مشکلاتی </a:t>
            </a:r>
            <a:r>
              <a:rPr lang="fa-IR" dirty="0"/>
              <a:t>در مورد نامه های بین المللی وجود </a:t>
            </a:r>
            <a:r>
              <a:rPr lang="fa-IR" dirty="0" smtClean="0"/>
              <a:t>داشت. </a:t>
            </a:r>
            <a:r>
              <a:rPr lang="fa-IR" dirty="0"/>
              <a:t>برخی کشورها نمیخواستند </a:t>
            </a:r>
            <a:r>
              <a:rPr lang="fa-IR" dirty="0" smtClean="0"/>
              <a:t>نامه </a:t>
            </a:r>
            <a:r>
              <a:rPr lang="fa-IR" dirty="0"/>
              <a:t>ای با تمبر </a:t>
            </a:r>
            <a:r>
              <a:rPr lang="fa-IR" dirty="0" smtClean="0"/>
              <a:t>دیگرکشور ها را </a:t>
            </a:r>
            <a:r>
              <a:rPr lang="fa-IR" dirty="0"/>
              <a:t>قبول </a:t>
            </a:r>
            <a:r>
              <a:rPr lang="fa-IR" dirty="0" smtClean="0"/>
              <a:t>کنند.سرانجام ، در سال 1874، یک آلمانی اتحادیه سیستم پست جهانی را سازماندهی کر</a:t>
            </a:r>
            <a:r>
              <a:rPr lang="fa-IR" dirty="0"/>
              <a:t>کشور عضو اتحادیه موافق بودند نامه هایی پستی پیش پرداخت شده از اعضای دیگر را بپذیرند. امروزه، دفاتر اتحادیه پستی جهانی در سوئیس هستند. تقریبا هر کشوری در جهان، عضو این سازمان است. مراقبت کردن از هر گونه مشکلات نامه بین </a:t>
            </a:r>
            <a:r>
              <a:rPr lang="fa-IR" dirty="0" smtClean="0"/>
              <a:t>الملی </a:t>
            </a:r>
            <a:r>
              <a:rPr lang="fa-IR" dirty="0"/>
              <a:t>طول می کشد. </a:t>
            </a:r>
            <a:endParaRPr lang="fa-IR" dirty="0" smtClean="0"/>
          </a:p>
          <a:p>
            <a:pPr algn="r">
              <a:lnSpc>
                <a:spcPct val="150000"/>
              </a:lnSpc>
            </a:pPr>
            <a:r>
              <a:rPr lang="fa-IR" dirty="0" smtClean="0"/>
              <a:t> </a:t>
            </a:r>
            <a:r>
              <a:rPr lang="fa-IR" dirty="0"/>
              <a:t>امروزه، ادارات پست در هر کشوری تمبرهای زیبا می فروشند. جمع آوری تمبر، یکی از سرگرمی های </a:t>
            </a:r>
            <a:r>
              <a:rPr lang="fa-IR" dirty="0" smtClean="0"/>
              <a:t>مردم پسند </a:t>
            </a:r>
            <a:r>
              <a:rPr lang="fa-IR" dirty="0"/>
              <a:t>در جهان است و هر جمع آورکننده تمبر در مورد </a:t>
            </a:r>
            <a:r>
              <a:rPr lang="fa-IR" dirty="0" smtClean="0"/>
              <a:t>تمبرهای سیاه </a:t>
            </a:r>
            <a:r>
              <a:rPr lang="fa-IR" dirty="0"/>
              <a:t>پنی و آبی دوپنی می داند</a:t>
            </a:r>
            <a:r>
              <a:rPr lang="fa-IR" dirty="0" smtClean="0"/>
              <a:t>.</a:t>
            </a:r>
          </a:p>
          <a:p>
            <a:pPr algn="r"/>
            <a:endParaRPr lang="fa-IR" dirty="0"/>
          </a:p>
          <a:p>
            <a:pPr algn="r"/>
            <a:endParaRPr lang="fa-IR" dirty="0" smtClean="0"/>
          </a:p>
          <a:p>
            <a:pPr algn="r"/>
            <a:endParaRPr lang="fa-IR" dirty="0"/>
          </a:p>
          <a:p>
            <a:pPr algn="r"/>
            <a:endParaRPr lang="fa-IR" dirty="0" smtClean="0"/>
          </a:p>
          <a:p>
            <a:pPr algn="r"/>
            <a:endParaRPr lang="fa-IR" dirty="0"/>
          </a:p>
          <a:p>
            <a:pPr algn="r"/>
            <a:endParaRPr lang="fa-IR" dirty="0" smtClean="0"/>
          </a:p>
          <a:p>
            <a:pPr algn="r"/>
            <a:endParaRPr lang="fa-IR" dirty="0"/>
          </a:p>
          <a:p>
            <a:pPr algn="r"/>
            <a:endParaRPr lang="fa-IR" dirty="0" smtClean="0"/>
          </a:p>
          <a:p>
            <a:pPr algn="r"/>
            <a:endParaRPr lang="en-US" dirty="0"/>
          </a:p>
        </p:txBody>
      </p:sp>
    </p:spTree>
    <p:extLst>
      <p:ext uri="{BB962C8B-B14F-4D97-AF65-F5344CB8AC3E}">
        <p14:creationId xmlns:p14="http://schemas.microsoft.com/office/powerpoint/2010/main" val="95167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9264075"/>
          </a:xfrm>
          <a:prstGeom prst="rect">
            <a:avLst/>
          </a:prstGeom>
        </p:spPr>
        <p:txBody>
          <a:bodyPr wrap="square">
            <a:spAutoFit/>
          </a:bodyPr>
          <a:lstStyle/>
          <a:p>
            <a:r>
              <a:rPr lang="en-US" b="1" dirty="0" smtClean="0">
                <a:solidFill>
                  <a:srgbClr val="0070C0"/>
                </a:solidFill>
              </a:rPr>
              <a:t>  </a:t>
            </a:r>
          </a:p>
          <a:p>
            <a:r>
              <a:rPr lang="en-US" sz="2000" b="1" dirty="0" smtClean="0">
                <a:solidFill>
                  <a:srgbClr val="0070C0"/>
                </a:solidFill>
              </a:rPr>
              <a:t>  </a:t>
            </a:r>
            <a:r>
              <a:rPr lang="en-US" sz="2000" b="1" u="sng" dirty="0" smtClean="0">
                <a:latin typeface="Arial Black" panose="020B0A04020102020204" pitchFamily="34" charset="0"/>
              </a:rPr>
              <a:t>a. </a:t>
            </a:r>
            <a:r>
              <a:rPr lang="en-US" sz="2000" b="1" u="sng" dirty="0">
                <a:latin typeface="Arial Black" panose="020B0A04020102020204" pitchFamily="34" charset="0"/>
              </a:rPr>
              <a:t>Vocabulary </a:t>
            </a:r>
          </a:p>
          <a:p>
            <a:r>
              <a:rPr lang="en-US" dirty="0"/>
              <a:t> </a:t>
            </a:r>
          </a:p>
          <a:p>
            <a:r>
              <a:rPr lang="en-US" dirty="0" smtClean="0"/>
              <a:t>  Put </a:t>
            </a:r>
            <a:r>
              <a:rPr lang="en-US" dirty="0"/>
              <a:t>the right word in the blanks. The sentences are from the text. </a:t>
            </a:r>
          </a:p>
          <a:p>
            <a:r>
              <a:rPr lang="en-US" dirty="0"/>
              <a:t> </a:t>
            </a:r>
          </a:p>
          <a:p>
            <a:r>
              <a:rPr lang="en-US" dirty="0" smtClean="0"/>
              <a:t>  </a:t>
            </a:r>
            <a:r>
              <a:rPr lang="en-US" dirty="0" smtClean="0">
                <a:solidFill>
                  <a:srgbClr val="7030A0"/>
                </a:solidFill>
              </a:rPr>
              <a:t>crossed, received, postage, prepaid, members, mail, stamp,  delivered, immediately, accept, </a:t>
            </a:r>
            <a:r>
              <a:rPr lang="en-US" dirty="0">
                <a:solidFill>
                  <a:srgbClr val="7030A0"/>
                </a:solidFill>
              </a:rPr>
              <a:t>glue</a:t>
            </a:r>
            <a:r>
              <a:rPr lang="en-US" dirty="0" smtClean="0">
                <a:solidFill>
                  <a:srgbClr val="7030A0"/>
                </a:solidFill>
              </a:rPr>
              <a:t> </a:t>
            </a:r>
            <a:endParaRPr lang="en-US" dirty="0">
              <a:solidFill>
                <a:srgbClr val="7030A0"/>
              </a:solidFill>
            </a:endParaRPr>
          </a:p>
          <a:p>
            <a:r>
              <a:rPr lang="en-US" dirty="0"/>
              <a:t> </a:t>
            </a:r>
          </a:p>
          <a:p>
            <a:pPr>
              <a:lnSpc>
                <a:spcPct val="150000"/>
              </a:lnSpc>
            </a:pPr>
            <a:r>
              <a:rPr lang="en-US" dirty="0" smtClean="0"/>
              <a:t>  1. When people ......</a:t>
            </a:r>
            <a:r>
              <a:rPr lang="en-US" dirty="0">
                <a:solidFill>
                  <a:srgbClr val="7030A0"/>
                </a:solidFill>
              </a:rPr>
              <a:t> </a:t>
            </a:r>
            <a:r>
              <a:rPr lang="en-US" dirty="0">
                <a:solidFill>
                  <a:srgbClr val="C00000"/>
                </a:solidFill>
              </a:rPr>
              <a:t>received</a:t>
            </a:r>
            <a:r>
              <a:rPr lang="en-US" dirty="0" smtClean="0"/>
              <a:t>....... </a:t>
            </a:r>
            <a:r>
              <a:rPr lang="en-US" dirty="0"/>
              <a:t>letters they didn’t have to pay anything. </a:t>
            </a:r>
            <a:endParaRPr lang="en-US" dirty="0" smtClean="0"/>
          </a:p>
          <a:p>
            <a:pPr>
              <a:lnSpc>
                <a:spcPct val="150000"/>
              </a:lnSpc>
            </a:pPr>
            <a:r>
              <a:rPr lang="en-US" dirty="0" smtClean="0"/>
              <a:t>  2</a:t>
            </a:r>
            <a:r>
              <a:rPr lang="en-US" dirty="0"/>
              <a:t>. Before the invention of </a:t>
            </a:r>
            <a:r>
              <a:rPr lang="en-US" dirty="0" smtClean="0"/>
              <a:t>the....</a:t>
            </a:r>
            <a:r>
              <a:rPr lang="en-US" dirty="0">
                <a:solidFill>
                  <a:srgbClr val="7030A0"/>
                </a:solidFill>
              </a:rPr>
              <a:t> </a:t>
            </a:r>
            <a:r>
              <a:rPr lang="en-US" dirty="0">
                <a:solidFill>
                  <a:srgbClr val="C00000"/>
                </a:solidFill>
              </a:rPr>
              <a:t>postage</a:t>
            </a:r>
            <a:r>
              <a:rPr lang="en-US" dirty="0" smtClean="0"/>
              <a:t>..     .....</a:t>
            </a:r>
            <a:r>
              <a:rPr lang="en-US" dirty="0">
                <a:solidFill>
                  <a:srgbClr val="7030A0"/>
                </a:solidFill>
              </a:rPr>
              <a:t> </a:t>
            </a:r>
            <a:r>
              <a:rPr lang="en-US" dirty="0">
                <a:solidFill>
                  <a:srgbClr val="C00000"/>
                </a:solidFill>
              </a:rPr>
              <a:t>stamp</a:t>
            </a:r>
            <a:r>
              <a:rPr lang="en-US" dirty="0" smtClean="0"/>
              <a:t>.., it </a:t>
            </a:r>
            <a:r>
              <a:rPr lang="en-US" dirty="0"/>
              <a:t>was difficult to send a letter to another country. </a:t>
            </a:r>
            <a:endParaRPr lang="en-US" dirty="0" smtClean="0"/>
          </a:p>
          <a:p>
            <a:pPr>
              <a:lnSpc>
                <a:spcPct val="150000"/>
              </a:lnSpc>
            </a:pPr>
            <a:r>
              <a:rPr lang="en-US" dirty="0" smtClean="0"/>
              <a:t>  3</a:t>
            </a:r>
            <a:r>
              <a:rPr lang="en-US" dirty="0"/>
              <a:t>. The post </a:t>
            </a:r>
            <a:r>
              <a:rPr lang="en-US" dirty="0" smtClean="0"/>
              <a:t>office .....</a:t>
            </a:r>
            <a:r>
              <a:rPr lang="en-US" dirty="0">
                <a:solidFill>
                  <a:srgbClr val="7030A0"/>
                </a:solidFill>
              </a:rPr>
              <a:t> </a:t>
            </a:r>
            <a:r>
              <a:rPr lang="en-US" dirty="0">
                <a:solidFill>
                  <a:srgbClr val="C00000"/>
                </a:solidFill>
              </a:rPr>
              <a:t>delivered</a:t>
            </a:r>
            <a:r>
              <a:rPr lang="en-US" dirty="0" smtClean="0"/>
              <a:t>...the </a:t>
            </a:r>
            <a:r>
              <a:rPr lang="en-US" dirty="0"/>
              <a:t>letter</a:t>
            </a:r>
            <a:r>
              <a:rPr lang="en-US" dirty="0" smtClean="0"/>
              <a:t>.</a:t>
            </a:r>
          </a:p>
          <a:p>
            <a:pPr>
              <a:lnSpc>
                <a:spcPct val="150000"/>
              </a:lnSpc>
            </a:pPr>
            <a:r>
              <a:rPr lang="en-US" dirty="0" smtClean="0"/>
              <a:t>  4</a:t>
            </a:r>
            <a:r>
              <a:rPr lang="en-US" dirty="0"/>
              <a:t>. Each country in the </a:t>
            </a:r>
            <a:r>
              <a:rPr lang="en-US" dirty="0" smtClean="0"/>
              <a:t>UPU </a:t>
            </a:r>
            <a:r>
              <a:rPr lang="en-US" dirty="0"/>
              <a:t>agreed to accept letters with prepaid postage from the </a:t>
            </a:r>
            <a:r>
              <a:rPr lang="en-US" dirty="0" smtClean="0"/>
              <a:t>other ....</a:t>
            </a:r>
            <a:r>
              <a:rPr lang="en-US" dirty="0">
                <a:solidFill>
                  <a:srgbClr val="7030A0"/>
                </a:solidFill>
              </a:rPr>
              <a:t> </a:t>
            </a:r>
            <a:r>
              <a:rPr lang="en-US" dirty="0">
                <a:solidFill>
                  <a:srgbClr val="C00000"/>
                </a:solidFill>
              </a:rPr>
              <a:t>members</a:t>
            </a:r>
            <a:r>
              <a:rPr lang="en-US" dirty="0" smtClean="0"/>
              <a:t>....</a:t>
            </a:r>
          </a:p>
          <a:p>
            <a:pPr>
              <a:lnSpc>
                <a:spcPct val="150000"/>
              </a:lnSpc>
            </a:pPr>
            <a:r>
              <a:rPr lang="en-US" dirty="0" smtClean="0"/>
              <a:t>  5</a:t>
            </a:r>
            <a:r>
              <a:rPr lang="en-US" dirty="0"/>
              <a:t>. If a letter </a:t>
            </a:r>
            <a:r>
              <a:rPr lang="en-US" dirty="0" smtClean="0"/>
              <a:t>....</a:t>
            </a:r>
            <a:r>
              <a:rPr lang="en-US" dirty="0">
                <a:solidFill>
                  <a:srgbClr val="7030A0"/>
                </a:solidFill>
              </a:rPr>
              <a:t> </a:t>
            </a:r>
            <a:r>
              <a:rPr lang="en-US" dirty="0">
                <a:solidFill>
                  <a:srgbClr val="C00000"/>
                </a:solidFill>
              </a:rPr>
              <a:t>crossed</a:t>
            </a:r>
            <a:r>
              <a:rPr lang="en-US" dirty="0" smtClean="0"/>
              <a:t>.....several </a:t>
            </a:r>
            <a:r>
              <a:rPr lang="en-US" dirty="0"/>
              <a:t>countries, the problem was worse</a:t>
            </a:r>
            <a:r>
              <a:rPr lang="en-US" dirty="0" smtClean="0"/>
              <a:t>.</a:t>
            </a:r>
          </a:p>
          <a:p>
            <a:pPr>
              <a:lnSpc>
                <a:spcPct val="150000"/>
              </a:lnSpc>
            </a:pPr>
            <a:r>
              <a:rPr lang="en-US" dirty="0" smtClean="0"/>
              <a:t>  6</a:t>
            </a:r>
            <a:r>
              <a:rPr lang="en-US" dirty="0"/>
              <a:t>. Postage stamps became popular in Great Britain </a:t>
            </a:r>
            <a:r>
              <a:rPr lang="en-US" dirty="0" smtClean="0"/>
              <a:t>......</a:t>
            </a:r>
            <a:r>
              <a:rPr lang="en-US" dirty="0">
                <a:solidFill>
                  <a:srgbClr val="7030A0"/>
                </a:solidFill>
              </a:rPr>
              <a:t> </a:t>
            </a:r>
            <a:r>
              <a:rPr lang="en-US" dirty="0">
                <a:solidFill>
                  <a:srgbClr val="C00000"/>
                </a:solidFill>
              </a:rPr>
              <a:t>immediately</a:t>
            </a:r>
            <a:r>
              <a:rPr lang="en-US" dirty="0" smtClean="0"/>
              <a:t>.... . </a:t>
            </a:r>
          </a:p>
          <a:p>
            <a:pPr>
              <a:lnSpc>
                <a:spcPct val="150000"/>
              </a:lnSpc>
            </a:pPr>
            <a:r>
              <a:rPr lang="en-US" dirty="0" smtClean="0"/>
              <a:t>  7</a:t>
            </a:r>
            <a:r>
              <a:rPr lang="en-US" dirty="0"/>
              <a:t>. Some countries did not want to </a:t>
            </a:r>
            <a:r>
              <a:rPr lang="en-US" dirty="0" smtClean="0"/>
              <a:t>......</a:t>
            </a:r>
            <a:r>
              <a:rPr lang="en-US" dirty="0">
                <a:solidFill>
                  <a:srgbClr val="7030A0"/>
                </a:solidFill>
              </a:rPr>
              <a:t> </a:t>
            </a:r>
            <a:r>
              <a:rPr lang="en-US" dirty="0">
                <a:solidFill>
                  <a:srgbClr val="C00000"/>
                </a:solidFill>
              </a:rPr>
              <a:t>accept</a:t>
            </a:r>
            <a:r>
              <a:rPr lang="en-US" dirty="0" smtClean="0"/>
              <a:t>.... letters </a:t>
            </a:r>
            <a:r>
              <a:rPr lang="en-US" dirty="0"/>
              <a:t>with stamps from other countries. </a:t>
            </a:r>
            <a:endParaRPr lang="en-US" dirty="0" smtClean="0"/>
          </a:p>
          <a:p>
            <a:pPr>
              <a:lnSpc>
                <a:spcPct val="150000"/>
              </a:lnSpc>
            </a:pPr>
            <a:r>
              <a:rPr lang="en-US" dirty="0" smtClean="0"/>
              <a:t>  8</a:t>
            </a:r>
            <a:r>
              <a:rPr lang="en-US" dirty="0"/>
              <a:t>. The </a:t>
            </a:r>
            <a:r>
              <a:rPr lang="en-US" dirty="0" smtClean="0"/>
              <a:t>postages was .....</a:t>
            </a:r>
            <a:r>
              <a:rPr lang="en-US" dirty="0">
                <a:solidFill>
                  <a:srgbClr val="7030A0"/>
                </a:solidFill>
              </a:rPr>
              <a:t> </a:t>
            </a:r>
            <a:r>
              <a:rPr lang="en-US" dirty="0">
                <a:solidFill>
                  <a:srgbClr val="C00000"/>
                </a:solidFill>
              </a:rPr>
              <a:t>prepaid</a:t>
            </a:r>
            <a:r>
              <a:rPr lang="en-US" dirty="0" smtClean="0"/>
              <a:t>...... . </a:t>
            </a:r>
          </a:p>
          <a:p>
            <a:pPr>
              <a:lnSpc>
                <a:spcPct val="150000"/>
              </a:lnSpc>
            </a:pPr>
            <a:r>
              <a:rPr lang="en-US" dirty="0" smtClean="0"/>
              <a:t>  9</a:t>
            </a:r>
            <a:r>
              <a:rPr lang="en-US" dirty="0"/>
              <a:t>. There were still problems with international </a:t>
            </a:r>
            <a:r>
              <a:rPr lang="en-US" dirty="0" smtClean="0"/>
              <a:t>......</a:t>
            </a:r>
            <a:r>
              <a:rPr lang="en-US" dirty="0">
                <a:solidFill>
                  <a:srgbClr val="7030A0"/>
                </a:solidFill>
              </a:rPr>
              <a:t> </a:t>
            </a:r>
            <a:r>
              <a:rPr lang="en-US" dirty="0" smtClean="0">
                <a:solidFill>
                  <a:srgbClr val="C00000"/>
                </a:solidFill>
              </a:rPr>
              <a:t>mail</a:t>
            </a:r>
            <a:r>
              <a:rPr lang="en-US" dirty="0" smtClean="0"/>
              <a:t>.... . </a:t>
            </a:r>
          </a:p>
          <a:p>
            <a:pPr>
              <a:lnSpc>
                <a:spcPct val="150000"/>
              </a:lnSpc>
            </a:pPr>
            <a:r>
              <a:rPr lang="en-US" dirty="0" smtClean="0"/>
              <a:t> 10</a:t>
            </a:r>
            <a:r>
              <a:rPr lang="en-US" dirty="0"/>
              <a:t>. Rowland Hill, a British teacher, had the idea of a postage stamp with </a:t>
            </a:r>
            <a:r>
              <a:rPr lang="en-US" dirty="0" smtClean="0"/>
              <a:t>....</a:t>
            </a:r>
            <a:r>
              <a:rPr lang="en-US" dirty="0" smtClean="0">
                <a:solidFill>
                  <a:srgbClr val="7030A0"/>
                </a:solidFill>
              </a:rPr>
              <a:t> </a:t>
            </a:r>
            <a:r>
              <a:rPr lang="en-US" dirty="0">
                <a:solidFill>
                  <a:srgbClr val="C00000"/>
                </a:solidFill>
              </a:rPr>
              <a:t>glue</a:t>
            </a:r>
            <a:r>
              <a:rPr lang="en-US" dirty="0" smtClean="0"/>
              <a:t>.. on </a:t>
            </a:r>
            <a:r>
              <a:rPr lang="en-US" dirty="0"/>
              <a:t>the back</a:t>
            </a:r>
            <a:r>
              <a:rPr lang="en-US" dirty="0" smtClean="0"/>
              <a:t>.</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314602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09584"/>
          </a:xfrm>
          <a:prstGeom prst="rect">
            <a:avLst/>
          </a:prstGeom>
        </p:spPr>
        <p:txBody>
          <a:bodyPr wrap="square">
            <a:spAutoFit/>
          </a:bodyPr>
          <a:lstStyle/>
          <a:p>
            <a:r>
              <a:rPr lang="en-US" dirty="0" smtClean="0"/>
              <a:t>  </a:t>
            </a:r>
            <a:endParaRPr lang="fa-IR" dirty="0" smtClean="0"/>
          </a:p>
          <a:p>
            <a:r>
              <a:rPr lang="en-US" dirty="0" smtClean="0"/>
              <a:t> </a:t>
            </a:r>
            <a:r>
              <a:rPr lang="en-US" sz="2000" b="1" u="sng" dirty="0">
                <a:latin typeface="Arial Black" panose="020B0A04020102020204" pitchFamily="34" charset="0"/>
              </a:rPr>
              <a:t>b</a:t>
            </a:r>
            <a:r>
              <a:rPr lang="en-US" sz="2000" b="1" u="sng" dirty="0" smtClean="0">
                <a:latin typeface="Arial Black" panose="020B0A04020102020204" pitchFamily="34" charset="0"/>
              </a:rPr>
              <a:t>. Vocabulary:  new context </a:t>
            </a:r>
            <a:endParaRPr lang="en-US" sz="2000" b="1" u="sng" dirty="0">
              <a:latin typeface="Arial Black" panose="020B0A04020102020204" pitchFamily="34" charset="0"/>
            </a:endParaRPr>
          </a:p>
          <a:p>
            <a:r>
              <a:rPr lang="en-US" dirty="0"/>
              <a:t> </a:t>
            </a:r>
          </a:p>
          <a:p>
            <a:r>
              <a:rPr lang="en-US" dirty="0" smtClean="0"/>
              <a:t>   Put </a:t>
            </a:r>
            <a:r>
              <a:rPr lang="en-US" dirty="0"/>
              <a:t>the right word in the blanks. </a:t>
            </a:r>
            <a:endParaRPr lang="en-US" dirty="0" smtClean="0"/>
          </a:p>
          <a:p>
            <a:endParaRPr lang="en-US" dirty="0"/>
          </a:p>
          <a:p>
            <a:pPr>
              <a:lnSpc>
                <a:spcPct val="150000"/>
              </a:lnSpc>
            </a:pPr>
            <a:r>
              <a:rPr lang="en-US" dirty="0" smtClean="0"/>
              <a:t>       </a:t>
            </a:r>
            <a:r>
              <a:rPr lang="en-US" dirty="0" smtClean="0">
                <a:solidFill>
                  <a:srgbClr val="7030A0"/>
                </a:solidFill>
              </a:rPr>
              <a:t>prepay, cross,  postage, members, deliver, mail,  immediately, accept,  stamps,  glue,  receive</a:t>
            </a:r>
          </a:p>
          <a:p>
            <a:pPr>
              <a:lnSpc>
                <a:spcPct val="150000"/>
              </a:lnSpc>
            </a:pPr>
            <a:endParaRPr lang="en-US" dirty="0" smtClean="0"/>
          </a:p>
          <a:p>
            <a:pPr>
              <a:lnSpc>
                <a:spcPct val="150000"/>
              </a:lnSpc>
            </a:pPr>
            <a:r>
              <a:rPr lang="en-US" dirty="0" smtClean="0"/>
              <a:t>  1. Jamal </a:t>
            </a:r>
            <a:r>
              <a:rPr lang="en-US" dirty="0"/>
              <a:t>and Marie are </a:t>
            </a:r>
            <a:r>
              <a:rPr lang="en-US" dirty="0" smtClean="0"/>
              <a:t>.....</a:t>
            </a:r>
            <a:r>
              <a:rPr lang="en-US" dirty="0">
                <a:solidFill>
                  <a:srgbClr val="7030A0"/>
                </a:solidFill>
              </a:rPr>
              <a:t> </a:t>
            </a:r>
            <a:r>
              <a:rPr lang="en-US" dirty="0">
                <a:solidFill>
                  <a:srgbClr val="C00000"/>
                </a:solidFill>
              </a:rPr>
              <a:t>members</a:t>
            </a:r>
            <a:r>
              <a:rPr lang="en-US" dirty="0" smtClean="0"/>
              <a:t>.... of </a:t>
            </a:r>
            <a:r>
              <a:rPr lang="en-US" dirty="0"/>
              <a:t>the International Students Club. </a:t>
            </a:r>
          </a:p>
          <a:p>
            <a:pPr>
              <a:lnSpc>
                <a:spcPct val="150000"/>
              </a:lnSpc>
            </a:pPr>
            <a:r>
              <a:rPr lang="en-US" dirty="0" smtClean="0"/>
              <a:t>  2. When </a:t>
            </a:r>
            <a:r>
              <a:rPr lang="en-US" dirty="0"/>
              <a:t>you rent an apartment for year, you have to </a:t>
            </a:r>
            <a:r>
              <a:rPr lang="en-US" dirty="0" smtClean="0"/>
              <a:t>....</a:t>
            </a:r>
            <a:r>
              <a:rPr lang="en-US" dirty="0">
                <a:solidFill>
                  <a:srgbClr val="7030A0"/>
                </a:solidFill>
              </a:rPr>
              <a:t> </a:t>
            </a:r>
            <a:r>
              <a:rPr lang="en-US" dirty="0">
                <a:solidFill>
                  <a:srgbClr val="C00000"/>
                </a:solidFill>
              </a:rPr>
              <a:t>prepay</a:t>
            </a:r>
            <a:r>
              <a:rPr lang="en-US" dirty="0" smtClean="0"/>
              <a:t>.......... </a:t>
            </a:r>
            <a:r>
              <a:rPr lang="en-US" dirty="0"/>
              <a:t>the last month’s rent</a:t>
            </a:r>
            <a:r>
              <a:rPr lang="en-US" dirty="0" smtClean="0"/>
              <a:t>.</a:t>
            </a:r>
          </a:p>
          <a:p>
            <a:pPr>
              <a:lnSpc>
                <a:spcPct val="150000"/>
              </a:lnSpc>
            </a:pPr>
            <a:r>
              <a:rPr lang="en-US" dirty="0"/>
              <a:t> </a:t>
            </a:r>
            <a:r>
              <a:rPr lang="en-US" dirty="0" smtClean="0"/>
              <a:t> 3. Children </a:t>
            </a:r>
            <a:r>
              <a:rPr lang="en-US" dirty="0"/>
              <a:t>have to be careful when </a:t>
            </a:r>
            <a:r>
              <a:rPr lang="en-US" dirty="0" smtClean="0"/>
              <a:t>they......</a:t>
            </a:r>
            <a:r>
              <a:rPr lang="en-US" dirty="0">
                <a:solidFill>
                  <a:srgbClr val="7030A0"/>
                </a:solidFill>
              </a:rPr>
              <a:t> </a:t>
            </a:r>
            <a:r>
              <a:rPr lang="en-US" dirty="0">
                <a:solidFill>
                  <a:srgbClr val="C00000"/>
                </a:solidFill>
              </a:rPr>
              <a:t>cross</a:t>
            </a:r>
            <a:r>
              <a:rPr lang="en-US" dirty="0" smtClean="0"/>
              <a:t>......  </a:t>
            </a:r>
            <a:r>
              <a:rPr lang="en-US" dirty="0"/>
              <a:t>the street. </a:t>
            </a:r>
            <a:endParaRPr lang="en-US" dirty="0" smtClean="0"/>
          </a:p>
          <a:p>
            <a:pPr>
              <a:lnSpc>
                <a:spcPct val="150000"/>
              </a:lnSpc>
            </a:pPr>
            <a:r>
              <a:rPr lang="en-US" dirty="0"/>
              <a:t> </a:t>
            </a:r>
            <a:r>
              <a:rPr lang="en-US" dirty="0" smtClean="0"/>
              <a:t> 4. </a:t>
            </a:r>
            <a:r>
              <a:rPr lang="en-US" dirty="0"/>
              <a:t>Mr. Ross is going to the post office because he has to buy some </a:t>
            </a:r>
            <a:r>
              <a:rPr lang="en-US" dirty="0" smtClean="0"/>
              <a:t>.....</a:t>
            </a:r>
            <a:r>
              <a:rPr lang="en-US" dirty="0">
                <a:solidFill>
                  <a:srgbClr val="7030A0"/>
                </a:solidFill>
              </a:rPr>
              <a:t> </a:t>
            </a:r>
            <a:r>
              <a:rPr lang="en-US" dirty="0">
                <a:solidFill>
                  <a:srgbClr val="C00000"/>
                </a:solidFill>
              </a:rPr>
              <a:t>stamps</a:t>
            </a:r>
            <a:r>
              <a:rPr lang="en-US" dirty="0" smtClean="0"/>
              <a:t>...... .  </a:t>
            </a:r>
          </a:p>
          <a:p>
            <a:pPr>
              <a:lnSpc>
                <a:spcPct val="150000"/>
              </a:lnSpc>
            </a:pPr>
            <a:r>
              <a:rPr lang="en-US" dirty="0"/>
              <a:t> </a:t>
            </a:r>
            <a:r>
              <a:rPr lang="en-US" dirty="0" smtClean="0"/>
              <a:t> 5. </a:t>
            </a:r>
            <a:r>
              <a:rPr lang="en-US" dirty="0"/>
              <a:t>If you </a:t>
            </a:r>
            <a:r>
              <a:rPr lang="en-US" dirty="0" smtClean="0"/>
              <a:t>buy furniture, the store will ....</a:t>
            </a:r>
            <a:r>
              <a:rPr lang="en-US" dirty="0">
                <a:solidFill>
                  <a:srgbClr val="7030A0"/>
                </a:solidFill>
              </a:rPr>
              <a:t> </a:t>
            </a:r>
            <a:r>
              <a:rPr lang="en-US" dirty="0">
                <a:solidFill>
                  <a:srgbClr val="C00000"/>
                </a:solidFill>
              </a:rPr>
              <a:t>deliver</a:t>
            </a:r>
            <a:r>
              <a:rPr lang="en-US" dirty="0" smtClean="0"/>
              <a:t>...... It to your house. </a:t>
            </a:r>
          </a:p>
          <a:p>
            <a:pPr>
              <a:lnSpc>
                <a:spcPct val="150000"/>
              </a:lnSpc>
            </a:pPr>
            <a:r>
              <a:rPr lang="en-US" dirty="0"/>
              <a:t> </a:t>
            </a:r>
            <a:r>
              <a:rPr lang="en-US" dirty="0" smtClean="0"/>
              <a:t> 6. How </a:t>
            </a:r>
            <a:r>
              <a:rPr lang="en-US" dirty="0"/>
              <a:t>much is the </a:t>
            </a:r>
            <a:r>
              <a:rPr lang="en-US" dirty="0" smtClean="0"/>
              <a:t>.......</a:t>
            </a:r>
            <a:r>
              <a:rPr lang="en-US" dirty="0">
                <a:solidFill>
                  <a:srgbClr val="7030A0"/>
                </a:solidFill>
              </a:rPr>
              <a:t> </a:t>
            </a:r>
            <a:r>
              <a:rPr lang="en-US" dirty="0">
                <a:solidFill>
                  <a:srgbClr val="C00000"/>
                </a:solidFill>
              </a:rPr>
              <a:t>postage</a:t>
            </a:r>
            <a:r>
              <a:rPr lang="en-US" dirty="0" smtClean="0"/>
              <a:t>...... for </a:t>
            </a:r>
            <a:r>
              <a:rPr lang="en-US" dirty="0"/>
              <a:t>an airmail letter to Japan? </a:t>
            </a:r>
            <a:endParaRPr lang="en-US" dirty="0" smtClean="0"/>
          </a:p>
          <a:p>
            <a:pPr>
              <a:lnSpc>
                <a:spcPct val="150000"/>
              </a:lnSpc>
            </a:pPr>
            <a:r>
              <a:rPr lang="en-US" dirty="0" smtClean="0"/>
              <a:t>  7. Did you .....</a:t>
            </a:r>
            <a:r>
              <a:rPr lang="en-US" dirty="0" smtClean="0">
                <a:solidFill>
                  <a:srgbClr val="7030A0"/>
                </a:solidFill>
              </a:rPr>
              <a:t> </a:t>
            </a:r>
            <a:r>
              <a:rPr lang="en-US" dirty="0" smtClean="0">
                <a:solidFill>
                  <a:srgbClr val="C00000"/>
                </a:solidFill>
              </a:rPr>
              <a:t>receive</a:t>
            </a:r>
            <a:r>
              <a:rPr lang="en-US" dirty="0" smtClean="0"/>
              <a:t>..... any letters this week? </a:t>
            </a:r>
          </a:p>
          <a:p>
            <a:pPr>
              <a:lnSpc>
                <a:spcPct val="150000"/>
              </a:lnSpc>
            </a:pPr>
            <a:r>
              <a:rPr lang="en-US" dirty="0" smtClean="0"/>
              <a:t>  8. Please </a:t>
            </a:r>
            <a:r>
              <a:rPr lang="en-US" dirty="0"/>
              <a:t>go to your office </a:t>
            </a:r>
            <a:r>
              <a:rPr lang="en-US" dirty="0" smtClean="0"/>
              <a:t>.....</a:t>
            </a:r>
            <a:r>
              <a:rPr lang="en-US" dirty="0">
                <a:solidFill>
                  <a:srgbClr val="7030A0"/>
                </a:solidFill>
              </a:rPr>
              <a:t> </a:t>
            </a:r>
            <a:r>
              <a:rPr lang="en-US" dirty="0">
                <a:solidFill>
                  <a:srgbClr val="C00000"/>
                </a:solidFill>
              </a:rPr>
              <a:t>immediately</a:t>
            </a:r>
            <a:r>
              <a:rPr lang="en-US" dirty="0" smtClean="0"/>
              <a:t>...... . </a:t>
            </a:r>
            <a:r>
              <a:rPr lang="en-US" dirty="0"/>
              <a:t>You have a </a:t>
            </a:r>
            <a:r>
              <a:rPr lang="en-US" dirty="0" smtClean="0"/>
              <a:t>long- distance phone </a:t>
            </a:r>
            <a:r>
              <a:rPr lang="en-US" dirty="0"/>
              <a:t>call. </a:t>
            </a:r>
            <a:endParaRPr lang="en-US" dirty="0" smtClean="0"/>
          </a:p>
          <a:p>
            <a:pPr>
              <a:lnSpc>
                <a:spcPct val="150000"/>
              </a:lnSpc>
            </a:pPr>
            <a:r>
              <a:rPr lang="en-US" dirty="0"/>
              <a:t> </a:t>
            </a:r>
            <a:r>
              <a:rPr lang="en-US" dirty="0" smtClean="0"/>
              <a:t> 9.The </a:t>
            </a:r>
            <a:r>
              <a:rPr lang="en-US" dirty="0"/>
              <a:t>teacher will not </a:t>
            </a:r>
            <a:r>
              <a:rPr lang="en-US" dirty="0" smtClean="0"/>
              <a:t>.....</a:t>
            </a:r>
            <a:r>
              <a:rPr lang="en-US" dirty="0">
                <a:solidFill>
                  <a:srgbClr val="7030A0"/>
                </a:solidFill>
              </a:rPr>
              <a:t> </a:t>
            </a:r>
            <a:r>
              <a:rPr lang="en-US" dirty="0">
                <a:solidFill>
                  <a:srgbClr val="C00000"/>
                </a:solidFill>
              </a:rPr>
              <a:t>accept</a:t>
            </a:r>
            <a:r>
              <a:rPr lang="en-US" dirty="0" smtClean="0"/>
              <a:t>......homework </a:t>
            </a:r>
            <a:r>
              <a:rPr lang="en-US" dirty="0"/>
              <a:t>if it </a:t>
            </a:r>
            <a:r>
              <a:rPr lang="en-US" dirty="0" smtClean="0"/>
              <a:t>is </a:t>
            </a:r>
            <a:r>
              <a:rPr lang="en-US" dirty="0"/>
              <a:t>late. </a:t>
            </a:r>
            <a:r>
              <a:rPr lang="en-US" dirty="0" smtClean="0"/>
              <a:t>You must do it on time. </a:t>
            </a:r>
          </a:p>
          <a:p>
            <a:pPr>
              <a:lnSpc>
                <a:spcPct val="150000"/>
              </a:lnSpc>
            </a:pPr>
            <a:r>
              <a:rPr lang="en-US" dirty="0"/>
              <a:t> </a:t>
            </a:r>
            <a:r>
              <a:rPr lang="en-US" dirty="0" smtClean="0"/>
              <a:t>10.Did </a:t>
            </a:r>
            <a:r>
              <a:rPr lang="en-US" dirty="0"/>
              <a:t>you get any </a:t>
            </a:r>
            <a:r>
              <a:rPr lang="en-US" dirty="0" smtClean="0"/>
              <a:t>...</a:t>
            </a:r>
            <a:r>
              <a:rPr lang="en-US" dirty="0">
                <a:solidFill>
                  <a:srgbClr val="7030A0"/>
                </a:solidFill>
              </a:rPr>
              <a:t> </a:t>
            </a:r>
            <a:r>
              <a:rPr lang="en-US" dirty="0">
                <a:solidFill>
                  <a:srgbClr val="C00000"/>
                </a:solidFill>
              </a:rPr>
              <a:t>mail</a:t>
            </a:r>
            <a:r>
              <a:rPr lang="en-US" dirty="0" smtClean="0"/>
              <a:t>.....today?</a:t>
            </a:r>
          </a:p>
          <a:p>
            <a:pPr>
              <a:lnSpc>
                <a:spcPct val="150000"/>
              </a:lnSpc>
            </a:pPr>
            <a:r>
              <a:rPr lang="en-US" dirty="0" smtClean="0"/>
              <a:t> 11. ...</a:t>
            </a:r>
            <a:r>
              <a:rPr lang="en-US" dirty="0" smtClean="0">
                <a:solidFill>
                  <a:srgbClr val="C00000"/>
                </a:solidFill>
              </a:rPr>
              <a:t>glue</a:t>
            </a:r>
            <a:r>
              <a:rPr lang="en-US" dirty="0" smtClean="0">
                <a:solidFill>
                  <a:srgbClr val="7030A0"/>
                </a:solidFill>
              </a:rPr>
              <a:t>...</a:t>
            </a:r>
            <a:r>
              <a:rPr lang="en-US" dirty="0" smtClean="0"/>
              <a:t> </a:t>
            </a:r>
            <a:r>
              <a:rPr lang="en-US" dirty="0"/>
              <a:t>helps a stamp stay on a </a:t>
            </a:r>
            <a:r>
              <a:rPr lang="en-US" dirty="0" smtClean="0"/>
              <a:t>letter.</a:t>
            </a:r>
          </a:p>
        </p:txBody>
      </p:sp>
    </p:spTree>
    <p:extLst>
      <p:ext uri="{BB962C8B-B14F-4D97-AF65-F5344CB8AC3E}">
        <p14:creationId xmlns:p14="http://schemas.microsoft.com/office/powerpoint/2010/main" val="330414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0756791"/>
          </a:xfrm>
          <a:prstGeom prst="rect">
            <a:avLst/>
          </a:prstGeom>
        </p:spPr>
        <p:txBody>
          <a:bodyPr wrap="square">
            <a:spAutoFit/>
          </a:bodyPr>
          <a:lstStyle/>
          <a:p>
            <a:endParaRPr lang="en-US" sz="2000" b="1" u="sng" dirty="0" smtClean="0"/>
          </a:p>
          <a:p>
            <a:r>
              <a:rPr lang="en-US" sz="2000" b="1" dirty="0" smtClean="0"/>
              <a:t>      </a:t>
            </a:r>
            <a:r>
              <a:rPr lang="en-US" sz="2000" b="1" u="sng" dirty="0" smtClean="0"/>
              <a:t>C. </a:t>
            </a:r>
            <a:r>
              <a:rPr lang="en-US" sz="2000" b="1" u="sng" dirty="0"/>
              <a:t>Comprehension: True/False/No Information</a:t>
            </a:r>
            <a:r>
              <a:rPr lang="en-US" u="sng" dirty="0"/>
              <a:t> </a:t>
            </a:r>
          </a:p>
          <a:p>
            <a:r>
              <a:rPr lang="en-US" dirty="0"/>
              <a:t> </a:t>
            </a:r>
          </a:p>
          <a:p>
            <a:r>
              <a:rPr lang="en-US" dirty="0" smtClean="0"/>
              <a:t>      Write </a:t>
            </a:r>
            <a:r>
              <a:rPr lang="en-US" dirty="0"/>
              <a:t>T if the sentence is true. Write F if it is false. Write NI if there is no </a:t>
            </a:r>
            <a:r>
              <a:rPr lang="en-US" dirty="0" smtClean="0"/>
              <a:t>information about the sentences was               given in the text.</a:t>
            </a:r>
            <a:endParaRPr lang="en-US" dirty="0"/>
          </a:p>
          <a:p>
            <a:r>
              <a:rPr lang="en-US" dirty="0"/>
              <a:t> </a:t>
            </a:r>
            <a:endParaRPr lang="en-US" dirty="0" smtClean="0"/>
          </a:p>
          <a:p>
            <a:pPr>
              <a:lnSpc>
                <a:spcPct val="150000"/>
              </a:lnSpc>
            </a:pPr>
            <a:r>
              <a:rPr lang="en-US" dirty="0"/>
              <a:t> </a:t>
            </a:r>
            <a:r>
              <a:rPr lang="en-US" dirty="0" smtClean="0"/>
              <a:t>   ....</a:t>
            </a:r>
            <a:r>
              <a:rPr lang="en-US" dirty="0" smtClean="0">
                <a:solidFill>
                  <a:srgbClr val="C00000"/>
                </a:solidFill>
              </a:rPr>
              <a:t>T</a:t>
            </a:r>
            <a:r>
              <a:rPr lang="en-US" dirty="0" smtClean="0"/>
              <a:t>.....1</a:t>
            </a:r>
            <a:r>
              <a:rPr lang="en-US" dirty="0"/>
              <a:t>. Before postage stamps, two people paid for letters </a:t>
            </a:r>
            <a:r>
              <a:rPr lang="en-US" dirty="0" smtClean="0"/>
              <a:t>that went from one country to another.</a:t>
            </a:r>
          </a:p>
          <a:p>
            <a:pPr>
              <a:lnSpc>
                <a:spcPct val="150000"/>
              </a:lnSpc>
            </a:pPr>
            <a:r>
              <a:rPr lang="en-US" dirty="0" smtClean="0"/>
              <a:t>    ....</a:t>
            </a:r>
            <a:r>
              <a:rPr lang="en-US" dirty="0" smtClean="0">
                <a:solidFill>
                  <a:srgbClr val="C00000"/>
                </a:solidFill>
              </a:rPr>
              <a:t>T</a:t>
            </a:r>
            <a:r>
              <a:rPr lang="en-US" dirty="0" smtClean="0"/>
              <a:t>.....2</a:t>
            </a:r>
            <a:r>
              <a:rPr lang="en-US" dirty="0"/>
              <a:t>. A teacher invented the postage stamp</a:t>
            </a:r>
            <a:r>
              <a:rPr lang="en-US" dirty="0" smtClean="0"/>
              <a:t>.</a:t>
            </a:r>
          </a:p>
          <a:p>
            <a:pPr>
              <a:lnSpc>
                <a:spcPct val="150000"/>
              </a:lnSpc>
            </a:pPr>
            <a:r>
              <a:rPr lang="en-US" dirty="0" smtClean="0"/>
              <a:t>    ....</a:t>
            </a:r>
            <a:r>
              <a:rPr lang="en-US" dirty="0" smtClean="0">
                <a:solidFill>
                  <a:srgbClr val="C00000"/>
                </a:solidFill>
              </a:rPr>
              <a:t>F</a:t>
            </a:r>
            <a:r>
              <a:rPr lang="en-US" dirty="0" smtClean="0"/>
              <a:t>.....3</a:t>
            </a:r>
            <a:r>
              <a:rPr lang="en-US" dirty="0"/>
              <a:t>. </a:t>
            </a:r>
            <a:r>
              <a:rPr lang="en-US" dirty="0" smtClean="0"/>
              <a:t>The inventor of </a:t>
            </a:r>
            <a:r>
              <a:rPr lang="en-US" dirty="0"/>
              <a:t>the postage stamp</a:t>
            </a:r>
            <a:r>
              <a:rPr lang="en-US" dirty="0" smtClean="0"/>
              <a:t> </a:t>
            </a:r>
            <a:r>
              <a:rPr lang="en-US" dirty="0"/>
              <a:t>was American. </a:t>
            </a:r>
            <a:endParaRPr lang="en-US" dirty="0" smtClean="0"/>
          </a:p>
          <a:p>
            <a:pPr>
              <a:lnSpc>
                <a:spcPct val="150000"/>
              </a:lnSpc>
            </a:pPr>
            <a:r>
              <a:rPr lang="en-US" dirty="0" smtClean="0"/>
              <a:t>    ....</a:t>
            </a:r>
            <a:r>
              <a:rPr lang="en-US" dirty="0" smtClean="0">
                <a:solidFill>
                  <a:srgbClr val="C00000"/>
                </a:solidFill>
              </a:rPr>
              <a:t>T</a:t>
            </a:r>
            <a:r>
              <a:rPr lang="en-US" dirty="0" smtClean="0"/>
              <a:t>.....4. </a:t>
            </a:r>
            <a:r>
              <a:rPr lang="en-US" dirty="0"/>
              <a:t>The first two stamps were colored black and blue</a:t>
            </a:r>
            <a:r>
              <a:rPr lang="en-US" dirty="0" smtClean="0"/>
              <a:t>.</a:t>
            </a:r>
          </a:p>
          <a:p>
            <a:pPr>
              <a:lnSpc>
                <a:spcPct val="150000"/>
              </a:lnSpc>
            </a:pPr>
            <a:r>
              <a:rPr lang="en-US" dirty="0" smtClean="0"/>
              <a:t>    ....</a:t>
            </a:r>
            <a:r>
              <a:rPr lang="en-US" dirty="0" smtClean="0">
                <a:solidFill>
                  <a:srgbClr val="C00000"/>
                </a:solidFill>
              </a:rPr>
              <a:t>T</a:t>
            </a:r>
            <a:r>
              <a:rPr lang="en-US" dirty="0" smtClean="0"/>
              <a:t>.....5</a:t>
            </a:r>
            <a:r>
              <a:rPr lang="en-US" dirty="0"/>
              <a:t>. A stamp shows that the postage is prepaid. </a:t>
            </a:r>
            <a:endParaRPr lang="en-US" dirty="0" smtClean="0"/>
          </a:p>
          <a:p>
            <a:pPr>
              <a:lnSpc>
                <a:spcPct val="150000"/>
              </a:lnSpc>
            </a:pPr>
            <a:r>
              <a:rPr lang="en-US" dirty="0" smtClean="0"/>
              <a:t>    ....</a:t>
            </a:r>
            <a:r>
              <a:rPr lang="en-US" dirty="0" smtClean="0">
                <a:solidFill>
                  <a:srgbClr val="C00000"/>
                </a:solidFill>
              </a:rPr>
              <a:t>Ni</a:t>
            </a:r>
            <a:r>
              <a:rPr lang="en-US" dirty="0" smtClean="0"/>
              <a:t>....6</a:t>
            </a:r>
            <a:r>
              <a:rPr lang="en-US" dirty="0"/>
              <a:t>. The United States was the second country to make postage stamps</a:t>
            </a:r>
            <a:r>
              <a:rPr lang="en-US" dirty="0" smtClean="0"/>
              <a:t>.</a:t>
            </a:r>
          </a:p>
          <a:p>
            <a:pPr>
              <a:lnSpc>
                <a:spcPct val="150000"/>
              </a:lnSpc>
            </a:pPr>
            <a:r>
              <a:rPr lang="en-US" dirty="0" smtClean="0"/>
              <a:t>    ....</a:t>
            </a:r>
            <a:r>
              <a:rPr lang="en-US" dirty="0" smtClean="0">
                <a:solidFill>
                  <a:srgbClr val="C00000"/>
                </a:solidFill>
              </a:rPr>
              <a:t>F</a:t>
            </a:r>
            <a:r>
              <a:rPr lang="en-US" dirty="0" smtClean="0"/>
              <a:t>.....7</a:t>
            </a:r>
            <a:r>
              <a:rPr lang="en-US" dirty="0"/>
              <a:t>. Postage stamps solved all mail problems immediately</a:t>
            </a:r>
            <a:r>
              <a:rPr lang="en-US" dirty="0" smtClean="0"/>
              <a:t>.</a:t>
            </a:r>
          </a:p>
          <a:p>
            <a:pPr>
              <a:lnSpc>
                <a:spcPct val="150000"/>
              </a:lnSpc>
            </a:pPr>
            <a:r>
              <a:rPr lang="en-US" dirty="0" smtClean="0"/>
              <a:t>    ....</a:t>
            </a:r>
            <a:r>
              <a:rPr lang="en-US" dirty="0" smtClean="0">
                <a:solidFill>
                  <a:srgbClr val="C00000"/>
                </a:solidFill>
              </a:rPr>
              <a:t>T</a:t>
            </a:r>
            <a:r>
              <a:rPr lang="en-US" dirty="0" smtClean="0"/>
              <a:t>.....8</a:t>
            </a:r>
            <a:r>
              <a:rPr lang="en-US" dirty="0"/>
              <a:t>. Members of the UPS accept </a:t>
            </a:r>
            <a:r>
              <a:rPr lang="en-US" dirty="0" smtClean="0"/>
              <a:t>stamps from </a:t>
            </a:r>
            <a:r>
              <a:rPr lang="en-US" dirty="0"/>
              <a:t>other countries</a:t>
            </a:r>
            <a:r>
              <a:rPr lang="en-US" dirty="0" smtClean="0"/>
              <a:t>.</a:t>
            </a:r>
          </a:p>
          <a:p>
            <a:pPr>
              <a:lnSpc>
                <a:spcPct val="150000"/>
              </a:lnSpc>
            </a:pPr>
            <a:r>
              <a:rPr lang="en-US" dirty="0" smtClean="0"/>
              <a:t>    ....</a:t>
            </a:r>
            <a:r>
              <a:rPr lang="en-US" dirty="0" smtClean="0">
                <a:solidFill>
                  <a:srgbClr val="C00000"/>
                </a:solidFill>
              </a:rPr>
              <a:t>NI</a:t>
            </a:r>
            <a:r>
              <a:rPr lang="en-US" dirty="0" smtClean="0"/>
              <a:t>....9</a:t>
            </a:r>
            <a:r>
              <a:rPr lang="en-US" dirty="0"/>
              <a:t>. Kuwait is a member of the UPS</a:t>
            </a:r>
            <a:r>
              <a:rPr lang="en-US" dirty="0" smtClean="0"/>
              <a:t>.</a:t>
            </a:r>
          </a:p>
          <a:p>
            <a:pPr>
              <a:lnSpc>
                <a:spcPct val="150000"/>
              </a:lnSpc>
            </a:pPr>
            <a:r>
              <a:rPr lang="en-US" dirty="0" smtClean="0"/>
              <a:t>    ....</a:t>
            </a:r>
            <a:r>
              <a:rPr lang="en-US" dirty="0" smtClean="0">
                <a:solidFill>
                  <a:srgbClr val="C00000"/>
                </a:solidFill>
              </a:rPr>
              <a:t>T</a:t>
            </a:r>
            <a:r>
              <a:rPr lang="en-US" dirty="0" smtClean="0"/>
              <a:t>....10</a:t>
            </a:r>
            <a:r>
              <a:rPr lang="en-US" dirty="0"/>
              <a:t>. All the UPS officials are Swiss. </a:t>
            </a:r>
            <a:endParaRPr lang="en-US" dirty="0" smtClean="0"/>
          </a:p>
          <a:p>
            <a:pPr>
              <a:lnSpc>
                <a:spcPct val="150000"/>
              </a:lnSpc>
            </a:pPr>
            <a:r>
              <a:rPr lang="en-US" dirty="0" smtClean="0"/>
              <a:t>    ....</a:t>
            </a:r>
            <a:r>
              <a:rPr lang="en-US" dirty="0" smtClean="0">
                <a:solidFill>
                  <a:srgbClr val="C00000"/>
                </a:solidFill>
              </a:rPr>
              <a:t>T</a:t>
            </a:r>
            <a:r>
              <a:rPr lang="en-US" dirty="0" smtClean="0"/>
              <a:t>....11</a:t>
            </a:r>
            <a:r>
              <a:rPr lang="en-US" dirty="0"/>
              <a:t>. Stamp collecting is a popular hobby</a:t>
            </a:r>
            <a:r>
              <a:rPr lang="en-US" dirty="0" smtClean="0"/>
              <a:t>.</a:t>
            </a:r>
          </a:p>
          <a:p>
            <a:r>
              <a:rPr lang="en-US" dirty="0" smtClean="0"/>
              <a:t>                                </a:t>
            </a:r>
            <a:r>
              <a:rPr lang="fa-IR" dirty="0" smtClean="0"/>
              <a:t>                                             </a:t>
            </a:r>
            <a:r>
              <a:rPr lang="en-US" dirty="0" smtClean="0"/>
              <a:t>  </a:t>
            </a:r>
            <a:r>
              <a:rPr lang="en-US" sz="3200" b="1" dirty="0"/>
              <a:t>The end of </a:t>
            </a:r>
            <a:r>
              <a:rPr lang="en-US" sz="3200" b="1" dirty="0" smtClean="0"/>
              <a:t>lesson 2</a:t>
            </a:r>
            <a:endParaRPr lang="en-US" sz="3200" b="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37593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0477" y="486242"/>
            <a:ext cx="3380013" cy="707886"/>
          </a:xfrm>
          <a:prstGeom prst="rect">
            <a:avLst/>
          </a:prstGeom>
        </p:spPr>
        <p:txBody>
          <a:bodyPr wrap="square">
            <a:spAutoFit/>
          </a:bodyPr>
          <a:lstStyle/>
          <a:p>
            <a:r>
              <a:rPr lang="en-US" sz="4000" dirty="0" smtClean="0"/>
              <a:t>Unit 1 </a:t>
            </a:r>
            <a:endParaRPr lang="en-US" sz="4000" dirty="0"/>
          </a:p>
        </p:txBody>
      </p:sp>
      <p:sp>
        <p:nvSpPr>
          <p:cNvPr id="5" name="Rectangle 4"/>
          <p:cNvSpPr/>
          <p:nvPr/>
        </p:nvSpPr>
        <p:spPr>
          <a:xfrm>
            <a:off x="3255279" y="486242"/>
            <a:ext cx="5812972" cy="707886"/>
          </a:xfrm>
          <a:prstGeom prst="rect">
            <a:avLst/>
          </a:prstGeom>
        </p:spPr>
        <p:txBody>
          <a:bodyPr wrap="square">
            <a:spAutoFit/>
          </a:bodyPr>
          <a:lstStyle/>
          <a:p>
            <a:r>
              <a:rPr lang="en-US" sz="4000" dirty="0"/>
              <a:t>Inventions and Inventors</a:t>
            </a:r>
          </a:p>
        </p:txBody>
      </p:sp>
      <p:pic>
        <p:nvPicPr>
          <p:cNvPr id="7" name="Picture 6"/>
          <p:cNvPicPr>
            <a:picLocks noChangeAspect="1"/>
          </p:cNvPicPr>
          <p:nvPr/>
        </p:nvPicPr>
        <p:blipFill>
          <a:blip r:embed="rId2"/>
          <a:stretch>
            <a:fillRect/>
          </a:stretch>
        </p:blipFill>
        <p:spPr>
          <a:xfrm>
            <a:off x="540991" y="1874112"/>
            <a:ext cx="3918467" cy="2114167"/>
          </a:xfrm>
          <a:prstGeom prst="rect">
            <a:avLst/>
          </a:prstGeom>
        </p:spPr>
      </p:pic>
      <p:sp>
        <p:nvSpPr>
          <p:cNvPr id="8" name="Rectangle 7"/>
          <p:cNvSpPr/>
          <p:nvPr/>
        </p:nvSpPr>
        <p:spPr>
          <a:xfrm>
            <a:off x="3255279" y="1504780"/>
            <a:ext cx="1571264" cy="400110"/>
          </a:xfrm>
          <a:prstGeom prst="rect">
            <a:avLst/>
          </a:prstGeom>
        </p:spPr>
        <p:txBody>
          <a:bodyPr wrap="none">
            <a:spAutoFit/>
          </a:bodyPr>
          <a:lstStyle/>
          <a:p>
            <a:r>
              <a:rPr lang="en-US" sz="2000" b="1" dirty="0"/>
              <a:t>The Zipper </a:t>
            </a:r>
          </a:p>
        </p:txBody>
      </p:sp>
      <p:sp>
        <p:nvSpPr>
          <p:cNvPr id="9" name="Rectangle 8"/>
          <p:cNvSpPr/>
          <p:nvPr/>
        </p:nvSpPr>
        <p:spPr>
          <a:xfrm>
            <a:off x="0" y="3988279"/>
            <a:ext cx="12192000" cy="2862322"/>
          </a:xfrm>
          <a:prstGeom prst="rect">
            <a:avLst/>
          </a:prstGeom>
        </p:spPr>
        <p:txBody>
          <a:bodyPr wrap="square">
            <a:spAutoFit/>
          </a:bodyPr>
          <a:lstStyle/>
          <a:p>
            <a:r>
              <a:rPr lang="en-US" dirty="0" smtClean="0">
                <a:solidFill>
                  <a:srgbClr val="0070C0"/>
                </a:solidFill>
              </a:rPr>
              <a:t>      </a:t>
            </a:r>
          </a:p>
          <a:p>
            <a:r>
              <a:rPr lang="en-US" dirty="0">
                <a:solidFill>
                  <a:srgbClr val="0070C0"/>
                </a:solidFill>
              </a:rPr>
              <a:t> </a:t>
            </a:r>
            <a:r>
              <a:rPr lang="en-US" dirty="0" smtClean="0">
                <a:solidFill>
                  <a:srgbClr val="0070C0"/>
                </a:solidFill>
              </a:rPr>
              <a:t>      </a:t>
            </a:r>
            <a:r>
              <a:rPr lang="en-US" b="1" u="sng" dirty="0" smtClean="0">
                <a:solidFill>
                  <a:srgbClr val="0070C0"/>
                </a:solidFill>
              </a:rPr>
              <a:t>Before You </a:t>
            </a:r>
            <a:r>
              <a:rPr lang="en-US" b="1" u="sng" dirty="0">
                <a:solidFill>
                  <a:srgbClr val="0070C0"/>
                </a:solidFill>
              </a:rPr>
              <a:t>R</a:t>
            </a:r>
            <a:r>
              <a:rPr lang="en-US" b="1" u="sng" dirty="0" smtClean="0">
                <a:solidFill>
                  <a:srgbClr val="0070C0"/>
                </a:solidFill>
              </a:rPr>
              <a:t>ead</a:t>
            </a:r>
            <a:endParaRPr lang="en-US" b="1" u="sng" dirty="0">
              <a:solidFill>
                <a:srgbClr val="0070C0"/>
              </a:solidFill>
            </a:endParaRPr>
          </a:p>
          <a:p>
            <a:r>
              <a:rPr lang="en-US" dirty="0"/>
              <a:t> </a:t>
            </a:r>
          </a:p>
          <a:p>
            <a:r>
              <a:rPr lang="en-US" dirty="0" smtClean="0"/>
              <a:t>   1. Are </a:t>
            </a:r>
            <a:r>
              <a:rPr lang="en-US" dirty="0"/>
              <a:t>you wearing </a:t>
            </a:r>
            <a:r>
              <a:rPr lang="en-US" dirty="0" smtClean="0"/>
              <a:t>something with a </a:t>
            </a:r>
            <a:r>
              <a:rPr lang="en-US" dirty="0"/>
              <a:t>zipper? </a:t>
            </a:r>
            <a:endParaRPr lang="en-US" dirty="0" smtClean="0"/>
          </a:p>
          <a:p>
            <a:pPr marL="342900" indent="-342900">
              <a:buAutoNum type="arabicPeriod"/>
            </a:pPr>
            <a:endParaRPr lang="en-US" dirty="0"/>
          </a:p>
          <a:p>
            <a:r>
              <a:rPr lang="en-US" dirty="0"/>
              <a:t> </a:t>
            </a:r>
            <a:r>
              <a:rPr lang="en-US" dirty="0" smtClean="0"/>
              <a:t>  2. What can you </a:t>
            </a:r>
            <a:r>
              <a:rPr lang="en-US" dirty="0"/>
              <a:t>do when </a:t>
            </a:r>
            <a:r>
              <a:rPr lang="en-US" dirty="0" smtClean="0"/>
              <a:t>a zipper on a piece of clothing breaks ?</a:t>
            </a:r>
          </a:p>
          <a:p>
            <a:r>
              <a:rPr lang="en-US" dirty="0" smtClean="0"/>
              <a:t> </a:t>
            </a:r>
            <a:endParaRPr lang="en-US" dirty="0"/>
          </a:p>
          <a:p>
            <a:r>
              <a:rPr lang="en-US" dirty="0" smtClean="0"/>
              <a:t>   3</a:t>
            </a:r>
            <a:r>
              <a:rPr lang="en-US" dirty="0"/>
              <a:t>. Do you have </a:t>
            </a:r>
            <a:r>
              <a:rPr lang="en-US" dirty="0" smtClean="0"/>
              <a:t>any clothing </a:t>
            </a:r>
            <a:r>
              <a:rPr lang="en-US" dirty="0"/>
              <a:t>without zippers? How does it close</a:t>
            </a:r>
            <a:r>
              <a:rPr lang="en-US" dirty="0" smtClean="0"/>
              <a:t>?</a:t>
            </a:r>
          </a:p>
          <a:p>
            <a:endParaRPr lang="en-US" dirty="0" smtClean="0"/>
          </a:p>
          <a:p>
            <a:endParaRPr lang="en-US" dirty="0"/>
          </a:p>
        </p:txBody>
      </p:sp>
      <p:sp>
        <p:nvSpPr>
          <p:cNvPr id="3" name="Rectangle 2"/>
          <p:cNvSpPr/>
          <p:nvPr/>
        </p:nvSpPr>
        <p:spPr>
          <a:xfrm>
            <a:off x="448626" y="1508539"/>
            <a:ext cx="1526380" cy="400110"/>
          </a:xfrm>
          <a:prstGeom prst="rect">
            <a:avLst/>
          </a:prstGeom>
        </p:spPr>
        <p:txBody>
          <a:bodyPr wrap="none">
            <a:spAutoFit/>
          </a:bodyPr>
          <a:lstStyle/>
          <a:p>
            <a:r>
              <a:rPr lang="en-US" sz="2000" b="1" dirty="0"/>
              <a:t>Lesson     1</a:t>
            </a:r>
          </a:p>
        </p:txBody>
      </p:sp>
    </p:spTree>
    <p:extLst>
      <p:ext uri="{BB962C8B-B14F-4D97-AF65-F5344CB8AC3E}">
        <p14:creationId xmlns:p14="http://schemas.microsoft.com/office/powerpoint/2010/main" val="537889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 y="0"/>
            <a:ext cx="12192000" cy="6771084"/>
          </a:xfrm>
          <a:prstGeom prst="rect">
            <a:avLst/>
          </a:prstGeom>
        </p:spPr>
        <p:txBody>
          <a:bodyPr wrap="square">
            <a:spAutoFit/>
          </a:bodyPr>
          <a:lstStyle/>
          <a:p>
            <a:endParaRPr lang="en-US" dirty="0"/>
          </a:p>
          <a:p>
            <a:r>
              <a:rPr lang="en-US" sz="2000" b="1" dirty="0" smtClean="0"/>
              <a:t>Lesson 1</a:t>
            </a:r>
            <a:r>
              <a:rPr lang="en-US" dirty="0" smtClean="0"/>
              <a:t>                                                           </a:t>
            </a:r>
            <a:r>
              <a:rPr lang="en-US" sz="2000" b="1" dirty="0" smtClean="0"/>
              <a:t>The </a:t>
            </a:r>
            <a:r>
              <a:rPr lang="en-US" sz="2000" b="1" dirty="0"/>
              <a:t>Zipper </a:t>
            </a:r>
            <a:endParaRPr lang="en-US" sz="2000" b="1" dirty="0" smtClean="0"/>
          </a:p>
          <a:p>
            <a:endParaRPr lang="en-US" dirty="0"/>
          </a:p>
          <a:p>
            <a:pPr>
              <a:lnSpc>
                <a:spcPct val="150000"/>
              </a:lnSpc>
            </a:pPr>
            <a:r>
              <a:rPr lang="en-US" dirty="0" smtClean="0"/>
              <a:t>  The </a:t>
            </a:r>
            <a:r>
              <a:rPr lang="en-US" b="1" dirty="0"/>
              <a:t>zipper</a:t>
            </a:r>
            <a:r>
              <a:rPr lang="en-US" dirty="0"/>
              <a:t> is a wonderful invention. How did people ever live without zippers? They are very common, so we forgot that they are wonderful. They are very strong, but they open and close very easily. They come in many colors and sizes. </a:t>
            </a:r>
            <a:endParaRPr lang="en-US" dirty="0" smtClean="0"/>
          </a:p>
          <a:p>
            <a:pPr>
              <a:lnSpc>
                <a:spcPct val="150000"/>
              </a:lnSpc>
            </a:pPr>
            <a:r>
              <a:rPr lang="en-US" dirty="0" smtClean="0"/>
              <a:t>   In </a:t>
            </a:r>
            <a:r>
              <a:rPr lang="en-US" dirty="0"/>
              <a:t>the 1890s, people in the United States wore high shoes with long </a:t>
            </a:r>
            <a:r>
              <a:rPr lang="en-US" b="1" dirty="0"/>
              <a:t>row</a:t>
            </a:r>
            <a:r>
              <a:rPr lang="en-US" dirty="0"/>
              <a:t> of buttons. C</a:t>
            </a:r>
            <a:r>
              <a:rPr lang="en-US" dirty="0" smtClean="0"/>
              <a:t>lothes </a:t>
            </a:r>
            <a:r>
              <a:rPr lang="en-US" dirty="0"/>
              <a:t>often had rows of buttons too. People </a:t>
            </a:r>
            <a:r>
              <a:rPr lang="en-US" dirty="0" smtClean="0"/>
              <a:t>wished that clothes were easier </a:t>
            </a:r>
            <a:r>
              <a:rPr lang="en-US" dirty="0"/>
              <a:t>to put on and take </a:t>
            </a:r>
            <a:r>
              <a:rPr lang="en-US" dirty="0" smtClean="0"/>
              <a:t>off. </a:t>
            </a:r>
          </a:p>
          <a:p>
            <a:pPr>
              <a:lnSpc>
                <a:spcPct val="150000"/>
              </a:lnSpc>
            </a:pPr>
            <a:r>
              <a:rPr lang="en-US" dirty="0"/>
              <a:t> </a:t>
            </a:r>
            <a:r>
              <a:rPr lang="en-US" dirty="0" smtClean="0"/>
              <a:t>  Whitcomb L. Judson, an</a:t>
            </a:r>
            <a:r>
              <a:rPr lang="en-US" b="1" dirty="0" smtClean="0"/>
              <a:t> engineer </a:t>
            </a:r>
            <a:r>
              <a:rPr lang="en-US" dirty="0" smtClean="0"/>
              <a:t>from the United states, invented the zipper in 1893. However, his zippers didn’t stay closed very well. This was </a:t>
            </a:r>
            <a:r>
              <a:rPr lang="en-US" b="1" dirty="0" smtClean="0"/>
              <a:t>embarrassing</a:t>
            </a:r>
            <a:r>
              <a:rPr lang="en-US" dirty="0" smtClean="0"/>
              <a:t>, and people didn’t buy many of them. Then Dr. Gideon </a:t>
            </a:r>
            <a:r>
              <a:rPr lang="en-US" dirty="0" err="1" smtClean="0"/>
              <a:t>Sundback</a:t>
            </a:r>
            <a:r>
              <a:rPr lang="en-US" dirty="0" smtClean="0"/>
              <a:t> from Sweden </a:t>
            </a:r>
            <a:r>
              <a:rPr lang="en-US" b="1" dirty="0" smtClean="0"/>
              <a:t>solved</a:t>
            </a:r>
            <a:r>
              <a:rPr lang="en-US" dirty="0" smtClean="0"/>
              <a:t> this problem. His zipper stayed closed.</a:t>
            </a:r>
          </a:p>
          <a:p>
            <a:pPr>
              <a:lnSpc>
                <a:spcPct val="150000"/>
              </a:lnSpc>
            </a:pPr>
            <a:r>
              <a:rPr lang="en-US" dirty="0" smtClean="0"/>
              <a:t>   A </a:t>
            </a:r>
            <a:r>
              <a:rPr lang="en-US" dirty="0"/>
              <a:t>zipper has three parts: 1. there are </a:t>
            </a:r>
            <a:r>
              <a:rPr lang="en-US" b="1" dirty="0"/>
              <a:t>dozens</a:t>
            </a:r>
            <a:r>
              <a:rPr lang="en-US" dirty="0"/>
              <a:t> of metal or plastic </a:t>
            </a:r>
            <a:r>
              <a:rPr lang="en-US" b="1" dirty="0"/>
              <a:t>hooks</a:t>
            </a:r>
            <a:r>
              <a:rPr lang="en-US" dirty="0"/>
              <a:t> (called teeth) on two </a:t>
            </a:r>
            <a:r>
              <a:rPr lang="en-US" dirty="0" smtClean="0"/>
              <a:t>rows.</a:t>
            </a:r>
            <a:r>
              <a:rPr lang="en-US" dirty="0"/>
              <a:t> </a:t>
            </a:r>
            <a:r>
              <a:rPr lang="en-US" dirty="0" smtClean="0"/>
              <a:t>2.These </a:t>
            </a:r>
            <a:r>
              <a:rPr lang="en-US" dirty="0"/>
              <a:t>are </a:t>
            </a:r>
            <a:r>
              <a:rPr lang="en-US" b="1" dirty="0"/>
              <a:t>fastened</a:t>
            </a:r>
            <a:r>
              <a:rPr lang="en-US" dirty="0"/>
              <a:t> to two </a:t>
            </a:r>
            <a:r>
              <a:rPr lang="en-US" b="1" dirty="0"/>
              <a:t>strips</a:t>
            </a:r>
            <a:r>
              <a:rPr lang="en-US" dirty="0"/>
              <a:t> of cloth. The cloth strips are flexible. They </a:t>
            </a:r>
            <a:r>
              <a:rPr lang="en-US" b="1" dirty="0"/>
              <a:t>bend</a:t>
            </a:r>
            <a:r>
              <a:rPr lang="en-US" dirty="0"/>
              <a:t> easily. 3. A fastener </a:t>
            </a:r>
            <a:r>
              <a:rPr lang="en-US" b="1" dirty="0" smtClean="0"/>
              <a:t>slides</a:t>
            </a:r>
            <a:r>
              <a:rPr lang="en-US" dirty="0" smtClean="0"/>
              <a:t> along and joins the hooks together. When it slides the </a:t>
            </a:r>
            <a:r>
              <a:rPr lang="en-US" dirty="0"/>
              <a:t>other way, it takes the hooks </a:t>
            </a:r>
            <a:r>
              <a:rPr lang="en-US" b="1" dirty="0"/>
              <a:t>apart</a:t>
            </a:r>
            <a:r>
              <a:rPr lang="en-US" dirty="0"/>
              <a:t>. </a:t>
            </a:r>
          </a:p>
          <a:p>
            <a:pPr>
              <a:lnSpc>
                <a:spcPct val="150000"/>
              </a:lnSpc>
            </a:pPr>
            <a:r>
              <a:rPr lang="en-US" dirty="0" smtClean="0"/>
              <a:t>   Dr</a:t>
            </a:r>
            <a:r>
              <a:rPr lang="en-US" dirty="0"/>
              <a:t>. </a:t>
            </a:r>
            <a:r>
              <a:rPr lang="en-US" dirty="0" err="1"/>
              <a:t>Sundback</a:t>
            </a:r>
            <a:r>
              <a:rPr lang="en-US" dirty="0"/>
              <a:t> put the hooks on the strips of cloth. The cloth holds all the hooks in place. They don’t come apart very easily. This solved the problem of </a:t>
            </a:r>
            <a:r>
              <a:rPr lang="en-US" dirty="0" smtClean="0"/>
              <a:t>the first </a:t>
            </a:r>
            <a:r>
              <a:rPr lang="en-US" dirty="0"/>
              <a:t>zippers. </a:t>
            </a:r>
            <a:endParaRPr lang="en-US" dirty="0" smtClean="0"/>
          </a:p>
          <a:p>
            <a:pPr>
              <a:lnSpc>
                <a:spcPct val="150000"/>
              </a:lnSpc>
            </a:pPr>
            <a:endParaRPr lang="en-US" dirty="0"/>
          </a:p>
        </p:txBody>
      </p:sp>
      <p:pic>
        <p:nvPicPr>
          <p:cNvPr id="6" name="Track No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79413" y="171427"/>
            <a:ext cx="609600" cy="683224"/>
          </a:xfrm>
          <a:prstGeom prst="rect">
            <a:avLst/>
          </a:prstGeom>
        </p:spPr>
      </p:pic>
    </p:spTree>
    <p:extLst>
      <p:ext uri="{BB962C8B-B14F-4D97-AF65-F5344CB8AC3E}">
        <p14:creationId xmlns:p14="http://schemas.microsoft.com/office/powerpoint/2010/main" val="3630501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143" fill="hold"/>
                                        <p:tgtEl>
                                          <p:spTgt spid="6"/>
                                        </p:tgtEl>
                                      </p:cBhvr>
                                    </p:cmd>
                                  </p:childTnLst>
                                </p:cTn>
                              </p:par>
                            </p:childTnLst>
                          </p:cTn>
                        </p:par>
                      </p:childTnLst>
                    </p:cTn>
                  </p:par>
                </p:childTnLst>
              </p:cTn>
              <p:nextCondLst>
                <p:cond evt="onClick" delay="0">
                  <p:tgtEl>
                    <p:spTgt spid="6"/>
                  </p:tgtEl>
                </p:cond>
              </p:nextCondLst>
            </p:seq>
            <p:audio>
              <p:cMediaNode vol="54545">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9738" y="0"/>
            <a:ext cx="12221737" cy="6786473"/>
          </a:xfrm>
          <a:prstGeom prst="rect">
            <a:avLst/>
          </a:prstGeom>
        </p:spPr>
        <p:txBody>
          <a:bodyPr wrap="square">
            <a:spAutoFit/>
          </a:bodyPr>
          <a:lstStyle/>
          <a:p>
            <a:pPr algn="r">
              <a:lnSpc>
                <a:spcPct val="150000"/>
              </a:lnSpc>
            </a:pPr>
            <a:r>
              <a:rPr lang="fa-IR" sz="2000" b="1" dirty="0" smtClean="0">
                <a:latin typeface="Arial Black" panose="020B0A04020102020204" pitchFamily="34" charset="0"/>
              </a:rPr>
              <a:t>                                       </a:t>
            </a:r>
            <a:r>
              <a:rPr lang="fa-IR" sz="2000" dirty="0" smtClean="0">
                <a:latin typeface="Arial Black" panose="020B0A04020102020204" pitchFamily="34" charset="0"/>
              </a:rPr>
              <a:t>ترجمه </a:t>
            </a:r>
            <a:r>
              <a:rPr lang="fa-IR" sz="2000" dirty="0">
                <a:latin typeface="Arial Black" panose="020B0A04020102020204" pitchFamily="34" charset="0"/>
              </a:rPr>
              <a:t>درس </a:t>
            </a:r>
            <a:r>
              <a:rPr lang="fa-IR" sz="2000" dirty="0" smtClean="0">
                <a:latin typeface="Arial Black" panose="020B0A04020102020204" pitchFamily="34" charset="0"/>
              </a:rPr>
              <a:t>1 </a:t>
            </a:r>
            <a:r>
              <a:rPr lang="fa-IR" sz="2000" dirty="0" smtClean="0"/>
              <a:t>               </a:t>
            </a:r>
            <a:r>
              <a:rPr lang="fa-IR" sz="2000" b="1" dirty="0" smtClean="0"/>
              <a:t>زیپ</a:t>
            </a:r>
          </a:p>
          <a:p>
            <a:pPr algn="r">
              <a:lnSpc>
                <a:spcPct val="150000"/>
              </a:lnSpc>
            </a:pPr>
            <a:r>
              <a:rPr lang="fa-IR" dirty="0" smtClean="0"/>
              <a:t> </a:t>
            </a:r>
            <a:r>
              <a:rPr lang="fa-IR" dirty="0" smtClean="0">
                <a:latin typeface="Arial Black" panose="020B0A04020102020204" pitchFamily="34" charset="0"/>
              </a:rPr>
              <a:t>زیپ اختراع شگفت انگیزی </a:t>
            </a:r>
            <a:r>
              <a:rPr lang="fa-IR" dirty="0">
                <a:latin typeface="Arial Black" panose="020B0A04020102020204" pitchFamily="34" charset="0"/>
              </a:rPr>
              <a:t>است .چگونه مردم تا کنون بدون زیپ زندگی میکردند؟ </a:t>
            </a:r>
            <a:r>
              <a:rPr lang="fa-IR" dirty="0" smtClean="0">
                <a:latin typeface="Arial Black" panose="020B0A04020102020204" pitchFamily="34" charset="0"/>
              </a:rPr>
              <a:t>آنها (زیپ ها) </a:t>
            </a:r>
            <a:r>
              <a:rPr lang="fa-IR" dirty="0">
                <a:latin typeface="Arial Black" panose="020B0A04020102020204" pitchFamily="34" charset="0"/>
              </a:rPr>
              <a:t>خیلی معمولی هستند .بنابراین فراموشی </a:t>
            </a:r>
            <a:r>
              <a:rPr lang="fa-IR" dirty="0" smtClean="0">
                <a:latin typeface="Arial Black" panose="020B0A04020102020204" pitchFamily="34" charset="0"/>
              </a:rPr>
              <a:t>می کنیم که </a:t>
            </a:r>
            <a:r>
              <a:rPr lang="fa-IR" dirty="0">
                <a:latin typeface="Arial Black" panose="020B0A04020102020204" pitchFamily="34" charset="0"/>
              </a:rPr>
              <a:t>آنها </a:t>
            </a:r>
            <a:r>
              <a:rPr lang="fa-IR" dirty="0" smtClean="0">
                <a:latin typeface="Arial Black" panose="020B0A04020102020204" pitchFamily="34" charset="0"/>
              </a:rPr>
              <a:t>شگفت انگیزند </a:t>
            </a:r>
            <a:r>
              <a:rPr lang="fa-IR" dirty="0">
                <a:latin typeface="Arial Black" panose="020B0A04020102020204" pitchFamily="34" charset="0"/>
              </a:rPr>
              <a:t>.آنها بسیار محکم هستند، اما به آسانی بازو بسته میشوند .آنها در رنگها و </a:t>
            </a:r>
            <a:r>
              <a:rPr lang="fa-IR" dirty="0" smtClean="0">
                <a:latin typeface="Arial Black" panose="020B0A04020102020204" pitchFamily="34" charset="0"/>
              </a:rPr>
              <a:t>شکلهای بسیاری </a:t>
            </a:r>
            <a:r>
              <a:rPr lang="fa-IR" dirty="0">
                <a:latin typeface="Arial Black" panose="020B0A04020102020204" pitchFamily="34" charset="0"/>
              </a:rPr>
              <a:t>وجود دارند</a:t>
            </a:r>
            <a:r>
              <a:rPr lang="fa-IR" dirty="0" smtClean="0">
                <a:latin typeface="Arial Black" panose="020B0A04020102020204" pitchFamily="34" charset="0"/>
              </a:rPr>
              <a:t>.</a:t>
            </a:r>
          </a:p>
          <a:p>
            <a:pPr algn="r">
              <a:lnSpc>
                <a:spcPct val="150000"/>
              </a:lnSpc>
            </a:pPr>
            <a:endParaRPr lang="fa-IR" dirty="0">
              <a:latin typeface="Arial Black" panose="020B0A04020102020204" pitchFamily="34" charset="0"/>
            </a:endParaRPr>
          </a:p>
          <a:p>
            <a:pPr algn="r">
              <a:lnSpc>
                <a:spcPct val="150000"/>
              </a:lnSpc>
            </a:pPr>
            <a:r>
              <a:rPr lang="fa-IR" dirty="0">
                <a:latin typeface="Arial Black" panose="020B0A04020102020204" pitchFamily="34" charset="0"/>
              </a:rPr>
              <a:t>در دهه 1980، </a:t>
            </a:r>
            <a:r>
              <a:rPr lang="fa-IR" dirty="0" smtClean="0">
                <a:latin typeface="Arial Black" panose="020B0A04020102020204" pitchFamily="34" charset="0"/>
              </a:rPr>
              <a:t>مردم </a:t>
            </a:r>
            <a:r>
              <a:rPr lang="fa-IR" dirty="0">
                <a:latin typeface="Arial Black" panose="020B0A04020102020204" pitchFamily="34" charset="0"/>
              </a:rPr>
              <a:t>ایالات متحده کفشهای بلندی با ردیف بلندی از </a:t>
            </a:r>
            <a:r>
              <a:rPr lang="fa-IR" dirty="0" smtClean="0">
                <a:latin typeface="Arial Black" panose="020B0A04020102020204" pitchFamily="34" charset="0"/>
              </a:rPr>
              <a:t>دکمه ها می پوشیدند. لباسها </a:t>
            </a:r>
            <a:r>
              <a:rPr lang="fa-IR" dirty="0">
                <a:latin typeface="Arial Black" panose="020B0A04020102020204" pitchFamily="34" charset="0"/>
              </a:rPr>
              <a:t>نیز اغلب ردیفهایی از دکمه </a:t>
            </a:r>
            <a:r>
              <a:rPr lang="fa-IR" dirty="0" smtClean="0">
                <a:latin typeface="Arial Black" panose="020B0A04020102020204" pitchFamily="34" charset="0"/>
              </a:rPr>
              <a:t>را داشتند </a:t>
            </a:r>
            <a:r>
              <a:rPr lang="fa-IR" dirty="0">
                <a:latin typeface="Arial Black" panose="020B0A04020102020204" pitchFamily="34" charset="0"/>
              </a:rPr>
              <a:t>.مردم آرزو داشتند پوشیدن و درآوردن لباسها آسانتر </a:t>
            </a:r>
            <a:r>
              <a:rPr lang="fa-IR" dirty="0" smtClean="0">
                <a:latin typeface="Arial Black" panose="020B0A04020102020204" pitchFamily="34" charset="0"/>
              </a:rPr>
              <a:t>می بود.</a:t>
            </a:r>
          </a:p>
          <a:p>
            <a:pPr algn="r">
              <a:lnSpc>
                <a:spcPct val="150000"/>
              </a:lnSpc>
            </a:pPr>
            <a:r>
              <a:rPr lang="fa-IR" dirty="0" smtClean="0">
                <a:latin typeface="Arial Black" panose="020B0A04020102020204" pitchFamily="34" charset="0"/>
              </a:rPr>
              <a:t>ویتکامب </a:t>
            </a:r>
            <a:r>
              <a:rPr lang="fa-IR" dirty="0">
                <a:latin typeface="Arial Black" panose="020B0A04020102020204" pitchFamily="34" charset="0"/>
              </a:rPr>
              <a:t>ال </a:t>
            </a:r>
            <a:r>
              <a:rPr lang="fa-IR" dirty="0" smtClean="0">
                <a:latin typeface="Arial Black" panose="020B0A04020102020204" pitchFamily="34" charset="0"/>
              </a:rPr>
              <a:t>جادسون</a:t>
            </a:r>
            <a:r>
              <a:rPr lang="fa-IR" dirty="0">
                <a:latin typeface="Arial Black" panose="020B0A04020102020204" pitchFamily="34" charset="0"/>
              </a:rPr>
              <a:t> ،</a:t>
            </a:r>
            <a:r>
              <a:rPr lang="fa-IR" dirty="0" smtClean="0">
                <a:latin typeface="Arial Black" panose="020B0A04020102020204" pitchFamily="34" charset="0"/>
              </a:rPr>
              <a:t> مهندسی </a:t>
            </a:r>
            <a:r>
              <a:rPr lang="fa-IR" dirty="0">
                <a:latin typeface="Arial Black" panose="020B0A04020102020204" pitchFamily="34" charset="0"/>
              </a:rPr>
              <a:t>از ایالات متحده، در سال ۱۸۹۳ </a:t>
            </a:r>
            <a:r>
              <a:rPr lang="fa-IR" dirty="0" smtClean="0">
                <a:latin typeface="Arial Black" panose="020B0A04020102020204" pitchFamily="34" charset="0"/>
              </a:rPr>
              <a:t>زیپ را </a:t>
            </a:r>
            <a:r>
              <a:rPr lang="fa-IR" dirty="0">
                <a:latin typeface="Arial Black" panose="020B0A04020102020204" pitchFamily="34" charset="0"/>
              </a:rPr>
              <a:t>اختراع </a:t>
            </a:r>
            <a:r>
              <a:rPr lang="fa-IR" dirty="0" smtClean="0">
                <a:latin typeface="Arial Black" panose="020B0A04020102020204" pitchFamily="34" charset="0"/>
              </a:rPr>
              <a:t>کرداما </a:t>
            </a:r>
            <a:r>
              <a:rPr lang="fa-IR" dirty="0">
                <a:latin typeface="Arial Black" panose="020B0A04020102020204" pitchFamily="34" charset="0"/>
              </a:rPr>
              <a:t>زیپهای او خیلی خوب جفت </a:t>
            </a:r>
            <a:r>
              <a:rPr lang="fa-IR" dirty="0" smtClean="0">
                <a:latin typeface="Arial Black" panose="020B0A04020102020204" pitchFamily="34" charset="0"/>
              </a:rPr>
              <a:t>نمی شدند.</a:t>
            </a:r>
          </a:p>
          <a:p>
            <a:pPr algn="r">
              <a:lnSpc>
                <a:spcPct val="150000"/>
              </a:lnSpc>
            </a:pPr>
            <a:r>
              <a:rPr lang="fa-IR" dirty="0" smtClean="0">
                <a:latin typeface="Arial Black" panose="020B0A04020102020204" pitchFamily="34" charset="0"/>
              </a:rPr>
              <a:t>این </a:t>
            </a:r>
            <a:r>
              <a:rPr lang="fa-IR" dirty="0">
                <a:latin typeface="Arial Black" panose="020B0A04020102020204" pitchFamily="34" charset="0"/>
              </a:rPr>
              <a:t>نوع </a:t>
            </a:r>
            <a:r>
              <a:rPr lang="fa-IR" dirty="0" smtClean="0">
                <a:latin typeface="Arial Black" panose="020B0A04020102020204" pitchFamily="34" charset="0"/>
              </a:rPr>
              <a:t>زیپ ها خجالت آور </a:t>
            </a:r>
            <a:r>
              <a:rPr lang="fa-IR" dirty="0">
                <a:latin typeface="Arial Black" panose="020B0A04020102020204" pitchFamily="34" charset="0"/>
              </a:rPr>
              <a:t>بود و مردم خیلی از آنها نخریدند .سپس </a:t>
            </a:r>
            <a:r>
              <a:rPr lang="fa-IR" dirty="0" smtClean="0">
                <a:latin typeface="Arial Black" panose="020B0A04020102020204" pitchFamily="34" charset="0"/>
              </a:rPr>
              <a:t>دکترگیدن ساندیکا </a:t>
            </a:r>
            <a:r>
              <a:rPr lang="fa-IR" dirty="0">
                <a:latin typeface="Arial Black" panose="020B0A04020102020204" pitchFamily="34" charset="0"/>
              </a:rPr>
              <a:t>سوئدی این مشکل را حل </a:t>
            </a:r>
            <a:r>
              <a:rPr lang="fa-IR" dirty="0" smtClean="0">
                <a:latin typeface="Arial Black" panose="020B0A04020102020204" pitchFamily="34" charset="0"/>
              </a:rPr>
              <a:t>کرد.</a:t>
            </a:r>
          </a:p>
          <a:p>
            <a:pPr algn="r">
              <a:lnSpc>
                <a:spcPct val="150000"/>
              </a:lnSpc>
            </a:pPr>
            <a:endParaRPr lang="fa-IR" dirty="0" smtClean="0">
              <a:latin typeface="Arial Black" panose="020B0A04020102020204" pitchFamily="34" charset="0"/>
            </a:endParaRPr>
          </a:p>
          <a:p>
            <a:pPr algn="r">
              <a:lnSpc>
                <a:spcPct val="150000"/>
              </a:lnSpc>
            </a:pPr>
            <a:r>
              <a:rPr lang="fa-IR" dirty="0">
                <a:latin typeface="Arial Black" panose="020B0A04020102020204" pitchFamily="34" charset="0"/>
              </a:rPr>
              <a:t>زیپ دارای </a:t>
            </a:r>
            <a:r>
              <a:rPr lang="fa-IR" dirty="0" smtClean="0">
                <a:latin typeface="Arial Black" panose="020B0A04020102020204" pitchFamily="34" charset="0"/>
              </a:rPr>
              <a:t>سه بخش است.1 . </a:t>
            </a:r>
            <a:r>
              <a:rPr lang="fa-IR" dirty="0">
                <a:latin typeface="Arial Black" panose="020B0A04020102020204" pitchFamily="34" charset="0"/>
              </a:rPr>
              <a:t>دوجینهایی از قلابهای فلزی یا پلاستیکی (که دندانه نامیده میشوند )در دو ردیف وجود </a:t>
            </a:r>
            <a:r>
              <a:rPr lang="fa-IR" dirty="0" smtClean="0">
                <a:latin typeface="Arial Black" panose="020B0A04020102020204" pitchFamily="34" charset="0"/>
              </a:rPr>
              <a:t>دارد. 2. این </a:t>
            </a:r>
            <a:r>
              <a:rPr lang="fa-IR" dirty="0">
                <a:latin typeface="Arial Black" panose="020B0A04020102020204" pitchFamily="34" charset="0"/>
              </a:rPr>
              <a:t>قلابها به دولبه لباس بسته </a:t>
            </a:r>
            <a:r>
              <a:rPr lang="fa-IR" dirty="0" smtClean="0">
                <a:latin typeface="Arial Black" panose="020B0A04020102020204" pitchFamily="34" charset="0"/>
              </a:rPr>
              <a:t>می شوند </a:t>
            </a:r>
            <a:r>
              <a:rPr lang="fa-IR" dirty="0">
                <a:latin typeface="Arial Black" panose="020B0A04020102020204" pitchFamily="34" charset="0"/>
              </a:rPr>
              <a:t>.</a:t>
            </a:r>
            <a:r>
              <a:rPr lang="fa-IR" dirty="0" smtClean="0">
                <a:latin typeface="Arial Black" panose="020B0A04020102020204" pitchFamily="34" charset="0"/>
              </a:rPr>
              <a:t>لبه های </a:t>
            </a:r>
            <a:r>
              <a:rPr lang="fa-IR" dirty="0">
                <a:latin typeface="Arial Black" panose="020B0A04020102020204" pitchFamily="34" charset="0"/>
              </a:rPr>
              <a:t>لباس </a:t>
            </a:r>
            <a:r>
              <a:rPr lang="fa-IR" dirty="0" smtClean="0">
                <a:latin typeface="Arial Black" panose="020B0A04020102020204" pitchFamily="34" charset="0"/>
              </a:rPr>
              <a:t>انعطاف پذیر هستند آنها </a:t>
            </a:r>
            <a:r>
              <a:rPr lang="fa-IR" dirty="0">
                <a:latin typeface="Arial Black" panose="020B0A04020102020204" pitchFamily="34" charset="0"/>
              </a:rPr>
              <a:t>به آسانی خم </a:t>
            </a:r>
            <a:r>
              <a:rPr lang="fa-IR" dirty="0" smtClean="0">
                <a:latin typeface="Arial Black" panose="020B0A04020102020204" pitchFamily="34" charset="0"/>
              </a:rPr>
              <a:t>می شوند. 3. یک بست یا گیره </a:t>
            </a:r>
            <a:r>
              <a:rPr lang="fa-IR" dirty="0">
                <a:latin typeface="Arial Black" panose="020B0A04020102020204" pitchFamily="34" charset="0"/>
              </a:rPr>
              <a:t>در امتداد </a:t>
            </a:r>
            <a:r>
              <a:rPr lang="fa-IR" dirty="0" smtClean="0">
                <a:latin typeface="Arial Black" panose="020B0A04020102020204" pitchFamily="34" charset="0"/>
              </a:rPr>
              <a:t>قلابها </a:t>
            </a:r>
            <a:r>
              <a:rPr lang="fa-IR" dirty="0">
                <a:latin typeface="Arial Black" panose="020B0A04020102020204" pitchFamily="34" charset="0"/>
              </a:rPr>
              <a:t>بالا و پایین میرود </a:t>
            </a:r>
            <a:r>
              <a:rPr lang="fa-IR" dirty="0" smtClean="0">
                <a:latin typeface="Arial Black" panose="020B0A04020102020204" pitchFamily="34" charset="0"/>
              </a:rPr>
              <a:t>و آنها را </a:t>
            </a:r>
            <a:r>
              <a:rPr lang="fa-IR" dirty="0">
                <a:latin typeface="Arial Black" panose="020B0A04020102020204" pitchFamily="34" charset="0"/>
              </a:rPr>
              <a:t>به هم وصل </a:t>
            </a:r>
            <a:r>
              <a:rPr lang="fa-IR" dirty="0" smtClean="0">
                <a:latin typeface="Arial Black" panose="020B0A04020102020204" pitchFamily="34" charset="0"/>
              </a:rPr>
              <a:t>می نماید. وقتی </a:t>
            </a:r>
            <a:r>
              <a:rPr lang="fa-IR" dirty="0">
                <a:latin typeface="Arial Black" panose="020B0A04020102020204" pitchFamily="34" charset="0"/>
              </a:rPr>
              <a:t>به سمت دیگری حرکت </a:t>
            </a:r>
            <a:r>
              <a:rPr lang="fa-IR" dirty="0" smtClean="0">
                <a:latin typeface="Arial Black" panose="020B0A04020102020204" pitchFamily="34" charset="0"/>
              </a:rPr>
              <a:t>می کند، قلابها </a:t>
            </a:r>
            <a:r>
              <a:rPr lang="fa-IR" dirty="0">
                <a:latin typeface="Arial Black" panose="020B0A04020102020204" pitchFamily="34" charset="0"/>
              </a:rPr>
              <a:t>را از هم جدا </a:t>
            </a:r>
            <a:r>
              <a:rPr lang="fa-IR" dirty="0" smtClean="0">
                <a:latin typeface="Arial Black" panose="020B0A04020102020204" pitchFamily="34" charset="0"/>
              </a:rPr>
              <a:t>میکند.</a:t>
            </a:r>
          </a:p>
          <a:p>
            <a:pPr algn="r">
              <a:lnSpc>
                <a:spcPct val="150000"/>
              </a:lnSpc>
            </a:pPr>
            <a:endParaRPr lang="fa-IR" dirty="0" smtClean="0">
              <a:latin typeface="Arial Black" panose="020B0A04020102020204" pitchFamily="34" charset="0"/>
            </a:endParaRPr>
          </a:p>
          <a:p>
            <a:pPr algn="r">
              <a:lnSpc>
                <a:spcPct val="150000"/>
              </a:lnSpc>
            </a:pPr>
            <a:r>
              <a:rPr lang="fa-IR" dirty="0" smtClean="0">
                <a:latin typeface="Arial Black" panose="020B0A04020102020204" pitchFamily="34" charset="0"/>
              </a:rPr>
              <a:t>دکتر ساندبک این </a:t>
            </a:r>
            <a:r>
              <a:rPr lang="fa-IR" dirty="0">
                <a:latin typeface="Arial Black" panose="020B0A04020102020204" pitchFamily="34" charset="0"/>
              </a:rPr>
              <a:t>قلابها را روی نوارهایی از پارچه گذاشت .پارچه تمامی </a:t>
            </a:r>
            <a:r>
              <a:rPr lang="fa-IR" dirty="0" smtClean="0">
                <a:latin typeface="Arial Black" panose="020B0A04020102020204" pitchFamily="34" charset="0"/>
              </a:rPr>
              <a:t>این قلابها را در </a:t>
            </a:r>
            <a:r>
              <a:rPr lang="fa-IR" dirty="0">
                <a:latin typeface="Arial Black" panose="020B0A04020102020204" pitchFamily="34" charset="0"/>
              </a:rPr>
              <a:t>جای خود نگه میدارد .آنها به آسانی </a:t>
            </a:r>
            <a:r>
              <a:rPr lang="fa-IR" dirty="0" smtClean="0">
                <a:latin typeface="Arial Black" panose="020B0A04020102020204" pitchFamily="34" charset="0"/>
              </a:rPr>
              <a:t> </a:t>
            </a:r>
            <a:r>
              <a:rPr lang="fa-IR" dirty="0">
                <a:latin typeface="Arial Black" panose="020B0A04020102020204" pitchFamily="34" charset="0"/>
              </a:rPr>
              <a:t>از هم جدا </a:t>
            </a:r>
            <a:r>
              <a:rPr lang="fa-IR" dirty="0" smtClean="0">
                <a:latin typeface="Arial Black" panose="020B0A04020102020204" pitchFamily="34" charset="0"/>
              </a:rPr>
              <a:t>نمی شوند </a:t>
            </a:r>
            <a:r>
              <a:rPr lang="fa-IR" dirty="0">
                <a:latin typeface="Arial Black" panose="020B0A04020102020204" pitchFamily="34" charset="0"/>
              </a:rPr>
              <a:t>.این کار مشکل </a:t>
            </a:r>
            <a:r>
              <a:rPr lang="fa-IR" dirty="0" smtClean="0">
                <a:latin typeface="Arial Black" panose="020B0A04020102020204" pitchFamily="34" charset="0"/>
              </a:rPr>
              <a:t>زیپ های </a:t>
            </a:r>
            <a:r>
              <a:rPr lang="fa-IR" dirty="0">
                <a:latin typeface="Arial Black" panose="020B0A04020102020204" pitchFamily="34" charset="0"/>
              </a:rPr>
              <a:t>اولیه را حل </a:t>
            </a:r>
            <a:r>
              <a:rPr lang="fa-IR" dirty="0" smtClean="0">
                <a:latin typeface="Arial Black" panose="020B0A04020102020204" pitchFamily="34" charset="0"/>
              </a:rPr>
              <a:t>کرد.</a:t>
            </a:r>
            <a:endParaRPr lang="fa-IR" dirty="0">
              <a:latin typeface="Arial Black" panose="020B0A04020102020204" pitchFamily="34" charset="0"/>
            </a:endParaRPr>
          </a:p>
        </p:txBody>
      </p:sp>
    </p:spTree>
    <p:extLst>
      <p:ext uri="{BB962C8B-B14F-4D97-AF65-F5344CB8AC3E}">
        <p14:creationId xmlns:p14="http://schemas.microsoft.com/office/powerpoint/2010/main" val="371683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    </a:t>
            </a:r>
            <a:r>
              <a:rPr lang="en-US" sz="2000" b="1" u="sng" dirty="0" smtClean="0"/>
              <a:t>A. Vocabulary </a:t>
            </a:r>
            <a:endParaRPr lang="en-US" sz="2000" b="1" u="sng" dirty="0"/>
          </a:p>
          <a:p>
            <a:endParaRPr lang="en-US" dirty="0" smtClean="0"/>
          </a:p>
          <a:p>
            <a:r>
              <a:rPr lang="en-US" dirty="0" smtClean="0"/>
              <a:t>    Put </a:t>
            </a:r>
            <a:r>
              <a:rPr lang="en-US" dirty="0"/>
              <a:t>the right word in </a:t>
            </a:r>
            <a:r>
              <a:rPr lang="en-US" dirty="0" smtClean="0"/>
              <a:t>each </a:t>
            </a:r>
            <a:r>
              <a:rPr lang="en-US" dirty="0"/>
              <a:t>blanks. The sentences are from the text. </a:t>
            </a:r>
            <a:endParaRPr lang="en-US" dirty="0" smtClean="0"/>
          </a:p>
          <a:p>
            <a:endParaRPr lang="en-US" dirty="0"/>
          </a:p>
          <a:p>
            <a:r>
              <a:rPr lang="en-US" dirty="0" smtClean="0">
                <a:solidFill>
                  <a:srgbClr val="7030A0"/>
                </a:solidFill>
              </a:rPr>
              <a:t>    zipper  </a:t>
            </a:r>
            <a:r>
              <a:rPr lang="en-US" dirty="0">
                <a:solidFill>
                  <a:srgbClr val="7030A0"/>
                </a:solidFill>
              </a:rPr>
              <a:t>embarrassing  hooks  dozens </a:t>
            </a:r>
            <a:r>
              <a:rPr lang="en-US" dirty="0" smtClean="0">
                <a:solidFill>
                  <a:srgbClr val="7030A0"/>
                </a:solidFill>
              </a:rPr>
              <a:t>solved, bend, fastened, apart,  strips,  </a:t>
            </a:r>
            <a:r>
              <a:rPr lang="en-US" dirty="0">
                <a:solidFill>
                  <a:srgbClr val="7030A0"/>
                </a:solidFill>
              </a:rPr>
              <a:t>row</a:t>
            </a:r>
            <a:r>
              <a:rPr lang="en-US" dirty="0" smtClean="0">
                <a:solidFill>
                  <a:srgbClr val="7030A0"/>
                </a:solidFill>
              </a:rPr>
              <a:t>,  engineer, slides</a:t>
            </a:r>
            <a:endParaRPr lang="en-US" dirty="0">
              <a:ln w="0"/>
              <a:solidFill>
                <a:srgbClr val="7030A0"/>
              </a:solidFill>
              <a:effectLst>
                <a:outerShdw blurRad="38100" dist="19050" dir="2700000" algn="tl" rotWithShape="0">
                  <a:schemeClr val="dk1">
                    <a:alpha val="40000"/>
                  </a:schemeClr>
                </a:outerShdw>
              </a:effectLst>
            </a:endParaRPr>
          </a:p>
          <a:p>
            <a:r>
              <a:rPr lang="en-US" dirty="0" smtClean="0"/>
              <a:t> </a:t>
            </a:r>
            <a:endParaRPr lang="en-US" dirty="0"/>
          </a:p>
          <a:p>
            <a:r>
              <a:rPr lang="en-US" dirty="0" smtClean="0"/>
              <a:t> 1. In </a:t>
            </a:r>
            <a:r>
              <a:rPr lang="en-US" dirty="0"/>
              <a:t>the 1890s, people in the United States wore high shoes with </a:t>
            </a:r>
            <a:r>
              <a:rPr lang="en-US" dirty="0" smtClean="0"/>
              <a:t>long...</a:t>
            </a:r>
            <a:r>
              <a:rPr lang="en-US" dirty="0" smtClean="0">
                <a:ln w="0"/>
                <a:solidFill>
                  <a:srgbClr val="C0000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19050" dir="2700000" algn="tl" rotWithShape="0">
                    <a:schemeClr val="dk1">
                      <a:alpha val="40000"/>
                    </a:schemeClr>
                  </a:outerShdw>
                </a:effectLst>
              </a:rPr>
              <a:t>row</a:t>
            </a:r>
            <a:r>
              <a:rPr lang="en-US" dirty="0" smtClean="0"/>
              <a:t>.....of </a:t>
            </a:r>
            <a:r>
              <a:rPr lang="en-US" dirty="0"/>
              <a:t>buttons</a:t>
            </a:r>
            <a:r>
              <a:rPr lang="en-US" dirty="0" smtClean="0"/>
              <a:t>.</a:t>
            </a:r>
          </a:p>
          <a:p>
            <a:pPr marL="342900" indent="-342900">
              <a:buAutoNum type="arabicPeriod"/>
            </a:pPr>
            <a:endParaRPr lang="en-US" dirty="0" smtClean="0"/>
          </a:p>
          <a:p>
            <a:r>
              <a:rPr lang="en-US" dirty="0" smtClean="0"/>
              <a:t> 2. </a:t>
            </a:r>
            <a:r>
              <a:rPr lang="en-US" dirty="0"/>
              <a:t>There </a:t>
            </a:r>
            <a:r>
              <a:rPr lang="en-US" dirty="0" smtClean="0"/>
              <a:t>are.... </a:t>
            </a:r>
            <a:r>
              <a:rPr lang="en-US" dirty="0" smtClean="0">
                <a:ln w="0"/>
                <a:solidFill>
                  <a:srgbClr val="C00000"/>
                </a:solidFill>
                <a:effectLst>
                  <a:outerShdw blurRad="38100" dist="19050" dir="2700000" algn="tl" rotWithShape="0">
                    <a:schemeClr val="dk1">
                      <a:alpha val="40000"/>
                    </a:schemeClr>
                  </a:outerShdw>
                </a:effectLst>
              </a:rPr>
              <a:t> dozens </a:t>
            </a:r>
            <a:r>
              <a:rPr lang="en-US" dirty="0" smtClean="0"/>
              <a:t>......of </a:t>
            </a:r>
            <a:r>
              <a:rPr lang="en-US" dirty="0"/>
              <a:t>metal or </a:t>
            </a:r>
            <a:r>
              <a:rPr lang="en-US" dirty="0" smtClean="0"/>
              <a:t>plastic.....</a:t>
            </a:r>
            <a:r>
              <a:rPr lang="en-US" dirty="0" smtClean="0">
                <a:solidFill>
                  <a:srgbClr val="C00000"/>
                </a:solidFill>
              </a:rPr>
              <a:t> </a:t>
            </a:r>
            <a:r>
              <a:rPr lang="en-US" dirty="0">
                <a:solidFill>
                  <a:srgbClr val="C00000"/>
                </a:solidFill>
              </a:rPr>
              <a:t>hooks</a:t>
            </a:r>
            <a:r>
              <a:rPr lang="en-US" dirty="0" smtClean="0"/>
              <a:t>..... (called </a:t>
            </a:r>
            <a:r>
              <a:rPr lang="en-US" dirty="0"/>
              <a:t>teeth) in two rows. </a:t>
            </a:r>
            <a:endParaRPr lang="en-US" dirty="0" smtClean="0"/>
          </a:p>
          <a:p>
            <a:endParaRPr lang="en-US" dirty="0"/>
          </a:p>
          <a:p>
            <a:r>
              <a:rPr lang="en-US" dirty="0" smtClean="0"/>
              <a:t> 3</a:t>
            </a:r>
            <a:r>
              <a:rPr lang="en-US" dirty="0"/>
              <a:t>. </a:t>
            </a:r>
            <a:r>
              <a:rPr lang="en-US" dirty="0" smtClean="0"/>
              <a:t>The....</a:t>
            </a:r>
            <a:r>
              <a:rPr lang="en-US" dirty="0" smtClean="0">
                <a:ln w="0"/>
                <a:solidFill>
                  <a:srgbClr val="C0000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19050" dir="2700000" algn="tl" rotWithShape="0">
                    <a:schemeClr val="dk1">
                      <a:alpha val="40000"/>
                    </a:schemeClr>
                  </a:outerShdw>
                </a:effectLst>
              </a:rPr>
              <a:t>zipper </a:t>
            </a:r>
            <a:r>
              <a:rPr lang="en-US" dirty="0" smtClean="0"/>
              <a:t>....is </a:t>
            </a:r>
            <a:r>
              <a:rPr lang="en-US" dirty="0"/>
              <a:t>a wonderful invention. </a:t>
            </a:r>
            <a:endParaRPr lang="en-US" dirty="0" smtClean="0"/>
          </a:p>
          <a:p>
            <a:endParaRPr lang="en-US" dirty="0"/>
          </a:p>
          <a:p>
            <a:r>
              <a:rPr lang="en-US" dirty="0" smtClean="0"/>
              <a:t> 4. A fastener......</a:t>
            </a:r>
            <a:r>
              <a:rPr lang="en-US" dirty="0">
                <a:ln w="0"/>
                <a:solidFill>
                  <a:srgbClr val="C00000"/>
                </a:solidFill>
                <a:effectLst>
                  <a:outerShdw blurRad="38100" dist="19050" dir="2700000" algn="tl" rotWithShape="0">
                    <a:schemeClr val="dk1">
                      <a:alpha val="40000"/>
                    </a:schemeClr>
                  </a:outerShdw>
                </a:effectLst>
              </a:rPr>
              <a:t> </a:t>
            </a:r>
            <a:r>
              <a:rPr lang="en-US" dirty="0" smtClean="0">
                <a:ln w="0"/>
                <a:solidFill>
                  <a:srgbClr val="C00000"/>
                </a:solidFill>
                <a:effectLst>
                  <a:outerShdw blurRad="38100" dist="19050" dir="2700000" algn="tl" rotWithShape="0">
                    <a:schemeClr val="dk1">
                      <a:alpha val="40000"/>
                    </a:schemeClr>
                  </a:outerShdw>
                </a:effectLst>
              </a:rPr>
              <a:t>Slides</a:t>
            </a:r>
            <a:r>
              <a:rPr lang="en-US" dirty="0"/>
              <a:t>.</a:t>
            </a:r>
            <a:r>
              <a:rPr lang="en-US" dirty="0" smtClean="0"/>
              <a:t>... along and joins the hooks together.</a:t>
            </a:r>
          </a:p>
          <a:p>
            <a:endParaRPr lang="en-US" dirty="0"/>
          </a:p>
          <a:p>
            <a:r>
              <a:rPr lang="en-US" dirty="0" smtClean="0"/>
              <a:t> 5</a:t>
            </a:r>
            <a:r>
              <a:rPr lang="en-US" dirty="0"/>
              <a:t>. </a:t>
            </a:r>
            <a:r>
              <a:rPr lang="en-US" dirty="0" smtClean="0"/>
              <a:t>Whitcomb L. Judson,  an ...</a:t>
            </a:r>
            <a:r>
              <a:rPr lang="en-US" dirty="0" smtClean="0">
                <a:ln w="0"/>
                <a:solidFill>
                  <a:srgbClr val="C0000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19050" dir="2700000" algn="tl" rotWithShape="0">
                    <a:schemeClr val="dk1">
                      <a:alpha val="40000"/>
                    </a:schemeClr>
                  </a:outerShdw>
                </a:effectLst>
              </a:rPr>
              <a:t>engineer</a:t>
            </a:r>
            <a:r>
              <a:rPr lang="en-US" dirty="0" smtClean="0"/>
              <a:t>....from the  United States, invented the </a:t>
            </a:r>
            <a:r>
              <a:rPr lang="en-US" dirty="0"/>
              <a:t>zipper </a:t>
            </a:r>
            <a:r>
              <a:rPr lang="en-US" dirty="0" smtClean="0"/>
              <a:t>in 1893.</a:t>
            </a:r>
          </a:p>
          <a:p>
            <a:endParaRPr lang="en-US" dirty="0"/>
          </a:p>
          <a:p>
            <a:r>
              <a:rPr lang="en-US" dirty="0"/>
              <a:t> </a:t>
            </a:r>
            <a:r>
              <a:rPr lang="en-US" dirty="0" smtClean="0"/>
              <a:t>6</a:t>
            </a:r>
            <a:r>
              <a:rPr lang="en-US" dirty="0"/>
              <a:t>. When it slides the other way, it takes the hooks </a:t>
            </a:r>
            <a:r>
              <a:rPr lang="en-US" dirty="0" smtClean="0"/>
              <a:t>.....</a:t>
            </a:r>
            <a:r>
              <a:rPr lang="en-US" dirty="0">
                <a:ln w="0"/>
                <a:solidFill>
                  <a:srgbClr val="7030A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38100" dir="2700000" algn="tl">
                    <a:srgbClr val="000000">
                      <a:alpha val="43137"/>
                    </a:srgbClr>
                  </a:outerShdw>
                </a:effectLst>
              </a:rPr>
              <a:t>apart</a:t>
            </a:r>
            <a:r>
              <a:rPr lang="en-US" dirty="0" smtClean="0"/>
              <a:t>.... .</a:t>
            </a:r>
          </a:p>
          <a:p>
            <a:endParaRPr lang="en-US" dirty="0"/>
          </a:p>
          <a:p>
            <a:r>
              <a:rPr lang="en-US" dirty="0" smtClean="0"/>
              <a:t> </a:t>
            </a:r>
            <a:r>
              <a:rPr lang="en-US" dirty="0"/>
              <a:t>7</a:t>
            </a:r>
            <a:r>
              <a:rPr lang="en-US" dirty="0" smtClean="0"/>
              <a:t>. </a:t>
            </a:r>
            <a:r>
              <a:rPr lang="en-US" dirty="0"/>
              <a:t>This was </a:t>
            </a:r>
            <a:r>
              <a:rPr lang="en-US" dirty="0" smtClean="0"/>
              <a:t>......</a:t>
            </a:r>
            <a:r>
              <a:rPr lang="en-US" dirty="0">
                <a:ln w="0"/>
                <a:solidFill>
                  <a:srgbClr val="C00000"/>
                </a:solidFill>
                <a:effectLst>
                  <a:outerShdw blurRad="38100" dist="19050" dir="2700000" algn="tl" rotWithShape="0">
                    <a:schemeClr val="dk1">
                      <a:alpha val="40000"/>
                    </a:schemeClr>
                  </a:outerShdw>
                </a:effectLst>
              </a:rPr>
              <a:t> embarrassing</a:t>
            </a:r>
            <a:r>
              <a:rPr lang="en-US" dirty="0" smtClean="0"/>
              <a:t>....... </a:t>
            </a:r>
            <a:r>
              <a:rPr lang="en-US" dirty="0"/>
              <a:t>and people didn’t buy many of them. </a:t>
            </a:r>
            <a:endParaRPr lang="en-US" dirty="0" smtClean="0"/>
          </a:p>
          <a:p>
            <a:endParaRPr lang="en-US" dirty="0"/>
          </a:p>
          <a:p>
            <a:r>
              <a:rPr lang="en-US" dirty="0" smtClean="0"/>
              <a:t> 8</a:t>
            </a:r>
            <a:r>
              <a:rPr lang="en-US" dirty="0"/>
              <a:t>. They </a:t>
            </a:r>
            <a:r>
              <a:rPr lang="en-US" dirty="0" smtClean="0"/>
              <a:t>......</a:t>
            </a:r>
            <a:r>
              <a:rPr lang="en-US" dirty="0">
                <a:ln w="0"/>
                <a:solidFill>
                  <a:srgbClr val="C00000"/>
                </a:solidFill>
                <a:effectLst>
                  <a:outerShdw blurRad="38100" dist="19050" dir="2700000" algn="tl" rotWithShape="0">
                    <a:schemeClr val="dk1">
                      <a:alpha val="40000"/>
                    </a:schemeClr>
                  </a:outerShdw>
                </a:effectLst>
              </a:rPr>
              <a:t> </a:t>
            </a:r>
            <a:r>
              <a:rPr lang="en-US" dirty="0" smtClean="0">
                <a:ln w="0"/>
                <a:solidFill>
                  <a:srgbClr val="C00000"/>
                </a:solidFill>
                <a:effectLst>
                  <a:outerShdw blurRad="38100" dist="19050" dir="2700000" algn="tl" rotWithShape="0">
                    <a:schemeClr val="dk1">
                      <a:alpha val="40000"/>
                    </a:schemeClr>
                  </a:outerShdw>
                </a:effectLst>
              </a:rPr>
              <a:t>bend</a:t>
            </a:r>
            <a:r>
              <a:rPr lang="en-US" dirty="0" smtClean="0"/>
              <a:t>....</a:t>
            </a:r>
            <a:r>
              <a:rPr lang="en-US" dirty="0" smtClean="0">
                <a:ln w="0"/>
                <a:solidFill>
                  <a:srgbClr val="7030A0"/>
                </a:solidFill>
                <a:effectLst>
                  <a:outerShdw blurRad="38100" dist="19050" dir="2700000" algn="tl" rotWithShape="0">
                    <a:schemeClr val="dk1">
                      <a:alpha val="40000"/>
                    </a:schemeClr>
                  </a:outerShdw>
                </a:effectLst>
              </a:rPr>
              <a:t> </a:t>
            </a:r>
            <a:r>
              <a:rPr lang="en-US" dirty="0" smtClean="0"/>
              <a:t>easily.</a:t>
            </a:r>
          </a:p>
          <a:p>
            <a:endParaRPr lang="en-US" dirty="0"/>
          </a:p>
          <a:p>
            <a:r>
              <a:rPr lang="en-US" dirty="0" smtClean="0"/>
              <a:t> 9</a:t>
            </a:r>
            <a:r>
              <a:rPr lang="en-US" dirty="0"/>
              <a:t>. These </a:t>
            </a:r>
            <a:r>
              <a:rPr lang="en-US" dirty="0" smtClean="0"/>
              <a:t>hooks are.........</a:t>
            </a:r>
            <a:r>
              <a:rPr lang="en-US" dirty="0">
                <a:ln w="0"/>
                <a:solidFill>
                  <a:srgbClr val="7030A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19050" dir="2700000" algn="tl" rotWithShape="0">
                    <a:schemeClr val="dk1">
                      <a:alpha val="40000"/>
                    </a:schemeClr>
                  </a:outerShdw>
                </a:effectLst>
              </a:rPr>
              <a:t>fastened</a:t>
            </a:r>
            <a:r>
              <a:rPr lang="en-US" dirty="0" smtClean="0"/>
              <a:t>.........to two .......</a:t>
            </a:r>
            <a:r>
              <a:rPr lang="en-US" dirty="0" smtClean="0">
                <a:solidFill>
                  <a:srgbClr val="C00000"/>
                </a:solidFill>
                <a:effectLst>
                  <a:outerShdw blurRad="38100" dist="38100" dir="2700000" algn="tl">
                    <a:srgbClr val="000000">
                      <a:alpha val="43137"/>
                    </a:srgbClr>
                  </a:outerShdw>
                </a:effectLst>
              </a:rPr>
              <a:t>strips</a:t>
            </a:r>
            <a:r>
              <a:rPr lang="en-US" dirty="0" smtClean="0"/>
              <a:t>..........of </a:t>
            </a:r>
            <a:r>
              <a:rPr lang="en-US" dirty="0"/>
              <a:t>cloth</a:t>
            </a:r>
            <a:r>
              <a:rPr lang="en-US" dirty="0" smtClean="0"/>
              <a:t>.</a:t>
            </a:r>
          </a:p>
          <a:p>
            <a:endParaRPr lang="en-US" dirty="0"/>
          </a:p>
          <a:p>
            <a:r>
              <a:rPr lang="en-US" dirty="0" smtClean="0"/>
              <a:t> 10. Then Dr. Gideon </a:t>
            </a:r>
            <a:r>
              <a:rPr lang="en-US" dirty="0" err="1" smtClean="0"/>
              <a:t>Sundback</a:t>
            </a:r>
            <a:r>
              <a:rPr lang="en-US" dirty="0" smtClean="0"/>
              <a:t> from Sweden.........</a:t>
            </a:r>
            <a:r>
              <a:rPr lang="en-US" dirty="0">
                <a:ln w="0"/>
                <a:solidFill>
                  <a:srgbClr val="7030A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19050" dir="2700000" algn="tl" rotWithShape="0">
                    <a:schemeClr val="dk1">
                      <a:alpha val="40000"/>
                    </a:schemeClr>
                  </a:outerShdw>
                </a:effectLst>
              </a:rPr>
              <a:t>solved</a:t>
            </a:r>
            <a:r>
              <a:rPr lang="en-US" dirty="0" smtClean="0"/>
              <a:t>............ this problem. </a:t>
            </a:r>
            <a:endParaRPr lang="en-US" dirty="0"/>
          </a:p>
        </p:txBody>
      </p:sp>
    </p:spTree>
    <p:extLst>
      <p:ext uri="{BB962C8B-B14F-4D97-AF65-F5344CB8AC3E}">
        <p14:creationId xmlns:p14="http://schemas.microsoft.com/office/powerpoint/2010/main" val="288102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7294305"/>
          </a:xfrm>
          <a:prstGeom prst="rect">
            <a:avLst/>
          </a:prstGeom>
        </p:spPr>
        <p:txBody>
          <a:bodyPr wrap="square">
            <a:spAutoFit/>
          </a:bodyPr>
          <a:lstStyle/>
          <a:p>
            <a:r>
              <a:rPr lang="en-US" dirty="0" smtClean="0"/>
              <a:t>  </a:t>
            </a:r>
          </a:p>
          <a:p>
            <a:r>
              <a:rPr lang="en-US" dirty="0" smtClean="0"/>
              <a:t>    </a:t>
            </a:r>
            <a:r>
              <a:rPr lang="en-US" sz="2000" b="1" u="sng" dirty="0" smtClean="0"/>
              <a:t>B</a:t>
            </a:r>
            <a:r>
              <a:rPr lang="en-US" sz="2000" b="1" u="sng" dirty="0"/>
              <a:t>. Vocabulary (new context) </a:t>
            </a:r>
            <a:r>
              <a:rPr lang="en-US" sz="2000" b="1" u="sng" dirty="0" smtClean="0"/>
              <a:t>   </a:t>
            </a:r>
          </a:p>
          <a:p>
            <a:endParaRPr lang="en-US" dirty="0"/>
          </a:p>
          <a:p>
            <a:r>
              <a:rPr lang="en-US" dirty="0" smtClean="0"/>
              <a:t>    Put </a:t>
            </a:r>
            <a:r>
              <a:rPr lang="en-US" dirty="0"/>
              <a:t>the right word in the blanks. </a:t>
            </a:r>
            <a:endParaRPr lang="en-US" dirty="0" smtClean="0"/>
          </a:p>
          <a:p>
            <a:endParaRPr lang="en-US" dirty="0"/>
          </a:p>
          <a:p>
            <a:r>
              <a:rPr lang="en-US" dirty="0" smtClean="0">
                <a:solidFill>
                  <a:srgbClr val="C00000"/>
                </a:solidFill>
              </a:rPr>
              <a:t>    </a:t>
            </a:r>
            <a:r>
              <a:rPr lang="en-US" dirty="0" smtClean="0">
                <a:solidFill>
                  <a:srgbClr val="7030A0"/>
                </a:solidFill>
              </a:rPr>
              <a:t>embarrassed, engineer, strips,</a:t>
            </a:r>
            <a:r>
              <a:rPr lang="fa-IR" dirty="0" smtClean="0">
                <a:solidFill>
                  <a:srgbClr val="7030A0"/>
                </a:solidFill>
              </a:rPr>
              <a:t> </a:t>
            </a:r>
            <a:r>
              <a:rPr lang="en-US" dirty="0" smtClean="0">
                <a:solidFill>
                  <a:srgbClr val="7030A0"/>
                </a:solidFill>
              </a:rPr>
              <a:t>zippers, hook,  rows, fasteners, bend, apart, dozen,  slide, solve</a:t>
            </a:r>
            <a:endParaRPr lang="en-US" dirty="0">
              <a:solidFill>
                <a:srgbClr val="7030A0"/>
              </a:solidFill>
            </a:endParaRPr>
          </a:p>
          <a:p>
            <a:endParaRPr lang="en-US" dirty="0"/>
          </a:p>
          <a:p>
            <a:r>
              <a:rPr lang="en-US" dirty="0" smtClean="0"/>
              <a:t> 1. Icy </a:t>
            </a:r>
            <a:r>
              <a:rPr lang="en-US" dirty="0"/>
              <a:t>roads are dangerous because </a:t>
            </a:r>
            <a:r>
              <a:rPr lang="en-US" dirty="0" smtClean="0"/>
              <a:t>cars...</a:t>
            </a:r>
            <a:r>
              <a:rPr lang="en-US" dirty="0" smtClean="0">
                <a:solidFill>
                  <a:srgbClr val="7030A0"/>
                </a:solidFill>
              </a:rPr>
              <a:t> </a:t>
            </a:r>
            <a:r>
              <a:rPr lang="en-US" dirty="0">
                <a:solidFill>
                  <a:srgbClr val="C00000"/>
                </a:solidFill>
              </a:rPr>
              <a:t>slide</a:t>
            </a:r>
            <a:r>
              <a:rPr lang="en-US" dirty="0" smtClean="0"/>
              <a:t>...on </a:t>
            </a:r>
            <a:r>
              <a:rPr lang="en-US" dirty="0"/>
              <a:t>them</a:t>
            </a:r>
            <a:r>
              <a:rPr lang="en-US" dirty="0" smtClean="0"/>
              <a:t>.</a:t>
            </a:r>
          </a:p>
          <a:p>
            <a:endParaRPr lang="en-US" dirty="0"/>
          </a:p>
          <a:p>
            <a:r>
              <a:rPr lang="en-US" dirty="0" smtClean="0"/>
              <a:t> 2. Pam </a:t>
            </a:r>
            <a:r>
              <a:rPr lang="en-US" dirty="0"/>
              <a:t>cut a piece of paper </a:t>
            </a:r>
            <a:r>
              <a:rPr lang="en-US" dirty="0" smtClean="0"/>
              <a:t>into five .......</a:t>
            </a:r>
            <a:r>
              <a:rPr lang="en-US" dirty="0">
                <a:solidFill>
                  <a:srgbClr val="7030A0"/>
                </a:solidFill>
              </a:rPr>
              <a:t> </a:t>
            </a:r>
            <a:r>
              <a:rPr lang="en-US" dirty="0">
                <a:solidFill>
                  <a:srgbClr val="C00000"/>
                </a:solidFill>
              </a:rPr>
              <a:t>strips</a:t>
            </a:r>
            <a:r>
              <a:rPr lang="en-US" dirty="0" smtClean="0"/>
              <a:t>......... .</a:t>
            </a:r>
          </a:p>
          <a:p>
            <a:pPr marL="342900" indent="-342900">
              <a:buAutoNum type="arabicPeriod"/>
            </a:pPr>
            <a:endParaRPr lang="en-US" dirty="0"/>
          </a:p>
          <a:p>
            <a:r>
              <a:rPr lang="en-US" dirty="0"/>
              <a:t> </a:t>
            </a:r>
            <a:r>
              <a:rPr lang="en-US" dirty="0" smtClean="0"/>
              <a:t>3. Sometimes </a:t>
            </a:r>
            <a:r>
              <a:rPr lang="en-US" dirty="0"/>
              <a:t>your face gets red when you </a:t>
            </a:r>
            <a:r>
              <a:rPr lang="en-US" dirty="0" smtClean="0"/>
              <a:t>feel....</a:t>
            </a:r>
            <a:r>
              <a:rPr lang="en-US" dirty="0">
                <a:solidFill>
                  <a:srgbClr val="7030A0"/>
                </a:solidFill>
              </a:rPr>
              <a:t> </a:t>
            </a:r>
            <a:r>
              <a:rPr lang="en-US" dirty="0">
                <a:solidFill>
                  <a:srgbClr val="C00000"/>
                </a:solidFill>
              </a:rPr>
              <a:t>embarrassed</a:t>
            </a:r>
            <a:r>
              <a:rPr lang="en-US" dirty="0" smtClean="0"/>
              <a:t>...</a:t>
            </a:r>
          </a:p>
          <a:p>
            <a:endParaRPr lang="en-US" dirty="0"/>
          </a:p>
          <a:p>
            <a:r>
              <a:rPr lang="en-US" dirty="0" smtClean="0"/>
              <a:t> 4. Do you like to ....</a:t>
            </a:r>
            <a:r>
              <a:rPr lang="en-US" dirty="0" smtClean="0">
                <a:solidFill>
                  <a:srgbClr val="7030A0"/>
                </a:solidFill>
              </a:rPr>
              <a:t> </a:t>
            </a:r>
            <a:r>
              <a:rPr lang="en-US" dirty="0" smtClean="0">
                <a:solidFill>
                  <a:srgbClr val="C00000"/>
                </a:solidFill>
              </a:rPr>
              <a:t>solve</a:t>
            </a:r>
            <a:r>
              <a:rPr lang="en-US" dirty="0" smtClean="0"/>
              <a:t>.....math problems?</a:t>
            </a:r>
          </a:p>
          <a:p>
            <a:endParaRPr lang="en-US" dirty="0"/>
          </a:p>
          <a:p>
            <a:r>
              <a:rPr lang="en-US" dirty="0" smtClean="0"/>
              <a:t> 5. You can catch fish with a....</a:t>
            </a:r>
            <a:r>
              <a:rPr lang="en-US" dirty="0">
                <a:solidFill>
                  <a:srgbClr val="7030A0"/>
                </a:solidFill>
              </a:rPr>
              <a:t> </a:t>
            </a:r>
            <a:r>
              <a:rPr lang="en-US" dirty="0">
                <a:solidFill>
                  <a:srgbClr val="C00000"/>
                </a:solidFill>
              </a:rPr>
              <a:t>hook</a:t>
            </a:r>
            <a:r>
              <a:rPr lang="en-US" dirty="0" smtClean="0"/>
              <a:t>....... .</a:t>
            </a:r>
          </a:p>
          <a:p>
            <a:r>
              <a:rPr lang="en-US" dirty="0"/>
              <a:t> </a:t>
            </a:r>
          </a:p>
          <a:p>
            <a:r>
              <a:rPr lang="en-US" dirty="0"/>
              <a:t> </a:t>
            </a:r>
            <a:r>
              <a:rPr lang="en-US" dirty="0" smtClean="0"/>
              <a:t>6. Hooks</a:t>
            </a:r>
            <a:r>
              <a:rPr lang="en-US" dirty="0"/>
              <a:t>, buttons, and zippers are all </a:t>
            </a:r>
            <a:r>
              <a:rPr lang="en-US" dirty="0" smtClean="0"/>
              <a:t>........</a:t>
            </a:r>
            <a:r>
              <a:rPr lang="en-US" dirty="0">
                <a:solidFill>
                  <a:srgbClr val="7030A0"/>
                </a:solidFill>
              </a:rPr>
              <a:t> </a:t>
            </a:r>
            <a:r>
              <a:rPr lang="en-US" dirty="0">
                <a:solidFill>
                  <a:srgbClr val="C00000"/>
                </a:solidFill>
              </a:rPr>
              <a:t>fasteners</a:t>
            </a:r>
            <a:r>
              <a:rPr lang="en-US" dirty="0" smtClean="0"/>
              <a:t>........... . </a:t>
            </a:r>
          </a:p>
          <a:p>
            <a:pPr marL="342900" indent="-342900">
              <a:buAutoNum type="arabicPeriod"/>
            </a:pPr>
            <a:endParaRPr lang="en-US" dirty="0"/>
          </a:p>
          <a:p>
            <a:r>
              <a:rPr lang="en-US" dirty="0"/>
              <a:t> </a:t>
            </a:r>
            <a:r>
              <a:rPr lang="en-US" dirty="0" smtClean="0"/>
              <a:t>7. American </a:t>
            </a:r>
            <a:r>
              <a:rPr lang="en-US" dirty="0"/>
              <a:t>supermarkets sell eggs by the </a:t>
            </a:r>
            <a:r>
              <a:rPr lang="en-US" dirty="0" smtClean="0"/>
              <a:t>......</a:t>
            </a:r>
            <a:r>
              <a:rPr lang="en-US" dirty="0">
                <a:solidFill>
                  <a:srgbClr val="7030A0"/>
                </a:solidFill>
              </a:rPr>
              <a:t> </a:t>
            </a:r>
            <a:r>
              <a:rPr lang="en-US" dirty="0">
                <a:solidFill>
                  <a:srgbClr val="C00000"/>
                </a:solidFill>
              </a:rPr>
              <a:t>dozen</a:t>
            </a:r>
            <a:r>
              <a:rPr lang="en-US" dirty="0" smtClean="0"/>
              <a:t>........ . </a:t>
            </a:r>
          </a:p>
          <a:p>
            <a:endParaRPr lang="en-US" dirty="0"/>
          </a:p>
          <a:p>
            <a:r>
              <a:rPr lang="en-US" dirty="0"/>
              <a:t> </a:t>
            </a:r>
            <a:r>
              <a:rPr lang="en-US" dirty="0" smtClean="0"/>
              <a:t>8. Tony </a:t>
            </a:r>
            <a:r>
              <a:rPr lang="en-US" dirty="0"/>
              <a:t>and George had an apartment together, but now they </a:t>
            </a:r>
            <a:r>
              <a:rPr lang="en-US" dirty="0" smtClean="0"/>
              <a:t>live ....</a:t>
            </a:r>
            <a:r>
              <a:rPr lang="en-US" dirty="0">
                <a:solidFill>
                  <a:srgbClr val="7030A0"/>
                </a:solidFill>
              </a:rPr>
              <a:t> </a:t>
            </a:r>
            <a:r>
              <a:rPr lang="en-US" dirty="0">
                <a:solidFill>
                  <a:srgbClr val="C00000"/>
                </a:solidFill>
              </a:rPr>
              <a:t>apart</a:t>
            </a:r>
            <a:r>
              <a:rPr lang="en-US" dirty="0" smtClean="0"/>
              <a:t>.......... .</a:t>
            </a:r>
          </a:p>
          <a:p>
            <a:endParaRPr lang="en-US" dirty="0"/>
          </a:p>
          <a:p>
            <a:r>
              <a:rPr lang="en-US" dirty="0"/>
              <a:t> </a:t>
            </a:r>
            <a:r>
              <a:rPr lang="en-US" dirty="0" smtClean="0"/>
              <a:t>9. Students </a:t>
            </a:r>
            <a:r>
              <a:rPr lang="en-US" dirty="0"/>
              <a:t>sit in a circle in some classes. They sit in </a:t>
            </a:r>
            <a:r>
              <a:rPr lang="en-US" dirty="0" smtClean="0"/>
              <a:t>....</a:t>
            </a:r>
            <a:r>
              <a:rPr lang="en-US" dirty="0">
                <a:solidFill>
                  <a:srgbClr val="C00000"/>
                </a:solidFill>
              </a:rPr>
              <a:t> rows</a:t>
            </a:r>
            <a:r>
              <a:rPr lang="en-US" dirty="0" smtClean="0"/>
              <a:t>....in </a:t>
            </a:r>
            <a:r>
              <a:rPr lang="en-US" dirty="0"/>
              <a:t>others</a:t>
            </a:r>
            <a:r>
              <a:rPr lang="en-US" dirty="0" smtClean="0"/>
              <a:t>.</a:t>
            </a:r>
          </a:p>
          <a:p>
            <a:r>
              <a:rPr lang="en-US" dirty="0"/>
              <a:t> </a:t>
            </a:r>
            <a:r>
              <a:rPr lang="en-US" dirty="0" smtClean="0"/>
              <a:t> </a:t>
            </a:r>
          </a:p>
          <a:p>
            <a:r>
              <a:rPr lang="en-US" dirty="0" smtClean="0"/>
              <a:t> </a:t>
            </a:r>
          </a:p>
        </p:txBody>
      </p:sp>
    </p:spTree>
    <p:extLst>
      <p:ext uri="{BB962C8B-B14F-4D97-AF65-F5344CB8AC3E}">
        <p14:creationId xmlns:p14="http://schemas.microsoft.com/office/powerpoint/2010/main" val="429520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2003286"/>
          </a:xfrm>
          <a:prstGeom prst="rect">
            <a:avLst/>
          </a:prstGeom>
        </p:spPr>
        <p:txBody>
          <a:bodyPr wrap="square">
            <a:spAutoFit/>
          </a:bodyPr>
          <a:lstStyle/>
          <a:p>
            <a:r>
              <a:rPr lang="en-US" dirty="0" smtClean="0"/>
              <a:t> </a:t>
            </a:r>
          </a:p>
          <a:p>
            <a:r>
              <a:rPr lang="en-US" dirty="0" smtClean="0"/>
              <a:t> 10. You .......</a:t>
            </a:r>
            <a:r>
              <a:rPr lang="en-US" dirty="0" smtClean="0">
                <a:solidFill>
                  <a:srgbClr val="C00000"/>
                </a:solidFill>
              </a:rPr>
              <a:t>bend</a:t>
            </a:r>
            <a:r>
              <a:rPr lang="en-US" dirty="0" smtClean="0"/>
              <a:t>..........  </a:t>
            </a:r>
            <a:r>
              <a:rPr lang="en-US" dirty="0"/>
              <a:t>Your knees when you sit down.</a:t>
            </a:r>
          </a:p>
          <a:p>
            <a:endParaRPr lang="en-US" dirty="0"/>
          </a:p>
          <a:p>
            <a:r>
              <a:rPr lang="en-US" dirty="0" smtClean="0"/>
              <a:t> 11. Most </a:t>
            </a:r>
            <a:r>
              <a:rPr lang="en-US" dirty="0"/>
              <a:t>pants and jackets have </a:t>
            </a:r>
            <a:r>
              <a:rPr lang="en-US" dirty="0" smtClean="0"/>
              <a:t>.......</a:t>
            </a:r>
            <a:r>
              <a:rPr lang="en-US" dirty="0" smtClean="0">
                <a:solidFill>
                  <a:srgbClr val="C00000"/>
                </a:solidFill>
              </a:rPr>
              <a:t>zippers</a:t>
            </a:r>
            <a:r>
              <a:rPr lang="en-US" dirty="0" smtClean="0"/>
              <a:t>........... .</a:t>
            </a:r>
          </a:p>
          <a:p>
            <a:endParaRPr lang="en-US" dirty="0"/>
          </a:p>
          <a:p>
            <a:r>
              <a:rPr lang="en-US" dirty="0" smtClean="0"/>
              <a:t> 12. An .......</a:t>
            </a:r>
            <a:r>
              <a:rPr lang="en-US" dirty="0" smtClean="0">
                <a:solidFill>
                  <a:srgbClr val="C00000"/>
                </a:solidFill>
              </a:rPr>
              <a:t>engineer</a:t>
            </a:r>
            <a:r>
              <a:rPr lang="en-US" dirty="0" smtClean="0"/>
              <a:t>....... Knows how to build a road.</a:t>
            </a:r>
          </a:p>
          <a:p>
            <a:endParaRPr lang="en-US" dirty="0" smtClean="0"/>
          </a:p>
          <a:p>
            <a:endParaRPr lang="en-US" dirty="0"/>
          </a:p>
          <a:p>
            <a:r>
              <a:rPr lang="en-US" dirty="0" smtClean="0"/>
              <a:t>    </a:t>
            </a:r>
            <a:r>
              <a:rPr lang="en-US" sz="2000" b="1" dirty="0" smtClean="0"/>
              <a:t>C</a:t>
            </a:r>
            <a:r>
              <a:rPr lang="en-US" sz="2000" b="1" u="sng" dirty="0" smtClean="0"/>
              <a:t>. Comprehension </a:t>
            </a:r>
          </a:p>
          <a:p>
            <a:r>
              <a:rPr lang="en-US" b="1" dirty="0" smtClean="0"/>
              <a:t>  </a:t>
            </a:r>
            <a:endParaRPr lang="en-US" dirty="0" smtClean="0"/>
          </a:p>
          <a:p>
            <a:r>
              <a:rPr lang="en-US" dirty="0" smtClean="0"/>
              <a:t>     Put </a:t>
            </a:r>
            <a:r>
              <a:rPr lang="en-US" dirty="0"/>
              <a:t>a circle around the letter of the best answer.</a:t>
            </a:r>
            <a:endParaRPr lang="en-US" dirty="0" smtClean="0"/>
          </a:p>
          <a:p>
            <a:endParaRPr lang="en-US" dirty="0" smtClean="0"/>
          </a:p>
          <a:p>
            <a:r>
              <a:rPr lang="en-US" dirty="0" smtClean="0"/>
              <a:t> 1. Zippers </a:t>
            </a:r>
            <a:r>
              <a:rPr lang="en-US" dirty="0"/>
              <a:t>open and close </a:t>
            </a:r>
            <a:r>
              <a:rPr lang="en-US" dirty="0" smtClean="0"/>
              <a:t>by .............. . </a:t>
            </a:r>
          </a:p>
          <a:p>
            <a:r>
              <a:rPr lang="en-US" dirty="0" smtClean="0"/>
              <a:t>                </a:t>
            </a:r>
            <a:r>
              <a:rPr lang="en-US" dirty="0"/>
              <a:t>a. </a:t>
            </a:r>
            <a:r>
              <a:rPr lang="en-US" dirty="0" smtClean="0"/>
              <a:t>shooting           </a:t>
            </a:r>
            <a:r>
              <a:rPr lang="en-US" dirty="0">
                <a:solidFill>
                  <a:srgbClr val="C00000"/>
                </a:solidFill>
              </a:rPr>
              <a:t>b</a:t>
            </a:r>
            <a:r>
              <a:rPr lang="en-US" dirty="0"/>
              <a:t>. </a:t>
            </a:r>
            <a:r>
              <a:rPr lang="en-US" dirty="0" smtClean="0"/>
              <a:t>sliding         </a:t>
            </a:r>
            <a:r>
              <a:rPr lang="en-US" dirty="0"/>
              <a:t>c. </a:t>
            </a:r>
            <a:r>
              <a:rPr lang="en-US" dirty="0" smtClean="0"/>
              <a:t>bending          d</a:t>
            </a:r>
            <a:r>
              <a:rPr lang="en-US" dirty="0"/>
              <a:t>. </a:t>
            </a:r>
            <a:r>
              <a:rPr lang="en-US" dirty="0" smtClean="0"/>
              <a:t>choosing </a:t>
            </a:r>
            <a:endParaRPr lang="en-US" dirty="0"/>
          </a:p>
          <a:p>
            <a:r>
              <a:rPr lang="en-US" dirty="0"/>
              <a:t> </a:t>
            </a:r>
          </a:p>
          <a:p>
            <a:r>
              <a:rPr lang="en-US" dirty="0"/>
              <a:t> </a:t>
            </a:r>
            <a:r>
              <a:rPr lang="en-US" dirty="0" smtClean="0"/>
              <a:t>2. The </a:t>
            </a:r>
            <a:r>
              <a:rPr lang="en-US" dirty="0"/>
              <a:t>hooks </a:t>
            </a:r>
            <a:r>
              <a:rPr lang="en-US" dirty="0" smtClean="0"/>
              <a:t>on a zipper are ................... . </a:t>
            </a:r>
          </a:p>
          <a:p>
            <a:r>
              <a:rPr lang="en-US" dirty="0"/>
              <a:t> </a:t>
            </a:r>
            <a:r>
              <a:rPr lang="en-US" dirty="0" smtClean="0"/>
              <a:t>              </a:t>
            </a:r>
            <a:r>
              <a:rPr lang="en-US" dirty="0"/>
              <a:t>a</a:t>
            </a:r>
            <a:r>
              <a:rPr lang="en-US" dirty="0" smtClean="0"/>
              <a:t>. plastic              </a:t>
            </a:r>
            <a:r>
              <a:rPr lang="en-US" dirty="0"/>
              <a:t>b. </a:t>
            </a:r>
            <a:r>
              <a:rPr lang="en-US" dirty="0" smtClean="0"/>
              <a:t>metal          c</a:t>
            </a:r>
            <a:r>
              <a:rPr lang="en-US" dirty="0"/>
              <a:t>. </a:t>
            </a:r>
            <a:r>
              <a:rPr lang="en-US" dirty="0" smtClean="0"/>
              <a:t>cloth               </a:t>
            </a:r>
            <a:r>
              <a:rPr lang="en-US" dirty="0" smtClean="0">
                <a:solidFill>
                  <a:srgbClr val="C00000"/>
                </a:solidFill>
              </a:rPr>
              <a:t>d</a:t>
            </a:r>
            <a:r>
              <a:rPr lang="en-US" dirty="0"/>
              <a:t>. </a:t>
            </a:r>
            <a:r>
              <a:rPr lang="en-US" dirty="0" smtClean="0"/>
              <a:t>a </a:t>
            </a:r>
            <a:r>
              <a:rPr lang="en-US" dirty="0"/>
              <a:t>and </a:t>
            </a:r>
            <a:r>
              <a:rPr lang="en-US" dirty="0" smtClean="0"/>
              <a:t>b</a:t>
            </a:r>
          </a:p>
          <a:p>
            <a:endParaRPr lang="en-US" dirty="0"/>
          </a:p>
          <a:p>
            <a:r>
              <a:rPr lang="en-US" dirty="0" smtClean="0"/>
              <a:t> 3. Mr. Judson was an .................. .</a:t>
            </a:r>
          </a:p>
          <a:p>
            <a:r>
              <a:rPr lang="en-US" dirty="0"/>
              <a:t> </a:t>
            </a:r>
            <a:r>
              <a:rPr lang="en-US" dirty="0" smtClean="0"/>
              <a:t>              </a:t>
            </a:r>
            <a:r>
              <a:rPr lang="en-US" dirty="0" smtClean="0">
                <a:solidFill>
                  <a:srgbClr val="C00000"/>
                </a:solidFill>
              </a:rPr>
              <a:t>a</a:t>
            </a:r>
            <a:r>
              <a:rPr lang="en-US" dirty="0" smtClean="0"/>
              <a:t>. engineer           b . </a:t>
            </a:r>
            <a:r>
              <a:rPr lang="en-US" dirty="0"/>
              <a:t>i</a:t>
            </a:r>
            <a:r>
              <a:rPr lang="en-US" dirty="0" smtClean="0"/>
              <a:t>nventor     c. American       d.  a and b </a:t>
            </a:r>
          </a:p>
          <a:p>
            <a:endParaRPr lang="en-US" dirty="0" smtClean="0"/>
          </a:p>
          <a:p>
            <a:r>
              <a:rPr lang="en-US" dirty="0"/>
              <a:t> </a:t>
            </a:r>
            <a:r>
              <a:rPr lang="en-US" dirty="0" smtClean="0"/>
              <a:t>4. Mr</a:t>
            </a:r>
            <a:r>
              <a:rPr lang="en-US" dirty="0"/>
              <a:t>. Judson didn’t sell many zippers </a:t>
            </a:r>
            <a:r>
              <a:rPr lang="en-US" dirty="0" smtClean="0"/>
              <a:t>because.....................</a:t>
            </a:r>
          </a:p>
          <a:p>
            <a:r>
              <a:rPr lang="en-US" dirty="0"/>
              <a:t> </a:t>
            </a:r>
            <a:r>
              <a:rPr lang="en-US" dirty="0" smtClean="0"/>
              <a:t>              a</a:t>
            </a:r>
            <a:r>
              <a:rPr lang="en-US" dirty="0"/>
              <a:t>. It was hard to open and </a:t>
            </a:r>
            <a:r>
              <a:rPr lang="en-US" dirty="0" smtClean="0"/>
              <a:t>close             </a:t>
            </a:r>
            <a:r>
              <a:rPr lang="en-US" dirty="0"/>
              <a:t>b. People liked rows of buttons </a:t>
            </a:r>
            <a:endParaRPr lang="en-US" dirty="0" smtClean="0"/>
          </a:p>
          <a:p>
            <a:r>
              <a:rPr lang="en-US" dirty="0"/>
              <a:t> </a:t>
            </a:r>
            <a:r>
              <a:rPr lang="en-US" dirty="0" smtClean="0"/>
              <a:t>              c</a:t>
            </a:r>
            <a:r>
              <a:rPr lang="en-US" dirty="0"/>
              <a:t>. They had cloth strips </a:t>
            </a:r>
            <a:r>
              <a:rPr lang="en-US" dirty="0" smtClean="0"/>
              <a:t>                         </a:t>
            </a:r>
            <a:r>
              <a:rPr lang="en-US" dirty="0" smtClean="0">
                <a:solidFill>
                  <a:srgbClr val="C00000"/>
                </a:solidFill>
              </a:rPr>
              <a:t>d</a:t>
            </a:r>
            <a:r>
              <a:rPr lang="en-US" dirty="0"/>
              <a:t>. They came open very </a:t>
            </a:r>
            <a:r>
              <a:rPr lang="en-US" dirty="0" smtClean="0"/>
              <a:t>easily</a:t>
            </a:r>
          </a:p>
          <a:p>
            <a:endParaRPr lang="en-US" dirty="0" smtClean="0"/>
          </a:p>
          <a:p>
            <a:endParaRPr lang="en-US" dirty="0"/>
          </a:p>
          <a:p>
            <a:r>
              <a:rPr lang="en-US"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17425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8340745"/>
          </a:xfrm>
          <a:prstGeom prst="rect">
            <a:avLst/>
          </a:prstGeom>
        </p:spPr>
        <p:txBody>
          <a:bodyPr wrap="square">
            <a:spAutoFit/>
          </a:bodyPr>
          <a:lstStyle/>
          <a:p>
            <a:r>
              <a:rPr lang="en-US" dirty="0"/>
              <a:t> </a:t>
            </a:r>
            <a:endParaRPr lang="en-US" dirty="0" smtClean="0"/>
          </a:p>
          <a:p>
            <a:r>
              <a:rPr lang="en-US" dirty="0"/>
              <a:t> </a:t>
            </a:r>
            <a:r>
              <a:rPr lang="en-US" dirty="0" smtClean="0"/>
              <a:t> 5</a:t>
            </a:r>
            <a:r>
              <a:rPr lang="en-US" dirty="0"/>
              <a:t>. Dr. </a:t>
            </a:r>
            <a:r>
              <a:rPr lang="en-US" dirty="0" err="1"/>
              <a:t>Sundback</a:t>
            </a:r>
            <a:r>
              <a:rPr lang="en-US" dirty="0"/>
              <a:t> was ................ .</a:t>
            </a:r>
          </a:p>
          <a:p>
            <a:r>
              <a:rPr lang="en-US" dirty="0"/>
              <a:t>              </a:t>
            </a:r>
            <a:r>
              <a:rPr lang="en-US" dirty="0">
                <a:solidFill>
                  <a:srgbClr val="C00000"/>
                </a:solidFill>
              </a:rPr>
              <a:t>a</a:t>
            </a:r>
            <a:r>
              <a:rPr lang="en-US" dirty="0"/>
              <a:t>. a Swede           b. from Chicago          c. an American       d. band c </a:t>
            </a:r>
            <a:endParaRPr lang="en-US" dirty="0" smtClean="0"/>
          </a:p>
          <a:p>
            <a:r>
              <a:rPr lang="en-US" dirty="0"/>
              <a:t> </a:t>
            </a:r>
            <a:endParaRPr lang="en-US" dirty="0" smtClean="0"/>
          </a:p>
          <a:p>
            <a:r>
              <a:rPr lang="en-US" dirty="0" smtClean="0"/>
              <a:t>  6.A </a:t>
            </a:r>
            <a:r>
              <a:rPr lang="en-US" dirty="0"/>
              <a:t>zipper has two.................. of cloth.</a:t>
            </a:r>
          </a:p>
          <a:p>
            <a:r>
              <a:rPr lang="en-US" dirty="0"/>
              <a:t>              </a:t>
            </a:r>
            <a:r>
              <a:rPr lang="en-US" dirty="0" smtClean="0"/>
              <a:t>a</a:t>
            </a:r>
            <a:r>
              <a:rPr lang="en-US" dirty="0"/>
              <a:t>. rows               b. fasteners               </a:t>
            </a:r>
            <a:r>
              <a:rPr lang="en-US" dirty="0">
                <a:solidFill>
                  <a:srgbClr val="C00000"/>
                </a:solidFill>
              </a:rPr>
              <a:t>c</a:t>
            </a:r>
            <a:r>
              <a:rPr lang="en-US" dirty="0"/>
              <a:t>. strips                 d. buttons </a:t>
            </a:r>
            <a:r>
              <a:rPr lang="en-US" dirty="0" smtClean="0"/>
              <a:t> </a:t>
            </a:r>
          </a:p>
          <a:p>
            <a:endParaRPr lang="en-US" dirty="0"/>
          </a:p>
          <a:p>
            <a:r>
              <a:rPr lang="en-US" dirty="0" smtClean="0"/>
              <a:t>  7</a:t>
            </a:r>
            <a:r>
              <a:rPr lang="en-US" dirty="0"/>
              <a:t>. ................are flexible</a:t>
            </a:r>
            <a:r>
              <a:rPr lang="en-US" dirty="0" smtClean="0"/>
              <a:t>.</a:t>
            </a:r>
          </a:p>
          <a:p>
            <a:r>
              <a:rPr lang="en-US" dirty="0"/>
              <a:t> </a:t>
            </a:r>
            <a:r>
              <a:rPr lang="en-US" dirty="0" smtClean="0"/>
              <a:t>            </a:t>
            </a:r>
            <a:r>
              <a:rPr lang="en-US" dirty="0"/>
              <a:t>a. The hooks </a:t>
            </a:r>
            <a:r>
              <a:rPr lang="en-US" dirty="0" smtClean="0"/>
              <a:t>      b</a:t>
            </a:r>
            <a:r>
              <a:rPr lang="en-US" dirty="0"/>
              <a:t>. The rows of buttons </a:t>
            </a:r>
            <a:r>
              <a:rPr lang="en-US" dirty="0" smtClean="0"/>
              <a:t>    c. The </a:t>
            </a:r>
            <a:r>
              <a:rPr lang="en-US" dirty="0"/>
              <a:t>fasteners </a:t>
            </a:r>
            <a:r>
              <a:rPr lang="en-US" dirty="0" smtClean="0"/>
              <a:t>   </a:t>
            </a:r>
            <a:r>
              <a:rPr lang="en-US" dirty="0" smtClean="0">
                <a:solidFill>
                  <a:srgbClr val="C00000"/>
                </a:solidFill>
              </a:rPr>
              <a:t>d</a:t>
            </a:r>
            <a:r>
              <a:rPr lang="en-US" dirty="0" smtClean="0"/>
              <a:t>. The </a:t>
            </a:r>
            <a:r>
              <a:rPr lang="en-US" dirty="0"/>
              <a:t>strips of cloth </a:t>
            </a:r>
          </a:p>
          <a:p>
            <a:r>
              <a:rPr lang="en-US" dirty="0"/>
              <a:t> </a:t>
            </a:r>
          </a:p>
          <a:p>
            <a:r>
              <a:rPr lang="en-US" dirty="0" smtClean="0"/>
              <a:t>  8</a:t>
            </a:r>
            <a:r>
              <a:rPr lang="en-US" dirty="0"/>
              <a:t>. Dr. </a:t>
            </a:r>
            <a:r>
              <a:rPr lang="en-US" dirty="0" err="1"/>
              <a:t>Sundback</a:t>
            </a:r>
            <a:r>
              <a:rPr lang="en-US" dirty="0"/>
              <a:t> </a:t>
            </a:r>
            <a:r>
              <a:rPr lang="en-US" dirty="0" smtClean="0"/>
              <a:t>______________.</a:t>
            </a:r>
          </a:p>
          <a:p>
            <a:endParaRPr lang="en-US" dirty="0" smtClean="0"/>
          </a:p>
          <a:p>
            <a:r>
              <a:rPr lang="en-US" dirty="0"/>
              <a:t> </a:t>
            </a:r>
            <a:r>
              <a:rPr lang="en-US" dirty="0" smtClean="0"/>
              <a:t>             a</a:t>
            </a:r>
            <a:r>
              <a:rPr lang="en-US" dirty="0"/>
              <a:t>. invented the zipper </a:t>
            </a:r>
            <a:r>
              <a:rPr lang="en-US" dirty="0" smtClean="0"/>
              <a:t>              </a:t>
            </a:r>
            <a:r>
              <a:rPr lang="en-US" dirty="0" smtClean="0">
                <a:solidFill>
                  <a:srgbClr val="C00000"/>
                </a:solidFill>
              </a:rPr>
              <a:t>b</a:t>
            </a:r>
            <a:r>
              <a:rPr lang="en-US" dirty="0"/>
              <a:t>. made the zipper better </a:t>
            </a:r>
            <a:endParaRPr lang="en-US" dirty="0" smtClean="0"/>
          </a:p>
          <a:p>
            <a:endParaRPr lang="en-US" dirty="0" smtClean="0"/>
          </a:p>
          <a:p>
            <a:r>
              <a:rPr lang="en-US" dirty="0"/>
              <a:t> </a:t>
            </a:r>
            <a:r>
              <a:rPr lang="en-US" dirty="0" smtClean="0"/>
              <a:t>             c</a:t>
            </a:r>
            <a:r>
              <a:rPr lang="en-US" dirty="0"/>
              <a:t>. invented the button </a:t>
            </a:r>
            <a:r>
              <a:rPr lang="en-US" dirty="0" smtClean="0"/>
              <a:t>hook      </a:t>
            </a:r>
            <a:r>
              <a:rPr lang="en-US" dirty="0"/>
              <a:t>d</a:t>
            </a:r>
            <a:r>
              <a:rPr lang="en-US" dirty="0" smtClean="0"/>
              <a:t>. invented </a:t>
            </a:r>
            <a:r>
              <a:rPr lang="en-US" dirty="0"/>
              <a:t>the slide </a:t>
            </a:r>
            <a:r>
              <a:rPr lang="en-US" dirty="0" smtClean="0"/>
              <a:t>fastener</a:t>
            </a:r>
          </a:p>
          <a:p>
            <a:endParaRPr lang="en-US" dirty="0" smtClean="0"/>
          </a:p>
          <a:p>
            <a:endParaRPr lang="en-US" dirty="0" smtClean="0"/>
          </a:p>
          <a:p>
            <a:r>
              <a:rPr lang="en-US" dirty="0" smtClean="0"/>
              <a:t> </a:t>
            </a:r>
            <a:endParaRPr lang="en-US" dirty="0"/>
          </a:p>
          <a:p>
            <a:r>
              <a:rPr lang="en-US" dirty="0" smtClean="0"/>
              <a:t>                                            </a:t>
            </a:r>
            <a:r>
              <a:rPr lang="en-US" sz="3200" b="1" dirty="0" smtClean="0"/>
              <a:t>The end of lesson 1</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23100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7017306"/>
          </a:xfrm>
          <a:prstGeom prst="rect">
            <a:avLst/>
          </a:prstGeom>
        </p:spPr>
        <p:txBody>
          <a:bodyPr wrap="square">
            <a:spAutoFit/>
          </a:bodyPr>
          <a:lstStyle/>
          <a:p>
            <a:r>
              <a:rPr lang="en-US" dirty="0" smtClean="0"/>
              <a:t>    </a:t>
            </a:r>
          </a:p>
          <a:p>
            <a:endParaRPr lang="en-US" dirty="0" smtClean="0"/>
          </a:p>
          <a:p>
            <a:r>
              <a:rPr lang="en-US" dirty="0" smtClean="0"/>
              <a:t>            </a:t>
            </a:r>
            <a:r>
              <a:rPr lang="en-US" sz="2000" b="1" u="sng" dirty="0" smtClean="0"/>
              <a:t>Lesson 2</a:t>
            </a:r>
            <a:r>
              <a:rPr lang="en-US" sz="2000" dirty="0" smtClean="0"/>
              <a:t>                </a:t>
            </a:r>
            <a:r>
              <a:rPr lang="en-US" sz="2000" b="1" dirty="0" smtClean="0"/>
              <a:t>The Postage Stamp</a:t>
            </a:r>
          </a:p>
          <a:p>
            <a:endParaRPr lang="en-US" dirty="0"/>
          </a:p>
          <a:p>
            <a:endParaRPr lang="en-US" dirty="0" smtClean="0"/>
          </a:p>
          <a:p>
            <a:endParaRPr lang="en-US" dirty="0"/>
          </a:p>
          <a:p>
            <a:endParaRPr lang="en-US" dirty="0" smtClean="0"/>
          </a:p>
          <a:p>
            <a:r>
              <a:rPr lang="en-US" dirty="0" smtClean="0"/>
              <a:t> </a:t>
            </a:r>
            <a:endParaRPr lang="en-US" dirty="0"/>
          </a:p>
          <a:p>
            <a:endParaRPr lang="en-US" dirty="0"/>
          </a:p>
          <a:p>
            <a:r>
              <a:rPr lang="en-US" dirty="0"/>
              <a:t> </a:t>
            </a:r>
            <a:r>
              <a:rPr lang="en-US" dirty="0" smtClean="0"/>
              <a:t>      </a:t>
            </a:r>
          </a:p>
          <a:p>
            <a:endParaRPr lang="en-US" dirty="0"/>
          </a:p>
          <a:p>
            <a:endParaRPr lang="en-US" dirty="0" smtClean="0"/>
          </a:p>
          <a:p>
            <a:endParaRPr lang="en-US" dirty="0"/>
          </a:p>
          <a:p>
            <a:endParaRPr lang="en-US" dirty="0" smtClean="0"/>
          </a:p>
          <a:p>
            <a:r>
              <a:rPr lang="en-US" dirty="0" smtClean="0"/>
              <a:t>          </a:t>
            </a:r>
            <a:r>
              <a:rPr lang="en-US" b="1" u="sng" dirty="0" smtClean="0">
                <a:solidFill>
                  <a:srgbClr val="0070C0"/>
                </a:solidFill>
              </a:rPr>
              <a:t>Before </a:t>
            </a:r>
            <a:r>
              <a:rPr lang="en-US" b="1" u="sng" dirty="0">
                <a:solidFill>
                  <a:srgbClr val="0070C0"/>
                </a:solidFill>
              </a:rPr>
              <a:t>You Read</a:t>
            </a:r>
            <a:r>
              <a:rPr lang="en-US" b="1" u="sng" dirty="0" smtClean="0"/>
              <a:t> </a:t>
            </a:r>
          </a:p>
          <a:p>
            <a:endParaRPr lang="en-US" dirty="0"/>
          </a:p>
          <a:p>
            <a:r>
              <a:rPr lang="en-US" dirty="0" smtClean="0"/>
              <a:t>    1.  Does </a:t>
            </a:r>
            <a:r>
              <a:rPr lang="en-US" dirty="0"/>
              <a:t>someone in the class have a postage stamp? What does it look like</a:t>
            </a:r>
            <a:r>
              <a:rPr lang="en-US" dirty="0" smtClean="0"/>
              <a:t>?</a:t>
            </a:r>
          </a:p>
          <a:p>
            <a:endParaRPr lang="en-US" dirty="0"/>
          </a:p>
          <a:p>
            <a:r>
              <a:rPr lang="en-US" dirty="0"/>
              <a:t> </a:t>
            </a:r>
            <a:r>
              <a:rPr lang="en-US" dirty="0" smtClean="0"/>
              <a:t>    2. How much does it cost to mail a letter today ?</a:t>
            </a:r>
          </a:p>
          <a:p>
            <a:endParaRPr lang="en-US" dirty="0" smtClean="0"/>
          </a:p>
          <a:p>
            <a:r>
              <a:rPr lang="en-US" dirty="0" smtClean="0"/>
              <a:t>     3. Name </a:t>
            </a:r>
            <a:r>
              <a:rPr lang="en-US" dirty="0"/>
              <a:t>a famous person on a postage stamp</a:t>
            </a:r>
            <a:r>
              <a:rPr lang="en-US" dirty="0" smtClean="0"/>
              <a:t>.</a:t>
            </a:r>
          </a:p>
          <a:p>
            <a:endParaRPr lang="en-US" dirty="0"/>
          </a:p>
          <a:p>
            <a:endParaRPr lang="en-US" dirty="0" smtClean="0"/>
          </a:p>
          <a:p>
            <a:endParaRPr lang="en-US" dirty="0" smtClean="0"/>
          </a:p>
          <a:p>
            <a:endParaRPr lang="en-US" dirty="0"/>
          </a:p>
        </p:txBody>
      </p:sp>
      <p:pic>
        <p:nvPicPr>
          <p:cNvPr id="6" name="Picture 5" descr="تمبر سری اول پستی جمهوری اسلامی – ایران تمبر"/>
          <p:cNvPicPr/>
          <p:nvPr/>
        </p:nvPicPr>
        <p:blipFill>
          <a:blip r:embed="rId2">
            <a:extLst>
              <a:ext uri="{28A0092B-C50C-407E-A947-70E740481C1C}">
                <a14:useLocalDpi xmlns:a14="http://schemas.microsoft.com/office/drawing/2010/main" val="0"/>
              </a:ext>
            </a:extLst>
          </a:blip>
          <a:srcRect/>
          <a:stretch>
            <a:fillRect/>
          </a:stretch>
        </p:blipFill>
        <p:spPr bwMode="auto">
          <a:xfrm>
            <a:off x="866139" y="1275761"/>
            <a:ext cx="4479583" cy="2401704"/>
          </a:xfrm>
          <a:prstGeom prst="rect">
            <a:avLst/>
          </a:prstGeom>
          <a:noFill/>
          <a:ln>
            <a:noFill/>
          </a:ln>
        </p:spPr>
      </p:pic>
    </p:spTree>
    <p:extLst>
      <p:ext uri="{BB962C8B-B14F-4D97-AF65-F5344CB8AC3E}">
        <p14:creationId xmlns:p14="http://schemas.microsoft.com/office/powerpoint/2010/main" val="13456070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920</TotalTime>
  <Words>2637</Words>
  <Application>Microsoft Office PowerPoint</Application>
  <PresentationFormat>Widescreen</PresentationFormat>
  <Paragraphs>277</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Tahoma</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90</cp:revision>
  <dcterms:created xsi:type="dcterms:W3CDTF">2020-04-13T21:06:05Z</dcterms:created>
  <dcterms:modified xsi:type="dcterms:W3CDTF">2020-04-16T11:03:56Z</dcterms:modified>
</cp:coreProperties>
</file>