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31454-F9A3-4692-BBDF-D51013772673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865A-7B04-44EE-ACD6-5C68FE45F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9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A865A-7B04-44EE-ACD6-5C68FE45F2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4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C6803-9823-4C85-8326-E8ACDFAA8B49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2473-898C-4233-8611-53BDC5DAC9FD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AFC40-BCF9-4598-A01F-9989ED7F6B94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115DB-55CB-4271-B21E-597A9D96AE95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57E9-EC9D-433C-A4FD-022DCF84F085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7FB1-6E80-49F5-9BB6-49177B2CBFBE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8BF7-FB49-476C-9EBE-B4A2C3BA7242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F9F2-3FBD-4408-A5B3-9BD2C6DB1FA7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055E2-BA27-49D9-8658-BAB6C577BC0D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5760-185C-41C3-B5B0-1A4B115A48B0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3881-D069-4D8A-8C92-DBD20406BD04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5D45B-8B4D-4EC1-AAED-085FB18237FA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D2BA-CB07-42B6-B0EC-3CD7C63406AC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C135-AA7C-40EE-8D59-8DE351C126CB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00D94-1517-4E2C-A026-6E5920A81BC9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C968-5FCE-40D2-A037-A1CD4C1AEBE6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65A0-28A6-46C9-8332-957ACFC5D76D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 smtClean="0"/>
              <a:t>دکتر شاهپور احمدی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روانشناسی اجتماعی </a:t>
            </a:r>
            <a:r>
              <a:rPr lang="fa-IR" sz="3600" b="1" dirty="0" smtClean="0">
                <a:cs typeface="B Nazanin" panose="00000400000000000000" pitchFamily="2" charset="-78"/>
              </a:rPr>
              <a:t>(تبلیغات)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فصل 11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 smtClean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Recorded Soundتبلیغا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ادامه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تلقین پذیری: </a:t>
            </a:r>
          </a:p>
          <a:p>
            <a:pPr marL="0" indent="0" algn="justLow" rtl="1">
              <a:buNone/>
            </a:pPr>
            <a:r>
              <a:rPr lang="fa-IR" sz="2400" b="1" dirty="0">
                <a:cs typeface="B Nazanin" panose="00000400000000000000" pitchFamily="2" charset="-78"/>
              </a:rPr>
              <a:t>پدیده ای است اکتسابی که کودک در جریان جامعه پذیری شیوه های </a:t>
            </a:r>
            <a:r>
              <a:rPr lang="fa-IR" sz="2400" b="1" dirty="0" smtClean="0">
                <a:cs typeface="B Nazanin" panose="00000400000000000000" pitchFamily="2" charset="-78"/>
              </a:rPr>
              <a:t>تربیتی </a:t>
            </a:r>
            <a:r>
              <a:rPr lang="fa-IR" sz="2400" b="1" dirty="0">
                <a:cs typeface="B Nazanin" panose="00000400000000000000" pitchFamily="2" charset="-78"/>
              </a:rPr>
              <a:t>والدین و دیگران به تدریج واکنشی را که </a:t>
            </a:r>
            <a:r>
              <a:rPr lang="fa-IR" sz="2400" b="1" dirty="0" smtClean="0">
                <a:cs typeface="B Nazanin" panose="00000400000000000000" pitchFamily="2" charset="-78"/>
              </a:rPr>
              <a:t>موافق میل </a:t>
            </a:r>
            <a:r>
              <a:rPr lang="fa-IR" sz="2400" b="1" dirty="0">
                <a:cs typeface="B Nazanin" panose="00000400000000000000" pitchFamily="2" charset="-78"/>
              </a:rPr>
              <a:t>آنان است ، از خود نشان می دهد. در واقع شکل و محتوای فرهنگ یک جامعه در جریان تلقین پذیری منتقل می </a:t>
            </a:r>
            <a:r>
              <a:rPr lang="fa-IR" sz="2400" b="1" dirty="0" smtClean="0">
                <a:cs typeface="B Nazanin" panose="00000400000000000000" pitchFamily="2" charset="-78"/>
              </a:rPr>
              <a:t>شود.</a:t>
            </a:r>
            <a:endParaRPr lang="fa-IR" sz="2400" b="1" dirty="0">
              <a:cs typeface="B Nazanin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2400" b="1" dirty="0">
                <a:cs typeface="B Nazanin" panose="00000400000000000000" pitchFamily="2" charset="-78"/>
              </a:rPr>
              <a:t>بیماران روانی و کسانی که تعلق پذیری کمتری دارند </a:t>
            </a:r>
            <a:r>
              <a:rPr lang="fa-IR" sz="2400" b="1" dirty="0" smtClean="0">
                <a:cs typeface="B Nazanin" panose="00000400000000000000" pitchFamily="2" charset="-78"/>
              </a:rPr>
              <a:t>زودتر </a:t>
            </a:r>
            <a:r>
              <a:rPr lang="fa-IR" sz="2400" b="1" dirty="0">
                <a:cs typeface="B Nazanin" panose="00000400000000000000" pitchFamily="2" charset="-78"/>
              </a:rPr>
              <a:t>و افرادی که تعصب بالاتری دارند نسبت به تبلیغات کمتر واکنش موافق نشان می دهند </a:t>
            </a:r>
          </a:p>
          <a:p>
            <a:pPr algn="justLow" rtl="1"/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همچشمی گروهی</a:t>
            </a:r>
          </a:p>
          <a:p>
            <a:pPr marL="0" indent="0" algn="justLow" rtl="1">
              <a:buNone/>
            </a:pPr>
            <a:r>
              <a:rPr lang="fa-IR" sz="2400" b="1" dirty="0">
                <a:cs typeface="B Nazanin" panose="00000400000000000000" pitchFamily="2" charset="-78"/>
              </a:rPr>
              <a:t>گرفتار شدن در انبوه جماعت است. به طوری که تحت تاثیر دیگران بیشتر تحت تاثیر قرار می گیرند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085" y="740417"/>
            <a:ext cx="8911687" cy="1280890"/>
          </a:xfrm>
        </p:spPr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ادامه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تداعی معانی و انتقال</a:t>
            </a:r>
          </a:p>
          <a:p>
            <a:pPr marL="0" indent="0" algn="justLow" rtl="1">
              <a:buNone/>
            </a:pPr>
            <a:r>
              <a:rPr lang="fa-IR" sz="2800" b="1" dirty="0">
                <a:cs typeface="B Nazanin" panose="00000400000000000000" pitchFamily="2" charset="-78"/>
              </a:rPr>
              <a:t>پدیده تداعی و انتقال در این مورد قابل توجیه است. مبلغان از این موارد در بحث تبلیغات استفاده می کنند مثلا ورزشکار محبوبی به تبلیغ مارک خاصی از خمیر دندان می پردازد</a:t>
            </a:r>
          </a:p>
          <a:p>
            <a:pPr algn="justLow" rtl="1"/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مغزشویی</a:t>
            </a:r>
          </a:p>
          <a:p>
            <a:pPr marL="0" indent="0" algn="justLow" rtl="1">
              <a:buNone/>
            </a:pPr>
            <a:r>
              <a:rPr lang="fa-IR" sz="2800" b="1" dirty="0">
                <a:cs typeface="B Nazanin" panose="00000400000000000000" pitchFamily="2" charset="-78"/>
              </a:rPr>
              <a:t>تکنیک یا فرایندی است برای تاثیر </a:t>
            </a:r>
            <a:r>
              <a:rPr lang="fa-IR" sz="2800" b="1" dirty="0" smtClean="0">
                <a:cs typeface="B Nazanin" panose="00000400000000000000" pitchFamily="2" charset="-78"/>
              </a:rPr>
              <a:t>گزاری </a:t>
            </a:r>
            <a:r>
              <a:rPr lang="fa-IR" sz="2800" b="1" dirty="0">
                <a:cs typeface="B Nazanin" panose="00000400000000000000" pitchFamily="2" charset="-78"/>
              </a:rPr>
              <a:t>بر فرد تا آنکه </a:t>
            </a:r>
            <a:r>
              <a:rPr lang="fa-IR" sz="2800" b="1" dirty="0" smtClean="0">
                <a:cs typeface="B Nazanin" panose="00000400000000000000" pitchFamily="2" charset="-78"/>
              </a:rPr>
              <a:t>او چیزهایی را </a:t>
            </a:r>
            <a:r>
              <a:rPr lang="fa-IR" sz="2800" b="1" dirty="0">
                <a:cs typeface="B Nazanin" panose="00000400000000000000" pitchFamily="2" charset="-78"/>
              </a:rPr>
              <a:t>که قبلا </a:t>
            </a:r>
            <a:r>
              <a:rPr lang="fa-IR" sz="2800" b="1" dirty="0" smtClean="0">
                <a:cs typeface="B Nazanin" panose="00000400000000000000" pitchFamily="2" charset="-78"/>
              </a:rPr>
              <a:t>باطل می دانسته </a:t>
            </a:r>
            <a:r>
              <a:rPr lang="fa-IR" sz="2800" b="1" dirty="0">
                <a:cs typeface="B Nazanin" panose="00000400000000000000" pitchFamily="2" charset="-78"/>
              </a:rPr>
              <a:t>به عنوان واقعیت بپذیرد و چیزهایی را که واقعیت می </a:t>
            </a:r>
            <a:r>
              <a:rPr lang="fa-IR" sz="2800" b="1" dirty="0" smtClean="0">
                <a:cs typeface="B Nazanin" panose="00000400000000000000" pitchFamily="2" charset="-78"/>
              </a:rPr>
              <a:t>دانسته </a:t>
            </a:r>
            <a:r>
              <a:rPr lang="fa-IR" sz="2800" b="1" dirty="0">
                <a:cs typeface="B Nazanin" panose="00000400000000000000" pitchFamily="2" charset="-78"/>
              </a:rPr>
              <a:t>دروغ بپندارد. جنگ </a:t>
            </a:r>
            <a:r>
              <a:rPr lang="fa-IR" sz="2800" b="1" dirty="0" smtClean="0">
                <a:cs typeface="B Nazanin" panose="00000400000000000000" pitchFamily="2" charset="-78"/>
              </a:rPr>
              <a:t>کره </a:t>
            </a:r>
            <a:r>
              <a:rPr lang="fa-IR" sz="2800" b="1" dirty="0">
                <a:cs typeface="B Nazanin" panose="00000400000000000000" pitchFamily="2" charset="-78"/>
              </a:rPr>
              <a:t>و آمریکا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3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فنون تبلیغات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سادگی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تکرار (تاکیدی که هیتلر می کرد)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اغراق گویی و بزرگنمایی(دروغ بزرگ هیتلر) 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ایجاد پیوستگی مطلوب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سپر بلا قرار دادن دیگران(مثل سیاهپوستان و کمونیستها و یهودی ها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ارکان تبلیغات 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Low" rtl="1"/>
            <a:r>
              <a:rPr lang="fa-IR" sz="3500" b="1" dirty="0">
                <a:solidFill>
                  <a:srgbClr val="FF0000"/>
                </a:solidFill>
                <a:cs typeface="B Nazanin" panose="00000400000000000000" pitchFamily="2" charset="-78"/>
              </a:rPr>
              <a:t>چهار رکن اصلی دارد</a:t>
            </a:r>
            <a:r>
              <a:rPr lang="fa-IR" sz="3500" b="1" dirty="0">
                <a:cs typeface="B Nazanin" panose="00000400000000000000" pitchFamily="2" charset="-78"/>
              </a:rPr>
              <a:t>:</a:t>
            </a:r>
          </a:p>
          <a:p>
            <a:pPr marL="0" indent="0" algn="justLow" rtl="1">
              <a:buNone/>
            </a:pPr>
            <a:r>
              <a:rPr lang="fa-IR" sz="3500" b="1" dirty="0">
                <a:cs typeface="B Nazanin" panose="00000400000000000000" pitchFamily="2" charset="-78"/>
              </a:rPr>
              <a:t>گوینده و نویسنده </a:t>
            </a:r>
            <a:r>
              <a:rPr lang="fa-IR" sz="3500" b="1" dirty="0" smtClean="0">
                <a:cs typeface="B Nazanin" panose="00000400000000000000" pitchFamily="2" charset="-78"/>
              </a:rPr>
              <a:t>پیام(پیام </a:t>
            </a:r>
            <a:r>
              <a:rPr lang="fa-IR" sz="3500" b="1" dirty="0">
                <a:cs typeface="B Nazanin" panose="00000400000000000000" pitchFamily="2" charset="-78"/>
              </a:rPr>
              <a:t>رسان)</a:t>
            </a:r>
          </a:p>
          <a:p>
            <a:pPr marL="0" indent="0" algn="justLow" rtl="1">
              <a:buNone/>
            </a:pPr>
            <a:r>
              <a:rPr lang="fa-IR" sz="3500" b="1" dirty="0">
                <a:cs typeface="B Nazanin" panose="00000400000000000000" pitchFamily="2" charset="-78"/>
              </a:rPr>
              <a:t>چه می گوید و چه می نویسد(پیام)</a:t>
            </a:r>
          </a:p>
          <a:p>
            <a:pPr marL="0" indent="0" algn="justLow" rtl="1">
              <a:buNone/>
            </a:pPr>
            <a:r>
              <a:rPr lang="fa-IR" sz="3500" b="1" dirty="0">
                <a:cs typeface="B Nazanin" panose="00000400000000000000" pitchFamily="2" charset="-78"/>
              </a:rPr>
              <a:t>چه وسیله ای برای گفتن و نوشتن بکار می برد؟(وسیله ارتباطی پیام)</a:t>
            </a:r>
          </a:p>
          <a:p>
            <a:pPr marL="0" indent="0" algn="justLow" rtl="1">
              <a:buNone/>
            </a:pPr>
            <a:r>
              <a:rPr lang="fa-IR" sz="3500" b="1" dirty="0">
                <a:cs typeface="B Nazanin" panose="00000400000000000000" pitchFamily="2" charset="-78"/>
              </a:rPr>
              <a:t>بری چه کسانی می گوید و می نویسد و تاثیر آن چیست؟(پیام گیران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ادامه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Low" rtl="1"/>
            <a:r>
              <a:rPr lang="fa-IR" sz="3300" b="1" dirty="0">
                <a:solidFill>
                  <a:srgbClr val="FF0000"/>
                </a:solidFill>
                <a:cs typeface="B Nazanin" panose="00000400000000000000" pitchFamily="2" charset="-78"/>
              </a:rPr>
              <a:t>پیام رسان</a:t>
            </a:r>
            <a:r>
              <a:rPr lang="fa-IR" sz="3300" b="1" dirty="0">
                <a:cs typeface="B Nazanin" panose="00000400000000000000" pitchFamily="2" charset="-78"/>
              </a:rPr>
              <a:t>: کسی که یک پیام </a:t>
            </a:r>
            <a:r>
              <a:rPr lang="fa-IR" sz="3300" b="1" dirty="0" smtClean="0">
                <a:cs typeface="B Nazanin" panose="00000400000000000000" pitchFamily="2" charset="-78"/>
              </a:rPr>
              <a:t>تبیلغاتی را </a:t>
            </a:r>
            <a:r>
              <a:rPr lang="fa-IR" sz="3300" b="1" dirty="0">
                <a:cs typeface="B Nazanin" panose="00000400000000000000" pitchFamily="2" charset="-78"/>
              </a:rPr>
              <a:t>عرضه کند و باید دارای ویژگی هایی باشد:</a:t>
            </a:r>
          </a:p>
          <a:p>
            <a:pPr marL="0" indent="0" algn="justLow" rtl="1">
              <a:buNone/>
            </a:pPr>
            <a:r>
              <a:rPr lang="fa-IR" sz="33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-اعتبار</a:t>
            </a:r>
            <a:r>
              <a:rPr lang="fa-IR" sz="3300" b="1" dirty="0" smtClean="0">
                <a:cs typeface="B Nazanin" panose="00000400000000000000" pitchFamily="2" charset="-78"/>
              </a:rPr>
              <a:t>(به </a:t>
            </a:r>
            <a:r>
              <a:rPr lang="fa-IR" sz="3300" b="1" dirty="0">
                <a:cs typeface="B Nazanin" panose="00000400000000000000" pitchFamily="2" charset="-78"/>
              </a:rPr>
              <a:t>لحاظ دانشی، کفایت و قابل اعتماد بودن)</a:t>
            </a:r>
          </a:p>
          <a:p>
            <a:pPr marL="0" indent="0" algn="justLow" rtl="1">
              <a:buNone/>
            </a:pPr>
            <a:r>
              <a:rPr lang="fa-IR" sz="33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-جذابیت</a:t>
            </a:r>
            <a:r>
              <a:rPr lang="fa-IR" sz="3300" b="1" dirty="0" smtClean="0">
                <a:cs typeface="B Nazanin" panose="00000400000000000000" pitchFamily="2" charset="-78"/>
              </a:rPr>
              <a:t>(هر </a:t>
            </a:r>
            <a:r>
              <a:rPr lang="fa-IR" sz="3300" b="1" dirty="0">
                <a:cs typeface="B Nazanin" panose="00000400000000000000" pitchFamily="2" charset="-78"/>
              </a:rPr>
              <a:t>چه شخصی برای پیام رسان ارزش بیشتری قائل </a:t>
            </a:r>
            <a:r>
              <a:rPr lang="fa-IR" sz="3300" b="1" dirty="0" smtClean="0">
                <a:cs typeface="B Nazanin" panose="00000400000000000000" pitchFamily="2" charset="-78"/>
              </a:rPr>
              <a:t>باشد </a:t>
            </a:r>
            <a:r>
              <a:rPr lang="fa-IR" sz="3300" b="1" dirty="0">
                <a:cs typeface="B Nazanin" panose="00000400000000000000" pitchFamily="2" charset="-78"/>
              </a:rPr>
              <a:t>بیشتر احتمال دارد که با پیام وی متقاعد شود)- </a:t>
            </a:r>
            <a:r>
              <a:rPr lang="fa-IR" sz="3300" b="1" dirty="0" smtClean="0">
                <a:cs typeface="B Nazanin" panose="00000400000000000000" pitchFamily="2" charset="-78"/>
              </a:rPr>
              <a:t>جذابیت از </a:t>
            </a:r>
            <a:r>
              <a:rPr lang="fa-IR" sz="3300" b="1" dirty="0">
                <a:cs typeface="B Nazanin" panose="00000400000000000000" pitchFamily="2" charset="-78"/>
              </a:rPr>
              <a:t>طریق مکانیسم همانند سازی عمل می کند.</a:t>
            </a:r>
          </a:p>
          <a:p>
            <a:pPr marL="0" indent="0" algn="justLow" rtl="1">
              <a:buNone/>
            </a:pPr>
            <a:r>
              <a:rPr lang="fa-IR" sz="3300" b="1" dirty="0">
                <a:cs typeface="B Nazanin" panose="00000400000000000000" pitchFamily="2" charset="-78"/>
              </a:rPr>
              <a:t>برخی از جذابیت جسمانی و تاثیر آن صحبت کرده اند</a:t>
            </a:r>
            <a:endParaRPr lang="en-US" sz="3300" b="1" dirty="0">
              <a:cs typeface="B Nazanin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300" b="1" dirty="0" smtClean="0">
                <a:cs typeface="B Nazanin" panose="00000400000000000000" pitchFamily="2" charset="-78"/>
              </a:rPr>
              <a:t>- </a:t>
            </a:r>
            <a:r>
              <a:rPr lang="fa-IR" sz="3300" b="1" dirty="0">
                <a:solidFill>
                  <a:srgbClr val="FF0000"/>
                </a:solidFill>
                <a:cs typeface="B Nazanin" panose="00000400000000000000" pitchFamily="2" charset="-78"/>
              </a:rPr>
              <a:t>قصد</a:t>
            </a:r>
            <a:r>
              <a:rPr lang="fa-IR" sz="3300" b="1" dirty="0">
                <a:cs typeface="B Nazanin" panose="00000400000000000000" pitchFamily="2" charset="-78"/>
              </a:rPr>
              <a:t>(از این نظر که به پیام رسان به طور مستقیم یا غیرمستقیم قصد تغییر نگرش داشته باشد </a:t>
            </a:r>
            <a:r>
              <a:rPr lang="fa-IR" sz="3300" b="1" dirty="0" smtClean="0">
                <a:cs typeface="B Nazanin" panose="00000400000000000000" pitchFamily="2" charset="-78"/>
              </a:rPr>
              <a:t>موضوع </a:t>
            </a:r>
            <a:r>
              <a:rPr lang="fa-IR" sz="3300" b="1" dirty="0">
                <a:cs typeface="B Nazanin" panose="00000400000000000000" pitchFamily="2" charset="-78"/>
              </a:rPr>
              <a:t>فرق خواهد کرد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پیام و ویژگی های آن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 rtl="1">
              <a:buNone/>
            </a:pPr>
            <a:r>
              <a:rPr lang="fa-IR" sz="3200" b="1" dirty="0">
                <a:cs typeface="B Nazanin" panose="00000400000000000000" pitchFamily="2" charset="-78"/>
              </a:rPr>
              <a:t>موضوع مورد تبلیغ را پیام می گویند. مواردیکه می تواندپیام را برای پیام </a:t>
            </a:r>
            <a:r>
              <a:rPr lang="fa-IR" sz="3200" b="1" dirty="0" smtClean="0">
                <a:cs typeface="B Nazanin" panose="00000400000000000000" pitchFamily="2" charset="-78"/>
              </a:rPr>
              <a:t>گیران </a:t>
            </a:r>
            <a:r>
              <a:rPr lang="fa-IR" sz="3200" b="1" dirty="0">
                <a:cs typeface="B Nazanin" panose="00000400000000000000" pitchFamily="2" charset="-78"/>
              </a:rPr>
              <a:t>جذاب کند: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ترساندن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طرح جنبه های مثبت و منفی پیام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اثرهای </a:t>
            </a:r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تقدم و </a:t>
            </a:r>
            <a:r>
              <a:rPr lang="fa-IR" sz="3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تاخر </a:t>
            </a:r>
            <a:r>
              <a:rPr lang="fa-IR" sz="3200" b="1" dirty="0" smtClean="0">
                <a:cs typeface="B Nazanin" panose="00000400000000000000" pitchFamily="2" charset="-78"/>
              </a:rPr>
              <a:t>(</a:t>
            </a:r>
            <a:r>
              <a:rPr lang="fa-IR" sz="3200" b="1" dirty="0">
                <a:cs typeface="B Nazanin" panose="00000400000000000000" pitchFamily="2" charset="-78"/>
              </a:rPr>
              <a:t>مثالهایی از جریان دادرسی و انتخابات)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7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زمینه ارائه پیام و ویژگی های آن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Low" rtl="1">
              <a:buNone/>
            </a:pPr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سه عامل </a:t>
            </a:r>
            <a:r>
              <a:rPr lang="fa-IR" sz="3200" b="1" dirty="0">
                <a:cs typeface="B Nazanin" panose="00000400000000000000" pitchFamily="2" charset="-78"/>
              </a:rPr>
              <a:t>در این رابطه مهم هستند:</a:t>
            </a:r>
          </a:p>
          <a:p>
            <a:pPr algn="justLow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توجه</a:t>
            </a:r>
            <a:r>
              <a:rPr lang="fa-IR" sz="3200" b="1" dirty="0">
                <a:cs typeface="B Nazanin" panose="00000400000000000000" pitchFamily="2" charset="-78"/>
              </a:rPr>
              <a:t>(نخستین گام دریافت پیام و ادراک و پذیرش آن است ومبلغان از هر امکاناتی برای جلب توجه مخاطبان استفاده می کنند. مثلا زمان بخش آگهی یا استفاده از انواع رنگ و نور صدا)</a:t>
            </a:r>
          </a:p>
          <a:p>
            <a:pPr algn="justLow" rtl="1"/>
            <a:r>
              <a:rPr lang="fa-IR" sz="3200" b="1" dirty="0">
                <a:solidFill>
                  <a:srgbClr val="FF0000"/>
                </a:solidFill>
                <a:cs typeface="B Nazanin" panose="00000400000000000000" pitchFamily="2" charset="-78"/>
              </a:rPr>
              <a:t>ادراک</a:t>
            </a:r>
            <a:endParaRPr lang="en-US" sz="32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6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ویژگی های پیام گیران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540" y="2133600"/>
            <a:ext cx="9351072" cy="3777622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anose="00000400000000000000" pitchFamily="2" charset="-78"/>
              </a:rPr>
              <a:t>جنس(تفاوتی بین زن و مرد در مورد تحت تاثیر قرار گرفتن در مورد تبلیغات نیست)</a:t>
            </a:r>
          </a:p>
          <a:p>
            <a:pPr algn="just" rtl="1"/>
            <a:r>
              <a:rPr lang="fa-IR" sz="2800" b="1" dirty="0" smtClean="0">
                <a:cs typeface="B Nazanin" panose="00000400000000000000" pitchFamily="2" charset="-78"/>
              </a:rPr>
              <a:t>میزان هوش و آگاهی(باهوش ترها و آگاه تر ها دیر تر تحت تاثیر قرار می گیرند)</a:t>
            </a:r>
          </a:p>
          <a:p>
            <a:pPr algn="just" rtl="1"/>
            <a:r>
              <a:rPr lang="fa-IR" sz="2800" b="1" dirty="0" smtClean="0">
                <a:cs typeface="B Nazanin" panose="00000400000000000000" pitchFamily="2" charset="-78"/>
              </a:rPr>
              <a:t>تجربه های مثبت ومنفی</a:t>
            </a:r>
            <a:endParaRPr lang="en-US" sz="28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3734245"/>
          </a:xfrm>
        </p:spPr>
        <p:txBody>
          <a:bodyPr>
            <a:normAutofit fontScale="90000"/>
          </a:bodyPr>
          <a:lstStyle/>
          <a:p>
            <a:pPr algn="ctr"/>
            <a:r>
              <a:rPr lang="fa-IR" sz="5400" b="1" dirty="0" smtClean="0">
                <a:solidFill>
                  <a:srgbClr val="0070C0"/>
                </a:solidFill>
              </a:rPr>
              <a:t/>
            </a:r>
            <a:br>
              <a:rPr lang="fa-IR" sz="5400" b="1" dirty="0" smtClean="0">
                <a:solidFill>
                  <a:srgbClr val="0070C0"/>
                </a:solidFill>
              </a:rPr>
            </a:br>
            <a:r>
              <a:rPr lang="fa-IR" sz="5400" b="1" dirty="0">
                <a:solidFill>
                  <a:srgbClr val="0070C0"/>
                </a:solidFill>
              </a:rPr>
              <a:t/>
            </a:r>
            <a:br>
              <a:rPr lang="fa-IR" sz="5400" b="1" dirty="0">
                <a:solidFill>
                  <a:srgbClr val="0070C0"/>
                </a:solidFill>
              </a:rPr>
            </a:br>
            <a:r>
              <a:rPr lang="fa-IR" sz="5400" b="1" dirty="0" smtClean="0">
                <a:solidFill>
                  <a:srgbClr val="0070C0"/>
                </a:solidFill>
              </a:rPr>
              <a:t/>
            </a:r>
            <a:br>
              <a:rPr lang="fa-IR" sz="5400" b="1" dirty="0" smtClean="0">
                <a:solidFill>
                  <a:srgbClr val="0070C0"/>
                </a:solidFill>
              </a:rPr>
            </a:br>
            <a:r>
              <a:rPr lang="fa-IR" sz="73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خدا نگهدار</a:t>
            </a:r>
            <a:r>
              <a:rPr lang="fa-IR" sz="5400" b="1" dirty="0" smtClean="0">
                <a:solidFill>
                  <a:srgbClr val="0070C0"/>
                </a:solidFill>
              </a:rPr>
              <a:t/>
            </a:r>
            <a:br>
              <a:rPr lang="fa-IR" sz="5400" b="1" dirty="0" smtClean="0">
                <a:solidFill>
                  <a:srgbClr val="0070C0"/>
                </a:solidFill>
              </a:rPr>
            </a:b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2924" y="6144353"/>
            <a:ext cx="7619999" cy="365125"/>
          </a:xfrm>
        </p:spPr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7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تعریف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68979"/>
            <a:ext cx="8915400" cy="4142243"/>
          </a:xfrm>
        </p:spPr>
        <p:txBody>
          <a:bodyPr/>
          <a:lstStyle/>
          <a:p>
            <a:pPr algn="justLow" rtl="1"/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کیمبال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یونگ </a:t>
            </a:r>
            <a:r>
              <a:rPr lang="fa-IR" sz="2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تبلیغات را </a:t>
            </a:r>
            <a:r>
              <a:rPr lang="fa-IR" sz="2000" b="1" dirty="0" smtClean="0">
                <a:cs typeface="B Nazanin" panose="00000400000000000000" pitchFamily="2" charset="-78"/>
              </a:rPr>
              <a:t>تلاش </a:t>
            </a:r>
            <a:r>
              <a:rPr lang="fa-IR" sz="2000" b="1" dirty="0" smtClean="0">
                <a:cs typeface="B Nazanin" panose="00000400000000000000" pitchFamily="2" charset="-78"/>
              </a:rPr>
              <a:t>آگاهانه و عمدی برای ایجاد و تغییر نگرش ها از طریق ارتباط توسط تلقین و تکنیکهای روانی مناسب انجام می شودبا هدف تغییر و کنترل افکار، عقاید، ارزشها و در نهایت تغییر رفتار آشکار افراد به سوی هدف تعیین شده</a:t>
            </a:r>
          </a:p>
          <a:p>
            <a:pPr algn="justLow" rtl="1"/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کوالتر </a:t>
            </a:r>
            <a:r>
              <a:rPr lang="fa-IR" sz="2000" b="1" dirty="0" smtClean="0">
                <a:cs typeface="B Nazanin" panose="00000400000000000000" pitchFamily="2" charset="-78"/>
              </a:rPr>
              <a:t>آن را تلاش آگاهانه برای دگرگونی نگرش ها </a:t>
            </a:r>
            <a:r>
              <a:rPr lang="fa-IR" sz="2000" b="1" dirty="0" smtClean="0">
                <a:cs typeface="B Nazanin" panose="00000400000000000000" pitchFamily="2" charset="-78"/>
              </a:rPr>
              <a:t>از </a:t>
            </a:r>
            <a:r>
              <a:rPr lang="fa-IR" sz="2000" b="1" dirty="0" smtClean="0">
                <a:cs typeface="B Nazanin" panose="00000400000000000000" pitchFamily="2" charset="-78"/>
              </a:rPr>
              <a:t>طریق ارتباط می داند</a:t>
            </a:r>
          </a:p>
          <a:p>
            <a:pPr algn="justLow" rtl="1"/>
            <a:r>
              <a:rPr lang="fa-IR" sz="2000" b="1" dirty="0" smtClean="0">
                <a:cs typeface="B Nazanin" panose="00000400000000000000" pitchFamily="2" charset="-78"/>
              </a:rPr>
              <a:t>تبلیغات </a:t>
            </a:r>
            <a:r>
              <a:rPr lang="fa-IR" sz="2000" b="1" dirty="0" smtClean="0">
                <a:cs typeface="B Nazanin" panose="00000400000000000000" pitchFamily="2" charset="-78"/>
              </a:rPr>
              <a:t>یک قدرت واقعی دارد و این قدرت بطور مداوم توسط آنچه می خریم اندازه گیری می شود</a:t>
            </a:r>
          </a:p>
          <a:p>
            <a:pPr algn="justLow" rtl="1"/>
            <a:r>
              <a:rPr lang="fa-IR" sz="2000" b="1" dirty="0" smtClean="0">
                <a:cs typeface="B Nazanin" panose="00000400000000000000" pitchFamily="2" charset="-78"/>
              </a:rPr>
              <a:t>تبلیغات باعث ایجاد بازار های جدید، کاهش بهای کالاها و خدمات و موجب بهبود کیفی کالا و بهتر شدن رقابت نیز می گردد</a:t>
            </a:r>
          </a:p>
          <a:p>
            <a:pPr algn="justLow" rtl="1"/>
            <a:r>
              <a:rPr lang="fa-IR" sz="2000" b="1" dirty="0" smtClean="0">
                <a:cs typeface="B Nazanin" panose="00000400000000000000" pitchFamily="2" charset="-78"/>
              </a:rPr>
              <a:t>نقش بارز آن در دنیای ارتباطات و کلید اصلی تبلیغات در تلاش عمدی نهفته است</a:t>
            </a:r>
            <a:endParaRPr lang="fa-IR" sz="2000" b="1" dirty="0">
              <a:cs typeface="B Nazanin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Recorded Soundتعری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پیشینه تاریخی تبلیغات 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پیشینه </a:t>
            </a:r>
            <a:r>
              <a:rPr lang="fa-IR" sz="2400" b="1" dirty="0" smtClean="0">
                <a:cs typeface="B Nazanin" panose="00000400000000000000" pitchFamily="2" charset="-78"/>
              </a:rPr>
              <a:t>ای به </a:t>
            </a:r>
            <a:r>
              <a:rPr lang="fa-IR" sz="2400" b="1" dirty="0">
                <a:cs typeface="B Nazanin" panose="00000400000000000000" pitchFamily="2" charset="-78"/>
              </a:rPr>
              <a:t>قدمت خود تمدن دارد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ار پوسترهایی با جنس پاپیروس در مصر تا تبلیغات سیاسی در روم باستان</a:t>
            </a:r>
          </a:p>
          <a:p>
            <a:pPr algn="justLow" rtl="1"/>
            <a:r>
              <a:rPr lang="fa-IR" sz="2400" b="1" dirty="0" smtClean="0">
                <a:cs typeface="B Nazanin" panose="00000400000000000000" pitchFamily="2" charset="-78"/>
              </a:rPr>
              <a:t>در </a:t>
            </a:r>
            <a:r>
              <a:rPr lang="fa-IR" sz="2400" b="1" dirty="0">
                <a:cs typeface="B Nazanin" panose="00000400000000000000" pitchFamily="2" charset="-78"/>
              </a:rPr>
              <a:t>قرن 19 با رواج روزنامه تبلیغات افزایش یافت و با گسترش راه آهن از </a:t>
            </a:r>
            <a:r>
              <a:rPr lang="fa-IR" sz="2400" b="1" dirty="0" smtClean="0">
                <a:cs typeface="B Nazanin" panose="00000400000000000000" pitchFamily="2" charset="-78"/>
              </a:rPr>
              <a:t>جنبه محلی </a:t>
            </a:r>
            <a:r>
              <a:rPr lang="fa-IR" sz="2400" b="1" dirty="0">
                <a:cs typeface="B Nazanin" panose="00000400000000000000" pitchFamily="2" charset="-78"/>
              </a:rPr>
              <a:t>درآمد و سراسری شد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پیشینه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اهمیت تبلیغات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تبلیغات در تارپود جامعه تنیده شده و نفع آن همانطور که ذکر شد به نفع رفاه و آسایش مردم، ارزانی کالا و ارتقا کیفیت کالا و خدمات </a:t>
            </a:r>
            <a:r>
              <a:rPr lang="fa-IR" sz="2400" b="1" dirty="0" smtClean="0">
                <a:cs typeface="B Nazanin" panose="00000400000000000000" pitchFamily="2" charset="-78"/>
              </a:rPr>
              <a:t>می باشد</a:t>
            </a:r>
            <a:endParaRPr lang="fa-IR" sz="2400" b="1" dirty="0">
              <a:cs typeface="B Nazanin" panose="00000400000000000000" pitchFamily="2" charset="-78"/>
            </a:endParaRP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در </a:t>
            </a:r>
            <a:r>
              <a:rPr lang="fa-IR" sz="2400" b="1" dirty="0" smtClean="0">
                <a:cs typeface="B Nazanin" panose="00000400000000000000" pitchFamily="2" charset="-78"/>
              </a:rPr>
              <a:t>آمریکا </a:t>
            </a:r>
            <a:r>
              <a:rPr lang="fa-IR" sz="2400" b="1" dirty="0">
                <a:cs typeface="B Nazanin" panose="00000400000000000000" pitchFamily="2" charset="-78"/>
              </a:rPr>
              <a:t>سالیانه برای اینکار 95 میلیارد دلار هزینه می شود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بیش از 400 هزار نفر در صنعت تبلیغات و نزدیک به یک میلیون نفر در مشاغل مرتبط مشغول هستند</a:t>
            </a:r>
          </a:p>
          <a:p>
            <a:pPr algn="r" rt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انواع تبلیغات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600" b="1" dirty="0" smtClean="0">
                <a:cs typeface="B Nazanin" panose="00000400000000000000" pitchFamily="2" charset="-78"/>
              </a:rPr>
              <a:t>در کل به سه قسم تقسیم میشود: </a:t>
            </a:r>
          </a:p>
          <a:p>
            <a:pPr algn="r" rtl="1"/>
            <a:r>
              <a:rPr lang="fa-IR" sz="3600" b="1" dirty="0" smtClean="0">
                <a:cs typeface="B Nazanin" panose="00000400000000000000" pitchFamily="2" charset="-78"/>
              </a:rPr>
              <a:t>تبلیغات تجاری،</a:t>
            </a:r>
          </a:p>
          <a:p>
            <a:pPr algn="r" rtl="1"/>
            <a:r>
              <a:rPr lang="fa-IR" sz="3600" b="1" dirty="0" smtClean="0">
                <a:cs typeface="B Nazanin" panose="00000400000000000000" pitchFamily="2" charset="-78"/>
              </a:rPr>
              <a:t>سیاسی</a:t>
            </a:r>
          </a:p>
          <a:p>
            <a:pPr algn="r" rtl="1"/>
            <a:r>
              <a:rPr lang="fa-IR" sz="3600" b="1" dirty="0" smtClean="0">
                <a:cs typeface="B Nazanin" panose="00000400000000000000" pitchFamily="2" charset="-78"/>
              </a:rPr>
              <a:t>آموزشی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تبلیغات تجاری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عبارت است از بکار بردن وسایل ارتباطی به منظور ترغیب مردم به خرید کالا یا خدمات. مثل تبلیغ فروش لباس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کار این نوع تبلیغات جایگزینی رفتار شرطی به جاری رفتار عقلانی است که منجر به کسب در آمد بیشتر می شود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موجب رقابت و بهبود کیفیت کالا می شود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تبلیغات سیاسی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به مجموعه ای از فعالیت و تصور سازیها گویند که </a:t>
            </a:r>
            <a:r>
              <a:rPr lang="fa-IR" sz="3200" b="1" dirty="0" smtClean="0">
                <a:cs typeface="B Nazanin" panose="00000400000000000000" pitchFamily="2" charset="-78"/>
              </a:rPr>
              <a:t>توسط فرد</a:t>
            </a:r>
            <a:r>
              <a:rPr lang="fa-IR" sz="3200" b="1" dirty="0">
                <a:cs typeface="B Nazanin" panose="00000400000000000000" pitchFamily="2" charset="-78"/>
              </a:rPr>
              <a:t>، حزب، سازمان یا حکومتی در جهت کسب قدرت و حفظ آن و نیز تضعیف یا از بین بردن قدرت طرف مقابل صورت می گیرد که هدفش کسب </a:t>
            </a:r>
            <a:r>
              <a:rPr lang="fa-IR" sz="3200" b="1" dirty="0" smtClean="0">
                <a:cs typeface="B Nazanin" panose="00000400000000000000" pitchFamily="2" charset="-78"/>
              </a:rPr>
              <a:t>قدرت، مشروعیت </a:t>
            </a:r>
            <a:r>
              <a:rPr lang="fa-IR" sz="3200" b="1" dirty="0">
                <a:cs typeface="B Nazanin" panose="00000400000000000000" pitchFamily="2" charset="-78"/>
              </a:rPr>
              <a:t>و مقبولیت است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این تبلیغات در جهت جایگزینی رفتار عاطفی به </a:t>
            </a:r>
            <a:r>
              <a:rPr lang="fa-IR" sz="3200" b="1" dirty="0" smtClean="0">
                <a:cs typeface="B Nazanin" panose="00000400000000000000" pitchFamily="2" charset="-78"/>
              </a:rPr>
              <a:t>جای </a:t>
            </a:r>
            <a:r>
              <a:rPr lang="fa-IR" sz="3200" b="1" dirty="0">
                <a:cs typeface="B Nazanin" panose="00000400000000000000" pitchFamily="2" charset="-78"/>
              </a:rPr>
              <a:t>رفتار عقلانی است که منجر به کسب قدرت سیاسی می شود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تبلیغات آموزشی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ترویج و انتشار یک آیین خاص و آموزش و پرورش را عمل یا فرایند انتقال دانش یامهارت تعریف کرده اند. در واقع تبلیغات آموزشی جایگزین رفتار عقلانی به جای سایر رفتار هاست و منجر به ارتقای سطح دانش عموم می شود  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شاهپور</a:t>
            </a:r>
            <a:r>
              <a:rPr lang="fa-IR" dirty="0" smtClean="0"/>
              <a:t> </a:t>
            </a:r>
            <a:r>
              <a:rPr lang="fa-IR" sz="1050" b="1" dirty="0">
                <a:solidFill>
                  <a:srgbClr val="FF0000"/>
                </a:solidFill>
              </a:rPr>
              <a:t>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400" b="1" dirty="0">
                <a:solidFill>
                  <a:srgbClr val="FF0000"/>
                </a:solidFill>
                <a:cs typeface="B Nazanin" panose="00000400000000000000" pitchFamily="2" charset="-78"/>
              </a:rPr>
              <a:t>روانشناسی اجتماعی تبلیغات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منظور شناخت عواملی ست که سبب می شود افراد تحت تاثیر تبلیغات قرار گرفته و موافق با آن واکنش نشان دهند.عواملی که در این اثر بخشی دخالت دارند عبارتند از: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تلقین پذیری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همچشمی گروهی، 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تداعی معانی و انتقال،</a:t>
            </a:r>
          </a:p>
          <a:p>
            <a:pPr algn="justLow" rtl="1"/>
            <a:r>
              <a:rPr lang="fa-IR" sz="3200" b="1" dirty="0">
                <a:cs typeface="B Nazanin" panose="00000400000000000000" pitchFamily="2" charset="-78"/>
              </a:rPr>
              <a:t> مغزشویی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1050" b="1" dirty="0">
                <a:solidFill>
                  <a:srgbClr val="FF0000"/>
                </a:solidFill>
              </a:rPr>
              <a:t>دکتر شاهپور احمدی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</TotalTime>
  <Words>1019</Words>
  <Application>Microsoft Office PowerPoint</Application>
  <PresentationFormat>Widescreen</PresentationFormat>
  <Paragraphs>116</Paragraphs>
  <Slides>18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 Nazanin</vt:lpstr>
      <vt:lpstr>Calibri</vt:lpstr>
      <vt:lpstr>Century Gothic</vt:lpstr>
      <vt:lpstr>Tahoma</vt:lpstr>
      <vt:lpstr>Wingdings 3</vt:lpstr>
      <vt:lpstr>Wisp</vt:lpstr>
      <vt:lpstr>روانشناسی اجتماعی (تبلیغات)</vt:lpstr>
      <vt:lpstr>تعریف</vt:lpstr>
      <vt:lpstr>پیشینه تاریخی تبلیغات </vt:lpstr>
      <vt:lpstr>اهمیت تبلیغات</vt:lpstr>
      <vt:lpstr>انواع تبلیغات</vt:lpstr>
      <vt:lpstr>تبلیغات تجاری</vt:lpstr>
      <vt:lpstr>تبلیغات سیاسی</vt:lpstr>
      <vt:lpstr>تبلیغات آموزشی</vt:lpstr>
      <vt:lpstr>روانشناسی اجتماعی تبلیغات</vt:lpstr>
      <vt:lpstr>ادامه</vt:lpstr>
      <vt:lpstr>ادامه</vt:lpstr>
      <vt:lpstr>فنون تبلیغات</vt:lpstr>
      <vt:lpstr>ارکان تبلیغات </vt:lpstr>
      <vt:lpstr>ادامه</vt:lpstr>
      <vt:lpstr>پیام و ویژگی های آن</vt:lpstr>
      <vt:lpstr>زمینه ارائه پیام و ویژگی های آن</vt:lpstr>
      <vt:lpstr>ویژگی های پیام گیران</vt:lpstr>
      <vt:lpstr>   خدا نگهدار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تبلیغات</dc:title>
  <dc:creator>Windows User</dc:creator>
  <cp:lastModifiedBy>Windows User</cp:lastModifiedBy>
  <cp:revision>23</cp:revision>
  <dcterms:created xsi:type="dcterms:W3CDTF">2020-04-13T12:47:49Z</dcterms:created>
  <dcterms:modified xsi:type="dcterms:W3CDTF">2020-04-16T12:56:33Z</dcterms:modified>
</cp:coreProperties>
</file>