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65" d="100"/>
          <a:sy n="65" d="100"/>
        </p:scale>
        <p:origin x="-408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28414-6601-48B1-B797-3D1D5BE71F0C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0E378-2553-4E0A-A124-5FB4ED59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B4C7E32D-BCB3-4E5C-A57F-4820062E3442}" type="slidenum">
              <a:rPr lang="fa-IR">
                <a:solidFill>
                  <a:prstClr val="black"/>
                </a:solidFill>
                <a:cs typeface="Majalla UI"/>
              </a:rPr>
              <a:pPr algn="l">
                <a:spcBef>
                  <a:spcPct val="0"/>
                </a:spcBef>
              </a:pPr>
              <a:t>1</a:t>
            </a:fld>
            <a:endParaRPr lang="fa-IR">
              <a:solidFill>
                <a:prstClr val="black"/>
              </a:solidFill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264663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42D0-F270-44A6-9461-B5469AF15F4F}" type="datetime8">
              <a:rPr lang="fa-I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آوريل 18، 20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2E796-458F-4AAB-A75F-CAAD62F4CAB5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270020"/>
      </p:ext>
    </p:extLst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9923-3ADE-4396-8A7D-8609147E131F}" type="datetime8">
              <a:rPr lang="fa-I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آوريل 18، 20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993CF-80CB-4313-A7C8-726E3406428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6118365"/>
      </p:ext>
    </p:extLst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D1F0A-0DF7-4FFC-A374-6E8FAA264027}" type="datetime8">
              <a:rPr lang="fa-I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آوريل 18، 20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3ADB7-E6F1-4964-A64F-78EA27F99DAC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3176639"/>
      </p:ext>
    </p:extLst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69D74-F8B1-4BBA-B17C-C0112624D339}" type="datetime8">
              <a:rPr lang="fa-I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آوريل 18، 20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548D0-63EE-49D7-8455-C4950607EA8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3154131"/>
      </p:ext>
    </p:extLst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8441A-8334-4FBE-8E98-D3AF602F23F8}" type="datetime8">
              <a:rPr lang="fa-I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آوريل 18، 20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163FB-33C5-4BD1-B851-5296876E402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4261953"/>
      </p:ext>
    </p:extLst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0F695-1FC7-4A0D-81AC-854A7CA1744B}" type="datetime8">
              <a:rPr lang="fa-I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آوريل 18، 20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406B-486B-4B7B-BB06-733B2C7442C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2560242"/>
      </p:ext>
    </p:extLst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72702-A995-4C74-9566-83934626431C}" type="datetime8">
              <a:rPr lang="fa-I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آوريل 18، 20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1D7-FADA-47DE-A0B8-7626E221D46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4704776"/>
      </p:ext>
    </p:extLst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08366-02DF-4A11-8DF0-69EE1A5A8983}" type="datetime8">
              <a:rPr lang="fa-I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آوريل 18، 20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E848C-2DE5-409C-82EF-E207BDCBA4E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5509172"/>
      </p:ext>
    </p:extLst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BF8B-5BC7-4669-A5D3-045B7C5438EB}" type="datetime8">
              <a:rPr lang="fa-I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آوريل 18، 20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304D-E327-470C-ABC4-FC8A3ECED1B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5058073"/>
      </p:ext>
    </p:extLst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90C7B-71B9-45C2-A4B2-84C239604CAE}" type="datetime8">
              <a:rPr lang="fa-I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آوريل 18، 20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775A9-30B4-469E-87E8-4D27B891556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0256435"/>
      </p:ext>
    </p:extLst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1E3D9-BACB-4467-997C-841230CC6588}" type="datetime8">
              <a:rPr lang="fa-I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آوريل 18، 20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3B1AF3-F99D-4E29-86E7-C778B4F8797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8210106"/>
      </p:ext>
    </p:extLst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943EC3-4C7D-4B08-9CD8-802DA289FF71}" type="datetime8">
              <a:rPr lang="fa-I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آوريل 18، 20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smtClean="0">
                <a:solidFill>
                  <a:srgbClr val="D1EAEE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5E4F6A-38D3-4CAD-BC46-D562CA624C0D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a-IR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961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472" y="928670"/>
            <a:ext cx="7851648" cy="1828800"/>
          </a:xfrm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fa-IR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809750" y="1"/>
            <a:ext cx="8858250" cy="3357563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endParaRPr lang="fa-IR" sz="7400" dirty="0"/>
          </a:p>
          <a:p>
            <a:pPr marR="0" eaLnBrk="1" hangingPunct="1">
              <a:lnSpc>
                <a:spcPct val="80000"/>
              </a:lnSpc>
            </a:pPr>
            <a:endParaRPr lang="fa-IR" sz="7400" dirty="0"/>
          </a:p>
          <a:p>
            <a:pPr marR="0" algn="ctr" eaLnBrk="1" hangingPunct="1">
              <a:lnSpc>
                <a:spcPct val="80000"/>
              </a:lnSpc>
            </a:pPr>
            <a:r>
              <a:rPr lang="fa-IR" sz="7400" dirty="0">
                <a:solidFill>
                  <a:srgbClr val="FFC000"/>
                </a:solidFill>
                <a:ea typeface="2  Fantezy"/>
                <a:cs typeface="2  Fantezy"/>
              </a:rPr>
              <a:t>بسم الله الرحمن الرحیم</a:t>
            </a:r>
          </a:p>
          <a:p>
            <a:pPr marR="0" eaLnBrk="1" hangingPunct="1">
              <a:lnSpc>
                <a:spcPct val="80000"/>
              </a:lnSpc>
            </a:pPr>
            <a:endParaRPr lang="fa-IR" sz="7400" dirty="0"/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1529906" y="-30"/>
            <a:ext cx="223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a-IR" sz="20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itchFamily="2" charset="-78"/>
              </a:rPr>
              <a:t> </a:t>
            </a:r>
            <a:endParaRPr lang="fa-IR" sz="180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  <a:cs typeface="B Titr" pitchFamily="2" charset="-78"/>
            </a:endParaRPr>
          </a:p>
        </p:txBody>
      </p:sp>
      <p:sp>
        <p:nvSpPr>
          <p:cNvPr id="4101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87EEB6-B006-45D2-ADC5-D9416542FBC9}" type="slidenum">
              <a:rPr lang="fa-IR" sz="3000" b="1">
                <a:solidFill>
                  <a:prstClr val="blac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fa-IR" sz="3000" b="1">
              <a:solidFill>
                <a:prstClr val="black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43278" y="400080"/>
            <a:ext cx="2787805" cy="737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جلسه اول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47684"/>
      </p:ext>
    </p:extLst>
  </p:cSld>
  <p:clrMapOvr>
    <a:masterClrMapping/>
  </p:clrMapOvr>
  <p:transition spd="slow" advTm="2821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188" y="3937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7300" b="1" dirty="0">
                <a:solidFill>
                  <a:srgbClr val="FFC000"/>
                </a:solidFill>
                <a:cs typeface="2  Nazanin" pitchFamily="2" charset="-78"/>
              </a:rPr>
              <a:t>تربيت بدني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530350" y="692151"/>
            <a:ext cx="9144000" cy="5502275"/>
          </a:xfrm>
        </p:spPr>
        <p:txBody>
          <a:bodyPr/>
          <a:lstStyle/>
          <a:p>
            <a:pPr algn="just" rtl="1" eaLnBrk="1" hangingPunct="1"/>
            <a:r>
              <a:rPr lang="ar-SA" sz="2800">
                <a:ea typeface="2  Mitra"/>
                <a:cs typeface="2  Mitra"/>
              </a:rPr>
              <a:t>لغت تربيت بدني لغتي است مركب از دو كلمه </a:t>
            </a:r>
            <a:r>
              <a:rPr lang="ar-SA" sz="3000" b="1">
                <a:solidFill>
                  <a:srgbClr val="FFC000"/>
                </a:solidFill>
                <a:ea typeface="2  Mitra"/>
                <a:cs typeface="2  Mitra"/>
              </a:rPr>
              <a:t>تر</a:t>
            </a:r>
            <a:r>
              <a:rPr lang="fa-IR" sz="3000" b="1">
                <a:solidFill>
                  <a:srgbClr val="FFC000"/>
                </a:solidFill>
                <a:ea typeface="2  Mitra"/>
                <a:cs typeface="2  Mitra"/>
              </a:rPr>
              <a:t>ب</a:t>
            </a:r>
            <a:r>
              <a:rPr lang="ar-SA" sz="3000" b="1">
                <a:solidFill>
                  <a:srgbClr val="FFC000"/>
                </a:solidFill>
                <a:ea typeface="2  Mitra"/>
                <a:cs typeface="2  Mitra"/>
              </a:rPr>
              <a:t>يت</a:t>
            </a:r>
            <a:r>
              <a:rPr lang="fa-IR" sz="3000" b="1">
                <a:solidFill>
                  <a:srgbClr val="FFC000"/>
                </a:solidFill>
                <a:ea typeface="2  Mitra"/>
                <a:cs typeface="2  Mitra"/>
              </a:rPr>
              <a:t> + </a:t>
            </a:r>
            <a:r>
              <a:rPr lang="ar-SA" sz="3000" b="1">
                <a:solidFill>
                  <a:srgbClr val="FFC000"/>
                </a:solidFill>
                <a:ea typeface="2  Mitra"/>
                <a:cs typeface="2  Mitra"/>
              </a:rPr>
              <a:t>بدن</a:t>
            </a:r>
            <a:r>
              <a:rPr lang="fa-IR" sz="3000" b="1">
                <a:solidFill>
                  <a:srgbClr val="FFC000"/>
                </a:solidFill>
                <a:ea typeface="2  Mitra"/>
                <a:cs typeface="2  Mitra"/>
              </a:rPr>
              <a:t> </a:t>
            </a:r>
            <a:r>
              <a:rPr lang="ar-SA" sz="3000" b="1">
                <a:solidFill>
                  <a:srgbClr val="FFC000"/>
                </a:solidFill>
                <a:ea typeface="2  Mitra"/>
                <a:cs typeface="2  Mitra"/>
              </a:rPr>
              <a:t> </a:t>
            </a:r>
            <a:r>
              <a:rPr lang="fa-IR" sz="2800">
                <a:ea typeface="2  Mitra"/>
                <a:cs typeface="2  Mitra"/>
              </a:rPr>
              <a:t>،</a:t>
            </a:r>
            <a:r>
              <a:rPr lang="ar-SA" sz="2800">
                <a:ea typeface="2  Mitra"/>
                <a:cs typeface="2  Mitra"/>
              </a:rPr>
              <a:t> كلمه تربيت در زبان فارسي به معني پروردن ، پروراندن و اسم مصدر پرورش مي باشد </a:t>
            </a:r>
            <a:r>
              <a:rPr lang="fa-IR" sz="2800">
                <a:ea typeface="2  Mitra"/>
                <a:cs typeface="2  Mitra"/>
              </a:rPr>
              <a:t>و بدن که منظور همان جسم می باشد.</a:t>
            </a:r>
            <a:endParaRPr lang="en-US" sz="2800">
              <a:ea typeface="2  Mitra"/>
              <a:cs typeface="2  Mitra"/>
            </a:endParaRPr>
          </a:p>
          <a:p>
            <a:pPr algn="just" rtl="1" eaLnBrk="1" hangingPunct="1"/>
            <a:r>
              <a:rPr lang="ar-SA" sz="2800">
                <a:ea typeface="2  Mitra"/>
                <a:cs typeface="2  Mitra"/>
              </a:rPr>
              <a:t>واژه تربیت به فرایند مداوم یادگیری گفته می شود که در سرا سر زندگی ادامه دارد. </a:t>
            </a:r>
            <a:endParaRPr lang="fa-IR" sz="2800">
              <a:ea typeface="2  Mitra"/>
              <a:cs typeface="2  Mitra"/>
            </a:endParaRPr>
          </a:p>
          <a:p>
            <a:pPr algn="just" rtl="1" eaLnBrk="1" hangingPunct="1"/>
            <a:r>
              <a:rPr lang="fa-IR" sz="2800">
                <a:ea typeface="2  Mitra"/>
                <a:cs typeface="2  Mitra"/>
              </a:rPr>
              <a:t>مي توان گفت اصول و مباني تربيت بدني مبحثي معرفت شناختي در رابطه با ساختار تربيت بدني است. اين مبحث اساس،‌ بنيان، پيكره، اهداف و ارزش هاي تربيت بدني  و ورزش را تشريح مي كند.</a:t>
            </a:r>
            <a:endParaRPr lang="en-US" sz="2800">
              <a:ea typeface="2  Mitra"/>
              <a:cs typeface="2  Mitra"/>
            </a:endParaRPr>
          </a:p>
          <a:p>
            <a:pPr algn="just" rtl="1" eaLnBrk="1" hangingPunct="1"/>
            <a:endParaRPr lang="en-US" sz="2800">
              <a:ea typeface="2  Mitra"/>
              <a:cs typeface="2  Mitra"/>
            </a:endParaRPr>
          </a:p>
          <a:p>
            <a:pPr algn="just" rtl="1" eaLnBrk="1" hangingPunct="1"/>
            <a:r>
              <a:rPr lang="fa-IR" sz="2800">
                <a:ea typeface="2  Mitra"/>
                <a:cs typeface="2  Mitra"/>
              </a:rPr>
              <a:t>تربيت بدني از طریق برنامه های هدفمند فعالیت جسمانی ،دررشدهمه جانبه شخص مشارکت می کند .</a:t>
            </a:r>
          </a:p>
          <a:p>
            <a:pPr algn="just" rtl="1" eaLnBrk="1" hangingPunct="1"/>
            <a:r>
              <a:rPr lang="ar-SA" sz="2800">
                <a:ea typeface="2  Mitra"/>
                <a:cs typeface="2  Mitra"/>
              </a:rPr>
              <a:t>تربیت بدنی و ورزش بر یک چیز تأکید می کند وآن حرکت انسان یا به طورکلی فعالیت جسمانی</a:t>
            </a:r>
            <a:endParaRPr lang="en-US" sz="2800">
              <a:ea typeface="2  Mitra"/>
              <a:cs typeface="2  Mitra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38FCD2-6013-4F81-B97A-DB9235B388C6}" type="slidenum">
              <a:rPr lang="fa-IR" sz="1200">
                <a:solidFill>
                  <a:prstClr val="blac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a-IR" sz="1200">
              <a:solidFill>
                <a:prstClr val="black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36035"/>
      </p:ext>
    </p:extLst>
  </p:cSld>
  <p:clrMapOvr>
    <a:masterClrMapping/>
  </p:clrMapOvr>
  <p:transition spd="slow" advTm="84064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7300" dirty="0">
                <a:solidFill>
                  <a:srgbClr val="FFC000"/>
                </a:solidFill>
                <a:cs typeface="2  Nazanin" pitchFamily="2" charset="-78"/>
              </a:rPr>
              <a:t>تعریف تربیت بدنی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81200" y="1571626"/>
            <a:ext cx="8229600" cy="4752975"/>
          </a:xfrm>
        </p:spPr>
        <p:txBody>
          <a:bodyPr/>
          <a:lstStyle/>
          <a:p>
            <a:pPr algn="just" rtl="1" eaLnBrk="1" hangingPunct="1"/>
            <a:r>
              <a:rPr lang="fa-IR" sz="3200">
                <a:ea typeface="2  Mitra"/>
                <a:cs typeface="2  Mitra"/>
              </a:rPr>
              <a:t>تربیت بدنی بخش مهمی از تعلیم و تربیت است که از طریق حرکات مبتنی بر اصول علمی، جریان رشد و تکامل را در همه ابعاد وجود انسان (جسمانی، روانی و اخلاقی) تسهیل و هماهنگ نموده و به رشد و شکوفایی استعداد های فرد کمک می کند</a:t>
            </a:r>
          </a:p>
          <a:p>
            <a:pPr algn="just" rtl="1" eaLnBrk="1" hangingPunct="1"/>
            <a:r>
              <a:rPr lang="fa-IR" sz="3200">
                <a:ea typeface="2  Mitra"/>
                <a:cs typeface="2  Mitra"/>
              </a:rPr>
              <a:t>تربیت بدنی عبارتست از یک سلسله فعالیت ها و حرکت های بدنی منظم و حساب شده به منظور رشد و تربیت استعدادهای جسمانی، حرکتی، فکری، اجتماعی و اخلاقی</a:t>
            </a:r>
          </a:p>
          <a:p>
            <a:pPr algn="just" rtl="1" eaLnBrk="1" hangingPunct="1"/>
            <a:endParaRPr lang="fa-IR" sz="3200">
              <a:ea typeface="2  Mitra"/>
              <a:cs typeface="2  Mitra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439D4C-58C0-466A-BE68-5FE350E19403}" type="slidenum">
              <a:rPr lang="fa-IR" sz="1200">
                <a:solidFill>
                  <a:prstClr val="blac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fa-IR" sz="1200">
              <a:solidFill>
                <a:prstClr val="black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0725"/>
      </p:ext>
    </p:extLst>
  </p:cSld>
  <p:clrMapOvr>
    <a:masterClrMapping/>
  </p:clrMapOvr>
  <p:transition spd="slow" advTm="106117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ar-SA" sz="6600" dirty="0">
                <a:solidFill>
                  <a:srgbClr val="FFC000"/>
                </a:solidFill>
              </a:rPr>
              <a:t>تربيت بدني شامل </a:t>
            </a:r>
            <a:endParaRPr lang="fa-IR" sz="66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0"/>
            </a:schemeClr>
          </a:solidFill>
        </p:spPr>
        <p:txBody>
          <a:bodyPr/>
          <a:lstStyle/>
          <a:p>
            <a:pPr algn="r" rtl="1" eaLnBrk="1" hangingPunct="1"/>
            <a:r>
              <a:rPr lang="ar-SA" sz="3200">
                <a:ea typeface="2  Nazanin"/>
                <a:cs typeface="2  Nazanin"/>
              </a:rPr>
              <a:t>اکتساب و پالایش مهارت های حرکتی </a:t>
            </a:r>
            <a:endParaRPr lang="en-US" sz="3200">
              <a:ea typeface="2  Nazanin"/>
              <a:cs typeface="2  Nazanin"/>
            </a:endParaRPr>
          </a:p>
          <a:p>
            <a:pPr algn="r" rtl="1" eaLnBrk="1" hangingPunct="1"/>
            <a:r>
              <a:rPr lang="ar-SA" sz="3200">
                <a:ea typeface="2  Nazanin"/>
                <a:cs typeface="2  Nazanin"/>
              </a:rPr>
              <a:t>رشد و نگهداری آمادگی جسمانی برای سلامتی و زندگی بهتر</a:t>
            </a:r>
            <a:endParaRPr lang="en-US" sz="3200">
              <a:ea typeface="2  Nazanin"/>
              <a:cs typeface="2  Nazanin"/>
            </a:endParaRPr>
          </a:p>
          <a:p>
            <a:pPr algn="r" rtl="1" eaLnBrk="1" hangingPunct="1"/>
            <a:r>
              <a:rPr lang="ar-SA" sz="3200">
                <a:ea typeface="2  Nazanin"/>
                <a:cs typeface="2  Nazanin"/>
              </a:rPr>
              <a:t> اکتساب دانش در باره فعالیت های جسمانی </a:t>
            </a:r>
            <a:endParaRPr lang="en-US" sz="3200">
              <a:ea typeface="2  Nazanin"/>
              <a:cs typeface="2  Nazanin"/>
            </a:endParaRPr>
          </a:p>
          <a:p>
            <a:pPr algn="r" rtl="1" eaLnBrk="1" hangingPunct="1"/>
            <a:r>
              <a:rPr lang="ar-SA" sz="3200">
                <a:ea typeface="2  Nazanin"/>
                <a:cs typeface="2  Nazanin"/>
              </a:rPr>
              <a:t> پرورش نگرش مثبت در راستای کمک به یادگیری در طول عمر و شرکت در سراسر زندگی</a:t>
            </a:r>
            <a:endParaRPr lang="en-US" sz="3200">
              <a:ea typeface="2  Nazanin"/>
              <a:cs typeface="2  Nazanin"/>
            </a:endParaRPr>
          </a:p>
          <a:p>
            <a:pPr algn="r" rtl="1" eaLnBrk="1" hangingPunct="1"/>
            <a:r>
              <a:rPr lang="ar-SA" sz="3200">
                <a:ea typeface="2  Nazanin"/>
                <a:cs typeface="2  Nazanin"/>
              </a:rPr>
              <a:t> تربيت بدني به منزله ی یک رشته علمی </a:t>
            </a:r>
            <a:endParaRPr lang="fa-IR" sz="3200">
              <a:ea typeface="2  Nazanin"/>
              <a:cs typeface="2  Nazanin"/>
            </a:endParaRPr>
          </a:p>
        </p:txBody>
      </p:sp>
      <p:sp>
        <p:nvSpPr>
          <p:cNvPr id="16388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C2CEDA-B9A7-4B54-9B65-A744DA6F7C15}" type="slidenum">
              <a:rPr lang="fa-IR" sz="3000" b="1">
                <a:solidFill>
                  <a:prstClr val="blac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a-IR" sz="3000" b="1">
              <a:solidFill>
                <a:prstClr val="black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73695"/>
      </p:ext>
    </p:extLst>
  </p:cSld>
  <p:clrMapOvr>
    <a:masterClrMapping/>
  </p:clrMapOvr>
  <p:transition spd="slow" advTm="11492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sz="4800">
                <a:solidFill>
                  <a:srgbClr val="FFC000"/>
                </a:solidFill>
                <a:ea typeface="2  Nazanin"/>
                <a:cs typeface="2  Nazanin"/>
              </a:rPr>
              <a:t>تربیت بدنی به عنوان یک علم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 eaLnBrk="1" hangingPunct="1"/>
            <a:r>
              <a:rPr lang="ar-SA" sz="3200">
                <a:ea typeface="2  Nazanin"/>
                <a:cs typeface="2  Nazanin"/>
              </a:rPr>
              <a:t>از اواسط دهه 1960 موج گسترده ای از مطالعات علمی  در رشته تربت بدنی به وجود آمد که سبب ارتقاع جایگاه علمی آن به عنوان یک علم شد</a:t>
            </a:r>
            <a:endParaRPr lang="fa-IR" sz="3200">
              <a:ea typeface="2  Nazanin"/>
              <a:cs typeface="2  Nazanin"/>
            </a:endParaRPr>
          </a:p>
          <a:p>
            <a:pPr algn="just" rtl="1" eaLnBrk="1" hangingPunct="1"/>
            <a:r>
              <a:rPr lang="ar-SA" sz="3200">
                <a:solidFill>
                  <a:srgbClr val="FFC000"/>
                </a:solidFill>
              </a:rPr>
              <a:t>تعریف هنری از رشته علمی: </a:t>
            </a:r>
            <a:endParaRPr lang="en-US" sz="3200">
              <a:solidFill>
                <a:srgbClr val="FFC000"/>
              </a:solidFill>
              <a:cs typeface="Majalla UI"/>
            </a:endParaRPr>
          </a:p>
          <a:p>
            <a:pPr algn="just" rtl="1" eaLnBrk="1" hangingPunct="1"/>
            <a:r>
              <a:rPr lang="ar-SA" sz="3200"/>
              <a:t>حجم سازمان داری از مجموعه دانش مشتمل بر واحد های رسمی آموزشی مدون</a:t>
            </a:r>
            <a:endParaRPr lang="fa-IR" sz="3200">
              <a:ea typeface="2  Nazanin"/>
              <a:cs typeface="2  Nazanin"/>
            </a:endParaRPr>
          </a:p>
        </p:txBody>
      </p:sp>
      <p:sp>
        <p:nvSpPr>
          <p:cNvPr id="1741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D2CCA8-93E1-4F99-B84A-022EDBA9F6C0}" type="slidenum">
              <a:rPr lang="fa-IR" sz="3000" b="1">
                <a:solidFill>
                  <a:prstClr val="blac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a-IR" sz="3000" b="1">
              <a:solidFill>
                <a:prstClr val="black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77139"/>
      </p:ext>
    </p:extLst>
  </p:cSld>
  <p:clrMapOvr>
    <a:masterClrMapping/>
  </p:clrMapOvr>
  <p:transition spd="slow" advTm="62032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438400" y="357188"/>
            <a:ext cx="8229600" cy="1143000"/>
          </a:xfrm>
        </p:spPr>
        <p:txBody>
          <a:bodyPr/>
          <a:lstStyle/>
          <a:p>
            <a:pPr algn="ctr" rtl="1" eaLnBrk="1" hangingPunct="1"/>
            <a:r>
              <a:rPr lang="fa-IR" sz="8800" b="1">
                <a:solidFill>
                  <a:srgbClr val="FFC000"/>
                </a:solidFill>
                <a:latin typeface="Diwht"/>
                <a:ea typeface="2  Fantezy"/>
                <a:cs typeface="2  Fantezy"/>
              </a:rPr>
              <a:t>عنوان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095500" y="1785938"/>
            <a:ext cx="8229600" cy="4525962"/>
          </a:xfrm>
        </p:spPr>
        <p:txBody>
          <a:bodyPr/>
          <a:lstStyle/>
          <a:p>
            <a:pPr algn="ctr" rtl="1" eaLnBrk="1" hangingPunct="1">
              <a:buFont typeface="Wingdings 2" panose="05020102010507070707" pitchFamily="18" charset="2"/>
              <a:buNone/>
            </a:pPr>
            <a:endParaRPr lang="fa-IR" smtClean="0"/>
          </a:p>
          <a:p>
            <a:pPr algn="ctr" rtl="1" eaLnBrk="1" hangingPunct="1">
              <a:buFont typeface="Wingdings 2" panose="05020102010507070707" pitchFamily="18" charset="2"/>
              <a:buNone/>
            </a:pPr>
            <a:r>
              <a:rPr lang="fa-IR" sz="6000"/>
              <a:t>مبانی</a:t>
            </a:r>
          </a:p>
          <a:p>
            <a:pPr algn="ctr" rtl="1" eaLnBrk="1" hangingPunct="1">
              <a:buFont typeface="Wingdings 2" panose="05020102010507070707" pitchFamily="18" charset="2"/>
              <a:buNone/>
            </a:pPr>
            <a:r>
              <a:rPr lang="fa-IR" sz="6600">
                <a:ea typeface="2  Fantezy"/>
                <a:cs typeface="2  Fantezy"/>
              </a:rPr>
              <a:t>آموزش تربیت بدنی</a:t>
            </a:r>
          </a:p>
        </p:txBody>
      </p:sp>
      <p:sp>
        <p:nvSpPr>
          <p:cNvPr id="6148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5FFF63-38A9-4136-A00E-017C0C6DB1AD}" type="slidenum">
              <a:rPr lang="fa-IR" sz="3000" b="1">
                <a:solidFill>
                  <a:prstClr val="blac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a-IR" sz="3000" b="1">
              <a:solidFill>
                <a:prstClr val="black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01065"/>
      </p:ext>
    </p:extLst>
  </p:cSld>
  <p:clrMapOvr>
    <a:masterClrMapping/>
  </p:clrMapOvr>
  <p:transition spd="slow" advTm="1699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sz="6000" b="1">
                <a:solidFill>
                  <a:srgbClr val="FFC000"/>
                </a:solidFill>
                <a:ea typeface="2  Nazanin"/>
                <a:cs typeface="2  Nazanin"/>
              </a:rPr>
              <a:t>ریشه مبانی</a:t>
            </a:r>
            <a:endParaRPr lang="fa-IR" sz="6000">
              <a:solidFill>
                <a:srgbClr val="FFC000"/>
              </a:solidFill>
              <a:ea typeface="2  Nazanin"/>
              <a:cs typeface="2  Nazanin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 eaLnBrk="1" hangingPunct="1"/>
            <a:r>
              <a:rPr lang="fa-IR" sz="4000"/>
              <a:t>کلمه مبانی جمع مکسر مبنا و به مفهوم بنا ها، بنیان ها، شالوده ها و ساختارها است. در واقع مبانی هر پدیده یا علم متضمن پایه ها، چهار چوپ، اسکلت و ساختار اصلی آن پدیده یا علم است. </a:t>
            </a:r>
          </a:p>
          <a:p>
            <a:pPr algn="just" rtl="1" eaLnBrk="1" hangingPunct="1"/>
            <a:r>
              <a:rPr lang="fa-IR" sz="4000">
                <a:solidFill>
                  <a:srgbClr val="FFC000"/>
                </a:solidFill>
              </a:rPr>
              <a:t>تربیت بدنی </a:t>
            </a:r>
            <a:r>
              <a:rPr lang="fa-IR" sz="4000"/>
              <a:t>نیز از این قاعده مستثنی نیست.</a:t>
            </a:r>
            <a:endParaRPr lang="en-US" sz="4000">
              <a:cs typeface="Majalla UI"/>
            </a:endParaRPr>
          </a:p>
          <a:p>
            <a:pPr algn="r" rtl="1" eaLnBrk="1" hangingPunct="1"/>
            <a:endParaRPr lang="fa-IR" sz="4000"/>
          </a:p>
        </p:txBody>
      </p:sp>
      <p:sp>
        <p:nvSpPr>
          <p:cNvPr id="717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983FD5-F341-4111-B0B4-B0028C39AF1D}" type="slidenum">
              <a:rPr lang="fa-IR" sz="3000" b="1">
                <a:solidFill>
                  <a:prstClr val="blac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a-IR" sz="3000" b="1">
              <a:solidFill>
                <a:prstClr val="black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30785"/>
      </p:ext>
    </p:extLst>
  </p:cSld>
  <p:clrMapOvr>
    <a:masterClrMapping/>
  </p:clrMapOvr>
  <p:transition spd="slow" advTm="5516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4" algn="ctr" eaLnBrk="1" fontAlgn="auto" hangingPunct="1">
              <a:spcAft>
                <a:spcPts val="0"/>
              </a:spcAft>
              <a:defRPr/>
            </a:pPr>
            <a:r>
              <a:rPr lang="fa-IR" sz="4000" dirty="0">
                <a:solidFill>
                  <a:srgbClr val="FFC000"/>
                </a:solidFill>
              </a:rPr>
              <a:t>به قول «وست» و «بوچر» نویسندگان کتاب مشهور مبانی تربیت بدنی و ورزش</a:t>
            </a:r>
            <a:r>
              <a:rPr lang="en-US" sz="1800" dirty="0">
                <a:solidFill>
                  <a:sysClr val="windowText" lastClr="000000"/>
                </a:solidFill>
              </a:rPr>
              <a:t/>
            </a:r>
            <a:br>
              <a:rPr lang="en-US" sz="1800" dirty="0">
                <a:solidFill>
                  <a:sysClr val="windowText" lastClr="000000"/>
                </a:solidFill>
              </a:rPr>
            </a:br>
            <a:endParaRPr lang="fa-IR" sz="1800" dirty="0">
              <a:solidFill>
                <a:sysClr val="windowText" lastClr="0000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 eaLnBrk="1" hangingPunct="1"/>
            <a:r>
              <a:rPr lang="fa-IR" sz="3200">
                <a:ea typeface="2  Nazanin"/>
                <a:cs typeface="2  Nazanin"/>
              </a:rPr>
              <a:t>بین ایجاد ساختار تربیت بدنی و بنای یک خانه شباهت های قابل توجهی وجود دارد. هم چنان که ستون ها و تیر های اصلی به خانه شکل و استحکام می بخشند، عناصر اصلی تربیت بدنی مبنا و چهار چوب مسلمی را به وجود می آورند و آن را به عنوان تجربه ای با ارزش برای تمام افراد پا بر جا می کنند. این عناصر مشخص و اجزای مختلف آن، در قالب یادگیری معنی دار به هم مرتبط خواهند شد. این عناصر ، مفاهیم تربیت بدنی هستند و بیان گر ساختار تربیت بدنی در برنامه های مدارس کشور خواهند بود.</a:t>
            </a:r>
            <a:endParaRPr lang="en-US" sz="3200">
              <a:ea typeface="2  Nazanin"/>
              <a:cs typeface="2  Nazanin"/>
            </a:endParaRPr>
          </a:p>
          <a:p>
            <a:pPr algn="just" rtl="1" eaLnBrk="1" hangingPunct="1"/>
            <a:endParaRPr lang="fa-IR" sz="3200">
              <a:ea typeface="2  Nazanin"/>
              <a:cs typeface="2  Nazanin"/>
            </a:endParaRPr>
          </a:p>
        </p:txBody>
      </p:sp>
      <p:sp>
        <p:nvSpPr>
          <p:cNvPr id="819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3C036A-CE51-4A4D-BD05-F17C0B481CCE}" type="slidenum">
              <a:rPr lang="fa-IR" sz="3000" b="1">
                <a:solidFill>
                  <a:prstClr val="blac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fa-IR" sz="3000" b="1">
              <a:solidFill>
                <a:prstClr val="black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65026"/>
      </p:ext>
    </p:extLst>
  </p:cSld>
  <p:clrMapOvr>
    <a:masterClrMapping/>
  </p:clrMapOvr>
  <p:transition spd="slow" advTm="129051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sz="6600" b="1">
                <a:solidFill>
                  <a:srgbClr val="FFC000"/>
                </a:solidFill>
                <a:ea typeface="2  Nazanin"/>
                <a:cs typeface="2  Nazanin"/>
              </a:rPr>
              <a:t>مفاهیم و عناصر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a-IR" sz="4000" dirty="0">
                <a:solidFill>
                  <a:schemeClr val="bg1">
                    <a:lumMod val="95000"/>
                    <a:lumOff val="5000"/>
                  </a:schemeClr>
                </a:solidFill>
                <a:ea typeface="+mn-ea"/>
              </a:rPr>
              <a:t>بازی </a:t>
            </a:r>
          </a:p>
          <a:p>
            <a:pPr marL="274320" indent="-27432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a-IR" sz="4000" dirty="0">
              <a:solidFill>
                <a:schemeClr val="bg1">
                  <a:lumMod val="95000"/>
                  <a:lumOff val="5000"/>
                </a:schemeClr>
              </a:solidFill>
              <a:ea typeface="+mn-ea"/>
            </a:endParaRPr>
          </a:p>
          <a:p>
            <a:pPr marL="274320" indent="-27432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a-IR" sz="4000" dirty="0">
                <a:solidFill>
                  <a:schemeClr val="bg1">
                    <a:lumMod val="95000"/>
                    <a:lumOff val="5000"/>
                  </a:schemeClr>
                </a:solidFill>
                <a:ea typeface="+mn-ea"/>
              </a:rPr>
              <a:t>ورزش </a:t>
            </a:r>
          </a:p>
          <a:p>
            <a:pPr marL="274320" indent="-27432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a-IR" sz="4000" dirty="0">
              <a:solidFill>
                <a:schemeClr val="bg1">
                  <a:lumMod val="95000"/>
                  <a:lumOff val="5000"/>
                </a:schemeClr>
              </a:solidFill>
              <a:ea typeface="+mn-ea"/>
            </a:endParaRPr>
          </a:p>
          <a:p>
            <a:pPr marL="274320" indent="-27432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a-IR" sz="4000" dirty="0">
                <a:solidFill>
                  <a:schemeClr val="bg1">
                    <a:lumMod val="95000"/>
                    <a:lumOff val="5000"/>
                  </a:schemeClr>
                </a:solidFill>
                <a:ea typeface="+mn-ea"/>
              </a:rPr>
              <a:t>تربیت بدنی</a:t>
            </a:r>
          </a:p>
        </p:txBody>
      </p:sp>
      <p:sp>
        <p:nvSpPr>
          <p:cNvPr id="922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37863A-5D34-42B6-A10E-BAB280624960}" type="slidenum">
              <a:rPr lang="fa-IR" sz="3000" b="1">
                <a:solidFill>
                  <a:prstClr val="blac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a-IR" sz="3000" b="1">
              <a:solidFill>
                <a:prstClr val="black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31213"/>
      </p:ext>
    </p:extLst>
  </p:cSld>
  <p:clrMapOvr>
    <a:masterClrMapping/>
  </p:clrMapOvr>
  <p:transition spd="slow" advTm="3101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52625" y="357188"/>
            <a:ext cx="8229600" cy="1143000"/>
          </a:xfrm>
        </p:spPr>
        <p:txBody>
          <a:bodyPr/>
          <a:lstStyle/>
          <a:p>
            <a:pPr algn="ctr" eaLnBrk="1" hangingPunct="1"/>
            <a:r>
              <a:rPr lang="fa-IR" sz="6600">
                <a:solidFill>
                  <a:srgbClr val="FFC000"/>
                </a:solidFill>
              </a:rPr>
              <a:t>بازی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buFont typeface="Wingdings 2" panose="05020102010507070707" pitchFamily="18" charset="2"/>
              <a:buNone/>
            </a:pPr>
            <a:endParaRPr lang="en-US" sz="2400">
              <a:solidFill>
                <a:srgbClr val="FFC000"/>
              </a:solidFill>
              <a:ea typeface="2  Nazanin"/>
              <a:cs typeface="2  Nazanin"/>
            </a:endParaRPr>
          </a:p>
          <a:p>
            <a:pPr algn="r" rtl="1" eaLnBrk="1" hangingPunct="1"/>
            <a:r>
              <a:rPr lang="ar-SA" sz="2400">
                <a:ea typeface="2  Nazanin"/>
                <a:cs typeface="2  Nazanin"/>
              </a:rPr>
              <a:t>بازی برای کودک امری فطری و نیازی طبیعی است</a:t>
            </a:r>
            <a:endParaRPr lang="en-US" sz="2400">
              <a:ea typeface="2  Nazanin"/>
              <a:cs typeface="2  Nazanin"/>
            </a:endParaRPr>
          </a:p>
          <a:p>
            <a:pPr algn="r" rtl="1" eaLnBrk="1" hangingPunct="1"/>
            <a:r>
              <a:rPr lang="ar-SA" sz="2400">
                <a:ea typeface="2  Nazanin"/>
                <a:cs typeface="2  Nazanin"/>
              </a:rPr>
              <a:t> بازی عامل ضروری و لازم برای رشد و تکامل کودک است </a:t>
            </a:r>
            <a:r>
              <a:rPr lang="fa-IR" sz="2400">
                <a:ea typeface="2  Nazanin"/>
                <a:cs typeface="2  Nazanin"/>
              </a:rPr>
              <a:t>.</a:t>
            </a:r>
            <a:endParaRPr lang="en-US" sz="2400">
              <a:ea typeface="2  Nazanin"/>
              <a:cs typeface="2  Nazanin"/>
            </a:endParaRPr>
          </a:p>
          <a:p>
            <a:pPr algn="r" rtl="1" eaLnBrk="1" hangingPunct="1"/>
            <a:r>
              <a:rPr lang="ar-SA" sz="2400">
                <a:ea typeface="2  Nazanin"/>
                <a:cs typeface="2  Nazanin"/>
              </a:rPr>
              <a:t>کودکان بوسیله بازی چیزهایی را می آموزند که هیچ کس قادر نیست آن چیزها را از طریق دیگر به آنها بیاموزد .</a:t>
            </a:r>
            <a:endParaRPr lang="fa-IR" sz="2400">
              <a:ea typeface="2  Nazanin"/>
              <a:cs typeface="2  Nazanin"/>
            </a:endParaRPr>
          </a:p>
          <a:p>
            <a:pPr algn="r" rtl="1" eaLnBrk="1" hangingPunct="1"/>
            <a:r>
              <a:rPr lang="ar-SA" sz="2400">
                <a:ea typeface="2  Nazanin"/>
                <a:cs typeface="2  Nazanin"/>
              </a:rPr>
              <a:t> کودک واقعیت های جهان خارج از ذهن را از طریق بازی مِی آموزد .</a:t>
            </a:r>
            <a:endParaRPr lang="en-US" sz="2400">
              <a:ea typeface="2  Nazanin"/>
              <a:cs typeface="2  Nazanin"/>
            </a:endParaRPr>
          </a:p>
          <a:p>
            <a:pPr algn="r" rtl="1" eaLnBrk="1" hangingPunct="1"/>
            <a:r>
              <a:rPr lang="ar-SA" sz="3600">
                <a:solidFill>
                  <a:srgbClr val="FFC000"/>
                </a:solidFill>
                <a:ea typeface="2  Nazanin"/>
                <a:cs typeface="2  Nazanin"/>
              </a:rPr>
              <a:t>شروع بازی </a:t>
            </a:r>
            <a:r>
              <a:rPr lang="ar-SA" sz="2400">
                <a:ea typeface="2  Nazanin"/>
                <a:cs typeface="2  Nazanin"/>
              </a:rPr>
              <a:t>را می توان به گذشته های دور ، حتی </a:t>
            </a:r>
            <a:r>
              <a:rPr lang="ar-SA" sz="2400" b="1">
                <a:ea typeface="2  Nazanin"/>
                <a:cs typeface="2  Nazanin"/>
              </a:rPr>
              <a:t>از </a:t>
            </a:r>
            <a:r>
              <a:rPr lang="ar-SA" sz="2400">
                <a:ea typeface="2  Nazanin"/>
                <a:cs typeface="2  Nazanin"/>
              </a:rPr>
              <a:t>بدو پیدایش انسان نسبت داد در حقیقت بازی جزئی از زندگی انسان ازبدو تولد تا زمان مرگ بوده و در کل تاریخچه بشریت متدرج است </a:t>
            </a:r>
            <a:endParaRPr lang="en-US" sz="2400">
              <a:ea typeface="2  Nazanin"/>
              <a:cs typeface="2  Nazanin"/>
            </a:endParaRPr>
          </a:p>
          <a:p>
            <a:pPr algn="r" rtl="1" eaLnBrk="1" hangingPunct="1">
              <a:buFont typeface="Wingdings 2" panose="05020102010507070707" pitchFamily="18" charset="2"/>
              <a:buNone/>
            </a:pPr>
            <a:r>
              <a:rPr lang="fa-IR" sz="2400">
                <a:ea typeface="2  Nazanin"/>
                <a:cs typeface="2  Nazanin"/>
              </a:rPr>
              <a:t> </a:t>
            </a:r>
            <a:endParaRPr lang="en-US" sz="2400">
              <a:ea typeface="2  Nazanin"/>
              <a:cs typeface="2  Nazanin"/>
            </a:endParaRPr>
          </a:p>
          <a:p>
            <a:pPr algn="just" rtl="1" eaLnBrk="1" hangingPunct="1"/>
            <a:endParaRPr lang="fa-IR" sz="2400">
              <a:ea typeface="2  Nazanin"/>
              <a:cs typeface="2  Nazanin"/>
            </a:endParaRPr>
          </a:p>
        </p:txBody>
      </p:sp>
      <p:sp>
        <p:nvSpPr>
          <p:cNvPr id="10244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347C18-BCE9-4A4A-B704-AC3E8A058C9E}" type="slidenum">
              <a:rPr lang="fa-IR" sz="3000" b="1">
                <a:solidFill>
                  <a:prstClr val="blac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a-IR" sz="3000" b="1">
              <a:solidFill>
                <a:prstClr val="black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11714"/>
      </p:ext>
    </p:extLst>
  </p:cSld>
  <p:clrMapOvr>
    <a:masterClrMapping/>
  </p:clrMapOvr>
  <p:transition spd="slow" advTm="166201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024063" y="428626"/>
            <a:ext cx="8229600" cy="919163"/>
          </a:xfrm>
        </p:spPr>
        <p:txBody>
          <a:bodyPr/>
          <a:lstStyle/>
          <a:p>
            <a:pPr algn="ctr" rtl="1" eaLnBrk="1" hangingPunct="1"/>
            <a:r>
              <a:rPr lang="ar-SA" sz="6600" b="1">
                <a:solidFill>
                  <a:srgbClr val="FFC000"/>
                </a:solidFill>
                <a:ea typeface="2  Nazanin"/>
                <a:cs typeface="2  Nazanin"/>
              </a:rPr>
              <a:t>تعریف بازی</a:t>
            </a:r>
            <a:endParaRPr lang="fa-IR" sz="6600">
              <a:solidFill>
                <a:srgbClr val="FFC000"/>
              </a:solidFill>
              <a:ea typeface="2  Nazanin"/>
              <a:cs typeface="2  Nazanin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166938" y="2214564"/>
            <a:ext cx="8229600" cy="4383087"/>
          </a:xfrm>
        </p:spPr>
        <p:txBody>
          <a:bodyPr/>
          <a:lstStyle/>
          <a:p>
            <a:pPr algn="just" rtl="1" eaLnBrk="1" hangingPunct="1"/>
            <a:r>
              <a:rPr lang="ar-SA" sz="3200">
                <a:ea typeface="2  Nazanin"/>
                <a:cs typeface="2  Nazanin"/>
              </a:rPr>
              <a:t>هر گونه فعالیت جسمی یا ذهنی هدفدار که در اوقات فراغت یا اشتغال و در جهت کسب لذت ، آرام بخش جسم یا ذهن بازیگر و اقناع نیازهای آنی یا دراز مدت فرد یا گروه ، چه به صورت انفرادی یا گروهی انجام گیرد ، بازی نامیده می شود</a:t>
            </a:r>
            <a:endParaRPr lang="fa-IR" sz="3200">
              <a:ea typeface="2  Nazanin"/>
              <a:cs typeface="2  Nazanin"/>
            </a:endParaRPr>
          </a:p>
          <a:p>
            <a:pPr algn="just" rtl="1" eaLnBrk="1" hangingPunct="1"/>
            <a:r>
              <a:rPr lang="fa-IR" sz="3200">
                <a:ea typeface="2  Nazanin"/>
                <a:cs typeface="2  Nazanin"/>
              </a:rPr>
              <a:t>متخصین تربیت بدنی و علوم ورزشی غالباً با این تعریف کلی موافق اند که : </a:t>
            </a:r>
            <a:r>
              <a:rPr lang="fa-IR" sz="3200">
                <a:solidFill>
                  <a:srgbClr val="FFC000"/>
                </a:solidFill>
                <a:ea typeface="2  Nazanin"/>
                <a:cs typeface="2  Nazanin"/>
              </a:rPr>
              <a:t>بازی فعالیتی است غریزی و نشاط آور که مطابق است با مراحل رشد انسان</a:t>
            </a:r>
          </a:p>
          <a:p>
            <a:pPr algn="just" rtl="1" eaLnBrk="1" hangingPunct="1"/>
            <a:endParaRPr lang="en-US" sz="3200">
              <a:ea typeface="2  Nazanin"/>
              <a:cs typeface="2  Nazanin"/>
            </a:endParaRPr>
          </a:p>
        </p:txBody>
      </p:sp>
      <p:sp>
        <p:nvSpPr>
          <p:cNvPr id="1126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7A4EFF-F817-4FA0-8EAC-6994286070DE}" type="slidenum">
              <a:rPr lang="fa-IR" sz="3000" b="1">
                <a:solidFill>
                  <a:prstClr val="blac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fa-IR" sz="3000" b="1">
              <a:solidFill>
                <a:prstClr val="black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6464"/>
      </p:ext>
    </p:extLst>
  </p:cSld>
  <p:clrMapOvr>
    <a:masterClrMapping/>
  </p:clrMapOvr>
  <p:transition spd="slow" advTm="7090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5400" b="1" dirty="0">
                <a:solidFill>
                  <a:srgbClr val="FFC000"/>
                </a:solidFill>
                <a:cs typeface="2  Nazanin" pitchFamily="2" charset="-78"/>
              </a:rPr>
              <a:t>بازی از نظر </a:t>
            </a:r>
            <a:r>
              <a:rPr lang="ar-SA" sz="5400" b="1" dirty="0">
                <a:solidFill>
                  <a:srgbClr val="FFC000"/>
                </a:solidFill>
                <a:cs typeface="2  Nazanin" pitchFamily="2" charset="-78"/>
              </a:rPr>
              <a:t>اسپنسر</a:t>
            </a:r>
            <a:r>
              <a:rPr lang="en-US" sz="5400" dirty="0">
                <a:solidFill>
                  <a:srgbClr val="FFC000"/>
                </a:solidFill>
                <a:cs typeface="2  Nazanin" pitchFamily="2" charset="-78"/>
              </a:rPr>
              <a:t/>
            </a:r>
            <a:br>
              <a:rPr lang="en-US" sz="5400" dirty="0">
                <a:solidFill>
                  <a:srgbClr val="FFC000"/>
                </a:solidFill>
                <a:cs typeface="2  Nazanin" pitchFamily="2" charset="-78"/>
              </a:rPr>
            </a:b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 eaLnBrk="1" hangingPunct="1">
              <a:buFont typeface="Wingdings 2" panose="05020102010507070707" pitchFamily="18" charset="2"/>
              <a:buNone/>
            </a:pPr>
            <a:r>
              <a:rPr lang="fa-IR" sz="3600">
                <a:ea typeface="2  Mitra"/>
                <a:cs typeface="2  Mitra"/>
              </a:rPr>
              <a:t>  </a:t>
            </a:r>
            <a:r>
              <a:rPr lang="ar-SA" sz="3600">
                <a:ea typeface="2  Mitra"/>
                <a:cs typeface="2  Mitra"/>
              </a:rPr>
              <a:t>بازی را وسیله ای برای مصرف انرژی های انباشته و اضافی می داند که همین نظر منجر به این اعتقاد در عده ای از روانشناسان اجتماعی گردید که وجود جنگ و خونریزی در واقع به جهت مصرف همین انرژی</a:t>
            </a:r>
            <a:r>
              <a:rPr lang="fa-IR" sz="3600">
                <a:ea typeface="2  Mitra"/>
                <a:cs typeface="2  Mitra"/>
              </a:rPr>
              <a:t> </a:t>
            </a:r>
            <a:r>
              <a:rPr lang="ar-SA" sz="3600">
                <a:ea typeface="2  Mitra"/>
                <a:cs typeface="2  Mitra"/>
              </a:rPr>
              <a:t>های اضافی مصرف نشده بشر می باشد</a:t>
            </a:r>
            <a:endParaRPr lang="en-US" sz="3600">
              <a:ea typeface="2  Mitra"/>
              <a:cs typeface="2  Mitra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n-US" smtClean="0">
              <a:ea typeface="2  Mitra"/>
              <a:cs typeface="2  Mitra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2DE337-2BCC-4CC4-A870-A44B90B0DF19}" type="slidenum">
              <a:rPr lang="fa-IR" sz="1200">
                <a:solidFill>
                  <a:srgbClr val="D1EAEE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fa-IR" sz="1200">
              <a:solidFill>
                <a:srgbClr val="D1EAEE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36038"/>
      </p:ext>
    </p:extLst>
  </p:cSld>
  <p:clrMapOvr>
    <a:masterClrMapping/>
  </p:clrMapOvr>
  <p:transition spd="slow" advTm="65137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166938" y="0"/>
            <a:ext cx="8229600" cy="1143000"/>
          </a:xfrm>
        </p:spPr>
        <p:txBody>
          <a:bodyPr/>
          <a:lstStyle/>
          <a:p>
            <a:pPr algn="ctr" rtl="1" eaLnBrk="1" hangingPunct="1"/>
            <a:r>
              <a:rPr lang="ar-SA" sz="6600" b="1">
                <a:solidFill>
                  <a:srgbClr val="FFC000"/>
                </a:solidFill>
                <a:ea typeface="2  Nazanin"/>
                <a:cs typeface="2  Nazanin"/>
              </a:rPr>
              <a:t>ورزش </a:t>
            </a:r>
            <a:endParaRPr lang="fa-IR" sz="6600">
              <a:solidFill>
                <a:srgbClr val="FFC000"/>
              </a:solidFill>
              <a:ea typeface="2  Nazanin"/>
              <a:cs typeface="2  Nazan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188" y="2000250"/>
            <a:ext cx="8229600" cy="4389438"/>
          </a:xfrm>
        </p:spPr>
        <p:txBody>
          <a:bodyPr>
            <a:normAutofit fontScale="85000" lnSpcReduction="10000"/>
          </a:bodyPr>
          <a:lstStyle/>
          <a:p>
            <a:pPr marL="274320" indent="-274320" algn="just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sz="3300" dirty="0">
                <a:ea typeface="+mn-ea"/>
                <a:cs typeface="2  Nazanin" pitchFamily="2" charset="-78"/>
              </a:rPr>
              <a:t>لغت ورزش در زبان فارسي ا</a:t>
            </a:r>
            <a:r>
              <a:rPr lang="fa-IR" sz="3300" dirty="0">
                <a:ea typeface="+mn-ea"/>
                <a:cs typeface="2  Nazanin" pitchFamily="2" charset="-78"/>
              </a:rPr>
              <a:t>ز</a:t>
            </a:r>
            <a:r>
              <a:rPr lang="ar-SA" sz="3300" dirty="0">
                <a:ea typeface="+mn-ea"/>
                <a:cs typeface="2  Nazanin" pitchFamily="2" charset="-78"/>
              </a:rPr>
              <a:t> فعل </a:t>
            </a:r>
            <a:r>
              <a:rPr lang="ar-SA" sz="3300" b="1" dirty="0">
                <a:solidFill>
                  <a:srgbClr val="FFC000"/>
                </a:solidFill>
                <a:ea typeface="+mn-ea"/>
                <a:cs typeface="2  Nazanin" pitchFamily="2" charset="-78"/>
              </a:rPr>
              <a:t>ورزيدن</a:t>
            </a:r>
            <a:r>
              <a:rPr lang="ar-SA" sz="3300" dirty="0">
                <a:ea typeface="+mn-ea"/>
                <a:cs typeface="2  Nazanin" pitchFamily="2" charset="-78"/>
              </a:rPr>
              <a:t> كه بطور كلي به معني عمل كردن ، انجام كار پياپي ، به كار گماري فكري و جسمي و يا</a:t>
            </a:r>
            <a:r>
              <a:rPr lang="fa-IR" sz="3300" dirty="0">
                <a:ea typeface="+mn-ea"/>
                <a:cs typeface="2  Nazanin" pitchFamily="2" charset="-78"/>
              </a:rPr>
              <a:t> به</a:t>
            </a:r>
            <a:r>
              <a:rPr lang="ar-SA" sz="3300" dirty="0">
                <a:ea typeface="+mn-ea"/>
                <a:cs typeface="2  Nazanin" pitchFamily="2" charset="-78"/>
              </a:rPr>
              <a:t> معني اجراي مرتب تمرين</a:t>
            </a:r>
            <a:r>
              <a:rPr lang="fa-IR" sz="3300" dirty="0">
                <a:ea typeface="+mn-ea"/>
                <a:cs typeface="2  Nazanin" pitchFamily="2" charset="-78"/>
              </a:rPr>
              <a:t> </a:t>
            </a:r>
            <a:r>
              <a:rPr lang="ar-SA" sz="3300" dirty="0">
                <a:ea typeface="+mn-ea"/>
                <a:cs typeface="2  Nazanin" pitchFamily="2" charset="-78"/>
              </a:rPr>
              <a:t>هاي بدني به منظور تكميل قواي جسماني و روحي استعمال مي شود</a:t>
            </a:r>
            <a:r>
              <a:rPr lang="fa-IR" sz="3300" dirty="0">
                <a:ea typeface="+mn-ea"/>
                <a:cs typeface="2  Nazanin" pitchFamily="2" charset="-78"/>
              </a:rPr>
              <a:t>.</a:t>
            </a:r>
          </a:p>
          <a:p>
            <a:pPr marL="274320" indent="-274320" algn="just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3200" dirty="0">
              <a:ea typeface="+mn-ea"/>
              <a:cs typeface="2  Nazanin" pitchFamily="2" charset="-78"/>
            </a:endParaRPr>
          </a:p>
          <a:p>
            <a:pPr marL="274320" indent="-274320" algn="just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sz="3900" b="1" dirty="0">
                <a:solidFill>
                  <a:srgbClr val="FFC000"/>
                </a:solidFill>
                <a:ea typeface="+mn-ea"/>
                <a:cs typeface="2  Nazanin" pitchFamily="2" charset="-78"/>
              </a:rPr>
              <a:t>تعریف </a:t>
            </a:r>
            <a:r>
              <a:rPr lang="ar-SA" sz="3900" dirty="0">
                <a:solidFill>
                  <a:srgbClr val="FFC000"/>
                </a:solidFill>
                <a:ea typeface="+mn-ea"/>
                <a:cs typeface="2  Nazanin" pitchFamily="2" charset="-78"/>
              </a:rPr>
              <a:t>وَرزش </a:t>
            </a:r>
            <a:r>
              <a:rPr lang="ar-SA" sz="3300" dirty="0">
                <a:ea typeface="+mn-ea"/>
                <a:cs typeface="2  Nazanin" pitchFamily="2" charset="-78"/>
              </a:rPr>
              <a:t>به فعالی</a:t>
            </a:r>
            <a:r>
              <a:rPr lang="fa-IR" sz="3300" dirty="0">
                <a:ea typeface="+mn-ea"/>
                <a:cs typeface="2  Nazanin" pitchFamily="2" charset="-78"/>
              </a:rPr>
              <a:t>ـ</a:t>
            </a:r>
            <a:r>
              <a:rPr lang="ar-SA" sz="3300" dirty="0">
                <a:ea typeface="+mn-ea"/>
                <a:cs typeface="2  Nazanin" pitchFamily="2" charset="-78"/>
              </a:rPr>
              <a:t>ت</a:t>
            </a:r>
            <a:r>
              <a:rPr lang="fa-IR" sz="3300" dirty="0">
                <a:ea typeface="+mn-ea"/>
                <a:cs typeface="2  Nazanin" pitchFamily="2" charset="-78"/>
              </a:rPr>
              <a:t> </a:t>
            </a:r>
            <a:r>
              <a:rPr lang="ar-SA" sz="3300" dirty="0">
                <a:ea typeface="+mn-ea"/>
                <a:cs typeface="2  Nazanin" pitchFamily="2" charset="-78"/>
              </a:rPr>
              <a:t>ها یا مهارت</a:t>
            </a:r>
            <a:r>
              <a:rPr lang="fa-IR" sz="3300" dirty="0">
                <a:ea typeface="+mn-ea"/>
                <a:cs typeface="2  Nazanin" pitchFamily="2" charset="-78"/>
              </a:rPr>
              <a:t> </a:t>
            </a:r>
            <a:r>
              <a:rPr lang="ar-SA" sz="3300" dirty="0">
                <a:ea typeface="+mn-ea"/>
                <a:cs typeface="2  Nazanin" pitchFamily="2" charset="-78"/>
              </a:rPr>
              <a:t>های عادی جسمانی ای گفت</a:t>
            </a:r>
            <a:r>
              <a:rPr lang="fa-IR" sz="3300" dirty="0">
                <a:ea typeface="+mn-ea"/>
                <a:cs typeface="2  Nazanin" pitchFamily="2" charset="-78"/>
              </a:rPr>
              <a:t>ـــــ</a:t>
            </a:r>
            <a:r>
              <a:rPr lang="ar-SA" sz="3300" dirty="0">
                <a:ea typeface="+mn-ea"/>
                <a:cs typeface="2  Nazanin" pitchFamily="2" charset="-78"/>
              </a:rPr>
              <a:t>ه می شود که بر پایه یک رشته قوانین مورد توافق همگان و با اهداف تفریحی، یا برای مسابقه، نشاط شخصی، دستیابی به ورزیدگی، مهارت جویی یا آمیزهای از این اهداف انجام می</a:t>
            </a:r>
            <a:r>
              <a:rPr lang="fa-IR" sz="3300" dirty="0">
                <a:ea typeface="+mn-ea"/>
                <a:cs typeface="2  Nazanin" pitchFamily="2" charset="-78"/>
              </a:rPr>
              <a:t> </a:t>
            </a:r>
            <a:r>
              <a:rPr lang="ar-SA" sz="3300" dirty="0">
                <a:ea typeface="+mn-ea"/>
                <a:cs typeface="2  Nazanin" pitchFamily="2" charset="-78"/>
              </a:rPr>
              <a:t>گیرد</a:t>
            </a:r>
            <a:r>
              <a:rPr lang="fa-IR" sz="3300" dirty="0">
                <a:ea typeface="+mn-ea"/>
                <a:cs typeface="2  Nazanin" pitchFamily="2" charset="-78"/>
              </a:rPr>
              <a:t>.</a:t>
            </a:r>
          </a:p>
          <a:p>
            <a:pPr marL="274320" indent="-274320" algn="just" rtl="1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3200" dirty="0">
                <a:ea typeface="+mn-ea"/>
                <a:cs typeface="2  Nazanin" pitchFamily="2" charset="-78"/>
              </a:rPr>
              <a:t/>
            </a:r>
            <a:br>
              <a:rPr lang="en-US" sz="3200" dirty="0">
                <a:ea typeface="+mn-ea"/>
                <a:cs typeface="2  Nazanin" pitchFamily="2" charset="-78"/>
              </a:rPr>
            </a:br>
            <a:endParaRPr lang="fa-IR" sz="3200" dirty="0">
              <a:ea typeface="+mn-ea"/>
              <a:cs typeface="2  Nazanin" pitchFamily="2" charset="-78"/>
            </a:endParaRPr>
          </a:p>
        </p:txBody>
      </p:sp>
      <p:sp>
        <p:nvSpPr>
          <p:cNvPr id="1331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E544FB-F6FD-48FB-8E95-F323C0C6F13A}" type="slidenum">
              <a:rPr lang="fa-IR" sz="3000" b="1">
                <a:solidFill>
                  <a:prstClr val="blac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a-IR" sz="3000" b="1">
              <a:solidFill>
                <a:prstClr val="black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82995"/>
      </p:ext>
    </p:extLst>
  </p:cSld>
  <p:clrMapOvr>
    <a:masterClrMapping/>
  </p:clrMapOvr>
  <p:transition spd="slow" advTm="6211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776</Words>
  <Application>Microsoft Office PowerPoint</Application>
  <PresentationFormat>Custom</PresentationFormat>
  <Paragraphs>73</Paragraphs>
  <Slides>13</Slides>
  <Notes>1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  </vt:lpstr>
      <vt:lpstr>عنوان</vt:lpstr>
      <vt:lpstr>ریشه مبانی</vt:lpstr>
      <vt:lpstr>به قول «وست» و «بوچر» نویسندگان کتاب مشهور مبانی تربیت بدنی و ورزش </vt:lpstr>
      <vt:lpstr>مفاهیم و عناصر</vt:lpstr>
      <vt:lpstr>بازی</vt:lpstr>
      <vt:lpstr>تعریف بازی</vt:lpstr>
      <vt:lpstr>بازی از نظر اسپنسر </vt:lpstr>
      <vt:lpstr>ورزش </vt:lpstr>
      <vt:lpstr>تربيت بدني  </vt:lpstr>
      <vt:lpstr>تعریف تربیت بدنی </vt:lpstr>
      <vt:lpstr>تربيت بدني شامل </vt:lpstr>
      <vt:lpstr>تربیت بدنی به عنوان یک علم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IBM</dc:creator>
  <cp:lastModifiedBy>MRT Pack 30 DVDs</cp:lastModifiedBy>
  <cp:revision>4</cp:revision>
  <dcterms:created xsi:type="dcterms:W3CDTF">2020-04-15T09:47:28Z</dcterms:created>
  <dcterms:modified xsi:type="dcterms:W3CDTF">2020-04-18T06:27:54Z</dcterms:modified>
</cp:coreProperties>
</file>