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6" r:id="rId3"/>
    <p:sldId id="277" r:id="rId4"/>
    <p:sldId id="278" r:id="rId5"/>
    <p:sldId id="279" r:id="rId6"/>
    <p:sldId id="280" r:id="rId7"/>
    <p:sldId id="281" r:id="rId8"/>
    <p:sldId id="282" r:id="rId9"/>
    <p:sldId id="283" r:id="rId10"/>
    <p:sldId id="284" r:id="rId11"/>
    <p:sldId id="285" r:id="rId12"/>
    <p:sldId id="286" r:id="rId13"/>
    <p:sldId id="287" r:id="rId14"/>
    <p:sldId id="289" r:id="rId15"/>
    <p:sldId id="29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4/7/2020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5123"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5124" name="WordArt 4"/>
          <p:cNvSpPr>
            <a:spLocks noChangeArrowheads="1" noChangeShapeType="1" noTextEdit="1"/>
          </p:cNvSpPr>
          <p:nvPr/>
        </p:nvSpPr>
        <p:spPr bwMode="auto">
          <a:xfrm>
            <a:off x="4079876" y="2422525"/>
            <a:ext cx="3960813" cy="1150938"/>
          </a:xfrm>
          <a:prstGeom prst="rect">
            <a:avLst/>
          </a:prstGeom>
        </p:spPr>
        <p:txBody>
          <a:bodyPr wrap="none" fromWordArt="1">
            <a:prstTxWarp prst="textPlain">
              <a:avLst>
                <a:gd name="adj" fmla="val 47477"/>
              </a:avLst>
            </a:prstTxWarp>
          </a:bodyPr>
          <a:lstStyle/>
          <a:p>
            <a:pPr algn="r"/>
            <a:r>
              <a:rPr lang="fa-IR" sz="3600" kern="10" dirty="0" smtClean="0">
                <a:ln w="19050">
                  <a:solidFill>
                    <a:srgbClr val="99CCFF"/>
                  </a:solidFill>
                  <a:round/>
                  <a:headEnd/>
                  <a:tailEnd/>
                </a:ln>
                <a:effectLst>
                  <a:outerShdw dist="35921" dir="2700000" algn="ctr" rotWithShape="0">
                    <a:srgbClr val="990000"/>
                  </a:outerShdw>
                </a:effectLst>
                <a:latin typeface="2  Sahar"/>
              </a:rPr>
              <a:t>سلول گیاهی</a:t>
            </a:r>
            <a:endParaRPr lang="en-US" sz="3600" kern="10" dirty="0">
              <a:ln w="19050">
                <a:solidFill>
                  <a:srgbClr val="99CCFF"/>
                </a:solidFill>
                <a:round/>
                <a:headEnd/>
                <a:tailEnd/>
              </a:ln>
              <a:effectLst>
                <a:outerShdw dist="35921" dir="2700000" algn="ctr" rotWithShape="0">
                  <a:srgbClr val="990000"/>
                </a:outerShdw>
              </a:effectLst>
              <a:latin typeface="2  Sahar"/>
            </a:endParaRPr>
          </a:p>
        </p:txBody>
      </p:sp>
    </p:spTree>
    <p:extLst>
      <p:ext uri="{BB962C8B-B14F-4D97-AF65-F5344CB8AC3E}">
        <p14:creationId xmlns:p14="http://schemas.microsoft.com/office/powerpoint/2010/main" val="116558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wipe(down)">
                                      <p:cBhvr>
                                        <p:cTn id="7" dur="580">
                                          <p:stCondLst>
                                            <p:cond delay="0"/>
                                          </p:stCondLst>
                                        </p:cTn>
                                        <p:tgtEl>
                                          <p:spTgt spid="5124"/>
                                        </p:tgtEl>
                                      </p:cBhvr>
                                    </p:animEffect>
                                    <p:anim calcmode="lin" valueType="num">
                                      <p:cBhvr>
                                        <p:cTn id="8" dur="1822" tmFilter="0,0; 0.14,0.36; 0.43,0.73; 0.71,0.91; 1.0,1.0">
                                          <p:stCondLst>
                                            <p:cond delay="0"/>
                                          </p:stCondLst>
                                        </p:cTn>
                                        <p:tgtEl>
                                          <p:spTgt spid="512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12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12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12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124"/>
                                        </p:tgtEl>
                                        <p:attrNameLst>
                                          <p:attrName>ppt_y</p:attrName>
                                        </p:attrNameLst>
                                      </p:cBhvr>
                                      <p:tavLst>
                                        <p:tav tm="0" fmla="#ppt_y-sin(pi*$)/81">
                                          <p:val>
                                            <p:fltVal val="0"/>
                                          </p:val>
                                        </p:tav>
                                        <p:tav tm="100000">
                                          <p:val>
                                            <p:fltVal val="1"/>
                                          </p:val>
                                        </p:tav>
                                      </p:tavLst>
                                    </p:anim>
                                    <p:animScale>
                                      <p:cBhvr>
                                        <p:cTn id="13" dur="26">
                                          <p:stCondLst>
                                            <p:cond delay="650"/>
                                          </p:stCondLst>
                                        </p:cTn>
                                        <p:tgtEl>
                                          <p:spTgt spid="5124"/>
                                        </p:tgtEl>
                                      </p:cBhvr>
                                      <p:to x="100000" y="60000"/>
                                    </p:animScale>
                                    <p:animScale>
                                      <p:cBhvr>
                                        <p:cTn id="14" dur="166" decel="50000">
                                          <p:stCondLst>
                                            <p:cond delay="676"/>
                                          </p:stCondLst>
                                        </p:cTn>
                                        <p:tgtEl>
                                          <p:spTgt spid="5124"/>
                                        </p:tgtEl>
                                      </p:cBhvr>
                                      <p:to x="100000" y="100000"/>
                                    </p:animScale>
                                    <p:animScale>
                                      <p:cBhvr>
                                        <p:cTn id="15" dur="26">
                                          <p:stCondLst>
                                            <p:cond delay="1312"/>
                                          </p:stCondLst>
                                        </p:cTn>
                                        <p:tgtEl>
                                          <p:spTgt spid="5124"/>
                                        </p:tgtEl>
                                      </p:cBhvr>
                                      <p:to x="100000" y="80000"/>
                                    </p:animScale>
                                    <p:animScale>
                                      <p:cBhvr>
                                        <p:cTn id="16" dur="166" decel="50000">
                                          <p:stCondLst>
                                            <p:cond delay="1338"/>
                                          </p:stCondLst>
                                        </p:cTn>
                                        <p:tgtEl>
                                          <p:spTgt spid="5124"/>
                                        </p:tgtEl>
                                      </p:cBhvr>
                                      <p:to x="100000" y="100000"/>
                                    </p:animScale>
                                    <p:animScale>
                                      <p:cBhvr>
                                        <p:cTn id="17" dur="26">
                                          <p:stCondLst>
                                            <p:cond delay="1642"/>
                                          </p:stCondLst>
                                        </p:cTn>
                                        <p:tgtEl>
                                          <p:spTgt spid="5124"/>
                                        </p:tgtEl>
                                      </p:cBhvr>
                                      <p:to x="100000" y="90000"/>
                                    </p:animScale>
                                    <p:animScale>
                                      <p:cBhvr>
                                        <p:cTn id="18" dur="166" decel="50000">
                                          <p:stCondLst>
                                            <p:cond delay="1668"/>
                                          </p:stCondLst>
                                        </p:cTn>
                                        <p:tgtEl>
                                          <p:spTgt spid="5124"/>
                                        </p:tgtEl>
                                      </p:cBhvr>
                                      <p:to x="100000" y="100000"/>
                                    </p:animScale>
                                    <p:animScale>
                                      <p:cBhvr>
                                        <p:cTn id="19" dur="26">
                                          <p:stCondLst>
                                            <p:cond delay="1808"/>
                                          </p:stCondLst>
                                        </p:cTn>
                                        <p:tgtEl>
                                          <p:spTgt spid="5124"/>
                                        </p:tgtEl>
                                      </p:cBhvr>
                                      <p:to x="100000" y="95000"/>
                                    </p:animScale>
                                    <p:animScale>
                                      <p:cBhvr>
                                        <p:cTn id="20" dur="166" decel="50000">
                                          <p:stCondLst>
                                            <p:cond delay="1834"/>
                                          </p:stCondLst>
                                        </p:cTn>
                                        <p:tgtEl>
                                          <p:spTgt spid="512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p:txBody>
          <a:bodyPr/>
          <a:lstStyle/>
          <a:p>
            <a:pPr algn="r" rtl="1">
              <a:lnSpc>
                <a:spcPct val="200000"/>
              </a:lnSpc>
            </a:pPr>
            <a:r>
              <a:rPr lang="ar-SA" b="1" dirty="0">
                <a:solidFill>
                  <a:schemeClr val="folHlink"/>
                </a:solidFill>
              </a:rPr>
              <a:t>تغييرات‌ شيميايي‌ ديوارة‌ ياخته‌ دو منظور صورت‌ مي‌پذيرند:</a:t>
            </a:r>
          </a:p>
          <a:p>
            <a:pPr algn="r" rtl="1">
              <a:lnSpc>
                <a:spcPct val="200000"/>
              </a:lnSpc>
            </a:pPr>
            <a:r>
              <a:rPr lang="ar-SA" dirty="0"/>
              <a:t> 1ـ سخت‌ شدن‌ ديواره‌ به‌ منظور استحكام‌ بخشيدن‌ به‌ ياخته‌.</a:t>
            </a:r>
          </a:p>
          <a:p>
            <a:pPr algn="r" rtl="1">
              <a:lnSpc>
                <a:spcPct val="200000"/>
              </a:lnSpc>
            </a:pPr>
            <a:r>
              <a:rPr lang="ar-SA" dirty="0"/>
              <a:t> 2ـ كاهش‌ تراوايي‌.</a:t>
            </a:r>
            <a:endParaRPr lang="en-US" dirty="0"/>
          </a:p>
        </p:txBody>
      </p:sp>
    </p:spTree>
    <p:extLst>
      <p:ext uri="{BB962C8B-B14F-4D97-AF65-F5344CB8AC3E}">
        <p14:creationId xmlns:p14="http://schemas.microsoft.com/office/powerpoint/2010/main" val="3597190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p:txBody>
          <a:bodyPr>
            <a:normAutofit fontScale="85000" lnSpcReduction="20000"/>
          </a:bodyPr>
          <a:lstStyle/>
          <a:p>
            <a:pPr algn="r" rtl="1">
              <a:lnSpc>
                <a:spcPct val="200000"/>
              </a:lnSpc>
            </a:pPr>
            <a:r>
              <a:rPr lang="ar-SA" b="1" dirty="0">
                <a:solidFill>
                  <a:schemeClr val="folHlink"/>
                </a:solidFill>
              </a:rPr>
              <a:t>چوبي‌ شدن‌ ديوارة‌ ياخته‌  </a:t>
            </a:r>
          </a:p>
          <a:p>
            <a:pPr algn="r" rtl="1">
              <a:lnSpc>
                <a:spcPct val="200000"/>
              </a:lnSpc>
            </a:pPr>
            <a:r>
              <a:rPr lang="ar-SA" dirty="0"/>
              <a:t>اين‌ عمل‌ سبب‌ استحكام‌ ياخته‌ مي‌شود. ممكن‌ است‌ در اين‌ روند همه‌ ديواره‌ ياخته‌ چوبي‌ شود، مانند اسكلرانشيم‌  ، و يا اينكه‌ قسمتي‌ از آن‌ چوبي‌ گردد، بدين‌ سان‌ كه‌ مواد چوبي‌ از داخل‌ بر روي‌ ديواره‌ نخستين‌ رسوب‌ مي‌كنند، مانند آوندهاي‌ چوبي‌. به‌ هرحال‌ چوبي‌ شدن‌ از تيغه‌ مياني‌ آغاز مي‌شود و به‌ غشاي‌ پسين‌ مي‌رسد. اين‌ عمل‌ در تيغه‌ مياني‌ و ديواره‌ نخستين‌ شديدتر صورت‌ مي‌گيرد، مانند عناصر پارانشيم‌ چوبي‌ .</a:t>
            </a:r>
            <a:endParaRPr lang="en-US" dirty="0"/>
          </a:p>
        </p:txBody>
      </p:sp>
    </p:spTree>
    <p:extLst>
      <p:ext uri="{BB962C8B-B14F-4D97-AF65-F5344CB8AC3E}">
        <p14:creationId xmlns:p14="http://schemas.microsoft.com/office/powerpoint/2010/main" val="3608759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p:txBody>
          <a:bodyPr/>
          <a:lstStyle/>
          <a:p>
            <a:pPr algn="r" rtl="1">
              <a:lnSpc>
                <a:spcPct val="200000"/>
              </a:lnSpc>
            </a:pPr>
            <a:r>
              <a:rPr lang="en-US" b="1" dirty="0">
                <a:solidFill>
                  <a:schemeClr val="folHlink"/>
                </a:solidFill>
              </a:rPr>
              <a:t> </a:t>
            </a:r>
            <a:r>
              <a:rPr lang="ar-SA" b="1" dirty="0">
                <a:solidFill>
                  <a:schemeClr val="folHlink"/>
                </a:solidFill>
              </a:rPr>
              <a:t>كاني‌ شدن‌ ديوارة‌ ياخته‌    </a:t>
            </a:r>
          </a:p>
          <a:p>
            <a:pPr algn="r" rtl="1">
              <a:lnSpc>
                <a:spcPct val="200000"/>
              </a:lnSpc>
            </a:pPr>
            <a:r>
              <a:rPr lang="ar-SA" dirty="0"/>
              <a:t>اين‌ عمل‌ سبب‌ استحكام‌ ياخته‌ و كاهش‌ ميزان‌ نفوذ آن‌ مي‌گردد در اين‌ روند نمكهاي‌ مختلفي‌ چون‌ نمكهاي‌ كلسيم‌ و سيليس‌ در سطح‌ دروني‌ غشا به‌ صورت‌ بلور رسوب‌ مي‌كنند.</a:t>
            </a:r>
            <a:endParaRPr lang="en-US" dirty="0"/>
          </a:p>
        </p:txBody>
      </p:sp>
    </p:spTree>
    <p:extLst>
      <p:ext uri="{BB962C8B-B14F-4D97-AF65-F5344CB8AC3E}">
        <p14:creationId xmlns:p14="http://schemas.microsoft.com/office/powerpoint/2010/main" val="3264610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p:txBody>
          <a:bodyPr>
            <a:normAutofit fontScale="92500" lnSpcReduction="10000"/>
          </a:bodyPr>
          <a:lstStyle/>
          <a:p>
            <a:pPr algn="r" rtl="1">
              <a:lnSpc>
                <a:spcPct val="200000"/>
              </a:lnSpc>
            </a:pPr>
            <a:r>
              <a:rPr lang="ar-SA" b="1" dirty="0">
                <a:solidFill>
                  <a:schemeClr val="folHlink"/>
                </a:solidFill>
              </a:rPr>
              <a:t>آهكي‌ شدن‌  ديوارة‌ ياخته‌</a:t>
            </a:r>
          </a:p>
          <a:p>
            <a:pPr algn="r" rtl="1">
              <a:lnSpc>
                <a:spcPct val="200000"/>
              </a:lnSpc>
            </a:pPr>
            <a:r>
              <a:rPr lang="ar-SA" sz="2400" dirty="0"/>
              <a:t>  آهك‌ يا كربنات‌ كلسيم‌ معمولاً در ديواره‌ ياخته‌هاي‌ بشره‌ يا بخش‌ زير بشره‌ (هيپودرم‌) رسوب‌ مي‌كند. اين‌ عمل‌ بيشتر در نهاندانگان‌ مانند تيره‌ كدو و گاوزبان‌ ديده‌ مي‌شود. رسوب‌ كربنات‌ كلسيم‌ در جلبك‌ قرمزي‌ به‌ نام‌ ليتوتامنيون‌   به‌ حدي‌ زياد است‌ كه‌ جلبك‌ را به‌ شكل‌ سنگ‌ درمي‌آورد و به‌ همين‌ علت‌ ريسه‌هاي‌ جلبك‌ مزبور شكننده‌اند. ياخته‌اي‌ كه‌ آهكي‌ مي‌شود اصطلاحاً ليتوسيست‌   و رسوب‌ داخل‌ آن‌ را سيستوليت‌   گويند. ياخته‌هاي‌ محتوي‌ سيستوليت‌ معمولاً از ساير ياخته‌هاي‌ بشره‌ درشت‌ ترند.</a:t>
            </a:r>
            <a:endParaRPr lang="en-US" sz="2400" dirty="0"/>
          </a:p>
        </p:txBody>
      </p:sp>
    </p:spTree>
    <p:extLst>
      <p:ext uri="{BB962C8B-B14F-4D97-AF65-F5344CB8AC3E}">
        <p14:creationId xmlns:p14="http://schemas.microsoft.com/office/powerpoint/2010/main" val="3111302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563880" y="271144"/>
            <a:ext cx="10515600" cy="7435941"/>
          </a:xfrm>
        </p:spPr>
        <p:txBody>
          <a:bodyPr>
            <a:noAutofit/>
          </a:bodyPr>
          <a:lstStyle/>
          <a:p>
            <a:pPr algn="r" rtl="1">
              <a:lnSpc>
                <a:spcPct val="150000"/>
              </a:lnSpc>
            </a:pPr>
            <a:r>
              <a:rPr lang="ar-SA" sz="2400" b="1" dirty="0">
                <a:solidFill>
                  <a:schemeClr val="folHlink"/>
                </a:solidFill>
              </a:rPr>
              <a:t>كاهش‌ تراوايي‌ ديوارة‌ ياخته‌</a:t>
            </a:r>
          </a:p>
          <a:p>
            <a:pPr algn="r" rtl="1">
              <a:lnSpc>
                <a:spcPct val="150000"/>
              </a:lnSpc>
            </a:pPr>
            <a:r>
              <a:rPr lang="ar-SA" sz="2400" b="1" dirty="0"/>
              <a:t> </a:t>
            </a:r>
            <a:r>
              <a:rPr lang="ar-SA" sz="2400" dirty="0"/>
              <a:t>كاهش‌ تراوايي‌ يا ناتراوا شدن‌ به‌ كمك‌ كوتين‌، سوبرين‌ و يا مومها انجام‌ مي‌گيرد.</a:t>
            </a:r>
            <a:endParaRPr lang="ar-SA" sz="2400" b="1" dirty="0"/>
          </a:p>
          <a:p>
            <a:pPr algn="r" rtl="1">
              <a:lnSpc>
                <a:spcPct val="150000"/>
              </a:lnSpc>
            </a:pPr>
            <a:r>
              <a:rPr lang="ar-SA" sz="2400" b="1" i="1" dirty="0"/>
              <a:t>الف‌) كوتيني‌ شدن‌</a:t>
            </a:r>
            <a:r>
              <a:rPr lang="ar-SA" sz="2400" b="1" dirty="0"/>
              <a:t> </a:t>
            </a:r>
            <a:r>
              <a:rPr lang="ar-SA" sz="2400" dirty="0"/>
              <a:t> ـ اين‌ پديداغلب‌درغشاي‌بيروني‌ياخته‌هاي‌بشره‌اي‌ برگ‌ وساقه‌صورت‌ مي‌گيرد. نتيجه‌ اين‌ عمل‌ كاهش‌ تراوايي‌ و افزايش‌ مقاومت‌ ياخته‌ در برابر عوامل‌ بيروني‌ است‌. </a:t>
            </a:r>
            <a:endParaRPr lang="ar-SA" sz="2400" b="1" dirty="0"/>
          </a:p>
          <a:p>
            <a:pPr algn="r" rtl="1">
              <a:lnSpc>
                <a:spcPct val="150000"/>
              </a:lnSpc>
            </a:pPr>
            <a:r>
              <a:rPr lang="ar-SA" sz="2400" b="1" i="1" dirty="0"/>
              <a:t>ب‌) مومي‌ شدن‌</a:t>
            </a:r>
            <a:r>
              <a:rPr lang="ar-SA" sz="2400" b="1" dirty="0"/>
              <a:t> </a:t>
            </a:r>
            <a:r>
              <a:rPr lang="ar-SA" sz="2400" dirty="0"/>
              <a:t>  ـ ذرات‌ موم‌ در سطح‌ بيروني‌ بشره‌ برگ‌ و ساقه‌و حتي‌ ميوه‌ برخي‌ از گياهان‌ و دانه‌هاي‌ گرده‌ آنها، روي‌ پوستك‌ قرار مي‌گيرد. موم‌ كدر است‌ لذا رنگ‌ اندامهاي‌ هوايي‌ را كمي‌ مات‌ مي‌كند.</a:t>
            </a:r>
            <a:endParaRPr lang="ar-SA" sz="2400" b="1" dirty="0"/>
          </a:p>
          <a:p>
            <a:pPr algn="r" rtl="1">
              <a:lnSpc>
                <a:spcPct val="150000"/>
              </a:lnSpc>
            </a:pPr>
            <a:r>
              <a:rPr lang="ar-SA" sz="2400" b="1" i="1" dirty="0"/>
              <a:t>ج‌) چوب‌ پنبه‌اي‌ شدن‌</a:t>
            </a:r>
            <a:r>
              <a:rPr lang="ar-SA" sz="2400" b="1" dirty="0"/>
              <a:t> </a:t>
            </a:r>
            <a:r>
              <a:rPr lang="ar-SA" sz="2400" dirty="0"/>
              <a:t>  ـ در اين‌ فرايند مواد چوب‌ پنبه‌اي‌ در قسمت‌ داخلي‌ غشاي‌ نخستين‌ ياخته‌هاي‌ بشره‌اي‌ رسوب‌ مي‌كند و به‌ طرف‌ غشاي‌ پسين‌ پيش‌ مي‌رود و به‌تدريج‌ جانشين‌ اين‌ غشا مي‌گردد. با افزايش‌ ضخامت‌ چوب‌ پنبه‌، تراوايي‌ ياخته‌ كاهش‌ مي‌يابد .</a:t>
            </a:r>
            <a:endParaRPr lang="en-US" sz="2400" dirty="0"/>
          </a:p>
        </p:txBody>
      </p:sp>
    </p:spTree>
    <p:extLst>
      <p:ext uri="{BB962C8B-B14F-4D97-AF65-F5344CB8AC3E}">
        <p14:creationId xmlns:p14="http://schemas.microsoft.com/office/powerpoint/2010/main" val="15483969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838200" y="313508"/>
            <a:ext cx="10515600" cy="7341325"/>
          </a:xfrm>
        </p:spPr>
        <p:txBody>
          <a:bodyPr>
            <a:noAutofit/>
          </a:bodyPr>
          <a:lstStyle/>
          <a:p>
            <a:pPr algn="r" rtl="1">
              <a:lnSpc>
                <a:spcPct val="150000"/>
              </a:lnSpc>
            </a:pPr>
            <a:r>
              <a:rPr lang="ar-SA" sz="2400" b="1" dirty="0">
                <a:solidFill>
                  <a:schemeClr val="folHlink"/>
                </a:solidFill>
              </a:rPr>
              <a:t> تغييرات‌ تيغة‌ مياني‌ ديوارة‌ ياخته‌</a:t>
            </a:r>
          </a:p>
          <a:p>
            <a:pPr algn="r" rtl="1">
              <a:lnSpc>
                <a:spcPct val="150000"/>
              </a:lnSpc>
            </a:pPr>
            <a:r>
              <a:rPr lang="ar-SA" sz="2400" dirty="0"/>
              <a:t>اين‌ تيغه‌ از تركيبات‌ پكتيكي‌ تشكيل‌ شده‌ كه‌ در آب‌ غيرمحلول‌اند و تحت‌ تأثير آنزيمها به‌ صورت‌ محلول‌ درمي‌آيند. اين‌ محلول‌ رطوبت‌ را شديداً جذب‌ كرده‌ حالت‌ لعابي‌ يا ژله‌اي‌ پيدا مي‌كند كه‌ به‌ دو صورت‌ ديده‌ مي‌شود:</a:t>
            </a:r>
            <a:endParaRPr lang="ar-SA" sz="2400" b="1" dirty="0"/>
          </a:p>
          <a:p>
            <a:pPr algn="r" rtl="1">
              <a:lnSpc>
                <a:spcPct val="150000"/>
              </a:lnSpc>
            </a:pPr>
            <a:r>
              <a:rPr lang="ar-SA" sz="2400" b="1" dirty="0"/>
              <a:t>ـ </a:t>
            </a:r>
            <a:r>
              <a:rPr lang="ar-SA" sz="2400" b="1" i="1" dirty="0"/>
              <a:t>موسيلاژها</a:t>
            </a:r>
            <a:r>
              <a:rPr lang="ar-SA" sz="2400" b="1" dirty="0"/>
              <a:t>:  </a:t>
            </a:r>
            <a:r>
              <a:rPr lang="ar-SA" sz="2400" dirty="0"/>
              <a:t>لعابهايي‌ هستند كه‌ هم‌ مي‌توانند در داخل‌ ياخته‌ نفوذ كنند و هم‌ بين‌ ياخته‌ها قرار گيرند.</a:t>
            </a:r>
          </a:p>
          <a:p>
            <a:pPr algn="r" rtl="1">
              <a:lnSpc>
                <a:spcPct val="150000"/>
              </a:lnSpc>
            </a:pPr>
            <a:r>
              <a:rPr lang="ar-SA" sz="2400" dirty="0"/>
              <a:t> </a:t>
            </a:r>
            <a:r>
              <a:rPr lang="ar-SA" sz="2400" b="1" i="1" dirty="0"/>
              <a:t>ـ صمغها</a:t>
            </a:r>
            <a:r>
              <a:rPr lang="ar-SA" sz="2400" b="1" dirty="0"/>
              <a:t>:  </a:t>
            </a:r>
            <a:r>
              <a:rPr lang="ar-SA" sz="2400" dirty="0"/>
              <a:t>اگر فراورده‌هاي‌ تركيبات‌ پكتيكي‌ بيش‌ از حد معمول‌ باشند در درون‌ بافتها ذخيره‌ مي‌شوند و در اثر افزايش‌ تراكم‌ آنها تعداد نسبتاً زيادي‌ از ياخته‌ها تخريب‌ شده‌ و جاي‌ آنها به‌ صورت‌ حفره‌هاي‌ پر از ماده‌ ژله‌اي‌ درمي‌آيد كه‌ پس‌ از خارج‌ شدن‌ از گياه‌ خشك‌ و سخت‌ مي‌شوند و به‌ صورت‌ صمغ‌ درمي‌آيند (مانند صمغ‌ عربي‌).</a:t>
            </a:r>
            <a:endParaRPr lang="en-US" sz="2400" dirty="0"/>
          </a:p>
        </p:txBody>
      </p:sp>
    </p:spTree>
    <p:extLst>
      <p:ext uri="{BB962C8B-B14F-4D97-AF65-F5344CB8AC3E}">
        <p14:creationId xmlns:p14="http://schemas.microsoft.com/office/powerpoint/2010/main" val="1988660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838200" y="640080"/>
            <a:ext cx="10515600" cy="5536883"/>
          </a:xfrm>
        </p:spPr>
        <p:txBody>
          <a:bodyPr>
            <a:noAutofit/>
          </a:bodyPr>
          <a:lstStyle/>
          <a:p>
            <a:pPr algn="r" rtl="1">
              <a:lnSpc>
                <a:spcPct val="220000"/>
              </a:lnSpc>
            </a:pPr>
            <a:r>
              <a:rPr lang="en-US" sz="2400" b="1" dirty="0">
                <a:solidFill>
                  <a:schemeClr val="folHlink"/>
                </a:solidFill>
              </a:rPr>
              <a:t> </a:t>
            </a:r>
            <a:r>
              <a:rPr lang="ar-SA" sz="2400" b="1" dirty="0">
                <a:solidFill>
                  <a:schemeClr val="folHlink"/>
                </a:solidFill>
              </a:rPr>
              <a:t>ياخته‌ گياهي‌</a:t>
            </a:r>
          </a:p>
          <a:p>
            <a:pPr algn="r" rtl="1">
              <a:lnSpc>
                <a:spcPct val="220000"/>
              </a:lnSpc>
            </a:pPr>
            <a:r>
              <a:rPr lang="ar-SA" sz="2400" b="1" dirty="0"/>
              <a:t>ياخته‌ كوچكترين‌ واحد ساختاري‌ و كنشي‌ موجودات‌ زنده‌ و همانند يك‌ حجره‌، فضايي‌ است‌ كه‌ به‌ وسيله‌ غشايي‌ احاطه‌ شده‌ است‌. همه‌ ياخته‌ها به‌ وسيله‌ غشاي‌ سيتوپلاسمي‌ احاطه‌ شده‌اند كه‌ متشكل‌ از يك‌ لايه‌ دو مولكولي‌ فسفوليپيد است‌. همه‌ موادي‌ كه‌ به‌ ياخته‌ داخل‌ و يا از آن‌ خارج‌ مي‌شوند بايد از اين‌ غشا عبور كنند. ياخته‌هاي‌ گياهي‌، علاوه‌ بر غشاي‌ سيتوپلاسمي‌، ضمايم‌ ديگري‌ در خارج‌ آن‌ به‌ نامهاي‌ تيغه‌ مياني‌ و ديواره‌ ياخته‌اي‌ دارند.</a:t>
            </a:r>
            <a:endParaRPr lang="en-US" sz="2400" b="1" dirty="0"/>
          </a:p>
        </p:txBody>
      </p:sp>
    </p:spTree>
    <p:extLst>
      <p:ext uri="{BB962C8B-B14F-4D97-AF65-F5344CB8AC3E}">
        <p14:creationId xmlns:p14="http://schemas.microsoft.com/office/powerpoint/2010/main" val="3376575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p:txBody>
          <a:bodyPr/>
          <a:lstStyle/>
          <a:p>
            <a:pPr algn="r" rtl="1">
              <a:lnSpc>
                <a:spcPct val="200000"/>
              </a:lnSpc>
            </a:pPr>
            <a:r>
              <a:rPr lang="ar-SA" b="1" dirty="0">
                <a:solidFill>
                  <a:schemeClr val="folHlink"/>
                </a:solidFill>
              </a:rPr>
              <a:t>اجزاء ياخته‌ گياهي‌</a:t>
            </a:r>
          </a:p>
          <a:p>
            <a:pPr algn="r" rtl="1">
              <a:lnSpc>
                <a:spcPct val="200000"/>
              </a:lnSpc>
            </a:pPr>
            <a:r>
              <a:rPr lang="ar-SA" b="1" dirty="0"/>
              <a:t> </a:t>
            </a:r>
            <a:r>
              <a:rPr lang="ar-SA" dirty="0"/>
              <a:t>ياخته‌هاي‌ گياهي‌، در عين‌ تفاوتهاي‌ ظاهري‌، از نظر شكل‌ و ساختار، ويژگيهاي‌ مشترك‌ بسيار دارند.</a:t>
            </a:r>
            <a:endParaRPr lang="en-US" dirty="0"/>
          </a:p>
        </p:txBody>
      </p:sp>
    </p:spTree>
    <p:extLst>
      <p:ext uri="{BB962C8B-B14F-4D97-AF65-F5344CB8AC3E}">
        <p14:creationId xmlns:p14="http://schemas.microsoft.com/office/powerpoint/2010/main" val="418201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p:txBody>
          <a:bodyPr>
            <a:normAutofit fontScale="77500" lnSpcReduction="20000"/>
          </a:bodyPr>
          <a:lstStyle/>
          <a:p>
            <a:pPr algn="r" rtl="1">
              <a:lnSpc>
                <a:spcPct val="200000"/>
              </a:lnSpc>
            </a:pPr>
            <a:r>
              <a:rPr lang="ar-SA" b="1" dirty="0">
                <a:solidFill>
                  <a:schemeClr val="folHlink"/>
                </a:solidFill>
              </a:rPr>
              <a:t> به‌طور كلي‌ ياخته‌ها از خارج‌ به‌ داخل‌ شامل‌ اجزاي‌ زيرند:</a:t>
            </a:r>
          </a:p>
          <a:p>
            <a:pPr algn="r" rtl="1">
              <a:lnSpc>
                <a:spcPct val="200000"/>
              </a:lnSpc>
            </a:pPr>
            <a:r>
              <a:rPr lang="ar-SA" dirty="0"/>
              <a:t> 1ـ ديواره‌ ياخته‌اي‌ و غشاي‌ سيتوپلاسمي‌</a:t>
            </a:r>
          </a:p>
          <a:p>
            <a:pPr algn="r" rtl="1">
              <a:lnSpc>
                <a:spcPct val="200000"/>
              </a:lnSpc>
            </a:pPr>
            <a:r>
              <a:rPr lang="ar-SA" dirty="0"/>
              <a:t> 2ـ سيتوپلاسم‌ كه‌ خود شامل‌ دو بخش‌ زمينه‌ (هيالوپلاسم‌) و اندامكهاي‌ مختلف‌ مانند شبكه‌ آندوپلاسمي‌، ميتوكندريها، پلاستها، ريبوزومها، ليزوزومها، دستگاه‌ گلژي‌، سانتريولها، واكوئلها، ميكروفيلامنتها (ريز رشته‌ها) و ميكروتوبولها (ريز لوله‌ها).</a:t>
            </a:r>
          </a:p>
          <a:p>
            <a:pPr algn="r" rtl="1">
              <a:lnSpc>
                <a:spcPct val="200000"/>
              </a:lnSpc>
            </a:pPr>
            <a:r>
              <a:rPr lang="ar-SA" dirty="0"/>
              <a:t> 3ـ هسته‌ كه‌ واجد تركيبات‌ ارثي‌ اصلي‌ ياخته‌ است‌.</a:t>
            </a:r>
            <a:endParaRPr lang="en-US" dirty="0"/>
          </a:p>
        </p:txBody>
      </p:sp>
    </p:spTree>
    <p:extLst>
      <p:ext uri="{BB962C8B-B14F-4D97-AF65-F5344CB8AC3E}">
        <p14:creationId xmlns:p14="http://schemas.microsoft.com/office/powerpoint/2010/main" val="887570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838200" y="914400"/>
            <a:ext cx="10515600" cy="6335485"/>
          </a:xfrm>
        </p:spPr>
        <p:txBody>
          <a:bodyPr>
            <a:noAutofit/>
          </a:bodyPr>
          <a:lstStyle/>
          <a:p>
            <a:pPr algn="r" rtl="1">
              <a:lnSpc>
                <a:spcPct val="200000"/>
              </a:lnSpc>
            </a:pPr>
            <a:r>
              <a:rPr lang="ar-SA" sz="2400" b="1" dirty="0">
                <a:solidFill>
                  <a:schemeClr val="folHlink"/>
                </a:solidFill>
              </a:rPr>
              <a:t>ديواره‌ ياخته‌اي‌</a:t>
            </a:r>
          </a:p>
          <a:p>
            <a:pPr algn="r" rtl="1">
              <a:lnSpc>
                <a:spcPct val="200000"/>
              </a:lnSpc>
            </a:pPr>
            <a:r>
              <a:rPr lang="ar-SA" sz="2400" b="1" dirty="0"/>
              <a:t> </a:t>
            </a:r>
            <a:r>
              <a:rPr lang="ar-SA" sz="2400" dirty="0"/>
              <a:t>در پيرامون‌ اغلب‌ ياخته‌هاي‌ گياهي‌ و بعضي‌ از ياخته‌هاي‌ جانوري‌ ديواره‌اي‌ به‌ نام‌ ديواره‌ ياخته‌اي‌ وجود دارد. ديواره‌ ياخته‌اي‌ در ياخته‌هاي‌ گياهان‌ ساختار نسبتاً سخت‌ سلولزي‌ دارد و نوعي‌ اسكلت‌ بيروني‌ را به‌ وجود مي‌آورد كه‌ به‌ اين‌ ياخته‌ها شكل‌ هندسي‌ و نسبتاً ثابتي‌ مي‌دهد. اين‌ ديواره‌ كه‌ ديوارة‌ نخستين‌ نيز ناميده‌ مي‌شود، به‌ وسيلة‌ پروتوپلاسم‌ زنده‌ ياخته‌ ايجاد مي‌گردد و وجود آن‌ اساسيترين‌ وجه‌ تمايز بين‌ گياهان‌ و جانوران‌ است‌.. هريك‌ از دو ياختة‌ مجاور هم‌ ديوارة‌ نخستين‌ را توليد مي‌كند و بين‌ آن‌ دو، لاية‌ بين‌ ياخته‌اي‌ به‌ نام‌ تيغة‌ مياني‌ مشترك‌ بين‌ دو ياخته‌ وجود دارد</a:t>
            </a:r>
            <a:r>
              <a:rPr lang="en-US" sz="2400" dirty="0"/>
              <a:t>.</a:t>
            </a:r>
            <a:r>
              <a:rPr lang="ar-SA" sz="2400" dirty="0"/>
              <a:t> </a:t>
            </a:r>
            <a:endParaRPr lang="en-US" sz="2400" dirty="0"/>
          </a:p>
        </p:txBody>
      </p:sp>
    </p:spTree>
    <p:extLst>
      <p:ext uri="{BB962C8B-B14F-4D97-AF65-F5344CB8AC3E}">
        <p14:creationId xmlns:p14="http://schemas.microsoft.com/office/powerpoint/2010/main" val="3001385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p:txBody>
          <a:bodyPr>
            <a:normAutofit fontScale="92500" lnSpcReduction="10000"/>
          </a:bodyPr>
          <a:lstStyle/>
          <a:p>
            <a:pPr algn="r" rtl="1">
              <a:lnSpc>
                <a:spcPct val="200000"/>
              </a:lnSpc>
            </a:pPr>
            <a:r>
              <a:rPr lang="ar-SA" b="1" dirty="0">
                <a:solidFill>
                  <a:schemeClr val="folHlink"/>
                </a:solidFill>
              </a:rPr>
              <a:t>ساختار شيميايي‌ ديوارة‌ ياخته‌اي‌</a:t>
            </a:r>
          </a:p>
          <a:p>
            <a:pPr algn="r" rtl="1">
              <a:lnSpc>
                <a:spcPct val="200000"/>
              </a:lnSpc>
            </a:pPr>
            <a:r>
              <a:rPr lang="ar-SA" sz="2400" b="1" dirty="0"/>
              <a:t> </a:t>
            </a:r>
            <a:r>
              <a:rPr lang="ar-SA" sz="2400" dirty="0"/>
              <a:t>مولكولهاي‌ سلولز سازندة‌ اصلي‌ اين‌ ديواره‌اند. سلولز و برخي‌ از اجزاي‌ ديگر ديواره‌ از هيدراتهاي‌ كربن‌ تشكيل‌ يافته‌اند، يعني‌ تركيباتي‌ متشكل‌ از كربن‌ و هيدروژن‌ و اكسيژن‌، كه‌ مانند آب‌، تعداد اتمهاي‌ هيدروژن‌ در آنها دوبرابر اكسيژن‌ است‌.</a:t>
            </a:r>
          </a:p>
          <a:p>
            <a:pPr algn="r" rtl="1">
              <a:lnSpc>
                <a:spcPct val="200000"/>
              </a:lnSpc>
            </a:pPr>
            <a:r>
              <a:rPr lang="ar-SA" sz="2400" dirty="0"/>
              <a:t>علاوه‌ بر سلولز، تركيبات‌ ديگري‌ مانند پكتين‌، همي‌ سلولز   و ليگنين‌   نيز در ديواره‌ ياخته‌اي‌ وجود دارند. برخي‌ ديواره‌ها، علاوه‌ بر مواد نامبرده‌، واجد مواد چربي‌ نظير سوبرين‌   و مومهاست</a:t>
            </a:r>
            <a:r>
              <a:rPr lang="en-US" sz="2400" dirty="0"/>
              <a:t>.</a:t>
            </a:r>
            <a:r>
              <a:rPr lang="ar-SA" sz="2400" dirty="0"/>
              <a:t>‌ </a:t>
            </a:r>
            <a:endParaRPr lang="en-US" sz="2400" dirty="0"/>
          </a:p>
        </p:txBody>
      </p:sp>
    </p:spTree>
    <p:extLst>
      <p:ext uri="{BB962C8B-B14F-4D97-AF65-F5344CB8AC3E}">
        <p14:creationId xmlns:p14="http://schemas.microsoft.com/office/powerpoint/2010/main" val="2186782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p:txBody>
          <a:bodyPr>
            <a:normAutofit fontScale="85000" lnSpcReduction="20000"/>
          </a:bodyPr>
          <a:lstStyle/>
          <a:p>
            <a:pPr algn="r" rtl="1">
              <a:lnSpc>
                <a:spcPct val="200000"/>
              </a:lnSpc>
            </a:pPr>
            <a:r>
              <a:rPr lang="en-US" b="1" dirty="0">
                <a:solidFill>
                  <a:schemeClr val="folHlink"/>
                </a:solidFill>
              </a:rPr>
              <a:t> </a:t>
            </a:r>
            <a:r>
              <a:rPr lang="ar-SA" b="1" dirty="0">
                <a:solidFill>
                  <a:schemeClr val="folHlink"/>
                </a:solidFill>
              </a:rPr>
              <a:t>تبادل‌ مواد از خلال‌ ديواره‌ ياخته‌اي‌</a:t>
            </a:r>
          </a:p>
          <a:p>
            <a:pPr algn="r" rtl="1">
              <a:lnSpc>
                <a:spcPct val="200000"/>
              </a:lnSpc>
            </a:pPr>
            <a:r>
              <a:rPr lang="ar-SA" b="1" dirty="0"/>
              <a:t> </a:t>
            </a:r>
            <a:r>
              <a:rPr lang="ar-SA" dirty="0"/>
              <a:t>ديواره‌ ياخته‌ گياهي‌ سطح‌ ممتدي‌ نيست‌ بلكه‌ منافذي‌ با اندازه‌هاي‌ متفاوت‌، آن‌ را سوراخ‌ مي‌كنند. در محل‌ اين‌ منافذ سيتوپلاسم‌ دو ياخته‌ مجاور مستقيماً با يكديگر در ارتباط‌اند. اين‌ ارتباط‌ در اثر رشته‌هاي‌ لوله‌اي‌ سيتوپلاسمي‌ بسيار نازك‌ به‌ نام‌ پلاسمودسم‌ها   برقرارمي‌شود. به‌ علت‌ وجود اين‌ منافذ در ديواره‌هاي‌ سلولزي‌، انتشار و مبادله‌ مواد بين‌ ياخته‌ها در بافتهاي‌ گياهي‌ با سرعت‌ و سهولت‌ صورت‌ مي‌گيرد</a:t>
            </a:r>
            <a:r>
              <a:rPr lang="en-US" dirty="0"/>
              <a:t>.</a:t>
            </a:r>
            <a:r>
              <a:rPr lang="ar-SA" dirty="0"/>
              <a:t> </a:t>
            </a:r>
            <a:endParaRPr lang="en-US" dirty="0"/>
          </a:p>
        </p:txBody>
      </p:sp>
    </p:spTree>
    <p:extLst>
      <p:ext uri="{BB962C8B-B14F-4D97-AF65-F5344CB8AC3E}">
        <p14:creationId xmlns:p14="http://schemas.microsoft.com/office/powerpoint/2010/main" val="2294472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p:txBody>
          <a:bodyPr>
            <a:normAutofit fontScale="92500" lnSpcReduction="10000"/>
          </a:bodyPr>
          <a:lstStyle/>
          <a:p>
            <a:pPr algn="r" rtl="1">
              <a:lnSpc>
                <a:spcPct val="200000"/>
              </a:lnSpc>
            </a:pPr>
            <a:r>
              <a:rPr lang="ar-SA" b="1" dirty="0" smtClean="0">
                <a:solidFill>
                  <a:schemeClr val="folHlink"/>
                </a:solidFill>
              </a:rPr>
              <a:t>ساختار منفذ</a:t>
            </a:r>
          </a:p>
          <a:p>
            <a:pPr algn="r" rtl="1">
              <a:lnSpc>
                <a:spcPct val="200000"/>
              </a:lnSpc>
            </a:pPr>
            <a:r>
              <a:rPr lang="ar-SA" sz="2400" b="1" dirty="0"/>
              <a:t> </a:t>
            </a:r>
            <a:r>
              <a:rPr lang="ar-SA" sz="2400" dirty="0"/>
              <a:t>بخشهاي‌ خاصي‌ از ديواره‌ ياخته‌ حتي‌ بعد از تشكيل‌ ديواره‌ پسين‌ نازك‌ باقي‌ مي‌مانند، يعني‌ فقط‌ از مواد ديواره‌ نخستين‌ تشكيل‌ مي‌شوند. اين‌ نواحي‌ را كه‌ به‌ شكلهاي‌ مختلف‌ ديده‌ مي‌شوند منفذ   گويند. منفذ معمولاً به‌ ناحيه‌اي‌ گفته‌ مي‌شود كه‌ تبادلات‌ مواد بين‌ دو ياخته‌ از آن‌ طريق‌ انجام‌ گيرد. تراكم‌ رشته‌هاي‌ سيتوپلاسمي‌ به‌ نام‌ پلاسمودسمها در محل‌ اين‌ منافذ دليل‌ ديگري‌ بر ارتباط‌ ياخته‌ها از طريق‌ منافذ است‌. به‌طور كلي‌ هر منفذ مكمل‌ خود را در ديواره‌ ياخته‌ مجاور در مقابل‌ خود دارد</a:t>
            </a:r>
            <a:r>
              <a:rPr lang="en-US" sz="2400" dirty="0"/>
              <a:t> .</a:t>
            </a:r>
          </a:p>
        </p:txBody>
      </p:sp>
    </p:spTree>
    <p:extLst>
      <p:ext uri="{BB962C8B-B14F-4D97-AF65-F5344CB8AC3E}">
        <p14:creationId xmlns:p14="http://schemas.microsoft.com/office/powerpoint/2010/main" val="22447945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p:txBody>
          <a:bodyPr>
            <a:normAutofit fontScale="85000" lnSpcReduction="10000"/>
          </a:bodyPr>
          <a:lstStyle/>
          <a:p>
            <a:pPr algn="r" rtl="1">
              <a:lnSpc>
                <a:spcPct val="200000"/>
              </a:lnSpc>
            </a:pPr>
            <a:r>
              <a:rPr lang="ar-SA" b="1" dirty="0">
                <a:solidFill>
                  <a:schemeClr val="folHlink"/>
                </a:solidFill>
              </a:rPr>
              <a:t>تغييرات‌ شيميايي‌ ديوارة‌ ياخته‌ (تغييرات‌ پسين‌)</a:t>
            </a:r>
          </a:p>
          <a:p>
            <a:pPr algn="r" rtl="1">
              <a:lnSpc>
                <a:spcPct val="200000"/>
              </a:lnSpc>
            </a:pPr>
            <a:r>
              <a:rPr lang="ar-SA" b="1" dirty="0"/>
              <a:t> </a:t>
            </a:r>
            <a:r>
              <a:rPr lang="ar-SA" dirty="0"/>
              <a:t>ديوارة‌ نخستين‌ در ياخته‌هاي‌ جوان‌ از پكتوسلولز تشكيل‌ شده‌ است‌. در بعضي‌ گياهان‌ حالت‌ سلولزي‌ تا آخر عمر ياخته‌ باقي‌ مي‌ماند، ولي‌ در اكثر گياهان‌ غشاي‌ سلولزي‌ به‌ علت‌ نياز ياخته‌ دچار تغييرات‌ ويژه‌اي‌ مي‌گردد و اين‌ تغييرات‌ پس‌ از پيدايش‌ ويژگيهاي‌ بافتي‌ ظاهر مي‌شود. بعضي‌ از اين‌ تغييرات‌ بر اساس‌ دگرگوني‌ شيميايي‌ تركيبات‌ ابتدايي‌ انجام‌ مي‌گيرند (تشكيل‌ صمغها، لعابها).</a:t>
            </a:r>
            <a:endParaRPr lang="en-US" dirty="0"/>
          </a:p>
        </p:txBody>
      </p:sp>
    </p:spTree>
    <p:extLst>
      <p:ext uri="{BB962C8B-B14F-4D97-AF65-F5344CB8AC3E}">
        <p14:creationId xmlns:p14="http://schemas.microsoft.com/office/powerpoint/2010/main" val="2074932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1124</Words>
  <Application>Microsoft Office PowerPoint</Application>
  <PresentationFormat>Widescreen</PresentationFormat>
  <Paragraphs>38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2  Sahar</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33</cp:revision>
  <dcterms:created xsi:type="dcterms:W3CDTF">2020-04-05T15:16:16Z</dcterms:created>
  <dcterms:modified xsi:type="dcterms:W3CDTF">2020-04-07T11:31:53Z</dcterms:modified>
</cp:coreProperties>
</file>