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62" r:id="rId5"/>
    <p:sldId id="263"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B13B54-6B59-417C-937A-BD16B826D6C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6B405-98EF-4032-8192-505EE9E36994}"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9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25B13B54-6B59-417C-937A-BD16B826D6C0}"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297457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13B54-6B59-417C-937A-BD16B826D6C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3003422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13B54-6B59-417C-937A-BD16B826D6C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6B405-98EF-4032-8192-505EE9E36994}"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92698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13B54-6B59-417C-937A-BD16B826D6C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1839365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13B54-6B59-417C-937A-BD16B826D6C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6B405-98EF-4032-8192-505EE9E36994}"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92367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13B54-6B59-417C-937A-BD16B826D6C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2097370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B13B54-6B59-417C-937A-BD16B826D6C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3355605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B13B54-6B59-417C-937A-BD16B826D6C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223169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B13B54-6B59-417C-937A-BD16B826D6C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155108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13B54-6B59-417C-937A-BD16B826D6C0}"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80625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B13B54-6B59-417C-937A-BD16B826D6C0}"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25876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B13B54-6B59-417C-937A-BD16B826D6C0}"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279936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B13B54-6B59-417C-937A-BD16B826D6C0}"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168126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13B54-6B59-417C-937A-BD16B826D6C0}"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57777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13B54-6B59-417C-937A-BD16B826D6C0}"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95941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13B54-6B59-417C-937A-BD16B826D6C0}"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6B405-98EF-4032-8192-505EE9E36994}" type="slidenum">
              <a:rPr lang="en-US" smtClean="0"/>
              <a:t>‹#›</a:t>
            </a:fld>
            <a:endParaRPr lang="en-US"/>
          </a:p>
        </p:txBody>
      </p:sp>
    </p:spTree>
    <p:extLst>
      <p:ext uri="{BB962C8B-B14F-4D97-AF65-F5344CB8AC3E}">
        <p14:creationId xmlns:p14="http://schemas.microsoft.com/office/powerpoint/2010/main" val="385397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5B13B54-6B59-417C-937A-BD16B826D6C0}" type="datetimeFigureOut">
              <a:rPr lang="en-US" smtClean="0"/>
              <a:t>4/21/2020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166B405-98EF-4032-8192-505EE9E36994}" type="slidenum">
              <a:rPr lang="en-US" smtClean="0"/>
              <a:t>‹#›</a:t>
            </a:fld>
            <a:endParaRPr lang="en-US"/>
          </a:p>
        </p:txBody>
      </p:sp>
    </p:spTree>
    <p:extLst>
      <p:ext uri="{BB962C8B-B14F-4D97-AF65-F5344CB8AC3E}">
        <p14:creationId xmlns:p14="http://schemas.microsoft.com/office/powerpoint/2010/main" val="722379968"/>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54956" y="238540"/>
            <a:ext cx="4398961" cy="707886"/>
          </a:xfrm>
          <a:prstGeom prst="rect">
            <a:avLst/>
          </a:prstGeom>
          <a:noFill/>
        </p:spPr>
        <p:txBody>
          <a:bodyPr wrap="none" rtlCol="0">
            <a:spAutoFit/>
          </a:bodyPr>
          <a:lstStyle/>
          <a:p>
            <a:r>
              <a:rPr lang="fa-IR" sz="4000" b="1" dirty="0" smtClean="0">
                <a:solidFill>
                  <a:srgbClr val="FF0000"/>
                </a:solidFill>
              </a:rPr>
              <a:t>منابع تعیین هدف:</a:t>
            </a:r>
            <a:endParaRPr lang="en-US" sz="4000" b="1" dirty="0">
              <a:solidFill>
                <a:srgbClr val="FF0000"/>
              </a:solidFill>
            </a:endParaRPr>
          </a:p>
        </p:txBody>
      </p:sp>
      <p:sp>
        <p:nvSpPr>
          <p:cNvPr id="3" name="TextBox 2"/>
          <p:cNvSpPr txBox="1"/>
          <p:nvPr/>
        </p:nvSpPr>
        <p:spPr>
          <a:xfrm>
            <a:off x="4542110" y="1413094"/>
            <a:ext cx="5979522" cy="584775"/>
          </a:xfrm>
          <a:prstGeom prst="rect">
            <a:avLst/>
          </a:prstGeom>
          <a:noFill/>
        </p:spPr>
        <p:txBody>
          <a:bodyPr wrap="none" rtlCol="0">
            <a:spAutoFit/>
          </a:bodyPr>
          <a:lstStyle/>
          <a:p>
            <a:r>
              <a:rPr lang="fa-IR" sz="3200" dirty="0" smtClean="0">
                <a:solidFill>
                  <a:schemeClr val="bg1"/>
                </a:solidFill>
              </a:rPr>
              <a:t>1)نظام اعتقادی و ارزشی(فلسفه)</a:t>
            </a:r>
            <a:endParaRPr lang="en-US" sz="3200" dirty="0">
              <a:solidFill>
                <a:schemeClr val="bg1"/>
              </a:solidFill>
            </a:endParaRPr>
          </a:p>
        </p:txBody>
      </p:sp>
      <p:sp>
        <p:nvSpPr>
          <p:cNvPr id="4" name="TextBox 3"/>
          <p:cNvSpPr txBox="1"/>
          <p:nvPr/>
        </p:nvSpPr>
        <p:spPr>
          <a:xfrm>
            <a:off x="7268979" y="2318343"/>
            <a:ext cx="3140603" cy="584775"/>
          </a:xfrm>
          <a:prstGeom prst="rect">
            <a:avLst/>
          </a:prstGeom>
          <a:noFill/>
        </p:spPr>
        <p:txBody>
          <a:bodyPr wrap="none" rtlCol="0">
            <a:spAutoFit/>
          </a:bodyPr>
          <a:lstStyle/>
          <a:p>
            <a:r>
              <a:rPr lang="fa-IR" sz="3200" dirty="0" smtClean="0">
                <a:solidFill>
                  <a:schemeClr val="bg1"/>
                </a:solidFill>
              </a:rPr>
              <a:t>2)ماهیت یادگیری</a:t>
            </a:r>
            <a:endParaRPr lang="en-US" sz="3200" dirty="0">
              <a:solidFill>
                <a:schemeClr val="bg1"/>
              </a:solidFill>
            </a:endParaRPr>
          </a:p>
        </p:txBody>
      </p:sp>
      <p:sp>
        <p:nvSpPr>
          <p:cNvPr id="5" name="TextBox 4"/>
          <p:cNvSpPr txBox="1"/>
          <p:nvPr/>
        </p:nvSpPr>
        <p:spPr>
          <a:xfrm>
            <a:off x="7531871" y="3223592"/>
            <a:ext cx="2877711" cy="584775"/>
          </a:xfrm>
          <a:prstGeom prst="rect">
            <a:avLst/>
          </a:prstGeom>
          <a:noFill/>
        </p:spPr>
        <p:txBody>
          <a:bodyPr wrap="none" rtlCol="0">
            <a:spAutoFit/>
          </a:bodyPr>
          <a:lstStyle/>
          <a:p>
            <a:r>
              <a:rPr lang="fa-IR" sz="3200" dirty="0" smtClean="0">
                <a:solidFill>
                  <a:schemeClr val="bg1"/>
                </a:solidFill>
              </a:rPr>
              <a:t>3)ماهیت جامعه</a:t>
            </a:r>
            <a:endParaRPr lang="en-US" sz="3200" dirty="0">
              <a:solidFill>
                <a:schemeClr val="bg1"/>
              </a:solidFill>
            </a:endParaRPr>
          </a:p>
        </p:txBody>
      </p:sp>
      <p:sp>
        <p:nvSpPr>
          <p:cNvPr id="6" name="TextBox 5"/>
          <p:cNvSpPr txBox="1"/>
          <p:nvPr/>
        </p:nvSpPr>
        <p:spPr>
          <a:xfrm>
            <a:off x="6964408" y="4128841"/>
            <a:ext cx="3445174" cy="584775"/>
          </a:xfrm>
          <a:prstGeom prst="rect">
            <a:avLst/>
          </a:prstGeom>
          <a:noFill/>
        </p:spPr>
        <p:txBody>
          <a:bodyPr wrap="none" rtlCol="0">
            <a:spAutoFit/>
          </a:bodyPr>
          <a:lstStyle/>
          <a:p>
            <a:r>
              <a:rPr lang="fa-IR" sz="3200" dirty="0" smtClean="0">
                <a:solidFill>
                  <a:schemeClr val="bg1"/>
                </a:solidFill>
              </a:rPr>
              <a:t>4)ماهیت یاد گیرنده</a:t>
            </a:r>
            <a:endParaRPr lang="en-US" sz="3200" dirty="0">
              <a:solidFill>
                <a:schemeClr val="bg1"/>
              </a:solidFill>
            </a:endParaRPr>
          </a:p>
        </p:txBody>
      </p:sp>
      <p:sp>
        <p:nvSpPr>
          <p:cNvPr id="7" name="TextBox 6"/>
          <p:cNvSpPr txBox="1"/>
          <p:nvPr/>
        </p:nvSpPr>
        <p:spPr>
          <a:xfrm>
            <a:off x="7629654" y="5034090"/>
            <a:ext cx="2779928" cy="584775"/>
          </a:xfrm>
          <a:prstGeom prst="rect">
            <a:avLst/>
          </a:prstGeom>
          <a:noFill/>
        </p:spPr>
        <p:txBody>
          <a:bodyPr wrap="none" rtlCol="0">
            <a:spAutoFit/>
          </a:bodyPr>
          <a:lstStyle/>
          <a:p>
            <a:r>
              <a:rPr lang="fa-IR" sz="3200" dirty="0" smtClean="0">
                <a:solidFill>
                  <a:schemeClr val="bg1"/>
                </a:solidFill>
              </a:rPr>
              <a:t>5)ماهیت دانش</a:t>
            </a:r>
            <a:endParaRPr lang="en-US" sz="3200" dirty="0">
              <a:solidFill>
                <a:schemeClr val="bg1"/>
              </a:solidFill>
            </a:endParaRPr>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21921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1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4197" y="439060"/>
            <a:ext cx="5979522" cy="584775"/>
          </a:xfrm>
          <a:prstGeom prst="rect">
            <a:avLst/>
          </a:prstGeom>
          <a:noFill/>
        </p:spPr>
        <p:txBody>
          <a:bodyPr wrap="none" rtlCol="0">
            <a:spAutoFit/>
          </a:bodyPr>
          <a:lstStyle/>
          <a:p>
            <a:r>
              <a:rPr lang="fa-IR" sz="3200" u="sng" dirty="0" smtClean="0">
                <a:solidFill>
                  <a:srgbClr val="FF0000"/>
                </a:solidFill>
              </a:rPr>
              <a:t>1)نظام اعتقادی و ارزشی(فلسفه)</a:t>
            </a:r>
            <a:endParaRPr lang="en-US" sz="3200" u="sng" dirty="0">
              <a:solidFill>
                <a:srgbClr val="FF0000"/>
              </a:solidFill>
            </a:endParaRPr>
          </a:p>
        </p:txBody>
      </p:sp>
      <p:sp>
        <p:nvSpPr>
          <p:cNvPr id="3" name="TextBox 2"/>
          <p:cNvSpPr txBox="1"/>
          <p:nvPr/>
        </p:nvSpPr>
        <p:spPr>
          <a:xfrm>
            <a:off x="1349476" y="1596271"/>
            <a:ext cx="9975145" cy="1384995"/>
          </a:xfrm>
          <a:prstGeom prst="rect">
            <a:avLst/>
          </a:prstGeom>
          <a:noFill/>
        </p:spPr>
        <p:txBody>
          <a:bodyPr wrap="square" rtlCol="0">
            <a:spAutoFit/>
          </a:bodyPr>
          <a:lstStyle/>
          <a:p>
            <a:pPr algn="just" rtl="1"/>
            <a:r>
              <a:rPr lang="fa-IR" sz="2800" dirty="0" smtClean="0">
                <a:solidFill>
                  <a:schemeClr val="bg1"/>
                </a:solidFill>
              </a:rPr>
              <a:t>فلسفه درتمام تصمیم گیریهای </a:t>
            </a:r>
            <a:r>
              <a:rPr lang="fa-IR" sz="2800" dirty="0" smtClean="0">
                <a:solidFill>
                  <a:srgbClr val="FF0000"/>
                </a:solidFill>
              </a:rPr>
              <a:t>برنامه درسی </a:t>
            </a:r>
            <a:r>
              <a:rPr lang="fa-IR" sz="2800" dirty="0" smtClean="0">
                <a:solidFill>
                  <a:schemeClr val="bg1"/>
                </a:solidFill>
              </a:rPr>
              <a:t>تعیین کننده است .در فعالیت های معلم در مدرسه به ندرت میتوان لحظه ای یافت که او بدون مبنای </a:t>
            </a:r>
            <a:r>
              <a:rPr lang="fa-IR" sz="2800" dirty="0" smtClean="0">
                <a:solidFill>
                  <a:srgbClr val="FF0000"/>
                </a:solidFill>
              </a:rPr>
              <a:t>فلسفی</a:t>
            </a:r>
            <a:r>
              <a:rPr lang="fa-IR" sz="2800" dirty="0" smtClean="0">
                <a:solidFill>
                  <a:schemeClr val="bg1"/>
                </a:solidFill>
              </a:rPr>
              <a:t> عمل کند</a:t>
            </a:r>
            <a:endParaRPr lang="en-US" sz="2800" dirty="0">
              <a:solidFill>
                <a:schemeClr val="bg1"/>
              </a:solidFill>
            </a:endParaRPr>
          </a:p>
        </p:txBody>
      </p:sp>
      <p:sp>
        <p:nvSpPr>
          <p:cNvPr id="4" name="TextBox 3"/>
          <p:cNvSpPr txBox="1"/>
          <p:nvPr/>
        </p:nvSpPr>
        <p:spPr>
          <a:xfrm>
            <a:off x="2677885" y="3319787"/>
            <a:ext cx="9135834" cy="461665"/>
          </a:xfrm>
          <a:prstGeom prst="rect">
            <a:avLst/>
          </a:prstGeom>
          <a:noFill/>
        </p:spPr>
        <p:txBody>
          <a:bodyPr wrap="none" rtlCol="0">
            <a:spAutoFit/>
          </a:bodyPr>
          <a:lstStyle/>
          <a:p>
            <a:r>
              <a:rPr lang="fa-IR" sz="2400" b="1" dirty="0" smtClean="0">
                <a:solidFill>
                  <a:srgbClr val="FFFF00"/>
                </a:solidFill>
              </a:rPr>
              <a:t>چهار دیدگاه فلسفی که بیشترین تاثیر را در کار معلم داشته اند:</a:t>
            </a:r>
            <a:endParaRPr lang="en-US" sz="2400" b="1" dirty="0">
              <a:solidFill>
                <a:srgbClr val="FFFF00"/>
              </a:solidFill>
            </a:endParaRPr>
          </a:p>
        </p:txBody>
      </p:sp>
      <p:sp>
        <p:nvSpPr>
          <p:cNvPr id="5" name="TextBox 4"/>
          <p:cNvSpPr txBox="1"/>
          <p:nvPr/>
        </p:nvSpPr>
        <p:spPr>
          <a:xfrm>
            <a:off x="7379000" y="3933910"/>
            <a:ext cx="2824812" cy="584775"/>
          </a:xfrm>
          <a:prstGeom prst="rect">
            <a:avLst/>
          </a:prstGeom>
          <a:noFill/>
        </p:spPr>
        <p:txBody>
          <a:bodyPr wrap="none" rtlCol="0">
            <a:spAutoFit/>
          </a:bodyPr>
          <a:lstStyle/>
          <a:p>
            <a:r>
              <a:rPr lang="fa-IR" sz="3200" dirty="0" smtClean="0">
                <a:solidFill>
                  <a:schemeClr val="bg1"/>
                </a:solidFill>
              </a:rPr>
              <a:t>1-ماهیت گرایی</a:t>
            </a:r>
          </a:p>
        </p:txBody>
      </p:sp>
      <p:sp>
        <p:nvSpPr>
          <p:cNvPr id="6" name="TextBox 5"/>
          <p:cNvSpPr txBox="1"/>
          <p:nvPr/>
        </p:nvSpPr>
        <p:spPr>
          <a:xfrm>
            <a:off x="7689982" y="4692443"/>
            <a:ext cx="2513830" cy="584775"/>
          </a:xfrm>
          <a:prstGeom prst="rect">
            <a:avLst/>
          </a:prstGeom>
          <a:noFill/>
        </p:spPr>
        <p:txBody>
          <a:bodyPr wrap="none" rtlCol="0">
            <a:spAutoFit/>
          </a:bodyPr>
          <a:lstStyle/>
          <a:p>
            <a:r>
              <a:rPr lang="fa-IR" sz="3200" dirty="0" smtClean="0">
                <a:solidFill>
                  <a:schemeClr val="bg1"/>
                </a:solidFill>
              </a:rPr>
              <a:t>2-پایدار گرایی</a:t>
            </a:r>
            <a:endParaRPr lang="en-US" sz="3200" dirty="0">
              <a:solidFill>
                <a:schemeClr val="bg1"/>
              </a:solidFill>
            </a:endParaRPr>
          </a:p>
        </p:txBody>
      </p:sp>
      <p:sp>
        <p:nvSpPr>
          <p:cNvPr id="7" name="TextBox 6"/>
          <p:cNvSpPr txBox="1"/>
          <p:nvPr/>
        </p:nvSpPr>
        <p:spPr>
          <a:xfrm>
            <a:off x="7095269" y="5347864"/>
            <a:ext cx="3108543" cy="584775"/>
          </a:xfrm>
          <a:prstGeom prst="rect">
            <a:avLst/>
          </a:prstGeom>
          <a:noFill/>
        </p:spPr>
        <p:txBody>
          <a:bodyPr wrap="none" rtlCol="0">
            <a:spAutoFit/>
          </a:bodyPr>
          <a:lstStyle/>
          <a:p>
            <a:r>
              <a:rPr lang="fa-IR" sz="3200" dirty="0" smtClean="0">
                <a:solidFill>
                  <a:schemeClr val="bg1"/>
                </a:solidFill>
              </a:rPr>
              <a:t>3-پیشرفت گرایی</a:t>
            </a:r>
            <a:endParaRPr lang="en-US" sz="3200" dirty="0">
              <a:solidFill>
                <a:schemeClr val="bg1"/>
              </a:solidFill>
            </a:endParaRPr>
          </a:p>
        </p:txBody>
      </p:sp>
      <p:sp>
        <p:nvSpPr>
          <p:cNvPr id="8" name="TextBox 7"/>
          <p:cNvSpPr txBox="1"/>
          <p:nvPr/>
        </p:nvSpPr>
        <p:spPr>
          <a:xfrm>
            <a:off x="7247553" y="6106397"/>
            <a:ext cx="2956259" cy="584775"/>
          </a:xfrm>
          <a:prstGeom prst="rect">
            <a:avLst/>
          </a:prstGeom>
          <a:noFill/>
        </p:spPr>
        <p:txBody>
          <a:bodyPr wrap="none" rtlCol="0">
            <a:spAutoFit/>
          </a:bodyPr>
          <a:lstStyle/>
          <a:p>
            <a:r>
              <a:rPr lang="fa-IR" sz="3200" dirty="0" smtClean="0">
                <a:solidFill>
                  <a:schemeClr val="bg1"/>
                </a:solidFill>
              </a:rPr>
              <a:t>4بازسازی گرایی</a:t>
            </a:r>
            <a:endParaRPr lang="en-US" sz="3200" dirty="0">
              <a:solidFill>
                <a:schemeClr val="bg1"/>
              </a:solidFill>
            </a:endParaRPr>
          </a:p>
        </p:txBody>
      </p:sp>
      <p:sp>
        <p:nvSpPr>
          <p:cNvPr id="9" name="Right Brace 8"/>
          <p:cNvSpPr/>
          <p:nvPr/>
        </p:nvSpPr>
        <p:spPr>
          <a:xfrm>
            <a:off x="9968174" y="3933910"/>
            <a:ext cx="471276" cy="2757262"/>
          </a:xfrm>
          <a:prstGeom prst="rightBrace">
            <a:avLst/>
          </a:prstGeom>
          <a:ln w="57150">
            <a:solidFill>
              <a:schemeClr val="accent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1" name="Left Arrow 10"/>
          <p:cNvSpPr/>
          <p:nvPr/>
        </p:nvSpPr>
        <p:spPr>
          <a:xfrm>
            <a:off x="6396631" y="4872771"/>
            <a:ext cx="1057713" cy="3076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05105" y="4657878"/>
            <a:ext cx="1914307" cy="523220"/>
          </a:xfrm>
          <a:prstGeom prst="rect">
            <a:avLst/>
          </a:prstGeom>
          <a:noFill/>
        </p:spPr>
        <p:txBody>
          <a:bodyPr wrap="none" rtlCol="0">
            <a:spAutoFit/>
          </a:bodyPr>
          <a:lstStyle/>
          <a:p>
            <a:r>
              <a:rPr lang="fa-IR" sz="2800" dirty="0" smtClean="0">
                <a:solidFill>
                  <a:schemeClr val="bg1">
                    <a:lumMod val="95000"/>
                    <a:lumOff val="5000"/>
                  </a:schemeClr>
                </a:solidFill>
              </a:rPr>
              <a:t>پرورش عقل</a:t>
            </a:r>
            <a:endParaRPr lang="en-US" sz="2800" dirty="0">
              <a:solidFill>
                <a:schemeClr val="bg1">
                  <a:lumMod val="95000"/>
                  <a:lumOff val="5000"/>
                </a:schemeClr>
              </a:solidFill>
            </a:endParaRPr>
          </a:p>
        </p:txBody>
      </p:sp>
      <p:sp>
        <p:nvSpPr>
          <p:cNvPr id="13" name="Left Arrow 12"/>
          <p:cNvSpPr/>
          <p:nvPr/>
        </p:nvSpPr>
        <p:spPr>
          <a:xfrm>
            <a:off x="6337048" y="4204276"/>
            <a:ext cx="1041952" cy="2923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0000"/>
                </a:solidFill>
              </a:rPr>
              <a:t>هدف</a:t>
            </a:r>
            <a:endParaRPr lang="en-US" dirty="0">
              <a:solidFill>
                <a:srgbClr val="FF0000"/>
              </a:solidFill>
            </a:endParaRPr>
          </a:p>
        </p:txBody>
      </p:sp>
      <p:sp>
        <p:nvSpPr>
          <p:cNvPr id="14" name="TextBox 13"/>
          <p:cNvSpPr txBox="1"/>
          <p:nvPr/>
        </p:nvSpPr>
        <p:spPr>
          <a:xfrm>
            <a:off x="3840653" y="4015667"/>
            <a:ext cx="2406428" cy="523220"/>
          </a:xfrm>
          <a:prstGeom prst="rect">
            <a:avLst/>
          </a:prstGeom>
          <a:noFill/>
        </p:spPr>
        <p:txBody>
          <a:bodyPr wrap="none" rtlCol="0">
            <a:spAutoFit/>
          </a:bodyPr>
          <a:lstStyle/>
          <a:p>
            <a:r>
              <a:rPr lang="fa-IR" sz="2800" dirty="0" smtClean="0">
                <a:solidFill>
                  <a:schemeClr val="bg1">
                    <a:lumMod val="95000"/>
                    <a:lumOff val="5000"/>
                  </a:schemeClr>
                </a:solidFill>
              </a:rPr>
              <a:t>پیشرفت گرایی</a:t>
            </a:r>
            <a:endParaRPr lang="en-US" sz="2800" dirty="0">
              <a:solidFill>
                <a:schemeClr val="bg1">
                  <a:lumMod val="95000"/>
                  <a:lumOff val="5000"/>
                </a:schemeClr>
              </a:solidFill>
            </a:endParaRPr>
          </a:p>
        </p:txBody>
      </p:sp>
      <p:sp>
        <p:nvSpPr>
          <p:cNvPr id="15" name="Left Arrow 14"/>
          <p:cNvSpPr/>
          <p:nvPr/>
        </p:nvSpPr>
        <p:spPr>
          <a:xfrm>
            <a:off x="6293605" y="5580936"/>
            <a:ext cx="801664" cy="2923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08491" y="5350104"/>
            <a:ext cx="2606804" cy="523220"/>
          </a:xfrm>
          <a:prstGeom prst="rect">
            <a:avLst/>
          </a:prstGeom>
          <a:noFill/>
        </p:spPr>
        <p:txBody>
          <a:bodyPr wrap="none" rtlCol="0">
            <a:spAutoFit/>
          </a:bodyPr>
          <a:lstStyle/>
          <a:p>
            <a:r>
              <a:rPr lang="fa-IR" sz="2800" dirty="0" smtClean="0">
                <a:solidFill>
                  <a:schemeClr val="bg1">
                    <a:lumMod val="95000"/>
                    <a:lumOff val="5000"/>
                  </a:schemeClr>
                </a:solidFill>
              </a:rPr>
              <a:t>تسلط بر مفاهیم</a:t>
            </a:r>
            <a:endParaRPr lang="en-US" sz="2800" dirty="0">
              <a:solidFill>
                <a:schemeClr val="bg1">
                  <a:lumMod val="95000"/>
                  <a:lumOff val="5000"/>
                </a:schemeClr>
              </a:solidFill>
            </a:endParaRPr>
          </a:p>
        </p:txBody>
      </p:sp>
      <p:sp>
        <p:nvSpPr>
          <p:cNvPr id="17" name="Left Arrow 16"/>
          <p:cNvSpPr/>
          <p:nvPr/>
        </p:nvSpPr>
        <p:spPr>
          <a:xfrm>
            <a:off x="6306715" y="6277179"/>
            <a:ext cx="848188" cy="2627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78647" y="6045410"/>
            <a:ext cx="3703258" cy="523220"/>
          </a:xfrm>
          <a:prstGeom prst="rect">
            <a:avLst/>
          </a:prstGeom>
          <a:noFill/>
        </p:spPr>
        <p:txBody>
          <a:bodyPr wrap="none" rtlCol="0">
            <a:spAutoFit/>
          </a:bodyPr>
          <a:lstStyle/>
          <a:p>
            <a:r>
              <a:rPr lang="fa-IR" sz="2800" dirty="0" smtClean="0">
                <a:solidFill>
                  <a:schemeClr val="bg1">
                    <a:lumMod val="95000"/>
                    <a:lumOff val="5000"/>
                  </a:schemeClr>
                </a:solidFill>
              </a:rPr>
              <a:t>توسعه زندگی اجتماعی</a:t>
            </a:r>
            <a:endParaRPr lang="en-US" sz="2800" dirty="0">
              <a:solidFill>
                <a:schemeClr val="bg1">
                  <a:lumMod val="95000"/>
                  <a:lumOff val="5000"/>
                </a:schemeClr>
              </a:solidFill>
            </a:endParaRPr>
          </a:p>
        </p:txBody>
      </p:sp>
      <p:sp>
        <p:nvSpPr>
          <p:cNvPr id="19" name="Oval 18"/>
          <p:cNvSpPr/>
          <p:nvPr/>
        </p:nvSpPr>
        <p:spPr>
          <a:xfrm>
            <a:off x="119560" y="3553702"/>
            <a:ext cx="3270297" cy="244982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a-IR" sz="2400" dirty="0" smtClean="0"/>
              <a:t>مهم ترین عنصر برنامه درسی (</a:t>
            </a:r>
            <a:r>
              <a:rPr lang="fa-IR" sz="2400" b="1" dirty="0" smtClean="0">
                <a:solidFill>
                  <a:srgbClr val="FF0000"/>
                </a:solidFill>
              </a:rPr>
              <a:t>هدف تعلیم و تربیت</a:t>
            </a:r>
            <a:r>
              <a:rPr lang="fa-IR" sz="2400" dirty="0" smtClean="0"/>
              <a:t>)است</a:t>
            </a:r>
            <a:endParaRPr lang="en-US" sz="2400" dirty="0"/>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473986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24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7172" y="1403498"/>
            <a:ext cx="9760688" cy="3539430"/>
          </a:xfrm>
          <a:prstGeom prst="rect">
            <a:avLst/>
          </a:prstGeom>
          <a:noFill/>
        </p:spPr>
        <p:txBody>
          <a:bodyPr wrap="square" rtlCol="0">
            <a:spAutoFit/>
          </a:bodyPr>
          <a:lstStyle/>
          <a:p>
            <a:pPr algn="just" rtl="1"/>
            <a:r>
              <a:rPr lang="fa-IR" sz="3200" dirty="0" smtClean="0">
                <a:solidFill>
                  <a:schemeClr val="bg1"/>
                </a:solidFill>
              </a:rPr>
              <a:t>جایگاه نظام ارزشی واعتقادی در برنامه درسی نظام ارزشی یکی از منابع درسی است منتها موقعیت این منابع بالاتر از منابع دیگر معین یادگیری-یادگیرنده دانش و جامعه است تاثیر گرایش فلسفی معلم به حدی است که در جزئی تریین فعالیت آ.پموزشی معلم اثر میگذارد.برای مثال گروه بندی دانش آموزان در کلاس نیز خارج از قلمرو فلسفی نیست</a:t>
            </a:r>
            <a:endParaRPr lang="en-US" sz="3200" dirty="0">
              <a:solidFill>
                <a:schemeClr val="bg1"/>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24270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7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3377" y="1462670"/>
            <a:ext cx="10074997" cy="3046988"/>
          </a:xfrm>
          <a:prstGeom prst="rect">
            <a:avLst/>
          </a:prstGeom>
          <a:noFill/>
        </p:spPr>
        <p:txBody>
          <a:bodyPr wrap="square" rtlCol="0">
            <a:spAutoFit/>
          </a:bodyPr>
          <a:lstStyle/>
          <a:p>
            <a:pPr algn="just" rtl="1"/>
            <a:r>
              <a:rPr lang="fa-IR" sz="3200" dirty="0" smtClean="0">
                <a:solidFill>
                  <a:schemeClr val="bg1"/>
                </a:solidFill>
              </a:rPr>
              <a:t>معلمی که به یکی از فلسفه های </a:t>
            </a:r>
            <a:r>
              <a:rPr lang="fa-IR" sz="3200" dirty="0" smtClean="0">
                <a:solidFill>
                  <a:srgbClr val="FF0000"/>
                </a:solidFill>
              </a:rPr>
              <a:t>سنتی</a:t>
            </a:r>
            <a:r>
              <a:rPr lang="fa-IR" sz="3200" dirty="0" smtClean="0">
                <a:solidFill>
                  <a:schemeClr val="bg1"/>
                </a:solidFill>
              </a:rPr>
              <a:t> معتقد باشد همه دانش آموزان کلاس را </a:t>
            </a:r>
            <a:r>
              <a:rPr lang="fa-IR" sz="3200" dirty="0" smtClean="0">
                <a:solidFill>
                  <a:srgbClr val="FF0000"/>
                </a:solidFill>
              </a:rPr>
              <a:t>یک گروه تلقی </a:t>
            </a:r>
            <a:r>
              <a:rPr lang="fa-IR" sz="3200" dirty="0" smtClean="0">
                <a:solidFill>
                  <a:schemeClr val="bg1"/>
                </a:solidFill>
              </a:rPr>
              <a:t>می کند و برای انجام فعالیت های  یادگیری گروه های کوچکتری تشکیل نمی دهد به طور قطع به نیاز ها و علایق فردی نخواهد کرد در مقابل معلمی که از </a:t>
            </a:r>
            <a:r>
              <a:rPr lang="fa-IR" sz="3200" dirty="0" smtClean="0">
                <a:solidFill>
                  <a:srgbClr val="FF0000"/>
                </a:solidFill>
              </a:rPr>
              <a:t>فلسفه های جدید </a:t>
            </a:r>
            <a:r>
              <a:rPr lang="fa-IR" sz="3200" dirty="0" smtClean="0">
                <a:solidFill>
                  <a:schemeClr val="bg1"/>
                </a:solidFill>
              </a:rPr>
              <a:t>تربیتی پیروی می نمایید به علایق و نیاز های دانش آموزان اصالت قابل است</a:t>
            </a:r>
            <a:endParaRPr lang="en-US" sz="3200" dirty="0">
              <a:solidFill>
                <a:schemeClr val="bg1"/>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535446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9097" y="370624"/>
            <a:ext cx="10916103" cy="1077218"/>
          </a:xfrm>
          <a:prstGeom prst="rect">
            <a:avLst/>
          </a:prstGeom>
          <a:noFill/>
        </p:spPr>
        <p:txBody>
          <a:bodyPr wrap="square" rtlCol="0">
            <a:spAutoFit/>
          </a:bodyPr>
          <a:lstStyle/>
          <a:p>
            <a:pPr algn="r"/>
            <a:r>
              <a:rPr lang="fa-IR" sz="3200" dirty="0" smtClean="0">
                <a:solidFill>
                  <a:schemeClr val="bg1"/>
                </a:solidFill>
              </a:rPr>
              <a:t>جایگاه فلسفه تربیتی که همچون </a:t>
            </a:r>
            <a:r>
              <a:rPr lang="fa-IR" sz="3200" dirty="0" smtClean="0">
                <a:solidFill>
                  <a:srgbClr val="FF0000"/>
                </a:solidFill>
              </a:rPr>
              <a:t>(صافی) </a:t>
            </a:r>
            <a:r>
              <a:rPr lang="fa-IR" sz="3200" dirty="0" smtClean="0">
                <a:solidFill>
                  <a:schemeClr val="bg1"/>
                </a:solidFill>
              </a:rPr>
              <a:t>است در این مدل نمایان است</a:t>
            </a:r>
            <a:endParaRPr lang="en-US" sz="32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12" y="1595791"/>
            <a:ext cx="4724401" cy="3823731"/>
          </a:xfrm>
          <a:prstGeom prst="rect">
            <a:avLst/>
          </a:prstGeom>
        </p:spPr>
      </p:pic>
      <p:sp>
        <p:nvSpPr>
          <p:cNvPr id="6" name="Rectangle 5"/>
          <p:cNvSpPr/>
          <p:nvPr/>
        </p:nvSpPr>
        <p:spPr>
          <a:xfrm>
            <a:off x="2218661" y="5758857"/>
            <a:ext cx="6096000" cy="461665"/>
          </a:xfrm>
          <a:prstGeom prst="rect">
            <a:avLst/>
          </a:prstGeom>
        </p:spPr>
        <p:txBody>
          <a:bodyPr>
            <a:spAutoFit/>
          </a:bodyPr>
          <a:lstStyle/>
          <a:p>
            <a:pPr algn="r"/>
            <a:r>
              <a:rPr lang="fa-IR" sz="2400" b="1" dirty="0" smtClean="0">
                <a:solidFill>
                  <a:srgbClr val="FFFF00"/>
                </a:solidFill>
                <a:latin typeface="Arial-BoldMT"/>
              </a:rPr>
              <a:t>نمودارشماره( ۴</a:t>
            </a:r>
            <a:r>
              <a:rPr lang="fa-IR" sz="2400" b="1" dirty="0">
                <a:solidFill>
                  <a:srgbClr val="FFFF00"/>
                </a:solidFill>
                <a:latin typeface="Arial-BoldMT"/>
              </a:rPr>
              <a:t>) </a:t>
            </a:r>
            <a:r>
              <a:rPr lang="fa-IR" sz="2400" b="1" dirty="0" smtClean="0">
                <a:solidFill>
                  <a:srgbClr val="FFFF00"/>
                </a:solidFill>
                <a:latin typeface="Arial-BoldMT"/>
              </a:rPr>
              <a:t> مدل تايلر</a:t>
            </a:r>
            <a:endParaRPr lang="en-US" sz="2400" dirty="0">
              <a:solidFill>
                <a:srgbClr val="FFFF00"/>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47134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01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0458" y="410030"/>
            <a:ext cx="3140603" cy="584775"/>
          </a:xfrm>
          <a:prstGeom prst="rect">
            <a:avLst/>
          </a:prstGeom>
          <a:noFill/>
        </p:spPr>
        <p:txBody>
          <a:bodyPr wrap="none" rtlCol="0">
            <a:spAutoFit/>
          </a:bodyPr>
          <a:lstStyle/>
          <a:p>
            <a:r>
              <a:rPr lang="fa-IR" sz="3200" u="sng" dirty="0" smtClean="0">
                <a:solidFill>
                  <a:srgbClr val="FF0000"/>
                </a:solidFill>
              </a:rPr>
              <a:t>2)ماهیت یادگیری</a:t>
            </a:r>
            <a:endParaRPr lang="en-US" sz="3200" u="sng" dirty="0">
              <a:solidFill>
                <a:srgbClr val="FF0000"/>
              </a:solidFill>
            </a:endParaRPr>
          </a:p>
        </p:txBody>
      </p:sp>
      <p:sp>
        <p:nvSpPr>
          <p:cNvPr id="5" name="TextBox 4"/>
          <p:cNvSpPr txBox="1"/>
          <p:nvPr/>
        </p:nvSpPr>
        <p:spPr>
          <a:xfrm>
            <a:off x="1063254" y="3509820"/>
            <a:ext cx="10461359" cy="1077218"/>
          </a:xfrm>
          <a:prstGeom prst="rect">
            <a:avLst/>
          </a:prstGeom>
          <a:noFill/>
        </p:spPr>
        <p:txBody>
          <a:bodyPr wrap="square" rtlCol="0">
            <a:spAutoFit/>
          </a:bodyPr>
          <a:lstStyle/>
          <a:p>
            <a:pPr algn="just" rtl="1"/>
            <a:r>
              <a:rPr lang="fa-IR" sz="3200" dirty="0" smtClean="0">
                <a:solidFill>
                  <a:schemeClr val="bg1"/>
                </a:solidFill>
              </a:rPr>
              <a:t>عناصر برنامه درسی :هدف.محتواوسازماندهی آن.تجربیات یادگیری. استراتژی های یاددهی_یادگیری. ارزشیابی </a:t>
            </a:r>
            <a:endParaRPr lang="en-US" sz="3200" dirty="0">
              <a:solidFill>
                <a:schemeClr val="bg1"/>
              </a:solidFill>
            </a:endParaRPr>
          </a:p>
        </p:txBody>
      </p:sp>
      <p:sp>
        <p:nvSpPr>
          <p:cNvPr id="6" name="TextBox 5"/>
          <p:cNvSpPr txBox="1"/>
          <p:nvPr/>
        </p:nvSpPr>
        <p:spPr>
          <a:xfrm>
            <a:off x="1063254" y="1637603"/>
            <a:ext cx="10461359" cy="1569660"/>
          </a:xfrm>
          <a:prstGeom prst="rect">
            <a:avLst/>
          </a:prstGeom>
          <a:noFill/>
        </p:spPr>
        <p:txBody>
          <a:bodyPr wrap="square" rtlCol="0">
            <a:spAutoFit/>
          </a:bodyPr>
          <a:lstStyle/>
          <a:p>
            <a:pPr algn="just" rtl="1"/>
            <a:r>
              <a:rPr lang="fa-IR" sz="3200" dirty="0" smtClean="0">
                <a:solidFill>
                  <a:schemeClr val="bg1"/>
                </a:solidFill>
              </a:rPr>
              <a:t>تا کنون درباره یادگیری نظریه های مختلفی طرح شده که هر یک در خصوص ماهیت .هدف و اصول و قوانین برنامه درسی قضاوت ویژه ای داشته است.</a:t>
            </a:r>
            <a:endParaRPr lang="en-US" sz="3200" dirty="0">
              <a:solidFill>
                <a:schemeClr val="bg1"/>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1703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7444" y="427615"/>
            <a:ext cx="5639685" cy="584775"/>
          </a:xfrm>
          <a:prstGeom prst="rect">
            <a:avLst/>
          </a:prstGeom>
          <a:noFill/>
        </p:spPr>
        <p:txBody>
          <a:bodyPr wrap="none" rtlCol="0">
            <a:spAutoFit/>
          </a:bodyPr>
          <a:lstStyle/>
          <a:p>
            <a:r>
              <a:rPr lang="fa-IR" sz="3200" dirty="0" smtClean="0">
                <a:solidFill>
                  <a:schemeClr val="bg1"/>
                </a:solidFill>
              </a:rPr>
              <a:t>سه خانواده نظریه های یادگیری:</a:t>
            </a:r>
            <a:endParaRPr lang="en-US" sz="3200" dirty="0">
              <a:solidFill>
                <a:schemeClr val="bg1"/>
              </a:solidFill>
            </a:endParaRPr>
          </a:p>
        </p:txBody>
      </p:sp>
      <p:sp>
        <p:nvSpPr>
          <p:cNvPr id="3" name="Rectangle 2"/>
          <p:cNvSpPr/>
          <p:nvPr/>
        </p:nvSpPr>
        <p:spPr>
          <a:xfrm>
            <a:off x="1474690" y="1380598"/>
            <a:ext cx="9505508" cy="4524315"/>
          </a:xfrm>
          <a:prstGeom prst="rect">
            <a:avLst/>
          </a:prstGeom>
        </p:spPr>
        <p:txBody>
          <a:bodyPr wrap="square">
            <a:spAutoFit/>
          </a:bodyPr>
          <a:lstStyle/>
          <a:p>
            <a:pPr algn="just" rtl="1"/>
            <a:r>
              <a:rPr lang="fa-IR" sz="3200" dirty="0">
                <a:solidFill>
                  <a:schemeClr val="bg1"/>
                </a:solidFill>
              </a:rPr>
              <a:t>١ </a:t>
            </a:r>
            <a:r>
              <a:rPr lang="fa-IR" sz="3200" dirty="0" smtClean="0">
                <a:solidFill>
                  <a:schemeClr val="bg1"/>
                </a:solidFill>
              </a:rPr>
              <a:t>–نخستين خانواده نظريه ھاي يادگيري به </a:t>
            </a:r>
            <a:r>
              <a:rPr lang="fa-IR" sz="3200" dirty="0" smtClean="0">
                <a:solidFill>
                  <a:srgbClr val="FF0000"/>
                </a:solidFill>
              </a:rPr>
              <a:t>پيوندمحرك</a:t>
            </a:r>
            <a:r>
              <a:rPr lang="fa-IR" sz="3200" dirty="0" smtClean="0">
                <a:solidFill>
                  <a:schemeClr val="bg1"/>
                </a:solidFill>
              </a:rPr>
              <a:t> </a:t>
            </a:r>
            <a:r>
              <a:rPr lang="fa-IR" sz="3200" dirty="0">
                <a:solidFill>
                  <a:schemeClr val="bg1"/>
                </a:solidFill>
              </a:rPr>
              <a:t>و</a:t>
            </a:r>
          </a:p>
          <a:p>
            <a:pPr algn="just" rtl="1"/>
            <a:r>
              <a:rPr lang="fa-IR" sz="3200" dirty="0" smtClean="0">
                <a:solidFill>
                  <a:srgbClr val="FF0000"/>
                </a:solidFill>
              </a:rPr>
              <a:t>پاسخ ها </a:t>
            </a:r>
            <a:r>
              <a:rPr lang="fa-IR" sz="3200" dirty="0" smtClean="0">
                <a:solidFill>
                  <a:schemeClr val="bg1"/>
                </a:solidFill>
              </a:rPr>
              <a:t>تاكيددارد .اين خانواده يادگيري ھمه نظريه ھاي</a:t>
            </a:r>
            <a:endParaRPr lang="fa-IR" sz="3200" dirty="0">
              <a:solidFill>
                <a:schemeClr val="bg1"/>
              </a:solidFill>
            </a:endParaRPr>
          </a:p>
          <a:p>
            <a:pPr algn="just" rtl="1"/>
            <a:r>
              <a:rPr lang="fa-IR" sz="3200" dirty="0" smtClean="0">
                <a:solidFill>
                  <a:schemeClr val="bg1"/>
                </a:solidFill>
              </a:rPr>
              <a:t>يادگيري تقويت و</a:t>
            </a:r>
            <a:r>
              <a:rPr lang="fa-IR" sz="3200" dirty="0" smtClean="0">
                <a:solidFill>
                  <a:srgbClr val="FF0000"/>
                </a:solidFill>
              </a:rPr>
              <a:t>شرطي شدن </a:t>
            </a:r>
            <a:r>
              <a:rPr lang="fa-IR" sz="3200" dirty="0" smtClean="0">
                <a:solidFill>
                  <a:schemeClr val="bg1"/>
                </a:solidFill>
              </a:rPr>
              <a:t>را دربرميگي</a:t>
            </a:r>
            <a:endParaRPr lang="fa-IR" sz="3200" dirty="0">
              <a:solidFill>
                <a:schemeClr val="bg1"/>
              </a:solidFill>
            </a:endParaRPr>
          </a:p>
          <a:p>
            <a:pPr algn="just" rtl="1"/>
            <a:r>
              <a:rPr lang="fa-IR" sz="3200" dirty="0" smtClean="0">
                <a:solidFill>
                  <a:schemeClr val="bg1"/>
                </a:solidFill>
              </a:rPr>
              <a:t>نکته اساسي در اين نظريه ھا </a:t>
            </a:r>
            <a:r>
              <a:rPr lang="fa-IR" sz="3200" dirty="0" smtClean="0">
                <a:solidFill>
                  <a:srgbClr val="FF0000"/>
                </a:solidFill>
              </a:rPr>
              <a:t>تجربه</a:t>
            </a:r>
            <a:r>
              <a:rPr lang="fa-IR" sz="3200" dirty="0" smtClean="0">
                <a:solidFill>
                  <a:schemeClr val="bg1"/>
                </a:solidFill>
              </a:rPr>
              <a:t> ونقش محركھاي محيطي</a:t>
            </a:r>
            <a:endParaRPr lang="fa-IR" sz="3200" dirty="0">
              <a:solidFill>
                <a:schemeClr val="bg1"/>
              </a:solidFill>
            </a:endParaRPr>
          </a:p>
          <a:p>
            <a:pPr algn="just" rtl="1"/>
            <a:r>
              <a:rPr lang="fa-IR" sz="3200" dirty="0" smtClean="0">
                <a:solidFill>
                  <a:schemeClr val="bg1"/>
                </a:solidFill>
              </a:rPr>
              <a:t>است </a:t>
            </a:r>
            <a:r>
              <a:rPr lang="fa-IR" sz="3200" dirty="0" smtClean="0">
                <a:solidFill>
                  <a:srgbClr val="FF0000"/>
                </a:solidFill>
              </a:rPr>
              <a:t>تفكر</a:t>
            </a:r>
            <a:r>
              <a:rPr lang="fa-IR" sz="3200" dirty="0" smtClean="0">
                <a:solidFill>
                  <a:schemeClr val="bg1"/>
                </a:solidFill>
              </a:rPr>
              <a:t> نيز بخشي از توالی محرک و پاسخی است كه</a:t>
            </a:r>
            <a:endParaRPr lang="fa-IR" sz="3200" dirty="0">
              <a:solidFill>
                <a:schemeClr val="bg1"/>
              </a:solidFill>
            </a:endParaRPr>
          </a:p>
          <a:p>
            <a:pPr algn="just" rtl="1"/>
            <a:r>
              <a:rPr lang="fa-IR" sz="3200" dirty="0" smtClean="0">
                <a:solidFill>
                  <a:schemeClr val="bg1"/>
                </a:solidFill>
              </a:rPr>
              <a:t>در </a:t>
            </a:r>
            <a:r>
              <a:rPr lang="fa-IR" sz="3200" dirty="0" smtClean="0">
                <a:solidFill>
                  <a:srgbClr val="FF0000"/>
                </a:solidFill>
              </a:rPr>
              <a:t>بيرون </a:t>
            </a:r>
            <a:r>
              <a:rPr lang="fa-IR" sz="3200" dirty="0" smtClean="0">
                <a:solidFill>
                  <a:schemeClr val="bg1"/>
                </a:solidFill>
              </a:rPr>
              <a:t>از فرد يادگيرنده شروع مي شود وبه پايان </a:t>
            </a:r>
            <a:r>
              <a:rPr lang="fa-IR" sz="3200" dirty="0">
                <a:solidFill>
                  <a:schemeClr val="bg1"/>
                </a:solidFill>
              </a:rPr>
              <a:t>مي</a:t>
            </a:r>
          </a:p>
          <a:p>
            <a:pPr algn="just" rtl="1"/>
            <a:r>
              <a:rPr lang="fa-IR" sz="3200" dirty="0" smtClean="0">
                <a:solidFill>
                  <a:schemeClr val="bg1"/>
                </a:solidFill>
              </a:rPr>
              <a:t>رسد</a:t>
            </a:r>
            <a:endParaRPr lang="fa-IR" sz="3200" dirty="0">
              <a:solidFill>
                <a:schemeClr val="bg1"/>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04448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05786" y="892212"/>
            <a:ext cx="9956056" cy="3046988"/>
          </a:xfrm>
          <a:prstGeom prst="rect">
            <a:avLst/>
          </a:prstGeom>
          <a:noFill/>
        </p:spPr>
        <p:txBody>
          <a:bodyPr wrap="square" rtlCol="0">
            <a:spAutoFit/>
          </a:bodyPr>
          <a:lstStyle/>
          <a:p>
            <a:pPr algn="just" rtl="1"/>
            <a:r>
              <a:rPr lang="fa-IR" sz="3200" dirty="0" smtClean="0">
                <a:solidFill>
                  <a:schemeClr val="bg1"/>
                </a:solidFill>
              </a:rPr>
              <a:t>2-دومین خانواده نظریه های میدان گشتالت .میدان شناختی و میدان ادراکی را در بر می گیرد که </a:t>
            </a:r>
            <a:r>
              <a:rPr lang="fa-IR" sz="3200" dirty="0" smtClean="0">
                <a:solidFill>
                  <a:srgbClr val="FF0000"/>
                </a:solidFill>
              </a:rPr>
              <a:t>کل</a:t>
            </a:r>
            <a:r>
              <a:rPr lang="fa-IR" sz="3200" dirty="0" smtClean="0">
                <a:solidFill>
                  <a:schemeClr val="bg1"/>
                </a:solidFill>
              </a:rPr>
              <a:t> اهمیت ویژه ای دارد :یادگیرنده از ابعاد کلی موقعیت یادگیری آغاز وبه تدریج به طرف امور ویژه _</a:t>
            </a:r>
            <a:r>
              <a:rPr lang="fa-IR" sz="3200" dirty="0" smtClean="0">
                <a:solidFill>
                  <a:srgbClr val="FF0000"/>
                </a:solidFill>
              </a:rPr>
              <a:t>در پرتو همان کل</a:t>
            </a:r>
            <a:r>
              <a:rPr lang="fa-IR" sz="3200" dirty="0" smtClean="0">
                <a:solidFill>
                  <a:schemeClr val="bg1"/>
                </a:solidFill>
              </a:rPr>
              <a:t>_ حرکت میکند.بنابر این به دست آوردن یک دید کلی در یاد گیری اهمیت دارد </a:t>
            </a:r>
            <a:endParaRPr lang="en-US" sz="3200" dirty="0">
              <a:solidFill>
                <a:schemeClr val="bg1"/>
              </a:solidFill>
            </a:endParaRPr>
          </a:p>
        </p:txBody>
      </p:sp>
      <p:sp>
        <p:nvSpPr>
          <p:cNvPr id="7" name="TextBox 6"/>
          <p:cNvSpPr txBox="1"/>
          <p:nvPr/>
        </p:nvSpPr>
        <p:spPr>
          <a:xfrm>
            <a:off x="1105786" y="4300706"/>
            <a:ext cx="9956056" cy="1100634"/>
          </a:xfrm>
          <a:prstGeom prst="rect">
            <a:avLst/>
          </a:prstGeom>
          <a:noFill/>
        </p:spPr>
        <p:txBody>
          <a:bodyPr wrap="square" rtlCol="0">
            <a:spAutoFit/>
          </a:bodyPr>
          <a:lstStyle/>
          <a:p>
            <a:pPr algn="just" rtl="1"/>
            <a:r>
              <a:rPr lang="fa-IR" sz="3200" dirty="0" smtClean="0">
                <a:solidFill>
                  <a:schemeClr val="bg1"/>
                </a:solidFill>
              </a:rPr>
              <a:t>نکته اساسی در باره این نظریه این است که </a:t>
            </a:r>
            <a:r>
              <a:rPr lang="fa-IR" sz="3200" dirty="0" smtClean="0">
                <a:solidFill>
                  <a:srgbClr val="FFFF00"/>
                </a:solidFill>
              </a:rPr>
              <a:t>کل</a:t>
            </a:r>
            <a:r>
              <a:rPr lang="fa-IR" sz="3200" dirty="0" smtClean="0">
                <a:solidFill>
                  <a:schemeClr val="bg1"/>
                </a:solidFill>
              </a:rPr>
              <a:t> از اجزای </a:t>
            </a:r>
            <a:r>
              <a:rPr lang="fa-IR" sz="3200" dirty="0" smtClean="0">
                <a:solidFill>
                  <a:srgbClr val="FFFF00"/>
                </a:solidFill>
              </a:rPr>
              <a:t>تشکیل دهنده خود </a:t>
            </a:r>
            <a:r>
              <a:rPr lang="fa-IR" sz="3200" dirty="0" smtClean="0">
                <a:solidFill>
                  <a:schemeClr val="bg1"/>
                </a:solidFill>
              </a:rPr>
              <a:t>وسیع تر است</a:t>
            </a:r>
            <a:endParaRPr lang="en-US" sz="3200" dirty="0">
              <a:solidFill>
                <a:schemeClr val="bg1"/>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258665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9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199</TotalTime>
  <Words>420</Words>
  <Application>Microsoft Office PowerPoint</Application>
  <PresentationFormat>Widescreen</PresentationFormat>
  <Paragraphs>36</Paragraphs>
  <Slides>8</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Arial-BoldMT</vt:lpstr>
      <vt:lpstr>Century Gothic</vt:lpstr>
      <vt:lpstr>Tahoma</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dc:creator>
  <cp:lastModifiedBy>abdolhosein</cp:lastModifiedBy>
  <cp:revision>23</cp:revision>
  <dcterms:created xsi:type="dcterms:W3CDTF">2001-12-31T23:48:10Z</dcterms:created>
  <dcterms:modified xsi:type="dcterms:W3CDTF">2020-04-21T19:18:23Z</dcterms:modified>
</cp:coreProperties>
</file>