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snapToGrid="0">
      <p:cViewPr varScale="1">
        <p:scale>
          <a:sx n="68" d="100"/>
          <a:sy n="68"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C720BC88-FC2A-4A9E-987D-2DB6B43758DA}"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9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141471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23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74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81158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0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09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33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12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cs typeface="B Nazani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801384" y="2556932"/>
            <a:ext cx="10592656" cy="3691468"/>
          </a:xfrm>
        </p:spPr>
        <p:txBody>
          <a:bodyPr>
            <a:normAutofit/>
          </a:bodyPr>
          <a:lstStyle>
            <a:lvl1pPr>
              <a:defRPr sz="1800">
                <a:cs typeface="B Nazanin" panose="00000400000000000000" pitchFamily="2" charset="-78"/>
              </a:defRPr>
            </a:lvl1pPr>
            <a:lvl2pPr>
              <a:defRPr sz="1800">
                <a:cs typeface="B Nazanin" panose="00000400000000000000" pitchFamily="2" charset="-78"/>
              </a:defRPr>
            </a:lvl2pPr>
            <a:lvl3pPr>
              <a:defRPr sz="1800">
                <a:cs typeface="B Nazanin" panose="00000400000000000000" pitchFamily="2" charset="-78"/>
              </a:defRPr>
            </a:lvl3pPr>
            <a:lvl4pPr>
              <a:defRPr sz="1800">
                <a:cs typeface="B Nazanin" panose="00000400000000000000" pitchFamily="2" charset="-78"/>
              </a:defRPr>
            </a:lvl4pPr>
            <a:lvl5pPr>
              <a:defRPr sz="1800">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54765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60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351542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70572-5136-49F8-98E6-477486C42D38}" type="datetimeFigureOut">
              <a:rPr lang="fa-IR" smtClean="0"/>
              <a:t>09/03/1441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720BC88-FC2A-4A9E-987D-2DB6B43758DA}"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93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70572-5136-49F8-98E6-477486C42D38}" type="datetimeFigureOut">
              <a:rPr lang="fa-IR" smtClean="0"/>
              <a:t>09/03/1441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720BC88-FC2A-4A9E-987D-2DB6B43758DA}"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17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70572-5136-49F8-98E6-477486C42D38}" type="datetimeFigureOut">
              <a:rPr lang="fa-IR" smtClean="0"/>
              <a:t>09/03/1441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369843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71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34010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C70572-5136-49F8-98E6-477486C42D38}" type="datetimeFigureOut">
              <a:rPr lang="fa-IR" smtClean="0"/>
              <a:t>09/03/1441</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20BC88-FC2A-4A9E-987D-2DB6B43758DA}" type="slidenum">
              <a:rPr lang="fa-IR" smtClean="0"/>
              <a:t>‹#›</a:t>
            </a:fld>
            <a:endParaRPr lang="fa-IR"/>
          </a:p>
        </p:txBody>
      </p:sp>
    </p:spTree>
    <p:extLst>
      <p:ext uri="{BB962C8B-B14F-4D97-AF65-F5344CB8AC3E}">
        <p14:creationId xmlns:p14="http://schemas.microsoft.com/office/powerpoint/2010/main" val="472255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5401" y="782198"/>
            <a:ext cx="9601196" cy="5093670"/>
          </a:xfrm>
        </p:spPr>
        <p:txBody>
          <a:bodyPr>
            <a:normAutofit fontScale="85000" lnSpcReduction="10000"/>
          </a:bodyPr>
          <a:lstStyle/>
          <a:p>
            <a:pPr marL="0" indent="0" algn="ctr">
              <a:buNone/>
            </a:pPr>
            <a:r>
              <a:rPr lang="fa-IR" sz="6000" dirty="0">
                <a:solidFill>
                  <a:srgbClr val="FF0000"/>
                </a:solidFill>
              </a:rPr>
              <a:t>قسمت دوم فصل نهم از</a:t>
            </a:r>
          </a:p>
          <a:p>
            <a:pPr marL="0" indent="0" algn="ctr">
              <a:buNone/>
            </a:pPr>
            <a:r>
              <a:rPr lang="fa-IR" sz="6000" dirty="0">
                <a:solidFill>
                  <a:srgbClr val="FF0000"/>
                </a:solidFill>
              </a:rPr>
              <a:t>کتاب مشاوره مدرسه در عصر حاضر </a:t>
            </a:r>
          </a:p>
          <a:p>
            <a:pPr marL="0" indent="0" algn="ctr">
              <a:buNone/>
            </a:pPr>
            <a:r>
              <a:rPr lang="fa-IR" sz="6000" dirty="0">
                <a:solidFill>
                  <a:srgbClr val="FF0000"/>
                </a:solidFill>
              </a:rPr>
              <a:t>ترجمه دکتر علی محمد نظری</a:t>
            </a:r>
          </a:p>
          <a:p>
            <a:pPr marL="0" indent="0" algn="ctr">
              <a:buNone/>
            </a:pPr>
            <a:r>
              <a:rPr lang="fa-IR" sz="6000" dirty="0">
                <a:solidFill>
                  <a:srgbClr val="FF0000"/>
                </a:solidFill>
              </a:rPr>
              <a:t>خدمات مشورتی در مدرسه</a:t>
            </a:r>
          </a:p>
          <a:p>
            <a:pPr marL="0" indent="0" algn="ctr">
              <a:buNone/>
            </a:pPr>
            <a:r>
              <a:rPr lang="fa-IR" sz="6000" dirty="0">
                <a:solidFill>
                  <a:srgbClr val="FF0000"/>
                </a:solidFill>
              </a:rPr>
              <a:t>دانشگاه فرهنگیان پردیس شهید رجائی ارومیه</a:t>
            </a:r>
          </a:p>
          <a:p>
            <a:endParaRPr lang="fa-IR" dirty="0"/>
          </a:p>
          <a:p>
            <a:endParaRPr lang="fa-IR" dirty="0"/>
          </a:p>
          <a:p>
            <a:endParaRPr lang="fa-IR" dirty="0"/>
          </a:p>
        </p:txBody>
      </p:sp>
    </p:spTree>
    <p:extLst>
      <p:ext uri="{BB962C8B-B14F-4D97-AF65-F5344CB8AC3E}">
        <p14:creationId xmlns:p14="http://schemas.microsoft.com/office/powerpoint/2010/main" val="1200701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مسائل اخلاقی در زمینه ارائه خدمات مشورت مبتنی بر مدرسه</a:t>
            </a:r>
          </a:p>
        </p:txBody>
      </p:sp>
      <p:sp>
        <p:nvSpPr>
          <p:cNvPr id="3" name="Content Placeholder 2"/>
          <p:cNvSpPr>
            <a:spLocks noGrp="1"/>
          </p:cNvSpPr>
          <p:nvPr>
            <p:ph idx="1"/>
          </p:nvPr>
        </p:nvSpPr>
        <p:spPr/>
        <p:txBody>
          <a:bodyPr>
            <a:normAutofit/>
          </a:bodyPr>
          <a:lstStyle/>
          <a:p>
            <a:r>
              <a:rPr lang="fa-IR" sz="2400" dirty="0"/>
              <a:t>خط مشی های اخلاقی هوز و کوتلر چیست؟</a:t>
            </a:r>
          </a:p>
          <a:p>
            <a:r>
              <a:rPr lang="fa-IR" sz="2400" dirty="0">
                <a:solidFill>
                  <a:srgbClr val="FF0000"/>
                </a:solidFill>
              </a:rPr>
              <a:t>الف)</a:t>
            </a:r>
            <a:r>
              <a:rPr lang="fa-IR" sz="2400" dirty="0"/>
              <a:t> برای خود نظم دهندکی حرفه مشاوره‌ی در قبال مقررات و مداخله دولتی</a:t>
            </a:r>
          </a:p>
          <a:p>
            <a:r>
              <a:rPr lang="fa-IR" sz="2400" dirty="0">
                <a:solidFill>
                  <a:srgbClr val="FF0000"/>
                </a:solidFill>
              </a:rPr>
              <a:t>ب) </a:t>
            </a:r>
            <a:r>
              <a:rPr lang="fa-IR" sz="2400" dirty="0"/>
              <a:t>تعیین استاندارد های رفتار برای گروه های حرفه ای</a:t>
            </a:r>
          </a:p>
          <a:p>
            <a:r>
              <a:rPr lang="fa-IR" sz="2400" dirty="0">
                <a:solidFill>
                  <a:srgbClr val="FF0000"/>
                </a:solidFill>
              </a:rPr>
              <a:t>پ)</a:t>
            </a:r>
            <a:r>
              <a:rPr lang="fa-IR" sz="2400" dirty="0"/>
              <a:t> حمایت از عموم مردم</a:t>
            </a:r>
          </a:p>
          <a:p>
            <a:r>
              <a:rPr lang="fa-IR" sz="2400" dirty="0">
                <a:solidFill>
                  <a:srgbClr val="FF0000"/>
                </a:solidFill>
              </a:rPr>
              <a:t>ت) </a:t>
            </a:r>
            <a:r>
              <a:rPr lang="fa-IR" sz="2400" dirty="0"/>
              <a:t>ارائه خط مشی قضاوت در قبال سو عمل مشاوران و همچنین پشتیبانی از آنها</a:t>
            </a:r>
          </a:p>
        </p:txBody>
      </p:sp>
    </p:spTree>
    <p:extLst>
      <p:ext uri="{BB962C8B-B14F-4D97-AF65-F5344CB8AC3E}">
        <p14:creationId xmlns:p14="http://schemas.microsoft.com/office/powerpoint/2010/main" val="4241290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مسائل اخلاقی در زمینه ارائه خدمات مشورت مبتنی بر مدرسه</a:t>
            </a:r>
          </a:p>
        </p:txBody>
      </p:sp>
      <p:sp>
        <p:nvSpPr>
          <p:cNvPr id="3" name="Content Placeholder 2"/>
          <p:cNvSpPr>
            <a:spLocks noGrp="1"/>
          </p:cNvSpPr>
          <p:nvPr>
            <p:ph idx="1"/>
          </p:nvPr>
        </p:nvSpPr>
        <p:spPr/>
        <p:txBody>
          <a:bodyPr>
            <a:normAutofit/>
          </a:bodyPr>
          <a:lstStyle/>
          <a:p>
            <a:r>
              <a:rPr lang="fa-IR" sz="2000" dirty="0"/>
              <a:t>مک میلان و پولت برای درک بهتر فرایند تصمیم گیری اخلاقی چه اقدامی انجام دادند؟</a:t>
            </a:r>
          </a:p>
          <a:p>
            <a:r>
              <a:rPr lang="fa-IR" sz="2000" b="1" dirty="0">
                <a:solidFill>
                  <a:srgbClr val="FF0000"/>
                </a:solidFill>
              </a:rPr>
              <a:t>یک طرح شش مرحله ای تعیین کردند:</a:t>
            </a:r>
          </a:p>
          <a:p>
            <a:r>
              <a:rPr lang="fa-IR" sz="2000" dirty="0"/>
              <a:t>1- تشخیص مکان</a:t>
            </a:r>
          </a:p>
          <a:p>
            <a:r>
              <a:rPr lang="fa-IR" sz="2000" dirty="0"/>
              <a:t>2- تعیین وشفاف سازی ارزش های مورد نظر شخص نسبت به موضوع</a:t>
            </a:r>
          </a:p>
          <a:p>
            <a:r>
              <a:rPr lang="fa-IR" sz="2000" dirty="0"/>
              <a:t>3- رحوع به قانون اخلاقی مربوطه</a:t>
            </a:r>
          </a:p>
          <a:p>
            <a:r>
              <a:rPr lang="fa-IR" sz="2000" dirty="0"/>
              <a:t>4- تعیین ماهیت و ابعاد مشکل</a:t>
            </a:r>
          </a:p>
          <a:p>
            <a:r>
              <a:rPr lang="fa-IR" sz="2000" dirty="0"/>
              <a:t>5- تعیین مسیر ممکن عمل و اقدام</a:t>
            </a:r>
          </a:p>
          <a:p>
            <a:r>
              <a:rPr lang="fa-IR" sz="2000" dirty="0"/>
              <a:t>6- در نظر گرفتن پیامد های هر گزینه، ارزیابی اثرات بالقوه‌ی بهترین گزینه و انجام یکبار اقدام عملی</a:t>
            </a:r>
          </a:p>
        </p:txBody>
      </p:sp>
    </p:spTree>
    <p:extLst>
      <p:ext uri="{BB962C8B-B14F-4D97-AF65-F5344CB8AC3E}">
        <p14:creationId xmlns:p14="http://schemas.microsoft.com/office/powerpoint/2010/main" val="416942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قوانین </a:t>
            </a:r>
            <a:r>
              <a:rPr lang="en-US" dirty="0"/>
              <a:t>APA</a:t>
            </a:r>
            <a:r>
              <a:rPr lang="fa-IR" dirty="0"/>
              <a:t> و </a:t>
            </a:r>
            <a:r>
              <a:rPr lang="en-US" dirty="0"/>
              <a:t>ACA</a:t>
            </a:r>
            <a:r>
              <a:rPr lang="fa-IR" dirty="0"/>
              <a:t> هنگام مشورت</a:t>
            </a:r>
          </a:p>
        </p:txBody>
      </p:sp>
      <p:sp>
        <p:nvSpPr>
          <p:cNvPr id="3" name="Content Placeholder 2"/>
          <p:cNvSpPr>
            <a:spLocks noGrp="1"/>
          </p:cNvSpPr>
          <p:nvPr>
            <p:ph idx="1"/>
          </p:nvPr>
        </p:nvSpPr>
        <p:spPr/>
        <p:txBody>
          <a:bodyPr>
            <a:normAutofit/>
          </a:bodyPr>
          <a:lstStyle/>
          <a:p>
            <a:r>
              <a:rPr lang="fa-IR" sz="2000" b="1" dirty="0">
                <a:solidFill>
                  <a:srgbClr val="FF0000"/>
                </a:solidFill>
              </a:rPr>
              <a:t>1- توانایی: </a:t>
            </a:r>
            <a:r>
              <a:rPr lang="fa-IR" sz="2000" dirty="0"/>
              <a:t>مشاوران فقط در حدود و مرزهای توانایی شان و مبتنی بر میزان آموزشو تجربیات دوره‌ی کارآموزی باید خدمات ارائه کنند</a:t>
            </a:r>
          </a:p>
          <a:p>
            <a:r>
              <a:rPr lang="fa-IR" sz="2000" dirty="0"/>
              <a:t>مشاور مدرسه به هنگام برقراری یک برنامه 48 ساعته چه مواردی را باید رعایت کند؟</a:t>
            </a:r>
          </a:p>
          <a:p>
            <a:r>
              <a:rPr lang="fa-IR" sz="2000" dirty="0"/>
              <a:t>الف) راهبرد های تقویت و رشد کار موثر تیمی در مدرسه و جامعه</a:t>
            </a:r>
          </a:p>
          <a:p>
            <a:r>
              <a:rPr lang="fa-IR" sz="2000" dirty="0"/>
              <a:t>ب) نظریه ها، مدل ها و فرایند های ارائه مشورت و ایجاد تغییر در گروه های معلمان، مسئولان اجرایی، سایر پرسنل مدرسه، والدین، سرپرستان، خانواده ها و ...</a:t>
            </a:r>
          </a:p>
          <a:p>
            <a:r>
              <a:rPr lang="fa-IR" sz="2000" dirty="0"/>
              <a:t>پ) راهبرد ها و روش های کار کردن با والدین، سرپرستان، خانواده ها و جوامع جهت تقویت آنها از لحاظ ارائه کمک به فرزندانشان</a:t>
            </a:r>
          </a:p>
          <a:p>
            <a:r>
              <a:rPr lang="fa-IR" sz="2000" dirty="0"/>
              <a:t>ت) دانش و مهارت اجرای برنامه هایی که برای تقویت علمی، اجتماعیف عاطفی، شغلی و سایر نیاز های مربوط به رشد طراحی و تهییه گردیده.</a:t>
            </a:r>
          </a:p>
        </p:txBody>
      </p:sp>
    </p:spTree>
    <p:extLst>
      <p:ext uri="{BB962C8B-B14F-4D97-AF65-F5344CB8AC3E}">
        <p14:creationId xmlns:p14="http://schemas.microsoft.com/office/powerpoint/2010/main" val="2960988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قوانین </a:t>
            </a:r>
            <a:r>
              <a:rPr lang="en-US" dirty="0"/>
              <a:t>APA </a:t>
            </a:r>
            <a:r>
              <a:rPr lang="fa-IR" dirty="0"/>
              <a:t>و </a:t>
            </a:r>
            <a:r>
              <a:rPr lang="en-US" dirty="0"/>
              <a:t>ACA </a:t>
            </a:r>
            <a:r>
              <a:rPr lang="fa-IR" dirty="0"/>
              <a:t>هنگام مشورت</a:t>
            </a:r>
          </a:p>
        </p:txBody>
      </p:sp>
      <p:sp>
        <p:nvSpPr>
          <p:cNvPr id="3" name="Content Placeholder 2"/>
          <p:cNvSpPr>
            <a:spLocks noGrp="1"/>
          </p:cNvSpPr>
          <p:nvPr>
            <p:ph idx="1"/>
          </p:nvPr>
        </p:nvSpPr>
        <p:spPr/>
        <p:txBody>
          <a:bodyPr>
            <a:normAutofit/>
          </a:bodyPr>
          <a:lstStyle/>
          <a:p>
            <a:r>
              <a:rPr lang="fa-IR" sz="2000" b="1" dirty="0">
                <a:solidFill>
                  <a:srgbClr val="FF0000"/>
                </a:solidFill>
              </a:rPr>
              <a:t>2- حمایت از رفاه و آسایش مراجعان:</a:t>
            </a:r>
          </a:p>
          <a:p>
            <a:r>
              <a:rPr lang="fa-IR" sz="2000" dirty="0"/>
              <a:t>این اصل از همه مهم تر است. در نظر گرفتن آسایش کلیه کسانی که در فرایند مشورت شرکت دارند مهم است</a:t>
            </a:r>
          </a:p>
          <a:p>
            <a:r>
              <a:rPr lang="fa-IR" sz="2000" b="1" dirty="0">
                <a:solidFill>
                  <a:srgbClr val="FF0000"/>
                </a:solidFill>
              </a:rPr>
              <a:t>3- حفظ حریم خصوصی:</a:t>
            </a:r>
          </a:p>
          <a:p>
            <a:r>
              <a:rPr lang="fa-IR" sz="2000" dirty="0"/>
              <a:t>شرایط مشورت و مشاوره از لحاظ رعایت حریم خصوصی افراد مشابه است مگر اینکه مشورت دهنده از سوء استفاده از دیگران یا احتمال خطر جانی برای خودش و یا دیگران مطلع شود. مشورت دهنده بادی محدوده حریم خصوصی را رعایت کند</a:t>
            </a:r>
          </a:p>
          <a:p>
            <a:r>
              <a:rPr lang="fa-IR" sz="2000" b="1" dirty="0">
                <a:solidFill>
                  <a:srgbClr val="FF0000"/>
                </a:solidFill>
              </a:rPr>
              <a:t>4- مسئولیت در قبال اظهارات علنی:</a:t>
            </a:r>
          </a:p>
          <a:p>
            <a:r>
              <a:rPr lang="fa-IR" sz="2000" dirty="0"/>
              <a:t>وقتی مشورت دهنده در یک موقعیت عمومی قرار گیرد، بدون رضایت اشخاص مربوط نباید اطلاعات خود را فاش سازد و حریم خصوصی افراد را بشکند</a:t>
            </a:r>
          </a:p>
        </p:txBody>
      </p:sp>
    </p:spTree>
    <p:extLst>
      <p:ext uri="{BB962C8B-B14F-4D97-AF65-F5344CB8AC3E}">
        <p14:creationId xmlns:p14="http://schemas.microsoft.com/office/powerpoint/2010/main" val="1272690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قوانین </a:t>
            </a:r>
            <a:r>
              <a:rPr lang="en-US" dirty="0"/>
              <a:t>APA </a:t>
            </a:r>
            <a:r>
              <a:rPr lang="fa-IR" dirty="0"/>
              <a:t>و </a:t>
            </a:r>
            <a:r>
              <a:rPr lang="en-US" dirty="0"/>
              <a:t>ACA </a:t>
            </a:r>
            <a:r>
              <a:rPr lang="fa-IR" dirty="0"/>
              <a:t>هنگام مشورت</a:t>
            </a:r>
          </a:p>
        </p:txBody>
      </p:sp>
      <p:sp>
        <p:nvSpPr>
          <p:cNvPr id="3" name="Content Placeholder 2"/>
          <p:cNvSpPr>
            <a:spLocks noGrp="1"/>
          </p:cNvSpPr>
          <p:nvPr>
            <p:ph idx="1"/>
          </p:nvPr>
        </p:nvSpPr>
        <p:spPr/>
        <p:txBody>
          <a:bodyPr>
            <a:noAutofit/>
          </a:bodyPr>
          <a:lstStyle/>
          <a:p>
            <a:r>
              <a:rPr lang="fa-IR" sz="2000" b="1" dirty="0">
                <a:solidFill>
                  <a:srgbClr val="FF0000"/>
                </a:solidFill>
              </a:rPr>
              <a:t>5- مسئولیت اجتماعی و اخلاقی:</a:t>
            </a:r>
          </a:p>
          <a:p>
            <a:r>
              <a:rPr lang="fa-IR" sz="2000" dirty="0"/>
              <a:t>رفتار یا اظهارات مشورت دهندگان با منافع کسانی که به آنها خدمات می‌دهند رابطه منطقی و ارتباط سازگاری دارد. تحمیل ارزش ها و رفتار نامناسب فیزیکی و جنسی نیز به همین اندازه غیر اخلاقی است</a:t>
            </a:r>
          </a:p>
          <a:p>
            <a:r>
              <a:rPr lang="fa-IR" sz="2000" b="1" dirty="0">
                <a:solidFill>
                  <a:srgbClr val="FF0000"/>
                </a:solidFill>
              </a:rPr>
              <a:t>6- داشتن روابط با سایر مشورت دهندگان:</a:t>
            </a:r>
          </a:p>
          <a:p>
            <a:r>
              <a:rPr lang="fa-IR" sz="2000" dirty="0"/>
              <a:t>مشاوران مدرسه تنها کسانی نیستند که در مدرسه کار مشورت را انجام میدهند. حرفه های دیگر (روانشناس مدرسه، مربیان آموزش خاص، معلمان، مسئولان اجرایی، مشورت دهندگان بیرون از مدرسه) دانش آموز را می‌شناسد</a:t>
            </a:r>
          </a:p>
          <a:p>
            <a:r>
              <a:rPr lang="fa-IR" sz="2000" dirty="0"/>
              <a:t>مشاور که نقش هماهنگ کننده خدمات مدرسه و تیم های موجود در مدرسه را به عهده دارد باید به نظریات این افراد احترام بگذارد</a:t>
            </a:r>
          </a:p>
        </p:txBody>
      </p:sp>
    </p:spTree>
    <p:extLst>
      <p:ext uri="{BB962C8B-B14F-4D97-AF65-F5344CB8AC3E}">
        <p14:creationId xmlns:p14="http://schemas.microsoft.com/office/powerpoint/2010/main" val="70628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مشورت مبتنی بر مدرسه در آینده از نظر آیدول</a:t>
            </a:r>
          </a:p>
        </p:txBody>
      </p:sp>
      <p:sp>
        <p:nvSpPr>
          <p:cNvPr id="3" name="Content Placeholder 2"/>
          <p:cNvSpPr>
            <a:spLocks noGrp="1"/>
          </p:cNvSpPr>
          <p:nvPr>
            <p:ph idx="1"/>
          </p:nvPr>
        </p:nvSpPr>
        <p:spPr/>
        <p:txBody>
          <a:bodyPr>
            <a:normAutofit/>
          </a:bodyPr>
          <a:lstStyle/>
          <a:p>
            <a:r>
              <a:rPr lang="fa-IR" sz="2000" dirty="0"/>
              <a:t>به طور خلاصه دارای 6 پیشنهاد است</a:t>
            </a:r>
          </a:p>
          <a:p>
            <a:r>
              <a:rPr lang="fa-IR" sz="2000" dirty="0"/>
              <a:t>1- مشورت باید به شکل عملیاتی تعریف شود. یعنی اهداف ملموس مشورت مرتبط با مدل ها و گرایشات خاص تئوریک تعریف گردد</a:t>
            </a:r>
          </a:p>
          <a:p>
            <a:r>
              <a:rPr lang="fa-IR" sz="2000" dirty="0"/>
              <a:t>2- به نظر میرسد تحقیقات جاری از لحاظ ماهیت سه گانه ی فرایند مشورت پایه ی قوی و کاملا آزموده تئوریک ندارد</a:t>
            </a:r>
          </a:p>
          <a:p>
            <a:r>
              <a:rPr lang="fa-IR" sz="2000" dirty="0"/>
              <a:t>3- مدل های متعدد فعلی ارتباط روشنی با پایه ی خاص اطلاعاتی در مورد مسئله ندارند</a:t>
            </a:r>
          </a:p>
          <a:p>
            <a:r>
              <a:rPr lang="fa-IR" sz="2000" dirty="0"/>
              <a:t>4- سازگاری برنامه های مشورت با مدل های خاص، نیا به تلاش زیادی دارد و در این صورت نتیجه انواع تعاملات و مداخله های معین خواهد شد</a:t>
            </a:r>
          </a:p>
          <a:p>
            <a:r>
              <a:rPr lang="fa-IR" sz="2000" dirty="0"/>
              <a:t>5- نقش ها، مسئولیت ها و وظایف مشورت دهنده و مشورت گیرنده در پیوند با یک مدل یا تئوری خاص، به روشنی مشخص نشده است</a:t>
            </a:r>
          </a:p>
          <a:p>
            <a:r>
              <a:rPr lang="fa-IR" sz="2000" dirty="0"/>
              <a:t>6- مراحل و پله های فراروی فرایند حل مسئله در بسیاری از مدل ها و تئوریها مشخص نشده و با مدل و تئوری خاصی پیوند ندارند</a:t>
            </a:r>
          </a:p>
        </p:txBody>
      </p:sp>
    </p:spTree>
    <p:extLst>
      <p:ext uri="{BB962C8B-B14F-4D97-AF65-F5344CB8AC3E}">
        <p14:creationId xmlns:p14="http://schemas.microsoft.com/office/powerpoint/2010/main" val="3479291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چهار مورد از فاکتورهای مهم در مورد شیوه مشاوره مبتنی بر مدرسه</a:t>
            </a:r>
          </a:p>
        </p:txBody>
      </p:sp>
      <p:sp>
        <p:nvSpPr>
          <p:cNvPr id="3" name="Content Placeholder 2"/>
          <p:cNvSpPr>
            <a:spLocks noGrp="1"/>
          </p:cNvSpPr>
          <p:nvPr>
            <p:ph idx="1"/>
          </p:nvPr>
        </p:nvSpPr>
        <p:spPr/>
        <p:txBody>
          <a:bodyPr>
            <a:normAutofit/>
          </a:bodyPr>
          <a:lstStyle/>
          <a:p>
            <a:pPr algn="just"/>
            <a:r>
              <a:rPr lang="fa-IR" sz="2400" dirty="0">
                <a:solidFill>
                  <a:srgbClr val="FF0000"/>
                </a:solidFill>
              </a:rPr>
              <a:t>الف) </a:t>
            </a:r>
            <a:r>
              <a:rPr lang="fa-IR" sz="2400" dirty="0"/>
              <a:t>ارتباط بین کلیه جنبه های کار مشورت با مدل ها و تئوری ها</a:t>
            </a:r>
          </a:p>
          <a:p>
            <a:pPr algn="just"/>
            <a:r>
              <a:rPr lang="fa-IR" sz="2400" dirty="0">
                <a:solidFill>
                  <a:srgbClr val="FF0000"/>
                </a:solidFill>
              </a:rPr>
              <a:t>ب) </a:t>
            </a:r>
            <a:r>
              <a:rPr lang="fa-IR" sz="2400" dirty="0"/>
              <a:t>تهیه مدل و تئوری بیشتر لازم</a:t>
            </a:r>
          </a:p>
          <a:p>
            <a:pPr algn="just"/>
            <a:r>
              <a:rPr lang="fa-IR" sz="2400" dirty="0">
                <a:solidFill>
                  <a:srgbClr val="FF0000"/>
                </a:solidFill>
              </a:rPr>
              <a:t>پ) </a:t>
            </a:r>
            <a:r>
              <a:rPr lang="fa-IR" sz="2400" dirty="0"/>
              <a:t>در عصری که مسئولیت پذیری بالا رفته، مدل های کوتاه مدت مشورت مبتنی بر مدرسه عملی تر خواهند بود</a:t>
            </a:r>
          </a:p>
          <a:p>
            <a:pPr algn="just"/>
            <a:r>
              <a:rPr lang="fa-IR" sz="2400" dirty="0">
                <a:solidFill>
                  <a:srgbClr val="FF0000"/>
                </a:solidFill>
              </a:rPr>
              <a:t>ت) </a:t>
            </a:r>
            <a:r>
              <a:rPr lang="fa-IR" sz="2400" dirty="0"/>
              <a:t>انجام تحقیقات بیشتر از نظر تخصص های مختلف در مدارس میتواند پایه تجربی کلیه تخصص ها را بالا ببرد</a:t>
            </a:r>
          </a:p>
        </p:txBody>
      </p:sp>
    </p:spTree>
    <p:extLst>
      <p:ext uri="{BB962C8B-B14F-4D97-AF65-F5344CB8AC3E}">
        <p14:creationId xmlns:p14="http://schemas.microsoft.com/office/powerpoint/2010/main" val="1731693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84" y="982132"/>
            <a:ext cx="10592656" cy="1303867"/>
          </a:xfrm>
        </p:spPr>
        <p:txBody>
          <a:bodyPr>
            <a:normAutofit fontScale="90000"/>
          </a:bodyPr>
          <a:lstStyle/>
          <a:p>
            <a:r>
              <a:rPr lang="fa-IR" dirty="0"/>
              <a:t>نظریه‌ی ساختار خانواده طبق نظر مینوچین چند عنصر اصلی دارد؟</a:t>
            </a:r>
          </a:p>
        </p:txBody>
      </p:sp>
      <p:sp>
        <p:nvSpPr>
          <p:cNvPr id="3" name="Content Placeholder 2"/>
          <p:cNvSpPr>
            <a:spLocks noGrp="1"/>
          </p:cNvSpPr>
          <p:nvPr>
            <p:ph idx="1"/>
          </p:nvPr>
        </p:nvSpPr>
        <p:spPr/>
        <p:txBody>
          <a:bodyPr>
            <a:normAutofit/>
          </a:bodyPr>
          <a:lstStyle/>
          <a:p>
            <a:r>
              <a:rPr lang="fa-IR" sz="2400" dirty="0"/>
              <a:t>سه عنصر اصلی دارد:</a:t>
            </a:r>
          </a:p>
          <a:p>
            <a:r>
              <a:rPr lang="fa-IR" sz="2400" b="1" dirty="0">
                <a:solidFill>
                  <a:srgbClr val="0070C0"/>
                </a:solidFill>
              </a:rPr>
              <a:t>الف - </a:t>
            </a:r>
            <a:r>
              <a:rPr lang="fa-IR" sz="2400" dirty="0"/>
              <a:t>ساختار خانواده</a:t>
            </a:r>
          </a:p>
          <a:p>
            <a:r>
              <a:rPr lang="fa-IR" sz="2400" dirty="0"/>
              <a:t> </a:t>
            </a:r>
            <a:r>
              <a:rPr lang="fa-IR" sz="2400" b="1" dirty="0">
                <a:solidFill>
                  <a:srgbClr val="0070C0"/>
                </a:solidFill>
              </a:rPr>
              <a:t>ب - </a:t>
            </a:r>
            <a:r>
              <a:rPr lang="fa-IR" sz="2400" dirty="0"/>
              <a:t>زیر منظومه های درون خانواده  </a:t>
            </a:r>
          </a:p>
          <a:p>
            <a:r>
              <a:rPr lang="fa-IR" sz="2400" b="1" dirty="0">
                <a:solidFill>
                  <a:srgbClr val="0070C0"/>
                </a:solidFill>
              </a:rPr>
              <a:t>پ . </a:t>
            </a:r>
            <a:r>
              <a:rPr lang="fa-IR" sz="2400" dirty="0"/>
              <a:t>حدود و مرزبندی ها</a:t>
            </a:r>
          </a:p>
          <a:p>
            <a:r>
              <a:rPr lang="fa-IR" sz="2400" dirty="0"/>
              <a:t>طبق باور مینوچین، سازمان تعامل خانواده از الگوهایی تبعیت می کند. تبادلات درون واده تا حدود زیادی بر سازمان تعاملات خانواده تسلط دارد و قواعد آن پنهان است و می تواند بر تبادلات تسلط دارند. یک ساختار سلسله مراتبی در درون ساختار خانواده د دارد و قدرت بزرگترها و کوچکترها درجات مختلفی دارد. </a:t>
            </a:r>
          </a:p>
        </p:txBody>
      </p:sp>
    </p:spTree>
    <p:extLst>
      <p:ext uri="{BB962C8B-B14F-4D97-AF65-F5344CB8AC3E}">
        <p14:creationId xmlns:p14="http://schemas.microsoft.com/office/powerpoint/2010/main" val="506737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مدل راهبرد ها بر چه فرضی استوار است؟</a:t>
            </a:r>
          </a:p>
        </p:txBody>
      </p:sp>
      <p:sp>
        <p:nvSpPr>
          <p:cNvPr id="3" name="Content Placeholder 2"/>
          <p:cNvSpPr>
            <a:spLocks noGrp="1"/>
          </p:cNvSpPr>
          <p:nvPr>
            <p:ph idx="1"/>
          </p:nvPr>
        </p:nvSpPr>
        <p:spPr/>
        <p:txBody>
          <a:bodyPr>
            <a:normAutofit/>
          </a:bodyPr>
          <a:lstStyle/>
          <a:p>
            <a:r>
              <a:rPr lang="fa-IR" sz="2400" dirty="0"/>
              <a:t>مدل راهبردها بر این فرض استوار است که اختلال در سلسله مراتب قدرت و یا ساختار درون آن موجب اختلال در رفتار و تعاملات اعضای خانواده می گردد. بنابراین، اهداف اصلی مداخلات راهبردی در جریان مشورت دادن این است که ساختار خانواده تجدید سازمان یابد و به خصوص سلسله مراتب قدرت در خانواده و مرزبندی نسلها، تغییر کند. مداخلات راهبردی عمومأ همان دستوراتی است که مشاور به خانواده می دهد تا آنها بتوانند رفتارها و تعاملات خود را تغییر دهند.</a:t>
            </a:r>
          </a:p>
        </p:txBody>
      </p:sp>
    </p:spTree>
    <p:extLst>
      <p:ext uri="{BB962C8B-B14F-4D97-AF65-F5344CB8AC3E}">
        <p14:creationId xmlns:p14="http://schemas.microsoft.com/office/powerpoint/2010/main" val="191842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84" y="982132"/>
            <a:ext cx="10592656" cy="1303867"/>
          </a:xfrm>
        </p:spPr>
        <p:txBody>
          <a:bodyPr>
            <a:normAutofit fontScale="90000"/>
          </a:bodyPr>
          <a:lstStyle/>
          <a:p>
            <a:r>
              <a:rPr lang="fa-IR" dirty="0"/>
              <a:t>طبق نظر دنیکمیر و کارلسون، مشاوره و مشورت چه </a:t>
            </a:r>
            <a:r>
              <a:rPr lang="fa-IR" dirty="0">
                <a:solidFill>
                  <a:srgbClr val="FF0000"/>
                </a:solidFill>
              </a:rPr>
              <a:t>تفاوتی </a:t>
            </a:r>
            <a:r>
              <a:rPr lang="fa-IR" dirty="0"/>
              <a:t>دارند؟</a:t>
            </a:r>
          </a:p>
        </p:txBody>
      </p:sp>
      <p:sp>
        <p:nvSpPr>
          <p:cNvPr id="3" name="Content Placeholder 2"/>
          <p:cNvSpPr>
            <a:spLocks noGrp="1"/>
          </p:cNvSpPr>
          <p:nvPr>
            <p:ph idx="1"/>
          </p:nvPr>
        </p:nvSpPr>
        <p:spPr/>
        <p:txBody>
          <a:bodyPr>
            <a:normAutofit/>
          </a:bodyPr>
          <a:lstStyle/>
          <a:p>
            <a:r>
              <a:rPr lang="fa-IR" sz="2800" dirty="0"/>
              <a:t>1- محور اصلی رابطه، یک شخص ثالث </a:t>
            </a:r>
            <a:r>
              <a:rPr lang="fa-IR" sz="2800" dirty="0">
                <a:solidFill>
                  <a:srgbClr val="FF0000"/>
                </a:solidFill>
              </a:rPr>
              <a:t>(اغلب یک دانش آموز) </a:t>
            </a:r>
            <a:r>
              <a:rPr lang="fa-IR" sz="2800" dirty="0"/>
              <a:t>است.</a:t>
            </a:r>
          </a:p>
          <a:p>
            <a:r>
              <a:rPr lang="fa-IR" sz="2800" dirty="0"/>
              <a:t>2- همکاری در مورد پیدا کردن راهنمای کمک به شخص ثالث، از خصوصیات این رابطه است گرچه در مورد شخص ثالث صحبت به میان می‌آید </a:t>
            </a:r>
            <a:r>
              <a:rPr lang="fa-IR" sz="2800" u="sng" dirty="0"/>
              <a:t>ولی</a:t>
            </a:r>
            <a:r>
              <a:rPr lang="fa-IR" sz="2800" dirty="0">
                <a:solidFill>
                  <a:srgbClr val="FF0000"/>
                </a:solidFill>
              </a:rPr>
              <a:t> هدف </a:t>
            </a:r>
            <a:r>
              <a:rPr lang="fa-IR" sz="2800" dirty="0"/>
              <a:t>این رابطه فرد جوینده کمک است</a:t>
            </a:r>
          </a:p>
        </p:txBody>
      </p:sp>
    </p:spTree>
    <p:extLst>
      <p:ext uri="{BB962C8B-B14F-4D97-AF65-F5344CB8AC3E}">
        <p14:creationId xmlns:p14="http://schemas.microsoft.com/office/powerpoint/2010/main" val="3531169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تحقیقات در زمینه مشورت مبتنی بر مدرسه</a:t>
            </a:r>
            <a:br>
              <a:rPr lang="fa-IR" dirty="0"/>
            </a:br>
            <a:r>
              <a:rPr lang="fa-IR" dirty="0"/>
              <a:t>(موثر ترین روش های مشورت)</a:t>
            </a:r>
          </a:p>
        </p:txBody>
      </p:sp>
      <p:sp>
        <p:nvSpPr>
          <p:cNvPr id="3" name="Content Placeholder 2"/>
          <p:cNvSpPr>
            <a:spLocks noGrp="1"/>
          </p:cNvSpPr>
          <p:nvPr>
            <p:ph idx="1"/>
          </p:nvPr>
        </p:nvSpPr>
        <p:spPr/>
        <p:txBody>
          <a:bodyPr>
            <a:normAutofit/>
          </a:bodyPr>
          <a:lstStyle/>
          <a:p>
            <a:r>
              <a:rPr lang="fa-IR" sz="2400" dirty="0"/>
              <a:t>آلدرمن و گیمپل موثرترین روش های مشورت را بدین شکل نام میبرند:</a:t>
            </a:r>
          </a:p>
          <a:p>
            <a:r>
              <a:rPr lang="fa-IR" sz="2400" dirty="0"/>
              <a:t>1- کمک به افراد به صورت برقراری تماس با آنها و شنیدن حرف های آنها</a:t>
            </a:r>
          </a:p>
          <a:p>
            <a:r>
              <a:rPr lang="fa-IR" sz="2400" dirty="0"/>
              <a:t>2- ارائه پیشنهادات قطعا موثر</a:t>
            </a:r>
          </a:p>
          <a:p>
            <a:r>
              <a:rPr lang="fa-IR" sz="2400" dirty="0"/>
              <a:t>3- ارائه پیشنهاداتی که عملی باشند و بخشی از یک برنامه باشد</a:t>
            </a:r>
          </a:p>
          <a:p>
            <a:endParaRPr lang="fa-IR" sz="2400" dirty="0"/>
          </a:p>
          <a:p>
            <a:r>
              <a:rPr lang="fa-IR" sz="2400" dirty="0">
                <a:solidFill>
                  <a:srgbClr val="FF0000"/>
                </a:solidFill>
              </a:rPr>
              <a:t>* مدل مشارکتی بر این رویداد ها تاکید دارد</a:t>
            </a:r>
          </a:p>
        </p:txBody>
      </p:sp>
    </p:spTree>
    <p:extLst>
      <p:ext uri="{BB962C8B-B14F-4D97-AF65-F5344CB8AC3E}">
        <p14:creationId xmlns:p14="http://schemas.microsoft.com/office/powerpoint/2010/main" val="4178895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کاربرد عملی مشورت مبتنی بر مدره برای همه‌ی مقاطع تحصیلی</a:t>
            </a:r>
          </a:p>
        </p:txBody>
      </p:sp>
      <p:sp>
        <p:nvSpPr>
          <p:cNvPr id="3" name="Content Placeholder 2"/>
          <p:cNvSpPr>
            <a:spLocks noGrp="1"/>
          </p:cNvSpPr>
          <p:nvPr>
            <p:ph idx="1"/>
          </p:nvPr>
        </p:nvSpPr>
        <p:spPr/>
        <p:txBody>
          <a:bodyPr>
            <a:normAutofit/>
          </a:bodyPr>
          <a:lstStyle/>
          <a:p>
            <a:r>
              <a:rPr lang="fa-IR" sz="2000" dirty="0"/>
              <a:t>مهمترین مسئله قابل بررسی </a:t>
            </a:r>
            <a:r>
              <a:rPr lang="fa-IR" sz="2000" dirty="0">
                <a:solidFill>
                  <a:srgbClr val="FF0000"/>
                </a:solidFill>
              </a:rPr>
              <a:t>زمان</a:t>
            </a:r>
            <a:r>
              <a:rPr lang="fa-IR" sz="2000" dirty="0"/>
              <a:t> است</a:t>
            </a:r>
          </a:p>
          <a:p>
            <a:r>
              <a:rPr lang="fa-IR" sz="2000" dirty="0"/>
              <a:t>این نوع مشاوره اکثرا بین مشاور مدرسه و معلم اتفاق می‌افتد لذا مشاور مدرسه باید بداند معلم از نظر وقت در مضیقه است به این دلیل که مسئولیت او در قبال پیشرفت آموزشی دانش آموز به تناسب سن دانش آموز افزایش یافته است</a:t>
            </a:r>
          </a:p>
          <a:p>
            <a:endParaRPr lang="fa-IR" sz="2000" dirty="0"/>
          </a:p>
          <a:p>
            <a:r>
              <a:rPr lang="fa-IR" sz="2000" dirty="0"/>
              <a:t>معلم ها با توجه به این محدودیت، رویکردهای کوتاه مدت مشاوره را ترجیح می‌دهند.</a:t>
            </a:r>
          </a:p>
          <a:p>
            <a:r>
              <a:rPr lang="fa-IR" sz="2000" dirty="0"/>
              <a:t>کدام رویکرد؟ </a:t>
            </a:r>
            <a:r>
              <a:rPr lang="fa-IR" sz="2000" dirty="0">
                <a:solidFill>
                  <a:srgbClr val="FF0000"/>
                </a:solidFill>
              </a:rPr>
              <a:t>رویکردهای راه حل محور و رفتاری</a:t>
            </a:r>
          </a:p>
          <a:p>
            <a:r>
              <a:rPr lang="fa-IR" sz="2000" dirty="0"/>
              <a:t>معلمان و مشاوران به یک نسبت با دانش آموز ارتباط دارند، توافق این دو بر سر نوع مداخله میتواند </a:t>
            </a:r>
            <a:r>
              <a:rPr lang="fa-IR" sz="2000" dirty="0">
                <a:solidFill>
                  <a:srgbClr val="FF0000"/>
                </a:solidFill>
              </a:rPr>
              <a:t>شانس موفقیت را بالاتر ببرد</a:t>
            </a:r>
          </a:p>
        </p:txBody>
      </p:sp>
    </p:spTree>
    <p:extLst>
      <p:ext uri="{BB962C8B-B14F-4D97-AF65-F5344CB8AC3E}">
        <p14:creationId xmlns:p14="http://schemas.microsoft.com/office/powerpoint/2010/main" val="2946312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مورد پژوهی</a:t>
            </a:r>
          </a:p>
        </p:txBody>
      </p:sp>
      <p:sp>
        <p:nvSpPr>
          <p:cNvPr id="3" name="Content Placeholder 2"/>
          <p:cNvSpPr>
            <a:spLocks noGrp="1"/>
          </p:cNvSpPr>
          <p:nvPr>
            <p:ph idx="1"/>
          </p:nvPr>
        </p:nvSpPr>
        <p:spPr/>
        <p:txBody>
          <a:bodyPr>
            <a:normAutofit/>
          </a:bodyPr>
          <a:lstStyle/>
          <a:p>
            <a:r>
              <a:rPr lang="fa-IR" sz="2400" dirty="0"/>
              <a:t>معلم کلاس چهارم موردی را به شما ارجاع داده است. او در نامه ارجاع ذکر کرده است که دیوید در کلاس نبت به سایر دانش آموزان حالت پرخاش و تهاجم دارد (زورگویی-هل دادن- پرت کردن اشیا از روی میز سایر دانش آموزان). شما به عناوا مشاور مدرسه مقطع ابتدایی در گذشته چند بار با این معلم کار کرده اید و در کارتان موفق شده اید.</a:t>
            </a:r>
          </a:p>
          <a:p>
            <a:r>
              <a:rPr lang="fa-IR" sz="2400" dirty="0"/>
              <a:t>ولی، این معلم معمولا اصرار دارد تست </a:t>
            </a:r>
            <a:r>
              <a:rPr lang="en-US" sz="2400" dirty="0"/>
              <a:t> ADD</a:t>
            </a:r>
            <a:r>
              <a:rPr lang="fa-IR" sz="2400" dirty="0"/>
              <a:t> (ناهنجاری نقص توجه) از دانش آموز به عمل آید. این معلم 23 سال در این مدرسه کار کرده و سایر معلمان و سمئولان اجرایی به او احترام می‌گذارند.</a:t>
            </a:r>
          </a:p>
        </p:txBody>
      </p:sp>
    </p:spTree>
    <p:extLst>
      <p:ext uri="{BB962C8B-B14F-4D97-AF65-F5344CB8AC3E}">
        <p14:creationId xmlns:p14="http://schemas.microsoft.com/office/powerpoint/2010/main" val="2454835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کاربرد مشورت در مورد پژوهی ذکر شده</a:t>
            </a:r>
          </a:p>
        </p:txBody>
      </p:sp>
      <p:sp>
        <p:nvSpPr>
          <p:cNvPr id="3" name="Content Placeholder 2"/>
          <p:cNvSpPr>
            <a:spLocks noGrp="1"/>
          </p:cNvSpPr>
          <p:nvPr>
            <p:ph idx="1"/>
          </p:nvPr>
        </p:nvSpPr>
        <p:spPr/>
        <p:txBody>
          <a:bodyPr>
            <a:normAutofit/>
          </a:bodyPr>
          <a:lstStyle/>
          <a:p>
            <a:r>
              <a:rPr lang="fa-IR" sz="2400" b="1" dirty="0">
                <a:solidFill>
                  <a:srgbClr val="FF0000"/>
                </a:solidFill>
              </a:rPr>
              <a:t>1- جلسات مقدماتی و تنظیم ساختار اولیه: </a:t>
            </a:r>
            <a:r>
              <a:rPr lang="fa-IR" sz="2400" dirty="0"/>
              <a:t>هدف آن است که نقاط قوت و منابع دیوید شناسایی شود و یا چهارچوب آن تغییر داده شود</a:t>
            </a:r>
          </a:p>
          <a:p>
            <a:r>
              <a:rPr lang="fa-IR" sz="2400" b="1" dirty="0">
                <a:solidFill>
                  <a:srgbClr val="FF0000"/>
                </a:solidFill>
              </a:rPr>
              <a:t>2- تعیین اهداف مشورت</a:t>
            </a:r>
            <a:r>
              <a:rPr lang="fa-IR" sz="2400" dirty="0"/>
              <a:t>: معلم با کمک مشاور اهدف یا اهداف ملموسی را تعیین می‌کند، یعنی خواست خود را از دیوید و شیوه‌ی رفتار او معین می‌سازد و اولویت اهداف را مشخص می‌کند.</a:t>
            </a:r>
          </a:p>
          <a:p>
            <a:r>
              <a:rPr lang="fa-IR" sz="2400" b="1" dirty="0">
                <a:solidFill>
                  <a:srgbClr val="FF0000"/>
                </a:solidFill>
              </a:rPr>
              <a:t>3- بررسی مواردی که معلم برای رفع مشکل انجام داده و شناسایی موارد استثنا</a:t>
            </a:r>
            <a:r>
              <a:rPr lang="fa-IR" sz="2400" dirty="0"/>
              <a:t>: بعد از تعیین رفتار هایی که باید در مشورت مورد بررسی قرار بگیرد راه حل های آزموده شده و موارد استثنا توسط معلم اظهار میشوند. اگر معلم نمونه هایی از راه حل های آزموده شده و موارد استثنا به یادش نیاید مشاور میتواند برنامه درسی کلاس را از نزدیک مشاهده کند و راهبرد های موثر قبلی را مشاهده کند.</a:t>
            </a:r>
          </a:p>
        </p:txBody>
      </p:sp>
    </p:spTree>
    <p:extLst>
      <p:ext uri="{BB962C8B-B14F-4D97-AF65-F5344CB8AC3E}">
        <p14:creationId xmlns:p14="http://schemas.microsoft.com/office/powerpoint/2010/main" val="910308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کاربرد مشورت در مورد پژوهی ذکر شده</a:t>
            </a:r>
            <a:br>
              <a:rPr lang="fa-IR" dirty="0"/>
            </a:br>
            <a:r>
              <a:rPr lang="fa-IR" dirty="0"/>
              <a:t>(ادامه)</a:t>
            </a:r>
          </a:p>
        </p:txBody>
      </p:sp>
      <p:sp>
        <p:nvSpPr>
          <p:cNvPr id="3" name="Content Placeholder 2"/>
          <p:cNvSpPr>
            <a:spLocks noGrp="1"/>
          </p:cNvSpPr>
          <p:nvPr>
            <p:ph idx="1"/>
          </p:nvPr>
        </p:nvSpPr>
        <p:spPr/>
        <p:txBody>
          <a:bodyPr>
            <a:normAutofit/>
          </a:bodyPr>
          <a:lstStyle/>
          <a:p>
            <a:r>
              <a:rPr lang="fa-IR" sz="2000" dirty="0">
                <a:solidFill>
                  <a:srgbClr val="FF0000"/>
                </a:solidFill>
              </a:rPr>
              <a:t>کمک به مشورت جو ها در زمینه ارارئه راه حل:</a:t>
            </a:r>
          </a:p>
          <a:p>
            <a:r>
              <a:rPr lang="fa-IR" sz="2000" dirty="0"/>
              <a:t> در صورت شناسایی قبلی راه حل ها و موارد استثنا، مشاور به معلم کمک می‌کند احرای راه حل ها را به شکل منطقی دنبال کند</a:t>
            </a:r>
          </a:p>
          <a:p>
            <a:endParaRPr lang="fa-IR" sz="2000" dirty="0"/>
          </a:p>
          <a:p>
            <a:r>
              <a:rPr lang="fa-IR" sz="2000" dirty="0">
                <a:solidFill>
                  <a:srgbClr val="FF0000"/>
                </a:solidFill>
              </a:rPr>
              <a:t>جمع بندی فرایند مشورت و قدر دانی از تلاش ها:</a:t>
            </a:r>
          </a:p>
          <a:p>
            <a:r>
              <a:rPr lang="fa-IR" sz="2000" dirty="0"/>
              <a:t>در این مورد خاص، معلم 23 سال تجربه کلاسی دارد و مشاور مدرسه باید به او احترام بگذارد.</a:t>
            </a:r>
          </a:p>
        </p:txBody>
      </p:sp>
    </p:spTree>
    <p:extLst>
      <p:ext uri="{BB962C8B-B14F-4D97-AF65-F5344CB8AC3E}">
        <p14:creationId xmlns:p14="http://schemas.microsoft.com/office/powerpoint/2010/main" val="598306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436</TotalTime>
  <Words>1552</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PowerPoint Presentation</vt:lpstr>
      <vt:lpstr>نظریه‌ی ساختار خانواده طبق نظر مینوچین چند عنصر اصلی دارد؟</vt:lpstr>
      <vt:lpstr>مدل راهبرد ها بر چه فرضی استوار است؟</vt:lpstr>
      <vt:lpstr>طبق نظر دنیکمیر و کارلسون، مشاوره و مشورت چه تفاوتی دارند؟</vt:lpstr>
      <vt:lpstr>تحقیقات در زمینه مشورت مبتنی بر مدرسه (موثر ترین روش های مشورت)</vt:lpstr>
      <vt:lpstr>کاربرد عملی مشورت مبتنی بر مدره برای همه‌ی مقاطع تحصیلی</vt:lpstr>
      <vt:lpstr>مورد پژوهی</vt:lpstr>
      <vt:lpstr>کاربرد مشورت در مورد پژوهی ذکر شده</vt:lpstr>
      <vt:lpstr>کاربرد مشورت در مورد پژوهی ذکر شده (ادامه)</vt:lpstr>
      <vt:lpstr>مسائل اخلاقی در زمینه ارائه خدمات مشورت مبتنی بر مدرسه</vt:lpstr>
      <vt:lpstr>مسائل اخلاقی در زمینه ارائه خدمات مشورت مبتنی بر مدرسه</vt:lpstr>
      <vt:lpstr>قوانین APA و ACA هنگام مشورت</vt:lpstr>
      <vt:lpstr>قوانین APA و ACA هنگام مشورت</vt:lpstr>
      <vt:lpstr>قوانین APA و ACA هنگام مشورت</vt:lpstr>
      <vt:lpstr>مشورت مبتنی بر مدرسه در آینده از نظر آیدول</vt:lpstr>
      <vt:lpstr>چهار مورد از فاکتورهای مهم در مورد شیوه مشاوره مبتنی بر مدرسه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DR_PC</dc:creator>
  <cp:lastModifiedBy>WINDOWS 7</cp:lastModifiedBy>
  <cp:revision>34</cp:revision>
  <dcterms:created xsi:type="dcterms:W3CDTF">2020-04-13T10:34:45Z</dcterms:created>
  <dcterms:modified xsi:type="dcterms:W3CDTF">2020-04-25T19:11:45Z</dcterms:modified>
</cp:coreProperties>
</file>