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4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3150512-E149-42E7-AFD8-D1E2E9C9372C}" type="datetimeFigureOut">
              <a:rPr lang="fa-IR" smtClean="0"/>
              <a:t>1441/08/19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1A6D71F-6702-4860-94D8-1DCDBEAD499C}" type="slidenum">
              <a:rPr lang="fa-IR" smtClean="0"/>
              <a:t>‹#›</a:t>
            </a:fld>
            <a:endParaRPr lang="fa-IR"/>
          </a:p>
        </p:txBody>
      </p:sp>
    </p:spTree>
    <p:extLst>
      <p:ext uri="{BB962C8B-B14F-4D97-AF65-F5344CB8AC3E}">
        <p14:creationId xmlns:p14="http://schemas.microsoft.com/office/powerpoint/2010/main" val="74402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3150512-E149-42E7-AFD8-D1E2E9C9372C}" type="datetimeFigureOut">
              <a:rPr lang="fa-IR" smtClean="0"/>
              <a:t>1441/08/19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1A6D71F-6702-4860-94D8-1DCDBEAD499C}" type="slidenum">
              <a:rPr lang="fa-IR" smtClean="0"/>
              <a:t>‹#›</a:t>
            </a:fld>
            <a:endParaRPr lang="fa-IR"/>
          </a:p>
        </p:txBody>
      </p:sp>
    </p:spTree>
    <p:extLst>
      <p:ext uri="{BB962C8B-B14F-4D97-AF65-F5344CB8AC3E}">
        <p14:creationId xmlns:p14="http://schemas.microsoft.com/office/powerpoint/2010/main" val="4071759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3150512-E149-42E7-AFD8-D1E2E9C9372C}" type="datetimeFigureOut">
              <a:rPr lang="fa-IR" smtClean="0"/>
              <a:t>1441/08/19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1A6D71F-6702-4860-94D8-1DCDBEAD499C}" type="slidenum">
              <a:rPr lang="fa-IR" smtClean="0"/>
              <a:t>‹#›</a:t>
            </a:fld>
            <a:endParaRPr lang="fa-IR"/>
          </a:p>
        </p:txBody>
      </p:sp>
    </p:spTree>
    <p:extLst>
      <p:ext uri="{BB962C8B-B14F-4D97-AF65-F5344CB8AC3E}">
        <p14:creationId xmlns:p14="http://schemas.microsoft.com/office/powerpoint/2010/main" val="411793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3150512-E149-42E7-AFD8-D1E2E9C9372C}" type="datetimeFigureOut">
              <a:rPr lang="fa-IR" smtClean="0"/>
              <a:t>1441/08/19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1A6D71F-6702-4860-94D8-1DCDBEAD499C}" type="slidenum">
              <a:rPr lang="fa-IR" smtClean="0"/>
              <a:t>‹#›</a:t>
            </a:fld>
            <a:endParaRPr lang="fa-IR"/>
          </a:p>
        </p:txBody>
      </p:sp>
    </p:spTree>
    <p:extLst>
      <p:ext uri="{BB962C8B-B14F-4D97-AF65-F5344CB8AC3E}">
        <p14:creationId xmlns:p14="http://schemas.microsoft.com/office/powerpoint/2010/main" val="115070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50512-E149-42E7-AFD8-D1E2E9C9372C}" type="datetimeFigureOut">
              <a:rPr lang="fa-IR" smtClean="0"/>
              <a:t>1441/08/19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1A6D71F-6702-4860-94D8-1DCDBEAD499C}" type="slidenum">
              <a:rPr lang="fa-IR" smtClean="0"/>
              <a:t>‹#›</a:t>
            </a:fld>
            <a:endParaRPr lang="fa-IR"/>
          </a:p>
        </p:txBody>
      </p:sp>
    </p:spTree>
    <p:extLst>
      <p:ext uri="{BB962C8B-B14F-4D97-AF65-F5344CB8AC3E}">
        <p14:creationId xmlns:p14="http://schemas.microsoft.com/office/powerpoint/2010/main" val="37691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3150512-E149-42E7-AFD8-D1E2E9C9372C}" type="datetimeFigureOut">
              <a:rPr lang="fa-IR" smtClean="0"/>
              <a:t>1441/08/19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1A6D71F-6702-4860-94D8-1DCDBEAD499C}" type="slidenum">
              <a:rPr lang="fa-IR" smtClean="0"/>
              <a:t>‹#›</a:t>
            </a:fld>
            <a:endParaRPr lang="fa-IR"/>
          </a:p>
        </p:txBody>
      </p:sp>
    </p:spTree>
    <p:extLst>
      <p:ext uri="{BB962C8B-B14F-4D97-AF65-F5344CB8AC3E}">
        <p14:creationId xmlns:p14="http://schemas.microsoft.com/office/powerpoint/2010/main" val="289718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3150512-E149-42E7-AFD8-D1E2E9C9372C}" type="datetimeFigureOut">
              <a:rPr lang="fa-IR" smtClean="0"/>
              <a:t>1441/08/19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1A6D71F-6702-4860-94D8-1DCDBEAD499C}" type="slidenum">
              <a:rPr lang="fa-IR" smtClean="0"/>
              <a:t>‹#›</a:t>
            </a:fld>
            <a:endParaRPr lang="fa-IR"/>
          </a:p>
        </p:txBody>
      </p:sp>
    </p:spTree>
    <p:extLst>
      <p:ext uri="{BB962C8B-B14F-4D97-AF65-F5344CB8AC3E}">
        <p14:creationId xmlns:p14="http://schemas.microsoft.com/office/powerpoint/2010/main" val="213961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3150512-E149-42E7-AFD8-D1E2E9C9372C}" type="datetimeFigureOut">
              <a:rPr lang="fa-IR" smtClean="0"/>
              <a:t>1441/08/19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1A6D71F-6702-4860-94D8-1DCDBEAD499C}" type="slidenum">
              <a:rPr lang="fa-IR" smtClean="0"/>
              <a:t>‹#›</a:t>
            </a:fld>
            <a:endParaRPr lang="fa-IR"/>
          </a:p>
        </p:txBody>
      </p:sp>
    </p:spTree>
    <p:extLst>
      <p:ext uri="{BB962C8B-B14F-4D97-AF65-F5344CB8AC3E}">
        <p14:creationId xmlns:p14="http://schemas.microsoft.com/office/powerpoint/2010/main" val="186649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50512-E149-42E7-AFD8-D1E2E9C9372C}" type="datetimeFigureOut">
              <a:rPr lang="fa-IR" smtClean="0"/>
              <a:t>1441/08/19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1A6D71F-6702-4860-94D8-1DCDBEAD499C}" type="slidenum">
              <a:rPr lang="fa-IR" smtClean="0"/>
              <a:t>‹#›</a:t>
            </a:fld>
            <a:endParaRPr lang="fa-IR"/>
          </a:p>
        </p:txBody>
      </p:sp>
    </p:spTree>
    <p:extLst>
      <p:ext uri="{BB962C8B-B14F-4D97-AF65-F5344CB8AC3E}">
        <p14:creationId xmlns:p14="http://schemas.microsoft.com/office/powerpoint/2010/main" val="172391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50512-E149-42E7-AFD8-D1E2E9C9372C}" type="datetimeFigureOut">
              <a:rPr lang="fa-IR" smtClean="0"/>
              <a:t>1441/08/19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1A6D71F-6702-4860-94D8-1DCDBEAD499C}" type="slidenum">
              <a:rPr lang="fa-IR" smtClean="0"/>
              <a:t>‹#›</a:t>
            </a:fld>
            <a:endParaRPr lang="fa-IR"/>
          </a:p>
        </p:txBody>
      </p:sp>
    </p:spTree>
    <p:extLst>
      <p:ext uri="{BB962C8B-B14F-4D97-AF65-F5344CB8AC3E}">
        <p14:creationId xmlns:p14="http://schemas.microsoft.com/office/powerpoint/2010/main" val="70254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50512-E149-42E7-AFD8-D1E2E9C9372C}" type="datetimeFigureOut">
              <a:rPr lang="fa-IR" smtClean="0"/>
              <a:t>1441/08/19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1A6D71F-6702-4860-94D8-1DCDBEAD499C}" type="slidenum">
              <a:rPr lang="fa-IR" smtClean="0"/>
              <a:t>‹#›</a:t>
            </a:fld>
            <a:endParaRPr lang="fa-IR"/>
          </a:p>
        </p:txBody>
      </p:sp>
    </p:spTree>
    <p:extLst>
      <p:ext uri="{BB962C8B-B14F-4D97-AF65-F5344CB8AC3E}">
        <p14:creationId xmlns:p14="http://schemas.microsoft.com/office/powerpoint/2010/main" val="384147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3150512-E149-42E7-AFD8-D1E2E9C9372C}" type="datetimeFigureOut">
              <a:rPr lang="fa-IR" smtClean="0"/>
              <a:t>1441/08/19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1A6D71F-6702-4860-94D8-1DCDBEAD499C}" type="slidenum">
              <a:rPr lang="fa-IR" smtClean="0"/>
              <a:t>‹#›</a:t>
            </a:fld>
            <a:endParaRPr lang="fa-IR"/>
          </a:p>
        </p:txBody>
      </p:sp>
    </p:spTree>
    <p:extLst>
      <p:ext uri="{BB962C8B-B14F-4D97-AF65-F5344CB8AC3E}">
        <p14:creationId xmlns:p14="http://schemas.microsoft.com/office/powerpoint/2010/main" val="118234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fa-IR" b="1" dirty="0" smtClean="0">
                <a:solidFill>
                  <a:srgbClr val="FFFF00"/>
                </a:solidFill>
                <a:cs typeface="B Nazanin" pitchFamily="2" charset="-78"/>
              </a:rPr>
              <a:t>درس تفسیر دو</a:t>
            </a:r>
            <a:br>
              <a:rPr lang="fa-IR" b="1" dirty="0" smtClean="0">
                <a:solidFill>
                  <a:srgbClr val="FFFF00"/>
                </a:solidFill>
                <a:cs typeface="B Nazanin" pitchFamily="2" charset="-78"/>
              </a:rPr>
            </a:br>
            <a:r>
              <a:rPr lang="fa-IR" b="1" dirty="0" smtClean="0">
                <a:solidFill>
                  <a:srgbClr val="FFFF00"/>
                </a:solidFill>
                <a:cs typeface="B Nazanin" pitchFamily="2" charset="-78"/>
              </a:rPr>
              <a:t>سوره های دهر و جمعه</a:t>
            </a:r>
            <a:endParaRPr lang="fa-IR" b="1" dirty="0">
              <a:solidFill>
                <a:srgbClr val="FFFF00"/>
              </a:solidFill>
              <a:cs typeface="B Nazanin" pitchFamily="2" charset="-78"/>
            </a:endParaRPr>
          </a:p>
        </p:txBody>
      </p:sp>
      <p:sp>
        <p:nvSpPr>
          <p:cNvPr id="3" name="Content Placeholder 2"/>
          <p:cNvSpPr>
            <a:spLocks noGrp="1"/>
          </p:cNvSpPr>
          <p:nvPr>
            <p:ph idx="1"/>
          </p:nvPr>
        </p:nvSpPr>
        <p:spPr>
          <a:xfrm>
            <a:off x="457200" y="1412776"/>
            <a:ext cx="8229600" cy="4713387"/>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fa-IR" dirty="0" smtClean="0">
                <a:cs typeface="B Zar" pitchFamily="2" charset="-78"/>
              </a:rPr>
              <a:t>بِسْمِ اللَّهِ الرَّحْمَنِ الرَّحِيمِ </a:t>
            </a:r>
          </a:p>
          <a:p>
            <a:pPr marL="0" indent="0">
              <a:buNone/>
            </a:pPr>
            <a:r>
              <a:rPr lang="fa-IR" dirty="0" smtClean="0">
                <a:cs typeface="B Zar" pitchFamily="2" charset="-78"/>
              </a:rPr>
              <a:t>هَلْ أَتَى عَلَى الْإِنْسَانِ حِينٌ مِنَ الدَّهْرِ لَمْ يَكُنْ شَيْئًا مَذْكُورًا ﴿۱﴾</a:t>
            </a:r>
          </a:p>
          <a:p>
            <a:pPr marL="0" indent="0">
              <a:buNone/>
            </a:pPr>
            <a:r>
              <a:rPr lang="fa-IR" dirty="0" smtClean="0">
                <a:cs typeface="B Zar" pitchFamily="2" charset="-78"/>
              </a:rPr>
              <a:t>إِنَّا خَلَقْنَا الْإِنْسَانَ مِنْ نُطْفَةٍ أَمْشَاجٍ نَبْتَلِيهِ فَجَعَلْنَاهُ سَمِيعًا بَصِيرًا ﴿۲﴾ </a:t>
            </a:r>
          </a:p>
          <a:p>
            <a:pPr marL="0" indent="0">
              <a:buNone/>
            </a:pPr>
            <a:r>
              <a:rPr lang="fa-IR" dirty="0" smtClean="0">
                <a:cs typeface="B Zar" pitchFamily="2" charset="-78"/>
              </a:rPr>
              <a:t>إِنَّا هَدَيْنَاهُ السَّبِيلَ إِمَّا شَاكِرًا وَإِمَّا كَفُورًا ﴿۳﴾ </a:t>
            </a:r>
          </a:p>
          <a:p>
            <a:pPr marL="0" indent="0">
              <a:buNone/>
            </a:pPr>
            <a:r>
              <a:rPr lang="fa-IR" dirty="0" smtClean="0">
                <a:cs typeface="B Zar" pitchFamily="2" charset="-78"/>
              </a:rPr>
              <a:t>إِنَّا أَعْتَدْنَا لِلْكَافِرِينَ سَلَاسِلَ وَأَغْلَالًا وَسَعِيرًا ﴿۴﴾ 4</a:t>
            </a:r>
          </a:p>
          <a:p>
            <a:pPr marL="0" indent="0">
              <a:buNone/>
            </a:pPr>
            <a:r>
              <a:rPr lang="fa-IR" dirty="0" smtClean="0">
                <a:cs typeface="B Zar" pitchFamily="2" charset="-78"/>
              </a:rPr>
              <a:t>إِنَّ الْأَبْرَارَ يَشْرَبُونَ مِنْ كَأْسٍ كَانَ مِزَاجُهَا كَافُورًا ﴿۵﴾ </a:t>
            </a:r>
          </a:p>
          <a:p>
            <a:pPr marL="0" indent="0">
              <a:buNone/>
            </a:pPr>
            <a:r>
              <a:rPr lang="fa-IR" dirty="0" smtClean="0">
                <a:cs typeface="B Zar" pitchFamily="2" charset="-78"/>
              </a:rPr>
              <a:t>عَيْنًا يَشْرَبُ بِهَا عِبَادُ اللَّهِ يُفَجِّرُونَهَا تَفْجِيرًا ﴿۶﴾ </a:t>
            </a:r>
          </a:p>
          <a:p>
            <a:pPr marL="0" indent="0">
              <a:buNone/>
            </a:pPr>
            <a:r>
              <a:rPr lang="fa-IR" dirty="0" smtClean="0">
                <a:cs typeface="B Zar" pitchFamily="2" charset="-78"/>
              </a:rPr>
              <a:t>يُوفُونَ بِالنَّذْرِ وَيَخَافُونَ يَوْمًا كَانَ شَرُّهُ مُسْتَطِيرًا ﴿۷﴾ </a:t>
            </a:r>
            <a:endParaRPr lang="fa-IR" dirty="0">
              <a:cs typeface="B Zar" pitchFamily="2" charset="-78"/>
            </a:endParaRPr>
          </a:p>
        </p:txBody>
      </p:sp>
      <p:pic>
        <p:nvPicPr>
          <p:cNvPr id="6" name="تدیس صوتی تفسیر د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19672" y="4077072"/>
            <a:ext cx="609600" cy="609600"/>
          </a:xfrm>
          <a:prstGeom prst="rect">
            <a:avLst/>
          </a:prstGeom>
        </p:spPr>
      </p:pic>
    </p:spTree>
    <p:extLst>
      <p:ext uri="{BB962C8B-B14F-4D97-AF65-F5344CB8AC3E}">
        <p14:creationId xmlns:p14="http://schemas.microsoft.com/office/powerpoint/2010/main" val="230887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style>
          <a:lnRef idx="0">
            <a:schemeClr val="accent5"/>
          </a:lnRef>
          <a:fillRef idx="3">
            <a:schemeClr val="accent5"/>
          </a:fillRef>
          <a:effectRef idx="3">
            <a:schemeClr val="accent5"/>
          </a:effectRef>
          <a:fontRef idx="minor">
            <a:schemeClr val="lt1"/>
          </a:fontRef>
        </p:style>
        <p:txBody>
          <a:bodyPr>
            <a:noAutofit/>
          </a:bodyPr>
          <a:lstStyle/>
          <a:p>
            <a:r>
              <a:rPr lang="fa-IR" sz="2400" b="1" dirty="0" smtClean="0">
                <a:solidFill>
                  <a:srgbClr val="FFFF00"/>
                </a:solidFill>
                <a:cs typeface="B Zar" pitchFamily="2" charset="-78"/>
              </a:rPr>
              <a:t>بين اين دو هدايت فرق هايى است</a:t>
            </a:r>
            <a:endParaRPr lang="fa-IR" sz="2400" b="1" dirty="0">
              <a:solidFill>
                <a:srgbClr val="FFFF00"/>
              </a:solidFill>
              <a:cs typeface="B Zar" pitchFamily="2" charset="-78"/>
            </a:endParaRPr>
          </a:p>
        </p:txBody>
      </p:sp>
      <p:sp>
        <p:nvSpPr>
          <p:cNvPr id="3" name="Content Placeholder 2"/>
          <p:cNvSpPr>
            <a:spLocks noGrp="1"/>
          </p:cNvSpPr>
          <p:nvPr>
            <p:ph idx="1"/>
          </p:nvPr>
        </p:nvSpPr>
        <p:spPr>
          <a:xfrm>
            <a:off x="457200" y="836712"/>
            <a:ext cx="8229600" cy="5289451"/>
          </a:xfrm>
        </p:spPr>
        <p:txBody>
          <a:bodyPr>
            <a:normAutofit fontScale="92500" lnSpcReduction="10000"/>
          </a:bodyPr>
          <a:lstStyle/>
          <a:p>
            <a:pPr marL="514350" indent="-514350" algn="just">
              <a:buAutoNum type="arabicPeriod"/>
            </a:pPr>
            <a:r>
              <a:rPr lang="fa-IR" dirty="0" smtClean="0">
                <a:cs typeface="B Nazanin" pitchFamily="2" charset="-78"/>
              </a:rPr>
              <a:t>يكى اين است كه هدايت فطرى عمومى است و به همه مى رسد.</a:t>
            </a:r>
          </a:p>
          <a:p>
            <a:pPr marL="514350" indent="-514350" algn="just">
              <a:buAutoNum type="arabicPeriod"/>
            </a:pPr>
            <a:r>
              <a:rPr lang="fa-IR" dirty="0" smtClean="0">
                <a:cs typeface="B Nazanin" pitchFamily="2" charset="-78"/>
              </a:rPr>
              <a:t>و اما هدايت زبانى كه دعوت دينى متضمن آن است، چيزى نيست كه خداى تعالى از كسى دريغ بدارد، اين هدايت بايد به جامعه برسد و در معرض و دسترس عقل ها قرار گيرد، تا هر كس كه حق را بر باطل مقدم مى دارد دسترسى به آن هدايت داشته باشد، و اما اين كه اين هدايت به تك تك افراد جامعه برسد، چه بسا فراهم نشود، چون بسا مى شود علل و اسبابى كه وسيله ابلاغ اين هدايت به تك تك افراد است، در پاره اى جوامع و يا پاره اى زمانها و يا پاره اى اشخاص مساعدت نكند، چون معمولا هيچ انسانى چيزى را بى واسطه يا با واسطه از تمامى افراد بشر نمى خواهد، و اگر بخواهد نمى تواند خواسته خود را به تمام افراد بشر برساند. </a:t>
            </a:r>
            <a:endParaRPr lang="fa-IR" dirty="0">
              <a:cs typeface="B Nazanin" pitchFamily="2" charset="-78"/>
            </a:endParaRPr>
          </a:p>
        </p:txBody>
      </p:sp>
    </p:spTree>
    <p:extLst>
      <p:ext uri="{BB962C8B-B14F-4D97-AF65-F5344CB8AC3E}">
        <p14:creationId xmlns:p14="http://schemas.microsoft.com/office/powerpoint/2010/main" val="4288501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style>
          <a:lnRef idx="0">
            <a:schemeClr val="accent5"/>
          </a:lnRef>
          <a:fillRef idx="3">
            <a:schemeClr val="accent5"/>
          </a:fillRef>
          <a:effectRef idx="3">
            <a:schemeClr val="accent5"/>
          </a:effectRef>
          <a:fontRef idx="minor">
            <a:schemeClr val="lt1"/>
          </a:fontRef>
        </p:style>
        <p:txBody>
          <a:bodyPr>
            <a:noAutofit/>
          </a:bodyPr>
          <a:lstStyle/>
          <a:p>
            <a:r>
              <a:rPr lang="fa-IR" sz="1800" b="1" dirty="0" smtClean="0">
                <a:solidFill>
                  <a:srgbClr val="FFFF00"/>
                </a:solidFill>
                <a:cs typeface="B Zar" pitchFamily="2" charset="-78"/>
              </a:rPr>
              <a:t>بيان اينكه فطرت و خلقت آدمى شاهد بر حقّ و واجب الاتّباع بودن دعوت تشريعى الهى است </a:t>
            </a:r>
            <a:endParaRPr lang="fa-IR" sz="1800" b="1" dirty="0">
              <a:solidFill>
                <a:srgbClr val="FFFF00"/>
              </a:solidFill>
              <a:cs typeface="B Zar" pitchFamily="2" charset="-78"/>
            </a:endParaRPr>
          </a:p>
        </p:txBody>
      </p:sp>
      <p:sp>
        <p:nvSpPr>
          <p:cNvPr id="3" name="Content Placeholder 2"/>
          <p:cNvSpPr>
            <a:spLocks noGrp="1"/>
          </p:cNvSpPr>
          <p:nvPr>
            <p:ph idx="1"/>
          </p:nvPr>
        </p:nvSpPr>
        <p:spPr>
          <a:xfrm>
            <a:off x="457200" y="764704"/>
            <a:ext cx="8229600" cy="5361459"/>
          </a:xfrm>
        </p:spPr>
        <p:txBody>
          <a:bodyPr>
            <a:noAutofit/>
          </a:bodyPr>
          <a:lstStyle/>
          <a:p>
            <a:pPr marL="0" indent="0" algn="just">
              <a:buNone/>
            </a:pPr>
            <a:r>
              <a:rPr lang="fa-IR" sz="2200" b="1" dirty="0" smtClean="0">
                <a:cs typeface="B Nazanin" pitchFamily="2" charset="-78"/>
              </a:rPr>
              <a:t>آيه شريفه (و ان من امه الا خلافيها نذير)، به معناى اول و آيه (لتنذر قوما ما انذر اباوهم فهم غافلون ) به معناى دوم اشاره دارد. پس همين كه دعوت انبيا به آدمى برسد، و به طورى برسد كه حق برايش روشن گردد، حجت خدا بر او تمام مى شود، و كسى كه اين دعوت به وى نرسد، و يا اگر رسيد آنطور واضح كه حق برايش منكشف شده باشد نرسيده، چنين كسى را خداى تعالى مورد فضل خود قرار داده، او را مستضعف خوانده در باره آنان فرموده : (الا المستضعفين من الرجال و النساء و الولدان لا يستطيعون حيله و لا يهتدون سبيلا). </a:t>
            </a:r>
          </a:p>
          <a:p>
            <a:pPr marL="0" indent="0" algn="just">
              <a:buNone/>
            </a:pPr>
            <a:r>
              <a:rPr lang="fa-IR" sz="2200" b="1" dirty="0" smtClean="0">
                <a:cs typeface="B Nazanin" pitchFamily="2" charset="-78"/>
              </a:rPr>
              <a:t>و يكى از ادله اى كه دلالت مى كند بر اينكه دعوت الهى كه همان هدايت به سبيل است حق و واجب الاتباع بر انسان است، اين است كه فطرت انسان بدان حكم مى كند، و خلقتش مجهز به جهازى است كه آن جهاز نيز آدمى را به سوى آن سبيل كه همان اعتقاد حق و عمل صالح است دعوت مى كند، و علاوه بر اين در خارج هم اين دعوت از طريق نبوت و رسالت صورت گرفته، و معلوم است كه سعادت هر موجودى و كمال وجودش در آثار و اعمالى است كه مناسب با ذات او و سازگار با ادوات و قوايى باشد كه مجهز به آن است، انسان هم از اين كليت مستثنى نيست، سعادت و كمال او نيز در پيروى دين الهى است، كه سنت حيات فطرى او است، سنتى كه هم عقلش بدان حكم مى كند و هم انبيا و رسولان (عليهم السلام) به سوى آن دعوتش كرده اند</a:t>
            </a:r>
          </a:p>
          <a:p>
            <a:pPr marL="0" indent="0" algn="just">
              <a:buNone/>
            </a:pPr>
            <a:endParaRPr lang="fa-IR" sz="2200" b="1" dirty="0">
              <a:cs typeface="B Nazanin" pitchFamily="2" charset="-78"/>
            </a:endParaRPr>
          </a:p>
        </p:txBody>
      </p:sp>
    </p:spTree>
    <p:extLst>
      <p:ext uri="{BB962C8B-B14F-4D97-AF65-F5344CB8AC3E}">
        <p14:creationId xmlns:p14="http://schemas.microsoft.com/office/powerpoint/2010/main" val="2199072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5"/>
          </a:lnRef>
          <a:fillRef idx="3">
            <a:schemeClr val="accent5"/>
          </a:fillRef>
          <a:effectRef idx="3">
            <a:schemeClr val="accent5"/>
          </a:effectRef>
          <a:fontRef idx="minor">
            <a:schemeClr val="lt1"/>
          </a:fontRef>
        </p:style>
        <p:txBody>
          <a:bodyPr>
            <a:noAutofit/>
          </a:bodyPr>
          <a:lstStyle/>
          <a:p>
            <a:r>
              <a:rPr lang="fa-IR" sz="2800" b="1" dirty="0" smtClean="0">
                <a:solidFill>
                  <a:srgbClr val="FFFF00"/>
                </a:solidFill>
                <a:cs typeface="B Zar" pitchFamily="2" charset="-78"/>
              </a:rPr>
              <a:t>إِنَّا أَعْتَدْنَا لِلْكَافِرِينَ سَلَاسِلَ وَأَغْلَالًا وَسَعِيرًا ﴿۴﴾ </a:t>
            </a:r>
            <a:endParaRPr lang="fa-IR" sz="2800" b="1" dirty="0">
              <a:solidFill>
                <a:srgbClr val="FFFF00"/>
              </a:solidFill>
              <a:cs typeface="B Zar" pitchFamily="2" charset="-78"/>
            </a:endParaRPr>
          </a:p>
        </p:txBody>
      </p:sp>
      <p:sp>
        <p:nvSpPr>
          <p:cNvPr id="3" name="Content Placeholder 2"/>
          <p:cNvSpPr>
            <a:spLocks noGrp="1"/>
          </p:cNvSpPr>
          <p:nvPr>
            <p:ph idx="1"/>
          </p:nvPr>
        </p:nvSpPr>
        <p:spPr>
          <a:xfrm>
            <a:off x="457200" y="980728"/>
            <a:ext cx="8229600" cy="5145435"/>
          </a:xfrm>
        </p:spPr>
        <p:txBody>
          <a:bodyPr>
            <a:normAutofit fontScale="92500" lnSpcReduction="20000"/>
          </a:bodyPr>
          <a:lstStyle/>
          <a:p>
            <a:pPr marL="0" indent="0" algn="just">
              <a:buNone/>
            </a:pPr>
            <a:r>
              <a:rPr lang="fa-IR" b="1" dirty="0" smtClean="0">
                <a:cs typeface="B Nazanin" pitchFamily="2" charset="-78"/>
              </a:rPr>
              <a:t>كلمه (اعتاد) به معناى تهيه كردن است، و كلمه (سلاسل ) جمع سلسله است، كه به معناى قيدى است كه دست و پاى مجرم را با آن مى بندند، و كلمه (اغلال ) جمع (غُل ) به ضمه غين - است، كه به گفته بعضى به معناى قيدى است كه دست و پاى مجرم را به گردنش مى بندند. </a:t>
            </a:r>
          </a:p>
          <a:p>
            <a:pPr marL="0" indent="0" algn="just">
              <a:buNone/>
            </a:pPr>
            <a:r>
              <a:rPr lang="fa-IR" b="1" dirty="0" smtClean="0">
                <a:cs typeface="B Nazanin" pitchFamily="2" charset="-78"/>
              </a:rPr>
              <a:t>راغب مى گويد: بنابر اين غل در خصوص چيزى استعمال مى شود كه اعضاى مجرم در وسط آن جمع مى شود و كلمه (سعير) به معناى آتش افروخته است، و معناى آيه روشن است. </a:t>
            </a:r>
          </a:p>
          <a:p>
            <a:pPr marL="0" indent="0" algn="just">
              <a:buNone/>
            </a:pPr>
            <a:r>
              <a:rPr lang="fa-IR" b="1" dirty="0" smtClean="0">
                <a:cs typeface="B Nazanin" pitchFamily="2" charset="-78"/>
              </a:rPr>
              <a:t>و اين آيه شريفه به عاقبت وخيم انسان كفورى كه قبلا در جمله (اما شاكرا و اما كفورا) نامش به ميان آمده بود اشاره مى كند، و اگر جزاى انسان كفور را بر جزاى انسان شاكر مقدم داشت، براى اين بود كه در مورد كفور كلام را مختصر نموده، سپس به طور مفصل به جزاى افراد شاكر بپردازد. </a:t>
            </a: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838523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5"/>
          </a:lnRef>
          <a:fillRef idx="3">
            <a:schemeClr val="accent5"/>
          </a:fillRef>
          <a:effectRef idx="3">
            <a:schemeClr val="accent5"/>
          </a:effectRef>
          <a:fontRef idx="minor">
            <a:schemeClr val="lt1"/>
          </a:fontRef>
        </p:style>
        <p:txBody>
          <a:bodyPr>
            <a:normAutofit/>
          </a:bodyPr>
          <a:lstStyle/>
          <a:p>
            <a:r>
              <a:rPr lang="fa-IR" sz="2800" b="1" dirty="0">
                <a:solidFill>
                  <a:srgbClr val="FFFF00"/>
                </a:solidFill>
                <a:cs typeface="B Zar" pitchFamily="2" charset="-78"/>
              </a:rPr>
              <a:t>إِنَّ الْأَبْرَارَ يَشْرَبُونَ مِنْ كَأْسٍ كَانَ مِزَاجُهَا كَافُورًا ﴿۵﴾ </a:t>
            </a:r>
          </a:p>
        </p:txBody>
      </p:sp>
      <p:sp>
        <p:nvSpPr>
          <p:cNvPr id="3" name="Content Placeholder 2"/>
          <p:cNvSpPr>
            <a:spLocks noGrp="1"/>
          </p:cNvSpPr>
          <p:nvPr>
            <p:ph idx="1"/>
          </p:nvPr>
        </p:nvSpPr>
        <p:spPr>
          <a:xfrm>
            <a:off x="457200" y="1268760"/>
            <a:ext cx="8229600" cy="4857403"/>
          </a:xfrm>
        </p:spPr>
        <p:txBody>
          <a:bodyPr/>
          <a:lstStyle/>
          <a:p>
            <a:pPr marL="0" indent="0" algn="just">
              <a:buNone/>
            </a:pPr>
            <a:r>
              <a:rPr lang="fa-IR" b="1" dirty="0">
                <a:cs typeface="B Nazanin" pitchFamily="2" charset="-78"/>
              </a:rPr>
              <a:t>كلمه (كاس ) به معناى ظرف مخصوص نوشيدنى ها است، البته در صورتى كه نوشيدنى در آن باشد، و كلمه (مزاج ) به معناى هر چيزى است كه به وسيله آن امتزاج صورت مى گيرد، نظير كلمه (حزام ) كه به معناى چيزى است كه به وسيله آن عمل حزم انجام مى شود، و معناى كلمه (كافور) معروف است، و هر چيز خنك و خوشبويى را به آن مثل مى زنند. ولى بعضى گفته اند: در اينجا نام چشمه اى است در بهشت. </a:t>
            </a:r>
          </a:p>
        </p:txBody>
      </p:sp>
    </p:spTree>
    <p:extLst>
      <p:ext uri="{BB962C8B-B14F-4D97-AF65-F5344CB8AC3E}">
        <p14:creationId xmlns:p14="http://schemas.microsoft.com/office/powerpoint/2010/main" val="2544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432048"/>
          </a:xfrm>
        </p:spPr>
        <p:style>
          <a:lnRef idx="0">
            <a:schemeClr val="accent5"/>
          </a:lnRef>
          <a:fillRef idx="3">
            <a:schemeClr val="accent5"/>
          </a:fillRef>
          <a:effectRef idx="3">
            <a:schemeClr val="accent5"/>
          </a:effectRef>
          <a:fontRef idx="minor">
            <a:schemeClr val="lt1"/>
          </a:fontRef>
        </p:style>
        <p:txBody>
          <a:bodyPr>
            <a:noAutofit/>
          </a:bodyPr>
          <a:lstStyle/>
          <a:p>
            <a:r>
              <a:rPr lang="fa-IR" sz="2400" b="1" dirty="0">
                <a:solidFill>
                  <a:srgbClr val="FFFF00"/>
                </a:solidFill>
                <a:cs typeface="B Zar" pitchFamily="2" charset="-78"/>
              </a:rPr>
              <a:t>مراد از (ابرار) و صفات ايشان </a:t>
            </a:r>
          </a:p>
        </p:txBody>
      </p:sp>
      <p:sp>
        <p:nvSpPr>
          <p:cNvPr id="3" name="Content Placeholder 2"/>
          <p:cNvSpPr>
            <a:spLocks noGrp="1"/>
          </p:cNvSpPr>
          <p:nvPr>
            <p:ph idx="1"/>
          </p:nvPr>
        </p:nvSpPr>
        <p:spPr>
          <a:xfrm>
            <a:off x="457200" y="836712"/>
            <a:ext cx="8229600" cy="5544616"/>
          </a:xfrm>
        </p:spPr>
        <p:txBody>
          <a:bodyPr>
            <a:normAutofit fontScale="70000" lnSpcReduction="20000"/>
          </a:bodyPr>
          <a:lstStyle/>
          <a:p>
            <a:pPr marL="0" indent="0" algn="just">
              <a:buNone/>
            </a:pPr>
            <a:r>
              <a:rPr lang="fa-IR" b="1" dirty="0">
                <a:cs typeface="B Nazanin" pitchFamily="2" charset="-78"/>
              </a:rPr>
              <a:t>و كلمه (ابرار) جمع كلمه (</a:t>
            </a:r>
            <a:r>
              <a:rPr lang="fa-IR" b="1" dirty="0" smtClean="0">
                <a:cs typeface="B Nazanin" pitchFamily="2" charset="-78"/>
              </a:rPr>
              <a:t>بَرّ) </a:t>
            </a:r>
            <a:r>
              <a:rPr lang="fa-IR" b="1" dirty="0">
                <a:cs typeface="B Nazanin" pitchFamily="2" charset="-78"/>
              </a:rPr>
              <a:t>- به فتحه باء - است، و كلمه (بر) صفت مشبهه از مصدر (</a:t>
            </a:r>
            <a:r>
              <a:rPr lang="fa-IR" b="1" dirty="0" smtClean="0">
                <a:cs typeface="B Nazanin" pitchFamily="2" charset="-78"/>
              </a:rPr>
              <a:t>بِر</a:t>
            </a:r>
            <a:r>
              <a:rPr lang="fa-IR" b="1" dirty="0">
                <a:cs typeface="B Nazanin" pitchFamily="2" charset="-78"/>
              </a:rPr>
              <a:t>) - به كسره باء - است، كه به معناى احسان است، و اين معنا در مورد كسى صادق است كه عمل خود را نيكو بسازد، و از نيكو ساختن آن هيچ نفعى كه عايد خودش بگردد در نظر نگرفته باشد، نه جزايى كه در مقابل عملش به او بدهند، و نه حتى تشكرى را. و خلاصه كلمه (</a:t>
            </a:r>
            <a:r>
              <a:rPr lang="fa-IR" b="1" dirty="0" smtClean="0">
                <a:cs typeface="B Nazanin" pitchFamily="2" charset="-78"/>
              </a:rPr>
              <a:t>بَرّ) </a:t>
            </a:r>
            <a:r>
              <a:rPr lang="fa-IR" b="1" dirty="0">
                <a:cs typeface="B Nazanin" pitchFamily="2" charset="-78"/>
              </a:rPr>
              <a:t>- به فتحه باء - به معناى كسى است كه خير را بدان جهت كه خير است مى خواهد، نه بدان جهت كه اگر انجام دهد نفعى عايدش ‍ مى شود، بلكه حتى در صورتى هم كه خودش آن را دوست نمى دارد صرفا به خاطر اينكه خير است انجام مى دهد، و بر تلخى آن كه مخالف با خواهش نفسش است صبر مى كند، و عمل خير را بدان جهت كه فى نفسه خير است انجام مى دهد، هر چند به زحمت و ضرر خود تمام شود، نظير وفاى به نذر. و يا بدان جهت كه براى ديگران نافع است انجام مى دهد مانند اطعام طعام به بندگان مستحق خدا. </a:t>
            </a:r>
          </a:p>
          <a:p>
            <a:pPr marL="0" indent="0" algn="just">
              <a:buNone/>
            </a:pPr>
            <a:r>
              <a:rPr lang="fa-IR" b="1" dirty="0">
                <a:cs typeface="B Nazanin" pitchFamily="2" charset="-78"/>
              </a:rPr>
              <a:t>و با در نظر گرفتن اينكه هيچ خير و صلاحى در هيچ عملى نيست مگر با ايمان به خدا و رسولش، و ايمان به روز جزا همچنان كه در آيه (اولئك لم يومنوا فاحبط اللّه </a:t>
            </a:r>
            <a:r>
              <a:rPr lang="fa-IR" b="1" dirty="0" smtClean="0">
                <a:cs typeface="B Nazanin" pitchFamily="2" charset="-78"/>
              </a:rPr>
              <a:t>اعمالهم </a:t>
            </a:r>
            <a:r>
              <a:rPr lang="fa-IR" b="1" dirty="0">
                <a:cs typeface="B Nazanin" pitchFamily="2" charset="-78"/>
              </a:rPr>
              <a:t>) و آياتى ديگر از اين معنا خبر داده، لذا (ابرار) كسانى هستند كه عمل خير را به خاطر ايمان به خدا و رسول او و روز جزا انجام مى دهند، چون ايمانشان ايمان رشد و بصيرت است، يعنى خود را بنده و مملوك پروردگار خود مى دانند، و معتقدند كه خلق و امرشان به دست او است، و خودشان مالك نفع و ضررى براى خود نيستند، قهرا معتقدند كه نبايد اراده كنند مگر چيزى را كه پروردگارشان اراده كرده، و انجام ندهند مگر عملى را كه او بپسندد، در نتيجه اراده او را بر اراده خودشان مقدم مى دارند، و براى خشنودى او عمل مى </a:t>
            </a:r>
            <a:r>
              <a:rPr lang="fa-IR" b="1" dirty="0" smtClean="0">
                <a:cs typeface="B Nazanin" pitchFamily="2" charset="-78"/>
              </a:rPr>
              <a:t>كنند.</a:t>
            </a:r>
            <a:endParaRPr lang="fa-IR" b="1" dirty="0">
              <a:cs typeface="B Nazanin" pitchFamily="2" charset="-78"/>
            </a:endParaRPr>
          </a:p>
        </p:txBody>
      </p:sp>
    </p:spTree>
    <p:extLst>
      <p:ext uri="{BB962C8B-B14F-4D97-AF65-F5344CB8AC3E}">
        <p14:creationId xmlns:p14="http://schemas.microsoft.com/office/powerpoint/2010/main" val="19412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fa-IR" sz="3200" b="1" dirty="0">
                <a:solidFill>
                  <a:srgbClr val="FFFF00"/>
                </a:solidFill>
                <a:cs typeface="B Zar" pitchFamily="2" charset="-78"/>
              </a:rPr>
              <a:t>عَيْنًا يَشْرَبُ بِهَا عِبَادُ اللَّهِ يُفَجِّرُونَهَا تَفْجِيرًا ﴿۶﴾ </a:t>
            </a:r>
          </a:p>
        </p:txBody>
      </p:sp>
      <p:sp>
        <p:nvSpPr>
          <p:cNvPr id="3" name="Content Placeholder 2"/>
          <p:cNvSpPr>
            <a:spLocks noGrp="1"/>
          </p:cNvSpPr>
          <p:nvPr>
            <p:ph idx="1"/>
          </p:nvPr>
        </p:nvSpPr>
        <p:spPr>
          <a:xfrm>
            <a:off x="457200" y="1052736"/>
            <a:ext cx="8229600" cy="5472608"/>
          </a:xfrm>
        </p:spPr>
        <p:txBody>
          <a:bodyPr>
            <a:normAutofit fontScale="77500" lnSpcReduction="20000"/>
          </a:bodyPr>
          <a:lstStyle/>
          <a:p>
            <a:pPr marL="0" indent="0" algn="just">
              <a:buNone/>
            </a:pPr>
            <a:r>
              <a:rPr lang="fa-IR" b="1" dirty="0">
                <a:cs typeface="B Nazanin" pitchFamily="2" charset="-78"/>
              </a:rPr>
              <a:t>كلمه (عينا) اگر منصوب شده به خاطر حذف حرف جر بوده، و تقدير آن (من عين ) بوده است، ممكن هم هست به خاطر اختصاص منصوب شده، و تقدير كلام (اخص عينا) بوده باشد يعنى نوشيدن از كاس را كه گفتيم از هر كاسى نيست، بلكه آن كاس ‍ را اختصاص مى دهم به چشمه اى كه چنين و چنان است. و كلمه (شرب ) - به طورى كه گفته شده - هم به خودى خود متعدى مى شود، و مى گويى : (شربت الماء- آب را نوشيدم )، و هم با حرف باء متعدى مى شود، و مى گويى : (شربت بالكاس - با كاسه نوشيدم ) پس هر دو يك معنا را مى رساند. و اگر از نوشندگان آن كاس تعبير به عباد اللّه كرد، براى اين بود كه اشاره كند به اينكه اگر از آن كاس مى نوشند به خاطر اين است كه به زيور عبوديت آراسته شدند، و به لوازم آن عمل كردند، اين معنا از سياق فهميده مى شود. </a:t>
            </a:r>
          </a:p>
          <a:p>
            <a:pPr marL="0" indent="0" algn="just">
              <a:buNone/>
            </a:pPr>
            <a:r>
              <a:rPr lang="fa-IR" b="1" dirty="0">
                <a:cs typeface="B Nazanin" pitchFamily="2" charset="-78"/>
              </a:rPr>
              <a:t>و (تفجير عين ) عبارت است از شكافتن زمين براى جارى ساختن آبهاى زير زمينى، و ما ناگزيريم در اينجا تفجير عين را حمل كنيم بر صرف خواستن آن، چون اين معنا مسلم است كه جارى ساختن چشمه هاى بهشتى نيازمند بيل و كلنگ نيست، آرى نعمت هاى بهشتى به جز خواست و اراده اهل بهشت هيچ هزينه ديگرى لازم ندارد، همچنان كه فرمود: (لهم ما يشاون فيها). </a:t>
            </a:r>
          </a:p>
        </p:txBody>
      </p:sp>
    </p:spTree>
    <p:extLst>
      <p:ext uri="{BB962C8B-B14F-4D97-AF65-F5344CB8AC3E}">
        <p14:creationId xmlns:p14="http://schemas.microsoft.com/office/powerpoint/2010/main" val="1776593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style>
          <a:lnRef idx="0">
            <a:schemeClr val="accent5"/>
          </a:lnRef>
          <a:fillRef idx="3">
            <a:schemeClr val="accent5"/>
          </a:fillRef>
          <a:effectRef idx="3">
            <a:schemeClr val="accent5"/>
          </a:effectRef>
          <a:fontRef idx="minor">
            <a:schemeClr val="lt1"/>
          </a:fontRef>
        </p:style>
        <p:txBody>
          <a:bodyPr>
            <a:noAutofit/>
          </a:bodyPr>
          <a:lstStyle/>
          <a:p>
            <a:r>
              <a:rPr lang="fa-IR" sz="2000" b="1" dirty="0">
                <a:solidFill>
                  <a:srgbClr val="FFFF00"/>
                </a:solidFill>
                <a:cs typeface="B Zar" pitchFamily="2" charset="-78"/>
              </a:rPr>
              <a:t>توضيحى در مورد تنعّم ابرار و نوشيدنشان از چشمه اى كه (يشرب بها عباد اللّه...) </a:t>
            </a:r>
          </a:p>
        </p:txBody>
      </p:sp>
      <p:sp>
        <p:nvSpPr>
          <p:cNvPr id="3" name="Content Placeholder 2"/>
          <p:cNvSpPr>
            <a:spLocks noGrp="1"/>
          </p:cNvSpPr>
          <p:nvPr>
            <p:ph idx="1"/>
          </p:nvPr>
        </p:nvSpPr>
        <p:spPr>
          <a:xfrm>
            <a:off x="457200" y="980728"/>
            <a:ext cx="8229600" cy="5472608"/>
          </a:xfrm>
        </p:spPr>
        <p:txBody>
          <a:bodyPr>
            <a:normAutofit fontScale="85000" lnSpcReduction="20000"/>
          </a:bodyPr>
          <a:lstStyle/>
          <a:p>
            <a:pPr marL="0" indent="0" algn="just">
              <a:buNone/>
            </a:pPr>
            <a:r>
              <a:rPr lang="fa-IR" b="1" dirty="0" smtClean="0">
                <a:cs typeface="B Nazanin" pitchFamily="2" charset="-78"/>
              </a:rPr>
              <a:t>   اطعام </a:t>
            </a:r>
            <a:r>
              <a:rPr lang="fa-IR" b="1" dirty="0">
                <a:cs typeface="B Nazanin" pitchFamily="2" charset="-78"/>
              </a:rPr>
              <a:t>طعام براى رضاى خدا ظاهرش وفا و اطعام طعام است اما باطنش نوشيدن از كاسى است كه مزاجش كافورى است، آن هم از چشمه اى كه به طور مستمر خودشان با اعمال صالح خود مى شكافند، و به زودى حقيقت عملشان در جنه </a:t>
            </a:r>
            <a:r>
              <a:rPr lang="fa-IR" b="1" dirty="0" smtClean="0">
                <a:cs typeface="B Nazanin" pitchFamily="2" charset="-78"/>
              </a:rPr>
              <a:t>الخلد </a:t>
            </a:r>
            <a:r>
              <a:rPr lang="fa-IR" b="1" dirty="0">
                <a:cs typeface="B Nazanin" pitchFamily="2" charset="-78"/>
              </a:rPr>
              <a:t>برايشان ظاهر مى شود، هر چند كه در دنيا به صورت وفا و اطعام طعام است. در نتيجه دو آيه مورد بحث در مجراى امثال آيه (انا جعلنا فى اعناقهم اغلالا فهى الى الاذقان فهم مقمحون ) است. </a:t>
            </a:r>
          </a:p>
          <a:p>
            <a:pPr marL="0" indent="0" algn="just">
              <a:buNone/>
            </a:pPr>
            <a:r>
              <a:rPr lang="fa-IR" b="1" dirty="0" smtClean="0">
                <a:cs typeface="B Nazanin" pitchFamily="2" charset="-78"/>
              </a:rPr>
              <a:t>   مويد </a:t>
            </a:r>
            <a:r>
              <a:rPr lang="fa-IR" b="1" dirty="0">
                <a:cs typeface="B Nazanin" pitchFamily="2" charset="-78"/>
              </a:rPr>
              <a:t>اين معنا ظاهر جمله (يشربون ) و جمله (يشرب بها) است، كه مى فهماند همين حالا مشغول نوشيدنند، نه اينكه در قيامت مى نوشند، وگرنه مى فرمود (سيشربون )، و (سيشربوا بها) علاوه بر اين، نوشيدن، وفا كردن، اطعام نمودن و ترسيدن، همه را در يك سياق آورده و فرموده (يشربون، يوفون، يخافون ، يطعمون ) و نيز ذكر تفجير در جمله (يفجرونها تفجيرا) مويد ديگرى است، براى اينكه ظهور دارد در اينكه شكافتن چشمه و جارى ساختن آب آن را با اسباب اين كار انجام مى دهند، كه همان وفا و اطعام و خوف است، پس حقيقت اين اعمال همان تفجير عين است. </a:t>
            </a:r>
          </a:p>
        </p:txBody>
      </p:sp>
    </p:spTree>
    <p:extLst>
      <p:ext uri="{BB962C8B-B14F-4D97-AF65-F5344CB8AC3E}">
        <p14:creationId xmlns:p14="http://schemas.microsoft.com/office/powerpoint/2010/main" val="3910694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0">
            <a:schemeClr val="accent5"/>
          </a:lnRef>
          <a:fillRef idx="3">
            <a:schemeClr val="accent5"/>
          </a:fillRef>
          <a:effectRef idx="3">
            <a:schemeClr val="accent5"/>
          </a:effectRef>
          <a:fontRef idx="minor">
            <a:schemeClr val="lt1"/>
          </a:fontRef>
        </p:style>
        <p:txBody>
          <a:bodyPr>
            <a:normAutofit/>
          </a:bodyPr>
          <a:lstStyle/>
          <a:p>
            <a:r>
              <a:rPr lang="fa-IR" sz="3600" b="1" dirty="0">
                <a:solidFill>
                  <a:srgbClr val="FFFF00"/>
                </a:solidFill>
                <a:cs typeface="B Nazanin" pitchFamily="2" charset="-78"/>
              </a:rPr>
              <a:t>يُوفُونَ بِالنَّذْرِ وَيَخَافُونَ يَوْمًا كَانَ شَرُّهُ مُسْتَطِيرًا ﴿۷﴾ </a:t>
            </a:r>
          </a:p>
        </p:txBody>
      </p:sp>
      <p:sp>
        <p:nvSpPr>
          <p:cNvPr id="3" name="Content Placeholder 2"/>
          <p:cNvSpPr>
            <a:spLocks noGrp="1"/>
          </p:cNvSpPr>
          <p:nvPr>
            <p:ph idx="1"/>
          </p:nvPr>
        </p:nvSpPr>
        <p:spPr/>
        <p:txBody>
          <a:bodyPr>
            <a:normAutofit fontScale="92500" lnSpcReduction="20000"/>
          </a:bodyPr>
          <a:lstStyle/>
          <a:p>
            <a:pPr marL="0" indent="0" algn="just">
              <a:buNone/>
            </a:pPr>
            <a:r>
              <a:rPr lang="fa-IR" dirty="0">
                <a:cs typeface="B Nazanin" pitchFamily="2" charset="-78"/>
              </a:rPr>
              <a:t>كلمه (مستطير) اسم فاعل از فعل (استطار) است، كه به معناى فاش كردن و منتشر كردن در اقطار است به منتها درجه انتشار، و بطورى كه گفته اند: اين كلمه بليغ ‌تر از كلمه (طار) است، وقتى مى گويند: (استطار الحريق ) معنايش اين است كه دامنه آتش ‍ سوزى گسترده شد، و يا وقتى مى گويند: (استطار الفجر)، معنايش اين است كه روشنى صبح گسترده گشت. و منظور از استطار شر آن روز شر روز قيامت است، كه روز به نهايت رسيدن شدائد و اهوال و عذابها است. </a:t>
            </a:r>
          </a:p>
          <a:p>
            <a:pPr marL="0" indent="0" algn="just">
              <a:buNone/>
            </a:pPr>
            <a:r>
              <a:rPr lang="fa-IR" dirty="0">
                <a:cs typeface="B Nazanin" pitchFamily="2" charset="-78"/>
              </a:rPr>
              <a:t>و مراد از (ايفاى به نذر) همان معناى معروف آن است. و اينكه بعضى گفته اند: مراد از آن تصميم قلبى بر عمل به واجبات، و يا پيروى شارع در همه احكام اوست، خلاف ظاهر لفظ است، و هيچ دليلى در كلام بر اين سخن دلالت نمى كند. </a:t>
            </a:r>
          </a:p>
        </p:txBody>
      </p:sp>
    </p:spTree>
    <p:extLst>
      <p:ext uri="{BB962C8B-B14F-4D97-AF65-F5344CB8AC3E}">
        <p14:creationId xmlns:p14="http://schemas.microsoft.com/office/powerpoint/2010/main" val="361538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57200" y="332656"/>
            <a:ext cx="8229600" cy="5976664"/>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fa-IR" sz="3600" dirty="0" smtClean="0">
                <a:cs typeface="B Zar" pitchFamily="2" charset="-78"/>
              </a:rPr>
              <a:t>وَيُطْعِمُونَ الطَّعَامَ عَلَى حُبِّهِ مِسْكِينًا وَيَتِيمًا وَأَسِيرًا ﴿۸﴾ </a:t>
            </a:r>
          </a:p>
          <a:p>
            <a:pPr marL="0" indent="0">
              <a:buNone/>
            </a:pPr>
            <a:r>
              <a:rPr lang="fa-IR" sz="3600" dirty="0" smtClean="0">
                <a:cs typeface="B Zar" pitchFamily="2" charset="-78"/>
              </a:rPr>
              <a:t>إِنَّمَا نُطْعِمُكُمْ لِوَجْهِ اللَّهِ لَا نُرِيدُ مِنْكُمْ جَزَاءً وَلَا شُكُورًا ﴿۹﴾</a:t>
            </a:r>
          </a:p>
          <a:p>
            <a:pPr marL="0" indent="0">
              <a:buNone/>
            </a:pPr>
            <a:r>
              <a:rPr lang="fa-IR" sz="3600" dirty="0" smtClean="0">
                <a:cs typeface="B Zar" pitchFamily="2" charset="-78"/>
              </a:rPr>
              <a:t>إِنَّا </a:t>
            </a:r>
            <a:r>
              <a:rPr lang="fa-IR" sz="3600" dirty="0">
                <a:cs typeface="B Zar" pitchFamily="2" charset="-78"/>
              </a:rPr>
              <a:t>نَخَافُ مِنْ رَبِّنَا يَوْمًا عَبُوسًا قَمْطَرِيرًا ﴿۱۰﴾ </a:t>
            </a:r>
            <a:r>
              <a:rPr lang="fa-IR" sz="3600" dirty="0" smtClean="0">
                <a:cs typeface="B Zar" pitchFamily="2" charset="-78"/>
              </a:rPr>
              <a:t> </a:t>
            </a:r>
            <a:endParaRPr lang="fa-IR" sz="3600" dirty="0">
              <a:cs typeface="B Zar" pitchFamily="2" charset="-78"/>
            </a:endParaRPr>
          </a:p>
          <a:p>
            <a:pPr marL="0" indent="0">
              <a:buNone/>
            </a:pPr>
            <a:r>
              <a:rPr lang="fa-IR" sz="3600" dirty="0" smtClean="0">
                <a:cs typeface="B Zar" pitchFamily="2" charset="-78"/>
              </a:rPr>
              <a:t>فَوَقَاهُمُ </a:t>
            </a:r>
            <a:r>
              <a:rPr lang="fa-IR" sz="3600" dirty="0">
                <a:cs typeface="B Zar" pitchFamily="2" charset="-78"/>
              </a:rPr>
              <a:t>اللَّهُ شَرَّ ذَلِكَ الْيَوْمِ وَلَقَّاهُمْ نَضْرَةً وَسُرُورًا ﴿۱۱﴾ </a:t>
            </a:r>
          </a:p>
          <a:p>
            <a:pPr marL="0" indent="0">
              <a:buNone/>
            </a:pPr>
            <a:r>
              <a:rPr lang="fa-IR" sz="3600" dirty="0">
                <a:cs typeface="B Zar" pitchFamily="2" charset="-78"/>
              </a:rPr>
              <a:t>وَجَزَاهُمْ بِمَا صَبَرُوا جَنَّةً وَحَرِيرًا ﴿۱۲﴾ </a:t>
            </a:r>
            <a:r>
              <a:rPr lang="fa-IR" sz="3600" dirty="0" smtClean="0">
                <a:cs typeface="B Zar" pitchFamily="2" charset="-78"/>
              </a:rPr>
              <a:t> </a:t>
            </a:r>
            <a:endParaRPr lang="fa-IR" sz="3600" dirty="0">
              <a:cs typeface="B Zar" pitchFamily="2" charset="-78"/>
            </a:endParaRPr>
          </a:p>
          <a:p>
            <a:pPr marL="0" indent="0">
              <a:buNone/>
            </a:pPr>
            <a:r>
              <a:rPr lang="fa-IR" sz="3600" dirty="0" smtClean="0">
                <a:cs typeface="B Zar" pitchFamily="2" charset="-78"/>
              </a:rPr>
              <a:t>مُتَّكِئِينَ </a:t>
            </a:r>
            <a:r>
              <a:rPr lang="fa-IR" sz="3600" dirty="0">
                <a:cs typeface="B Zar" pitchFamily="2" charset="-78"/>
              </a:rPr>
              <a:t>فِيهَا عَلَى الْأَرَائِكِ لَا يَرَوْنَ فِيهَا شَمْسًا وَلَا زَمْهَرِيرًا ﴿۱۳﴾ </a:t>
            </a:r>
            <a:r>
              <a:rPr lang="fa-IR" sz="3600" dirty="0" smtClean="0">
                <a:cs typeface="B Zar" pitchFamily="2" charset="-78"/>
              </a:rPr>
              <a:t> </a:t>
            </a:r>
            <a:endParaRPr lang="fa-IR" sz="3600" dirty="0">
              <a:cs typeface="B Zar" pitchFamily="2" charset="-78"/>
            </a:endParaRPr>
          </a:p>
          <a:p>
            <a:pPr marL="0" indent="0">
              <a:buNone/>
            </a:pPr>
            <a:r>
              <a:rPr lang="fa-IR" sz="3600" dirty="0" smtClean="0">
                <a:cs typeface="B Zar" pitchFamily="2" charset="-78"/>
              </a:rPr>
              <a:t>وَدَانِيَةً </a:t>
            </a:r>
            <a:r>
              <a:rPr lang="fa-IR" sz="3600" dirty="0">
                <a:cs typeface="B Zar" pitchFamily="2" charset="-78"/>
              </a:rPr>
              <a:t>عَلَيْهِمْ ظِلَالُهَا وَذُلِّلَتْ قُطُوفُهَا تَذْلِيلًا ﴿۱۴</a:t>
            </a:r>
            <a:r>
              <a:rPr lang="fa-IR" sz="3600" dirty="0" smtClean="0">
                <a:cs typeface="B Zar" pitchFamily="2" charset="-78"/>
              </a:rPr>
              <a:t>﴾</a:t>
            </a:r>
          </a:p>
          <a:p>
            <a:pPr marL="0" indent="0">
              <a:buNone/>
            </a:pPr>
            <a:r>
              <a:rPr lang="fa-IR" sz="3600" dirty="0">
                <a:cs typeface="B Zar" pitchFamily="2" charset="-78"/>
              </a:rPr>
              <a:t>وَيُطَافُ عَلَيْهِمْ بِآنِيَةٍ مِنْ فِضَّةٍ وَأَكْوَابٍ كَانَتْ قَوَارِيرَا ﴿۱۵﴾ </a:t>
            </a:r>
          </a:p>
          <a:p>
            <a:pPr marL="0" indent="0">
              <a:buNone/>
            </a:pPr>
            <a:r>
              <a:rPr lang="fa-IR" sz="3600" dirty="0">
                <a:cs typeface="B Zar" pitchFamily="2" charset="-78"/>
              </a:rPr>
              <a:t>قَوَارِيرَ مِنْ فِضَّةٍ قَدَّرُوهَا تَقْدِيرًا ﴿۱۶﴾ </a:t>
            </a:r>
            <a:r>
              <a:rPr lang="fa-IR" sz="3600" dirty="0" smtClean="0">
                <a:cs typeface="B Zar" pitchFamily="2" charset="-78"/>
              </a:rPr>
              <a:t> </a:t>
            </a:r>
            <a:endParaRPr lang="fa-IR" sz="3600" dirty="0">
              <a:cs typeface="B Zar" pitchFamily="2" charset="-78"/>
            </a:endParaRPr>
          </a:p>
        </p:txBody>
      </p:sp>
    </p:spTree>
    <p:extLst>
      <p:ext uri="{BB962C8B-B14F-4D97-AF65-F5344CB8AC3E}">
        <p14:creationId xmlns:p14="http://schemas.microsoft.com/office/powerpoint/2010/main" val="342583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0">
            <a:schemeClr val="accent3"/>
          </a:lnRef>
          <a:fillRef idx="3">
            <a:schemeClr val="accent3"/>
          </a:fillRef>
          <a:effectRef idx="3">
            <a:schemeClr val="accent3"/>
          </a:effectRef>
          <a:fontRef idx="minor">
            <a:schemeClr val="lt1"/>
          </a:fontRef>
        </p:style>
        <p:txBody>
          <a:bodyPr>
            <a:noAutofit/>
          </a:bodyPr>
          <a:lstStyle/>
          <a:p>
            <a:r>
              <a:rPr lang="fa-IR" sz="2800" dirty="0">
                <a:solidFill>
                  <a:srgbClr val="002060"/>
                </a:solidFill>
                <a:cs typeface="B Titr" pitchFamily="2" charset="-78"/>
              </a:rPr>
              <a:t>وَيُطْعِمُونَ الطَّعَامَ عَلَى حُبِّهِ مِسْكِينًا وَيَتِيمًا وَأَسِيرًا ﴿۸﴾ </a:t>
            </a:r>
          </a:p>
        </p:txBody>
      </p:sp>
      <p:sp>
        <p:nvSpPr>
          <p:cNvPr id="3" name="Content Placeholder 2"/>
          <p:cNvSpPr>
            <a:spLocks noGrp="1"/>
          </p:cNvSpPr>
          <p:nvPr>
            <p:ph idx="1"/>
          </p:nvPr>
        </p:nvSpPr>
        <p:spPr>
          <a:xfrm>
            <a:off x="457200" y="1124744"/>
            <a:ext cx="8229600" cy="5184576"/>
          </a:xfrm>
        </p:spPr>
        <p:txBody>
          <a:bodyPr>
            <a:noAutofit/>
          </a:bodyPr>
          <a:lstStyle/>
          <a:p>
            <a:pPr marL="0" indent="0" algn="just">
              <a:buNone/>
            </a:pPr>
            <a:r>
              <a:rPr lang="fa-IR" sz="2000" b="1" dirty="0" smtClean="0">
                <a:cs typeface="B Zar" pitchFamily="2" charset="-78"/>
              </a:rPr>
              <a:t>      ضمير </a:t>
            </a:r>
            <a:r>
              <a:rPr lang="fa-IR" sz="2000" b="1" dirty="0">
                <a:cs typeface="B Zar" pitchFamily="2" charset="-78"/>
              </a:rPr>
              <a:t>در جمله (على حبه ) - به طورى كه از ظاهر عبارت بر مى آيد - به كلمه (طعام ) بر مى گردد، و منظور از (حب طعام ) اشتياق و اشتهاى زياد به طعام است ، به خاطر شدت احتياج به آن، مويد اين معنا آيه شريفه (لن تنالوا البر حتى تنفقوا مما تحبون ) است. </a:t>
            </a:r>
            <a:endParaRPr lang="fa-IR" sz="2000" b="1" dirty="0" smtClean="0">
              <a:cs typeface="B Zar" pitchFamily="2" charset="-78"/>
            </a:endParaRPr>
          </a:p>
          <a:p>
            <a:pPr marL="0" indent="0" algn="just">
              <a:buNone/>
            </a:pPr>
            <a:endParaRPr lang="fa-IR" sz="2000" b="1" dirty="0">
              <a:cs typeface="B Zar" pitchFamily="2" charset="-78"/>
            </a:endParaRPr>
          </a:p>
          <a:p>
            <a:pPr marL="0" indent="0" algn="just">
              <a:buNone/>
            </a:pPr>
            <a:r>
              <a:rPr lang="fa-IR" sz="2000" b="1" dirty="0" smtClean="0">
                <a:cs typeface="B Zar" pitchFamily="2" charset="-78"/>
              </a:rPr>
              <a:t>    ولى </a:t>
            </a:r>
            <a:r>
              <a:rPr lang="fa-IR" sz="2000" b="1" dirty="0">
                <a:cs typeface="B Zar" pitchFamily="2" charset="-78"/>
              </a:rPr>
              <a:t>بعضى از مفسرين گفته اند: ضمير به خداى سبحان بر مى گردد، و معناى آيه اين است كه طعام را به خاطر محبتى كه به خدا دارند به ديگران مى خورانند، نه به خاطر ثوابى كه خدا به ايشان بدهد. ليكن جمله (انما نطعمكم لوجه الله ) كه حكايت كلام ايشان است اين نظريه را دفع مى كند، زيرا با بودن اين جمله ديگر احتياج نبود كه بفرمايد: طعام را به خاطر محبت به خدا انفاق مى كنند، لذا به خاطر اينكه تكرار بدون جهتى در آيات نشده باشد، ناگزير بايد بگوييم منظور از (حبه ) حب طعام است. </a:t>
            </a:r>
            <a:endParaRPr lang="fa-IR" sz="2000" b="1" dirty="0" smtClean="0">
              <a:cs typeface="B Zar" pitchFamily="2" charset="-78"/>
            </a:endParaRPr>
          </a:p>
          <a:p>
            <a:pPr marL="0" indent="0" algn="just">
              <a:buNone/>
            </a:pPr>
            <a:endParaRPr lang="fa-IR" sz="2000" b="1" dirty="0">
              <a:cs typeface="B Zar" pitchFamily="2" charset="-78"/>
            </a:endParaRPr>
          </a:p>
          <a:p>
            <a:pPr marL="0" indent="0" algn="just">
              <a:buNone/>
            </a:pPr>
            <a:r>
              <a:rPr lang="fa-IR" sz="2000" b="1" dirty="0" smtClean="0">
                <a:cs typeface="B Zar" pitchFamily="2" charset="-78"/>
              </a:rPr>
              <a:t>   از </a:t>
            </a:r>
            <a:r>
              <a:rPr lang="fa-IR" sz="2000" b="1" dirty="0">
                <a:cs typeface="B Zar" pitchFamily="2" charset="-78"/>
              </a:rPr>
              <a:t>اين نظريه ضعيفتر نظريه آن مفسر ديگر است كه گفته : ضمير در (حبه ) به اطعام كه از جمله (يطعمون ) فهميده مى شود بر مى گردد. براى اينكه اگر منظور از حب اطعام حقيقت معناى آن است، عمل اطعام فى نفسه فضيلتى نيست كه خداى تعالى آن را بستايد، و اگر منظور اين است كه اطعام طعام را با طيب خاطر و بدون تكلف انجام مى دهند، خلاف ظاهر آيه است، بلكه ظاهر آيه همين است كه ضمير به كلمه (طعام ) برگردد. </a:t>
            </a:r>
          </a:p>
        </p:txBody>
      </p:sp>
    </p:spTree>
    <p:extLst>
      <p:ext uri="{BB962C8B-B14F-4D97-AF65-F5344CB8AC3E}">
        <p14:creationId xmlns:p14="http://schemas.microsoft.com/office/powerpoint/2010/main" val="267809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60648"/>
            <a:ext cx="8229600" cy="6120680"/>
          </a:xfrm>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fa-IR" sz="2000" b="1" dirty="0" smtClean="0">
                <a:solidFill>
                  <a:srgbClr val="FFC000"/>
                </a:solidFill>
                <a:cs typeface="B Traffic" pitchFamily="2" charset="-78"/>
              </a:rPr>
              <a:t>اشاره به مضامين سوره مبارکه دهر </a:t>
            </a:r>
          </a:p>
          <a:p>
            <a:pPr marL="0" indent="0" algn="just">
              <a:buNone/>
            </a:pPr>
            <a:r>
              <a:rPr lang="fa-IR" sz="2000" b="1" dirty="0" smtClean="0">
                <a:cs typeface="B Traffic" pitchFamily="2" charset="-78"/>
              </a:rPr>
              <a:t> </a:t>
            </a:r>
          </a:p>
          <a:p>
            <a:pPr marL="0" indent="0" algn="just">
              <a:buNone/>
            </a:pPr>
            <a:r>
              <a:rPr lang="fa-IR" sz="2000" b="1" dirty="0" smtClean="0">
                <a:cs typeface="B Traffic" pitchFamily="2" charset="-78"/>
              </a:rPr>
              <a:t>اين سوره در آغاز، خلقت انسان را بعد از آنكه نامى از او در ميان نبود خاطرنشان مى سازد، و سپس مى فرمايد كه خداى تعالى او را به راهى كه تنها راه اوست هدايت كرد، حال يا اين انسان شكر هدايتش را مى گزارد، و يا كفران مى كند. آنگاه مى فرمايد براى كافران انواعى از عذاب و براى ابرار الوانى از نعمت آماده كرده، و اوصاف آن نعمت ها را در طى هجده آيه شرح مى دهد، و همين دليل است بر اينكه مقصود اصلى هم بيان همين جهت بوده. </a:t>
            </a:r>
          </a:p>
          <a:p>
            <a:pPr marL="0" indent="0" algn="just">
              <a:buNone/>
            </a:pPr>
            <a:r>
              <a:rPr lang="fa-IR" sz="2000" b="1" dirty="0" smtClean="0">
                <a:cs typeface="B Traffic" pitchFamily="2" charset="-78"/>
              </a:rPr>
              <a:t>و پس از بيان اوصاف آن نعمت، روى سخن را به رسول گرامى خود نموده مى فرمايد: قرآن نازل شده از ناحيه اوست، و مايه تذكر بشر است، پس بايد كه در برابر حكم پروردگار خود صابر باشد، و هوا و هوس هاى كفار را پيروى نكند، و بايد كه پروردگار خود را صبح و شام به ياد بياورد و براى او شبها به سجده بيفتد، و شبى طولانى تسبيح گويد. و اين سوره به شهادت سياقى كه دارد يا همه اش ‍ و يا حداقل اوائل آن كه دوازده آيه است، در مدينه و نه آيه ذيلش در مكه نازل شده است. روايات ائمه اهل بيت (عليهم السلم) همه متفقند بر اينكه اين سوره در مدينه نازل شده، روايات اهل سنت هم در اين باره بسيار زياد است. </a:t>
            </a:r>
          </a:p>
          <a:p>
            <a:pPr marL="0" indent="0" algn="just">
              <a:buNone/>
            </a:pPr>
            <a:r>
              <a:rPr lang="fa-IR" sz="2000" b="1" dirty="0" smtClean="0">
                <a:cs typeface="B Traffic" pitchFamily="2" charset="-78"/>
              </a:rPr>
              <a:t>با اين حال بعضى گفته اند: اين سوره تماميش در مكه نازل شده، و به زودى بحث مفصل در اين باره در بحث روايتى آينده ان شاء اللّه خواهد آمد. </a:t>
            </a:r>
          </a:p>
        </p:txBody>
      </p:sp>
    </p:spTree>
    <p:extLst>
      <p:ext uri="{BB962C8B-B14F-4D97-AF65-F5344CB8AC3E}">
        <p14:creationId xmlns:p14="http://schemas.microsoft.com/office/powerpoint/2010/main" val="248736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32656"/>
            <a:ext cx="8229600" cy="6120680"/>
          </a:xfrm>
        </p:spPr>
        <p:txBody>
          <a:bodyPr>
            <a:noAutofit/>
          </a:bodyPr>
          <a:lstStyle/>
          <a:p>
            <a:pPr marL="0" indent="0" algn="just">
              <a:buNone/>
            </a:pPr>
            <a:r>
              <a:rPr lang="fa-IR" sz="2000" b="1" dirty="0" smtClean="0">
                <a:cs typeface="B Zar" pitchFamily="2" charset="-78"/>
              </a:rPr>
              <a:t>    و </a:t>
            </a:r>
            <a:r>
              <a:rPr lang="fa-IR" sz="2000" b="1" dirty="0">
                <a:cs typeface="B Zar" pitchFamily="2" charset="-78"/>
              </a:rPr>
              <a:t>مراد از (مسكين ) و (يتيم ) معلوم است، و مراد از (اسير) هم همان معنايى است كه از اين اسم به ذهن مى رسد، يعنى كسى كه از اهل دار الحرب گرفتار مسلمين شده باشد. و اما اينكه بعضى منظور از اسير را مسلمان اسير شده در دست كفار و يا محبوس و يا برده و يا زنان اسير در دست مردان دانسته اند، ادعاهايى است بدون هيچ دليل، و به خاطر اثبات آن خود را به زحمت انداخته اند. </a:t>
            </a:r>
            <a:endParaRPr lang="fa-IR" sz="2000" b="1" dirty="0" smtClean="0">
              <a:cs typeface="B Zar" pitchFamily="2" charset="-78"/>
            </a:endParaRPr>
          </a:p>
          <a:p>
            <a:pPr marL="0" indent="0" algn="just">
              <a:buNone/>
            </a:pPr>
            <a:endParaRPr lang="fa-IR" sz="2000" b="1" dirty="0">
              <a:cs typeface="B Zar" pitchFamily="2" charset="-78"/>
            </a:endParaRPr>
          </a:p>
          <a:p>
            <a:pPr marL="0" indent="0" algn="just">
              <a:buNone/>
            </a:pPr>
            <a:r>
              <a:rPr lang="fa-IR" sz="2000" b="1" dirty="0" smtClean="0">
                <a:cs typeface="B Zar" pitchFamily="2" charset="-78"/>
              </a:rPr>
              <a:t>  آنچه </a:t>
            </a:r>
            <a:r>
              <a:rPr lang="fa-IR" sz="2000" b="1" dirty="0">
                <a:cs typeface="B Zar" pitchFamily="2" charset="-78"/>
              </a:rPr>
              <a:t>تنبه بدان لازم است اين است كه سياق اين آيات سياق داستان سرائى است، داستان مردمى از مؤمنين كه قرآن نامشان را ابرار خوانده، و از پاره اى كارهايشان يعنى وفاى به نذر و اطعام مسكين و يتيم و اسيرشان خبر داده، ايشان را مى ستايد، و وعده جميلشان مى دهد. </a:t>
            </a:r>
          </a:p>
          <a:p>
            <a:pPr marL="0" indent="0" algn="just">
              <a:buNone/>
            </a:pPr>
            <a:r>
              <a:rPr lang="fa-IR" sz="2000" b="1" dirty="0" smtClean="0">
                <a:cs typeface="B Zar" pitchFamily="2" charset="-78"/>
              </a:rPr>
              <a:t>    معلوم </a:t>
            </a:r>
            <a:r>
              <a:rPr lang="fa-IR" sz="2000" b="1" dirty="0">
                <a:cs typeface="B Zar" pitchFamily="2" charset="-78"/>
              </a:rPr>
              <a:t>مى شود سبب نزول اين آيات هم همين داستان بوده، و اين داستان در خارج واقع شده نه اينكه بخواهد يك قصه فرضى را جعل كند، آنگاه آثار خوب آن را بر شمرده، و كسانى را كه آنچنان عمل كنند وعده جميل بدهد. </a:t>
            </a:r>
            <a:endParaRPr lang="fa-IR" sz="2000" b="1" dirty="0" smtClean="0">
              <a:cs typeface="B Zar" pitchFamily="2" charset="-78"/>
            </a:endParaRPr>
          </a:p>
          <a:p>
            <a:pPr marL="0" indent="0" algn="just">
              <a:buNone/>
            </a:pPr>
            <a:endParaRPr lang="fa-IR" sz="2000" b="1" dirty="0">
              <a:cs typeface="B Zar" pitchFamily="2" charset="-78"/>
            </a:endParaRPr>
          </a:p>
          <a:p>
            <a:pPr marL="0" indent="0" algn="just">
              <a:buNone/>
            </a:pPr>
            <a:r>
              <a:rPr lang="fa-IR" sz="2000" b="1" dirty="0" smtClean="0">
                <a:cs typeface="B Zar" pitchFamily="2" charset="-78"/>
              </a:rPr>
              <a:t>    نكته </a:t>
            </a:r>
            <a:r>
              <a:rPr lang="fa-IR" sz="2000" b="1" dirty="0">
                <a:cs typeface="B Zar" pitchFamily="2" charset="-78"/>
              </a:rPr>
              <a:t>ديگرى كه بايد بدان توجه داشت اين است كه در اين آيات يكى از سه طايفه اى كه به وسيله ابرار اطعام شده اند اسير دانسته، و اين خود شاهد بر آن است كه آيات در مدينه نازل شده، و داستان بعد از هجرت رسول خدا (صلى اللّه عليه و آله و سلم) و قوت يافتن اسلام، و غلبه مسلمين بر كفار و مشركين اتفاق افتاده، نه قبل از آن. </a:t>
            </a:r>
          </a:p>
        </p:txBody>
      </p:sp>
    </p:spTree>
    <p:extLst>
      <p:ext uri="{BB962C8B-B14F-4D97-AF65-F5344CB8AC3E}">
        <p14:creationId xmlns:p14="http://schemas.microsoft.com/office/powerpoint/2010/main" val="243695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style>
          <a:lnRef idx="0">
            <a:schemeClr val="accent3"/>
          </a:lnRef>
          <a:fillRef idx="3">
            <a:schemeClr val="accent3"/>
          </a:fillRef>
          <a:effectRef idx="3">
            <a:schemeClr val="accent3"/>
          </a:effectRef>
          <a:fontRef idx="minor">
            <a:schemeClr val="lt1"/>
          </a:fontRef>
        </p:style>
        <p:txBody>
          <a:bodyPr>
            <a:noAutofit/>
          </a:bodyPr>
          <a:lstStyle/>
          <a:p>
            <a:r>
              <a:rPr lang="fa-IR" sz="2400" dirty="0">
                <a:solidFill>
                  <a:srgbClr val="FF0000"/>
                </a:solidFill>
                <a:cs typeface="B Traffic" pitchFamily="2" charset="-78"/>
              </a:rPr>
              <a:t>معناى اينكه عملى به خاطر وجه اللّه انجام شود </a:t>
            </a:r>
            <a:r>
              <a:rPr lang="fa-IR" sz="2800" dirty="0">
                <a:solidFill>
                  <a:srgbClr val="002060"/>
                </a:solidFill>
                <a:cs typeface="B Titr" pitchFamily="2" charset="-78"/>
              </a:rPr>
              <a:t/>
            </a:r>
            <a:br>
              <a:rPr lang="fa-IR" sz="2800" dirty="0">
                <a:solidFill>
                  <a:srgbClr val="002060"/>
                </a:solidFill>
                <a:cs typeface="B Titr" pitchFamily="2" charset="-78"/>
              </a:rPr>
            </a:br>
            <a:r>
              <a:rPr lang="fa-IR" sz="2800" dirty="0">
                <a:solidFill>
                  <a:srgbClr val="002060"/>
                </a:solidFill>
                <a:cs typeface="B Titr" pitchFamily="2" charset="-78"/>
              </a:rPr>
              <a:t>إِنَّمَا نُطْعِمُكُمْ لِوَجْهِ اللَّهِ لَا نُرِيدُ مِنْكُمْ جَزَاءً وَلَا شُكُورًا ﴿۹</a:t>
            </a:r>
            <a:r>
              <a:rPr lang="fa-IR" sz="2800" dirty="0" smtClean="0">
                <a:solidFill>
                  <a:srgbClr val="002060"/>
                </a:solidFill>
                <a:cs typeface="B Titr" pitchFamily="2" charset="-78"/>
              </a:rPr>
              <a:t>﴾</a:t>
            </a:r>
            <a:endParaRPr lang="fa-IR" sz="2800" dirty="0">
              <a:solidFill>
                <a:srgbClr val="002060"/>
              </a:solidFill>
              <a:cs typeface="B Titr" pitchFamily="2" charset="-78"/>
            </a:endParaRPr>
          </a:p>
        </p:txBody>
      </p:sp>
      <p:sp>
        <p:nvSpPr>
          <p:cNvPr id="3" name="Content Placeholder 2"/>
          <p:cNvSpPr>
            <a:spLocks noGrp="1"/>
          </p:cNvSpPr>
          <p:nvPr>
            <p:ph idx="1"/>
          </p:nvPr>
        </p:nvSpPr>
        <p:spPr>
          <a:xfrm>
            <a:off x="457200" y="1484784"/>
            <a:ext cx="8229600" cy="5040560"/>
          </a:xfrm>
        </p:spPr>
        <p:txBody>
          <a:bodyPr>
            <a:noAutofit/>
          </a:bodyPr>
          <a:lstStyle/>
          <a:p>
            <a:pPr marL="0" indent="0" algn="just">
              <a:buNone/>
            </a:pPr>
            <a:r>
              <a:rPr lang="fa-IR" sz="2000" b="1" dirty="0" smtClean="0">
                <a:cs typeface="B Zar" pitchFamily="2" charset="-78"/>
              </a:rPr>
              <a:t>      كلمه </a:t>
            </a:r>
            <a:r>
              <a:rPr lang="fa-IR" sz="2000" b="1" dirty="0">
                <a:cs typeface="B Zar" pitchFamily="2" charset="-78"/>
              </a:rPr>
              <a:t>(وجه ) به معناى آن روى هر چيز است كه رو به روى تو و يا هر كس ديگر باشد، و وجه خداى تعالى عبارت است از صفات فعلى خداى تعالى، صفات كريمه اى كه افاضه خير بر خلق و خلقت و تدبير و رزق آنها، و يا به عبارت جامع تر رحمت عامه او كه قوام تمامى موجودات بدان است، از آن صفات نشات مى گيرد، و بنابر اين معناى اينكه عملى به خاطر وجه اللّه انجام شود اين است كه در انجام عمل اين نتيجه منظور گردد كه رحمت خداى تعالى و خشنوديش جلب شود، منظور تنها و تنها اين باشد و ذره اى از پاداشهايى كه در دست غير خداى تعالى است منظور نباشد، و به همين جهت خانواده اطعامگر دنبال اين سخن خود كه (انما نطعمكم لوجه الله ) اضافه كردند: (لا نريد منكم جزاء و لا شكورا) - ما از شما نه پاداشى مى خواهيم، و نه حتى تشكرى </a:t>
            </a:r>
            <a:r>
              <a:rPr lang="fa-IR" sz="2000" b="1" dirty="0" smtClean="0">
                <a:cs typeface="B Zar" pitchFamily="2" charset="-78"/>
              </a:rPr>
              <a:t>).</a:t>
            </a:r>
          </a:p>
          <a:p>
            <a:pPr marL="0" indent="0" algn="just">
              <a:buNone/>
            </a:pPr>
            <a:r>
              <a:rPr lang="fa-IR" sz="2000" b="1" dirty="0">
                <a:cs typeface="B Zar" pitchFamily="2" charset="-78"/>
              </a:rPr>
              <a:t> </a:t>
            </a:r>
            <a:endParaRPr lang="fa-IR" sz="2000" b="1" dirty="0" smtClean="0">
              <a:cs typeface="B Zar" pitchFamily="2" charset="-78"/>
            </a:endParaRPr>
          </a:p>
          <a:p>
            <a:pPr marL="0" indent="0" algn="just">
              <a:buNone/>
            </a:pPr>
            <a:r>
              <a:rPr lang="fa-IR" sz="2000" b="1" dirty="0">
                <a:cs typeface="B Zar" pitchFamily="2" charset="-78"/>
              </a:rPr>
              <a:t> </a:t>
            </a:r>
            <a:r>
              <a:rPr lang="fa-IR" sz="2000" b="1" dirty="0" smtClean="0">
                <a:cs typeface="B Zar" pitchFamily="2" charset="-78"/>
              </a:rPr>
              <a:t>   بنا </a:t>
            </a:r>
            <a:r>
              <a:rPr lang="fa-IR" sz="2000" b="1" dirty="0">
                <a:cs typeface="B Zar" pitchFamily="2" charset="-78"/>
              </a:rPr>
              <a:t>بر اين برگشت اينكه عمل براى وجه اللّه باشد، به اين مى شود كه عمل انسان به اين انگيزه از انسان سر بزند كه باعث رضاى اوست، و او محبوب ما و رضايتش منظور ما است، براى اينكه او جميل على الاطلاق است، و به تعبير ديگر: برگشت چنين عملى به اين است كه انسان خداى را تنها به اين جهت عبادت كند كه او اهليت عبادت و </a:t>
            </a:r>
            <a:r>
              <a:rPr lang="fa-IR" sz="2000" b="1" dirty="0" smtClean="0">
                <a:cs typeface="B Zar" pitchFamily="2" charset="-78"/>
              </a:rPr>
              <a:t>استحقاق </a:t>
            </a:r>
            <a:r>
              <a:rPr lang="fa-IR" sz="2000" b="1" dirty="0">
                <a:cs typeface="B Zar" pitchFamily="2" charset="-78"/>
              </a:rPr>
              <a:t>آن را دارد. </a:t>
            </a:r>
          </a:p>
        </p:txBody>
      </p:sp>
    </p:spTree>
    <p:extLst>
      <p:ext uri="{BB962C8B-B14F-4D97-AF65-F5344CB8AC3E}">
        <p14:creationId xmlns:p14="http://schemas.microsoft.com/office/powerpoint/2010/main" val="363516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404664"/>
            <a:ext cx="8229600" cy="5976664"/>
          </a:xfrm>
        </p:spPr>
        <p:txBody>
          <a:bodyPr>
            <a:noAutofit/>
          </a:bodyPr>
          <a:lstStyle/>
          <a:p>
            <a:pPr marL="0" indent="0" algn="just">
              <a:buNone/>
            </a:pPr>
            <a:r>
              <a:rPr lang="fa-IR" sz="2000" b="1" dirty="0" smtClean="0">
                <a:cs typeface="B Zar" pitchFamily="2" charset="-78"/>
              </a:rPr>
              <a:t>    (</a:t>
            </a:r>
            <a:r>
              <a:rPr lang="fa-IR" sz="2000" b="1" dirty="0">
                <a:solidFill>
                  <a:srgbClr val="00B0F0"/>
                </a:solidFill>
                <a:cs typeface="B Zar" pitchFamily="2" charset="-78"/>
              </a:rPr>
              <a:t>لا نريد منكم جزاء و لا شكورا) </a:t>
            </a:r>
            <a:r>
              <a:rPr lang="fa-IR" sz="2000" b="1" dirty="0">
                <a:cs typeface="B Zar" pitchFamily="2" charset="-78"/>
              </a:rPr>
              <a:t>- (جزاء) به معناى آن است كه عمل كسى را به چيزى كه معادل و برا بر آن باشد عوض ‍ دهى، حال چه عمل خير باشد، كه معادلش جزاى خير قرار مى گيرد، و چه شر كه معادلش جزاى شر واقع مى شود، جزا، هم از اين جهت عموميت دارد و هم از جهت اينكه شامل جزاى عملى و زبانى هر دو مى شود، چيزى كه هست در خصوص آيه مورد بحث به قرينه اينكه در مقابل شكور قرار گرفته (نه جزايى مى خواهيم و نه تشكرى ) تنها جزاى عملى منظور است، نه جزا و تلافى زبانى. </a:t>
            </a:r>
            <a:endParaRPr lang="fa-IR" sz="2000" b="1" dirty="0" smtClean="0">
              <a:cs typeface="B Zar" pitchFamily="2" charset="-78"/>
            </a:endParaRPr>
          </a:p>
          <a:p>
            <a:pPr marL="0" indent="0" algn="just">
              <a:buNone/>
            </a:pPr>
            <a:endParaRPr lang="fa-IR" sz="2000" b="1" dirty="0">
              <a:cs typeface="B Zar" pitchFamily="2" charset="-78"/>
            </a:endParaRPr>
          </a:p>
          <a:p>
            <a:pPr marL="0" indent="0" algn="just">
              <a:buNone/>
            </a:pPr>
            <a:r>
              <a:rPr lang="fa-IR" sz="2000" b="1" dirty="0" smtClean="0">
                <a:cs typeface="B Zar" pitchFamily="2" charset="-78"/>
              </a:rPr>
              <a:t>   و </a:t>
            </a:r>
            <a:r>
              <a:rPr lang="fa-IR" sz="2000" b="1" dirty="0">
                <a:cs typeface="B Zar" pitchFamily="2" charset="-78"/>
              </a:rPr>
              <a:t>كلمه (شكر) و (شكور) هر دو به معناى ذكر نعمت، و يادآورى آن در زبان و قلب و عمل است، و منظور از آن در آيه شريفه به قرينه اينكه در مقابل جزا قرار گرفته تنها ثناى جميل زبانى است، و آيه شريفه يعنى آيه (انما نطعمكم لوجه الله...) خطابى است از اين طايفه به كسانى كه اطعامشان كردند، حال يا به زبان قال، كه در اين صورت اين آيه يا حكايت سخن ايشان است، و كلمه (قالوا) در تقدير آن است، و تقديرش : (قالوا انما نطعمكم...) است، و خواسته اند به مسكين و يتيم و اسير اطمينان بدهند كه به احدى نخواهيم گفت ما افطار سه روز خود را به فلان و فلان داديم، و آبروى شما را نمى ريزيم، و بر شما منت نمى گذاريم، و يا اينكه اطعامگران اصلا چنين سخنى به زبان نياورده اند، و جمله مذكور زبان حال ايشان است، و خداى تعالى مى خواهد ايشان را به آن اخلاصى كه از باطن آنان خبر دارد بستايد، و بفهماند كه اين طايفه چنين مردمى بودند، و اطعامشان صرفا به خاطر خدا بود. </a:t>
            </a:r>
          </a:p>
        </p:txBody>
      </p:sp>
    </p:spTree>
    <p:extLst>
      <p:ext uri="{BB962C8B-B14F-4D97-AF65-F5344CB8AC3E}">
        <p14:creationId xmlns:p14="http://schemas.microsoft.com/office/powerpoint/2010/main" val="2927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rmAutofit/>
          </a:bodyPr>
          <a:lstStyle/>
          <a:p>
            <a:r>
              <a:rPr lang="fa-IR" sz="2800" dirty="0">
                <a:solidFill>
                  <a:schemeClr val="accent4">
                    <a:lumMod val="50000"/>
                  </a:schemeClr>
                </a:solidFill>
                <a:cs typeface="B Titr" pitchFamily="2" charset="-78"/>
              </a:rPr>
              <a:t>إِنَّا نَخَافُ مِنْ رَبِّنَا يَوْمًا عَبُوسًا قَمْطَرِيرًا ﴿۱۰﴾ </a:t>
            </a:r>
          </a:p>
        </p:txBody>
      </p:sp>
      <p:sp>
        <p:nvSpPr>
          <p:cNvPr id="3" name="Content Placeholder 2"/>
          <p:cNvSpPr>
            <a:spLocks noGrp="1"/>
          </p:cNvSpPr>
          <p:nvPr>
            <p:ph idx="1"/>
          </p:nvPr>
        </p:nvSpPr>
        <p:spPr>
          <a:xfrm>
            <a:off x="457200" y="908720"/>
            <a:ext cx="8229600" cy="5760640"/>
          </a:xfrm>
        </p:spPr>
        <p:txBody>
          <a:bodyPr>
            <a:normAutofit fontScale="62500" lnSpcReduction="20000"/>
          </a:bodyPr>
          <a:lstStyle/>
          <a:p>
            <a:pPr marL="0" indent="0" algn="just">
              <a:buNone/>
            </a:pPr>
            <a:r>
              <a:rPr lang="fa-IR" b="1" dirty="0" smtClean="0">
                <a:cs typeface="B Zar" pitchFamily="2" charset="-78"/>
              </a:rPr>
              <a:t>     اينكه </a:t>
            </a:r>
            <a:r>
              <a:rPr lang="fa-IR" b="1" dirty="0">
                <a:cs typeface="B Zar" pitchFamily="2" charset="-78"/>
              </a:rPr>
              <a:t>روز قيامت را عبوس شمرده از باب استعاره است، و مراد از (عبوس بودن ) آن ظهور كمال شدت آن براى مجرمين است، و كلمه (قمطرير)- به طورى كه گفته اند - به معناى دشوار و سخت است. </a:t>
            </a:r>
          </a:p>
          <a:p>
            <a:pPr marL="0" indent="0" algn="just">
              <a:buNone/>
            </a:pPr>
            <a:r>
              <a:rPr lang="fa-IR" b="1" dirty="0" smtClean="0">
                <a:cs typeface="B Zar" pitchFamily="2" charset="-78"/>
              </a:rPr>
              <a:t>    اين </a:t>
            </a:r>
            <a:r>
              <a:rPr lang="fa-IR" b="1" dirty="0">
                <a:cs typeface="B Zar" pitchFamily="2" charset="-78"/>
              </a:rPr>
              <a:t>آيه در مقام بيان علت سخنى است كه از ايشان حكايت كرد، مى خواهد بفهماند چرا گفتند: (انما نطعمكم لوجه الله ...) و اينكه اگر عمل مذكور خود را تنها و تنها به خاطر خدا انجام دادند، و عبوديت خود را براى خدا خالص كردند، براى اين بود كه از آن روز سخت و دشوار مى ترسيدند، و براى بيان علت مذكور اكتفا نكردند به اينكه ما از آن روز مى ترسيم، بلكه آن روز را به پروردگار خود نسبت داده، گفتند: (ما از پروردگار خود از روزى مى ترسيم كه چنين و چنان است )، تا فهمانده باشند وقتى از اين اطعامشان چيزى غير از پروردگارشان را در نظر ندارند، پس ترسشان هم از غير او نيست، همچنان كه اميدى هم به غير او ندارند، پس ترس و اميدشان همه از خدا است، اگر از روز قيامت هم مى ترسند بدان جهت است كه روز پروردگارشان است، روزى است كه خدا به حساب بندگانش مى رسد، و جزاى اعمال ايشان را مى دهد. </a:t>
            </a:r>
          </a:p>
          <a:p>
            <a:pPr marL="0" indent="0" algn="just">
              <a:buNone/>
            </a:pPr>
            <a:r>
              <a:rPr lang="fa-IR" b="1" dirty="0" smtClean="0">
                <a:cs typeface="B Zar" pitchFamily="2" charset="-78"/>
              </a:rPr>
              <a:t>    و </a:t>
            </a:r>
            <a:r>
              <a:rPr lang="fa-IR" b="1" dirty="0">
                <a:cs typeface="B Zar" pitchFamily="2" charset="-78"/>
              </a:rPr>
              <a:t>اگر در آيه (و يخافون يوما كان شره مستطيرا) نسبت ترس آنان را به خود قيامت داد، براى اين بود كه گوينده اين سخن خود آنان نبودند، بلكه خداى تعالى است كه قبل از اين آيه شدايد آن روز را به خودش نسبت داده، و فرموده بود: (انا اعتدنا للكافرين سلاسل ...) </a:t>
            </a:r>
          </a:p>
          <a:p>
            <a:pPr marL="0" indent="0" algn="just">
              <a:buNone/>
            </a:pPr>
            <a:r>
              <a:rPr lang="fa-IR" b="1" dirty="0" smtClean="0">
                <a:cs typeface="B Zar" pitchFamily="2" charset="-78"/>
              </a:rPr>
              <a:t>    و </a:t>
            </a:r>
            <a:r>
              <a:rPr lang="fa-IR" b="1" dirty="0">
                <a:cs typeface="B Zar" pitchFamily="2" charset="-78"/>
              </a:rPr>
              <a:t>كوتاه سخن اينكه : مسأله خوفى كه اين طايفه در گفتار خود آوردند، خوف در مقام عمل است، چون حساب عمل بنده با خدا است، و بندگى لازمه لاينفك انسان است ، انسان به هر درجه از كمال برسد، و حتى به مقام عصمت و بى گناهى هم اگر برسد، باز هم بنده است، و بنده ممكن نيست از خوف پروردگارش تهى باشد، همچنان كه فرمود: (ان الينا ايابهم ثم ان علينا حسابهم ). </a:t>
            </a:r>
          </a:p>
        </p:txBody>
      </p:sp>
    </p:spTree>
    <p:extLst>
      <p:ext uri="{BB962C8B-B14F-4D97-AF65-F5344CB8AC3E}">
        <p14:creationId xmlns:p14="http://schemas.microsoft.com/office/powerpoint/2010/main" val="318603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0">
            <a:schemeClr val="accent3"/>
          </a:lnRef>
          <a:fillRef idx="3">
            <a:schemeClr val="accent3"/>
          </a:fillRef>
          <a:effectRef idx="3">
            <a:schemeClr val="accent3"/>
          </a:effectRef>
          <a:fontRef idx="minor">
            <a:schemeClr val="lt1"/>
          </a:fontRef>
        </p:style>
        <p:txBody>
          <a:bodyPr>
            <a:normAutofit/>
          </a:bodyPr>
          <a:lstStyle/>
          <a:p>
            <a:r>
              <a:rPr lang="fa-IR" sz="2800" dirty="0">
                <a:solidFill>
                  <a:schemeClr val="accent4">
                    <a:lumMod val="50000"/>
                  </a:schemeClr>
                </a:solidFill>
                <a:cs typeface="B Titr" pitchFamily="2" charset="-78"/>
              </a:rPr>
              <a:t>فَوَقَاهُمُ اللَّهُ شَرَّ ذَلِكَ الْيَوْمِ وَلَقَّاهُمْ نَضْرَةً وَسُرُورًا ﴿۱۱﴾ </a:t>
            </a:r>
          </a:p>
        </p:txBody>
      </p:sp>
      <p:sp>
        <p:nvSpPr>
          <p:cNvPr id="3" name="Content Placeholder 2"/>
          <p:cNvSpPr>
            <a:spLocks noGrp="1"/>
          </p:cNvSpPr>
          <p:nvPr>
            <p:ph idx="1"/>
          </p:nvPr>
        </p:nvSpPr>
        <p:spPr>
          <a:xfrm>
            <a:off x="457200" y="1196752"/>
            <a:ext cx="8229600" cy="4929411"/>
          </a:xfrm>
        </p:spPr>
        <p:txBody>
          <a:bodyPr/>
          <a:lstStyle/>
          <a:p>
            <a:pPr marL="0" indent="0" algn="just">
              <a:buNone/>
            </a:pPr>
            <a:r>
              <a:rPr lang="fa-IR" dirty="0" smtClean="0">
                <a:cs typeface="B Zar" pitchFamily="2" charset="-78"/>
              </a:rPr>
              <a:t>    (</a:t>
            </a:r>
            <a:r>
              <a:rPr lang="fa-IR" dirty="0">
                <a:cs typeface="B Zar" pitchFamily="2" charset="-78"/>
              </a:rPr>
              <a:t>وقايه ) به معناى حفظ كردن و از اذيت جلوگيرى نمودن است، و وقتى گفته مى شود: (فلان لقى فلان بكذا)، معنايش اين است كه با او به چنين وضعى رو به رو شد، و كلمه (نضره ) به معناى بهجت و خوش رويى، و كلمه سرور در مقابل اندوه است. </a:t>
            </a:r>
            <a:endParaRPr lang="fa-IR" dirty="0" smtClean="0">
              <a:cs typeface="B Zar" pitchFamily="2" charset="-78"/>
            </a:endParaRPr>
          </a:p>
          <a:p>
            <a:pPr marL="0" indent="0" algn="just">
              <a:buNone/>
            </a:pPr>
            <a:endParaRPr lang="fa-IR" dirty="0">
              <a:cs typeface="B Zar" pitchFamily="2" charset="-78"/>
            </a:endParaRPr>
          </a:p>
          <a:p>
            <a:pPr marL="0" indent="0" algn="just">
              <a:buNone/>
            </a:pPr>
            <a:r>
              <a:rPr lang="fa-IR" dirty="0" smtClean="0">
                <a:cs typeface="B Zar" pitchFamily="2" charset="-78"/>
              </a:rPr>
              <a:t>   و </a:t>
            </a:r>
            <a:r>
              <a:rPr lang="fa-IR" dirty="0">
                <a:cs typeface="B Zar" pitchFamily="2" charset="-78"/>
              </a:rPr>
              <a:t>معناى آيه اين است كه خداى تعالى ايشان را حفظ و شر آن روز را از ايشان منع كرد، و با بهجت و سرور با ايشان روبرو شد، پس ‍ اين طايفه در آن روز خوشحال و مسرورند، همچنان كه در جاى ديگر فرمود (وجوه يومئذ ناضره ). </a:t>
            </a:r>
          </a:p>
        </p:txBody>
      </p:sp>
    </p:spTree>
    <p:extLst>
      <p:ext uri="{BB962C8B-B14F-4D97-AF65-F5344CB8AC3E}">
        <p14:creationId xmlns:p14="http://schemas.microsoft.com/office/powerpoint/2010/main" val="83771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style>
          <a:lnRef idx="0">
            <a:schemeClr val="accent3"/>
          </a:lnRef>
          <a:fillRef idx="3">
            <a:schemeClr val="accent3"/>
          </a:fillRef>
          <a:effectRef idx="3">
            <a:schemeClr val="accent3"/>
          </a:effectRef>
          <a:fontRef idx="minor">
            <a:schemeClr val="lt1"/>
          </a:fontRef>
        </p:style>
        <p:txBody>
          <a:bodyPr>
            <a:noAutofit/>
          </a:bodyPr>
          <a:lstStyle/>
          <a:p>
            <a:r>
              <a:rPr lang="fa-IR" sz="2000" dirty="0">
                <a:solidFill>
                  <a:srgbClr val="FF0000"/>
                </a:solidFill>
                <a:cs typeface="B Traffic" pitchFamily="2" charset="-78"/>
              </a:rPr>
              <a:t>وصف نعمت هاى بهشتى ابرار كه در مقابل صبرشان در راه خدا داده شده </a:t>
            </a:r>
            <a:r>
              <a:rPr lang="fa-IR" sz="2000" dirty="0" smtClean="0">
                <a:solidFill>
                  <a:srgbClr val="FF0000"/>
                </a:solidFill>
                <a:cs typeface="B Traffic" pitchFamily="2" charset="-78"/>
              </a:rPr>
              <a:t>اند</a:t>
            </a:r>
            <a:br>
              <a:rPr lang="fa-IR" sz="2000" dirty="0" smtClean="0">
                <a:solidFill>
                  <a:srgbClr val="FF0000"/>
                </a:solidFill>
                <a:cs typeface="B Traffic" pitchFamily="2" charset="-78"/>
              </a:rPr>
            </a:br>
            <a:r>
              <a:rPr lang="fa-IR" sz="2000" dirty="0" smtClean="0">
                <a:solidFill>
                  <a:srgbClr val="FF0000"/>
                </a:solidFill>
                <a:cs typeface="B Traffic" pitchFamily="2" charset="-78"/>
              </a:rPr>
              <a:t> </a:t>
            </a:r>
            <a:r>
              <a:rPr lang="fa-IR" sz="2800" dirty="0">
                <a:solidFill>
                  <a:srgbClr val="FF0000"/>
                </a:solidFill>
              </a:rPr>
              <a:t/>
            </a:r>
            <a:br>
              <a:rPr lang="fa-IR" sz="2800" dirty="0">
                <a:solidFill>
                  <a:srgbClr val="FF0000"/>
                </a:solidFill>
              </a:rPr>
            </a:br>
            <a:r>
              <a:rPr lang="fa-IR" sz="2800" dirty="0">
                <a:solidFill>
                  <a:schemeClr val="accent4">
                    <a:lumMod val="50000"/>
                  </a:schemeClr>
                </a:solidFill>
                <a:cs typeface="B Titr" pitchFamily="2" charset="-78"/>
              </a:rPr>
              <a:t>وَجَزَاهُمْ بِمَا صَبَرُوا </a:t>
            </a:r>
            <a:r>
              <a:rPr lang="fa-IR" sz="2800" dirty="0" smtClean="0">
                <a:solidFill>
                  <a:schemeClr val="accent4">
                    <a:lumMod val="50000"/>
                  </a:schemeClr>
                </a:solidFill>
                <a:cs typeface="B Titr" pitchFamily="2" charset="-78"/>
              </a:rPr>
              <a:t>جَنَّهً </a:t>
            </a:r>
            <a:r>
              <a:rPr lang="fa-IR" sz="2800" dirty="0">
                <a:solidFill>
                  <a:schemeClr val="accent4">
                    <a:lumMod val="50000"/>
                  </a:schemeClr>
                </a:solidFill>
                <a:cs typeface="B Titr" pitchFamily="2" charset="-78"/>
              </a:rPr>
              <a:t>وَحَرِيرًا ﴿۱۲﴾ </a:t>
            </a:r>
          </a:p>
        </p:txBody>
      </p:sp>
      <p:sp>
        <p:nvSpPr>
          <p:cNvPr id="3" name="Content Placeholder 2"/>
          <p:cNvSpPr>
            <a:spLocks noGrp="1"/>
          </p:cNvSpPr>
          <p:nvPr>
            <p:ph idx="1"/>
          </p:nvPr>
        </p:nvSpPr>
        <p:spPr>
          <a:xfrm>
            <a:off x="457200" y="1700808"/>
            <a:ext cx="8229600" cy="4425355"/>
          </a:xfrm>
        </p:spPr>
        <p:txBody>
          <a:bodyPr>
            <a:normAutofit lnSpcReduction="10000"/>
          </a:bodyPr>
          <a:lstStyle/>
          <a:p>
            <a:pPr marL="0" indent="0" algn="just">
              <a:buNone/>
            </a:pPr>
            <a:r>
              <a:rPr lang="fa-IR" dirty="0" smtClean="0">
                <a:cs typeface="B Zar" pitchFamily="2" charset="-78"/>
              </a:rPr>
              <a:t>    منظور </a:t>
            </a:r>
            <a:r>
              <a:rPr lang="fa-IR" dirty="0">
                <a:cs typeface="B Zar" pitchFamily="2" charset="-78"/>
              </a:rPr>
              <a:t>از (صبر) صبرشان در برابر مصيبت، و در برابر اطاعت، و از معصيت است، چون اين طايفه در زندگى دنيا به جز وجه پروردگارشان طلبى نداشتند، اراده او را بر خواست خود مقدم مى داشتند، در نتيجه در برابر آنچه او براى آنان مقدر كرده بود، و هر محنت و مصيبتى كه براى آنان خواسته بود صبر مى كردند، و نيز بر امتثال هر فرمانى كه به ايشان داده بود، و بر ترك هر عملى كه ايشان را از آن نهى كرده بود صبر مى كردند، هر چند كه با خواست خودشان مخالف بود، و لذا خداى تعالى مشقت و زحمتى را كه در راه بندگى او تحمل كرده بودند به نعمت و راحت مبدل كرد. </a:t>
            </a:r>
          </a:p>
        </p:txBody>
      </p:sp>
    </p:spTree>
    <p:extLst>
      <p:ext uri="{BB962C8B-B14F-4D97-AF65-F5344CB8AC3E}">
        <p14:creationId xmlns:p14="http://schemas.microsoft.com/office/powerpoint/2010/main" val="17470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0">
            <a:schemeClr val="accent3"/>
          </a:lnRef>
          <a:fillRef idx="3">
            <a:schemeClr val="accent3"/>
          </a:fillRef>
          <a:effectRef idx="3">
            <a:schemeClr val="accent3"/>
          </a:effectRef>
          <a:fontRef idx="minor">
            <a:schemeClr val="lt1"/>
          </a:fontRef>
        </p:style>
        <p:txBody>
          <a:bodyPr>
            <a:noAutofit/>
          </a:bodyPr>
          <a:lstStyle/>
          <a:p>
            <a:r>
              <a:rPr lang="fa-IR" sz="2800" dirty="0">
                <a:solidFill>
                  <a:schemeClr val="tx2">
                    <a:lumMod val="50000"/>
                  </a:schemeClr>
                </a:solidFill>
                <a:cs typeface="B Titr" pitchFamily="2" charset="-78"/>
              </a:rPr>
              <a:t>مُتَّكِئِينَ فِيهَا عَلَى الْأَرَائِكِ لَا يَرَوْنَ فِيهَا شَمْسًا وَلَا زَمْهَرِيرًا ﴿۱۳﴾ </a:t>
            </a:r>
          </a:p>
        </p:txBody>
      </p:sp>
      <p:sp>
        <p:nvSpPr>
          <p:cNvPr id="3" name="Content Placeholder 2"/>
          <p:cNvSpPr>
            <a:spLocks noGrp="1"/>
          </p:cNvSpPr>
          <p:nvPr>
            <p:ph idx="1"/>
          </p:nvPr>
        </p:nvSpPr>
        <p:spPr>
          <a:xfrm>
            <a:off x="457200" y="1268760"/>
            <a:ext cx="8229600" cy="4857403"/>
          </a:xfrm>
        </p:spPr>
        <p:txBody>
          <a:bodyPr/>
          <a:lstStyle/>
          <a:p>
            <a:pPr marL="0" indent="0" algn="just">
              <a:buNone/>
            </a:pPr>
            <a:r>
              <a:rPr lang="fa-IR" dirty="0" smtClean="0"/>
              <a:t>     </a:t>
            </a:r>
            <a:r>
              <a:rPr lang="fa-IR" dirty="0" smtClean="0">
                <a:cs typeface="B Zar" pitchFamily="2" charset="-78"/>
              </a:rPr>
              <a:t>كلمه </a:t>
            </a:r>
            <a:r>
              <a:rPr lang="fa-IR" dirty="0">
                <a:cs typeface="B Zar" pitchFamily="2" charset="-78"/>
              </a:rPr>
              <a:t>(ارائك ) جمع كلمه (اريكه ) است، كه به معناى هر چيزى است كه به آن تكيه دهند، و كلمه (زمهرير) به معناى سرماى شديد است. </a:t>
            </a:r>
          </a:p>
          <a:p>
            <a:pPr marL="0" indent="0" algn="just">
              <a:buNone/>
            </a:pPr>
            <a:r>
              <a:rPr lang="fa-IR" dirty="0" smtClean="0">
                <a:cs typeface="B Zar" pitchFamily="2" charset="-78"/>
              </a:rPr>
              <a:t>     و </a:t>
            </a:r>
            <a:r>
              <a:rPr lang="fa-IR" dirty="0">
                <a:cs typeface="B Zar" pitchFamily="2" charset="-78"/>
              </a:rPr>
              <a:t>معناى آيه اين است كه : خداى تعالى مشقت هايى را كه تحمل كردند به بهشت و نعمت مبدل كرد، در حالى كه اينان در آن بهشت بر تكيه گاهها تكيه داشتند، و در بهشت نه آفتابى مى بينند تا از گرماى آن متاذى شوند، و نه زمهريرى تا از سرماى آن ناراحت گردند. </a:t>
            </a:r>
          </a:p>
          <a:p>
            <a:pPr marL="0" indent="0">
              <a:buNone/>
            </a:pPr>
            <a:endParaRPr lang="fa-IR" dirty="0"/>
          </a:p>
        </p:txBody>
      </p:sp>
    </p:spTree>
    <p:extLst>
      <p:ext uri="{BB962C8B-B14F-4D97-AF65-F5344CB8AC3E}">
        <p14:creationId xmlns:p14="http://schemas.microsoft.com/office/powerpoint/2010/main" val="26545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style>
          <a:lnRef idx="0">
            <a:schemeClr val="accent3"/>
          </a:lnRef>
          <a:fillRef idx="3">
            <a:schemeClr val="accent3"/>
          </a:fillRef>
          <a:effectRef idx="3">
            <a:schemeClr val="accent3"/>
          </a:effectRef>
          <a:fontRef idx="minor">
            <a:schemeClr val="lt1"/>
          </a:fontRef>
        </p:style>
        <p:txBody>
          <a:bodyPr>
            <a:normAutofit/>
          </a:bodyPr>
          <a:lstStyle/>
          <a:p>
            <a:r>
              <a:rPr lang="fa-IR" sz="3200" dirty="0">
                <a:solidFill>
                  <a:schemeClr val="tx2">
                    <a:lumMod val="50000"/>
                  </a:schemeClr>
                </a:solidFill>
                <a:cs typeface="B Titr" pitchFamily="2" charset="-78"/>
              </a:rPr>
              <a:t>وَدَانِيَةً عَلَيْهِمْ ظِلَالُهَا وَذُلِّلَتْ قُطُوفُهَا تَذْلِيلًا ﴿۱۴</a:t>
            </a:r>
            <a:r>
              <a:rPr lang="fa-IR" sz="3200" dirty="0" smtClean="0">
                <a:solidFill>
                  <a:schemeClr val="tx2">
                    <a:lumMod val="50000"/>
                  </a:schemeClr>
                </a:solidFill>
                <a:cs typeface="B Titr" pitchFamily="2" charset="-78"/>
              </a:rPr>
              <a:t>﴾</a:t>
            </a:r>
            <a:endParaRPr lang="fa-IR" sz="3200" dirty="0">
              <a:solidFill>
                <a:schemeClr val="tx2">
                  <a:lumMod val="50000"/>
                </a:schemeClr>
              </a:solidFill>
              <a:cs typeface="B Titr" pitchFamily="2" charset="-78"/>
            </a:endParaRPr>
          </a:p>
        </p:txBody>
      </p:sp>
      <p:sp>
        <p:nvSpPr>
          <p:cNvPr id="3" name="Content Placeholder 2"/>
          <p:cNvSpPr>
            <a:spLocks noGrp="1"/>
          </p:cNvSpPr>
          <p:nvPr>
            <p:ph idx="1"/>
          </p:nvPr>
        </p:nvSpPr>
        <p:spPr>
          <a:xfrm>
            <a:off x="457200" y="1600200"/>
            <a:ext cx="8229600" cy="4781128"/>
          </a:xfrm>
        </p:spPr>
        <p:txBody>
          <a:bodyPr>
            <a:normAutofit fontScale="92500"/>
          </a:bodyPr>
          <a:lstStyle/>
          <a:p>
            <a:pPr marL="0" indent="0" algn="just">
              <a:buNone/>
            </a:pPr>
            <a:r>
              <a:rPr lang="fa-IR" b="1" dirty="0" smtClean="0">
                <a:cs typeface="B Zar" pitchFamily="2" charset="-78"/>
              </a:rPr>
              <a:t>   كلمه </a:t>
            </a:r>
            <a:r>
              <a:rPr lang="fa-IR" b="1" dirty="0">
                <a:cs typeface="B Zar" pitchFamily="2" charset="-78"/>
              </a:rPr>
              <a:t>(ظلال ) جمع ظل (سايه ) است، و منظور از نزديكى سايه بر سر آنان اين است كه سايه بر سر آنان گسترده است، پس كلمه (دانيه ) در خصوص اين مورد هم معناى خود را دارد و هم معناى </a:t>
            </a:r>
            <a:r>
              <a:rPr lang="fa-IR" b="1" dirty="0" smtClean="0">
                <a:cs typeface="B Zar" pitchFamily="2" charset="-78"/>
              </a:rPr>
              <a:t>گستردگى </a:t>
            </a:r>
            <a:r>
              <a:rPr lang="fa-IR" b="1" dirty="0">
                <a:cs typeface="B Zar" pitchFamily="2" charset="-78"/>
              </a:rPr>
              <a:t>را مى دهد. و كلمه (قطوف ) جمع قطف - به كسره قاف و سكون طاء - است، و (قطف ) به معناى ميوه چيده شده است. </a:t>
            </a:r>
            <a:endParaRPr lang="fa-IR" b="1" dirty="0" smtClean="0">
              <a:cs typeface="B Zar" pitchFamily="2" charset="-78"/>
            </a:endParaRPr>
          </a:p>
          <a:p>
            <a:pPr marL="0" indent="0" algn="just">
              <a:buNone/>
            </a:pPr>
            <a:r>
              <a:rPr lang="fa-IR" b="1" dirty="0">
                <a:cs typeface="B Zar" pitchFamily="2" charset="-78"/>
              </a:rPr>
              <a:t> </a:t>
            </a:r>
            <a:r>
              <a:rPr lang="fa-IR" b="1" dirty="0" smtClean="0">
                <a:cs typeface="B Zar" pitchFamily="2" charset="-78"/>
              </a:rPr>
              <a:t> و </a:t>
            </a:r>
            <a:r>
              <a:rPr lang="fa-IR" b="1" dirty="0">
                <a:cs typeface="B Zar" pitchFamily="2" charset="-78"/>
              </a:rPr>
              <a:t>(تذليل قطوف براى آنان ) به اين معناست كه خداى تعالى ميوه هاى بهشتى را براى ايشان مسخر كرده، و تحت فرمان و اراده آنان قرارداده، به هر نحو كه بخواهند بدون هيچ مانع و زحمتى بچينند. </a:t>
            </a:r>
          </a:p>
        </p:txBody>
      </p:sp>
    </p:spTree>
    <p:extLst>
      <p:ext uri="{BB962C8B-B14F-4D97-AF65-F5344CB8AC3E}">
        <p14:creationId xmlns:p14="http://schemas.microsoft.com/office/powerpoint/2010/main" val="114334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style>
          <a:lnRef idx="0">
            <a:schemeClr val="accent3"/>
          </a:lnRef>
          <a:fillRef idx="3">
            <a:schemeClr val="accent3"/>
          </a:fillRef>
          <a:effectRef idx="3">
            <a:schemeClr val="accent3"/>
          </a:effectRef>
          <a:fontRef idx="minor">
            <a:schemeClr val="lt1"/>
          </a:fontRef>
        </p:style>
        <p:txBody>
          <a:bodyPr>
            <a:noAutofit/>
          </a:bodyPr>
          <a:lstStyle/>
          <a:p>
            <a:r>
              <a:rPr lang="fa-IR" sz="3200" dirty="0">
                <a:solidFill>
                  <a:schemeClr val="tx2">
                    <a:lumMod val="50000"/>
                  </a:schemeClr>
                </a:solidFill>
                <a:cs typeface="B Titr" pitchFamily="2" charset="-78"/>
              </a:rPr>
              <a:t>وَيُطَافُ عَلَيْهِمْ بِآنِيَةٍ مِنْ فِضَّةٍ وَأَكْوَابٍ كَانَتْ قَوَارِيرَا ﴿۱۵﴾ </a:t>
            </a:r>
          </a:p>
        </p:txBody>
      </p:sp>
      <p:sp>
        <p:nvSpPr>
          <p:cNvPr id="3" name="Content Placeholder 2"/>
          <p:cNvSpPr>
            <a:spLocks noGrp="1"/>
          </p:cNvSpPr>
          <p:nvPr>
            <p:ph idx="1"/>
          </p:nvPr>
        </p:nvSpPr>
        <p:spPr/>
        <p:txBody>
          <a:bodyPr>
            <a:normAutofit/>
          </a:bodyPr>
          <a:lstStyle/>
          <a:p>
            <a:pPr marL="0" indent="0" algn="just">
              <a:buNone/>
            </a:pPr>
            <a:r>
              <a:rPr lang="fa-IR" sz="3600" dirty="0" smtClean="0">
                <a:cs typeface="B Zar" pitchFamily="2" charset="-78"/>
              </a:rPr>
              <a:t>    كلمه </a:t>
            </a:r>
            <a:r>
              <a:rPr lang="fa-IR" sz="3600" dirty="0">
                <a:cs typeface="B Zar" pitchFamily="2" charset="-78"/>
              </a:rPr>
              <a:t>(آنيه ) جمع كلمه (اناء) به معناى ظرف است، همانطور كه كلمه (اكسيه ) جمع كساء است، و (اكواب ) جمع كوب، به معناى ظرف آب است، البته ظرفى كه مانند ليوان نه دسته داشته باشد و نه لوله، و مراد از اينكه فرمود با چنين ظرفهاى نقره فام دور آنان طواف مى كنند، طواف كردن خدام بهشتى است كه براى اهل بهشت طعام و آب مى آورند، و توضيح بيشترش در ذيل آيه (و يطوف عليهم ولدان...) مى آيد. </a:t>
            </a:r>
          </a:p>
        </p:txBody>
      </p:sp>
    </p:spTree>
    <p:extLst>
      <p:ext uri="{BB962C8B-B14F-4D97-AF65-F5344CB8AC3E}">
        <p14:creationId xmlns:p14="http://schemas.microsoft.com/office/powerpoint/2010/main" val="1405055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0">
            <a:schemeClr val="accent3"/>
          </a:lnRef>
          <a:fillRef idx="3">
            <a:schemeClr val="accent3"/>
          </a:fillRef>
          <a:effectRef idx="3">
            <a:schemeClr val="accent3"/>
          </a:effectRef>
          <a:fontRef idx="minor">
            <a:schemeClr val="lt1"/>
          </a:fontRef>
        </p:style>
        <p:txBody>
          <a:bodyPr>
            <a:normAutofit/>
          </a:bodyPr>
          <a:lstStyle/>
          <a:p>
            <a:r>
              <a:rPr lang="fa-IR" sz="3200" dirty="0">
                <a:solidFill>
                  <a:schemeClr val="tx2">
                    <a:lumMod val="50000"/>
                  </a:schemeClr>
                </a:solidFill>
                <a:cs typeface="B Titr" pitchFamily="2" charset="-78"/>
              </a:rPr>
              <a:t>قَوَارِيرَ مِنْ فِضَّةٍ قَدَّرُوهَا تَقْدِيرًا ﴿۱۶﴾ </a:t>
            </a:r>
          </a:p>
        </p:txBody>
      </p:sp>
      <p:sp>
        <p:nvSpPr>
          <p:cNvPr id="3" name="Content Placeholder 2"/>
          <p:cNvSpPr>
            <a:spLocks noGrp="1"/>
          </p:cNvSpPr>
          <p:nvPr>
            <p:ph idx="1"/>
          </p:nvPr>
        </p:nvSpPr>
        <p:spPr>
          <a:xfrm>
            <a:off x="457200" y="1052736"/>
            <a:ext cx="8229600" cy="5544616"/>
          </a:xfrm>
        </p:spPr>
        <p:txBody>
          <a:bodyPr>
            <a:normAutofit fontScale="77500" lnSpcReduction="20000"/>
          </a:bodyPr>
          <a:lstStyle/>
          <a:p>
            <a:pPr marL="0" indent="0" algn="just">
              <a:buNone/>
            </a:pPr>
            <a:r>
              <a:rPr lang="fa-IR" b="1" dirty="0" smtClean="0">
                <a:cs typeface="B Zar" pitchFamily="2" charset="-78"/>
              </a:rPr>
              <a:t>     كلمه </a:t>
            </a:r>
            <a:r>
              <a:rPr lang="fa-IR" b="1" dirty="0">
                <a:cs typeface="B Zar" pitchFamily="2" charset="-78"/>
              </a:rPr>
              <a:t>(قوارير) در اين آيه بدل است از قوارير در آيه قبلى. </a:t>
            </a:r>
            <a:r>
              <a:rPr lang="fa-IR" b="1" dirty="0" smtClean="0">
                <a:cs typeface="B Zar" pitchFamily="2" charset="-78"/>
              </a:rPr>
              <a:t>و </a:t>
            </a:r>
            <a:r>
              <a:rPr lang="fa-IR" b="1" dirty="0">
                <a:cs typeface="B Zar" pitchFamily="2" charset="-78"/>
              </a:rPr>
              <a:t>بعضى گفته اند: منظور از نقره اى بودن قوارير تشبيه ظرفهاى بهشتى است، كه از نظر صفا و زيبايى مانند ظرف نقره است نه اينكه حقيقتا از جنس نقره باشد. </a:t>
            </a:r>
            <a:r>
              <a:rPr lang="fa-IR" b="1" dirty="0" smtClean="0">
                <a:cs typeface="B Zar" pitchFamily="2" charset="-78"/>
              </a:rPr>
              <a:t>بعضى </a:t>
            </a:r>
            <a:r>
              <a:rPr lang="fa-IR" b="1" dirty="0">
                <a:cs typeface="B Zar" pitchFamily="2" charset="-78"/>
              </a:rPr>
              <a:t>هم احتمال داده اند كه كلمه اى در آيه حذف شده باشد، و تقدير آن (قوارير من صفاء الفضه) باشد. </a:t>
            </a:r>
          </a:p>
          <a:p>
            <a:pPr marL="0" indent="0" algn="just">
              <a:buNone/>
            </a:pPr>
            <a:r>
              <a:rPr lang="fa-IR" b="1" dirty="0" smtClean="0">
                <a:cs typeface="B Zar" pitchFamily="2" charset="-78"/>
              </a:rPr>
              <a:t>    و </a:t>
            </a:r>
            <a:r>
              <a:rPr lang="fa-IR" b="1" dirty="0">
                <a:cs typeface="B Zar" pitchFamily="2" charset="-78"/>
              </a:rPr>
              <a:t>ضمير فاعلى در فعل (قدروها) به همان طايفه ابرار بر مى گردد، مى خواهد بفهماند ظرفهاى غذا و شراب را خود ابرار بر طبق ميل خود اندازه گيرى مى كنند، از غذا و شراب هر مقدارى كه بخواهند استفاده كنند ظرف آن غذا و شراب را هم به اندازه همان مقدار طعام و شراب اندازه گيرى مى كنند، و خلاصه چيزى از غذا و شرابشان در ظرف زياد و كم نمى آيد، آيه شريفه (لهم ما يشاون فيها)، و آيه (يفجرونها تفجيرا) نيز اشاره اى به اين معنا دارد. </a:t>
            </a:r>
          </a:p>
          <a:p>
            <a:pPr marL="0" indent="0" algn="just">
              <a:buNone/>
            </a:pPr>
            <a:r>
              <a:rPr lang="fa-IR" b="1" dirty="0" smtClean="0">
                <a:cs typeface="B Zar" pitchFamily="2" charset="-78"/>
              </a:rPr>
              <a:t>    احتمال </a:t>
            </a:r>
            <a:r>
              <a:rPr lang="fa-IR" b="1" dirty="0">
                <a:cs typeface="B Zar" pitchFamily="2" charset="-78"/>
              </a:rPr>
              <a:t>هم دارد ضمير به خدمتگزاران طوافگر برگردد، كه در باره آنان فرموده : (يطاف عليهم ) و مراد اين باشد كه خدمتگزاران ظرفهاى غذا و شراب را به آن مقدار غذا و شرابى كه ابرار احتياج دارند اندازه گيرى مى كنند، در نتيجه چيزى از غذا و شرابشان در ظرفها نمى ماند، و كم هم نمى آيد. </a:t>
            </a:r>
          </a:p>
        </p:txBody>
      </p:sp>
    </p:spTree>
    <p:extLst>
      <p:ext uri="{BB962C8B-B14F-4D97-AF65-F5344CB8AC3E}">
        <p14:creationId xmlns:p14="http://schemas.microsoft.com/office/powerpoint/2010/main" val="314887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0">
            <a:schemeClr val="accent5"/>
          </a:lnRef>
          <a:fillRef idx="3">
            <a:schemeClr val="accent5"/>
          </a:fillRef>
          <a:effectRef idx="3">
            <a:schemeClr val="accent5"/>
          </a:effectRef>
          <a:fontRef idx="minor">
            <a:schemeClr val="lt1"/>
          </a:fontRef>
        </p:style>
        <p:txBody>
          <a:bodyPr>
            <a:noAutofit/>
          </a:bodyPr>
          <a:lstStyle/>
          <a:p>
            <a:r>
              <a:rPr lang="fa-IR" sz="2800" dirty="0" smtClean="0">
                <a:solidFill>
                  <a:srgbClr val="FFFF00"/>
                </a:solidFill>
                <a:cs typeface="B Traffic" pitchFamily="2" charset="-78"/>
              </a:rPr>
              <a:t>هَلْ أَتَى عَلَى الْإِنْسَانِ حِينٌ مِنَ الدَّهْرِ لَمْ يَكُنْ شَيْئًا مَذْكُورًا ﴿۱﴾</a:t>
            </a:r>
            <a:endParaRPr lang="fa-IR" sz="2800" dirty="0">
              <a:solidFill>
                <a:srgbClr val="FFFF00"/>
              </a:solidFill>
              <a:cs typeface="B Traffic" pitchFamily="2" charset="-78"/>
            </a:endParaRPr>
          </a:p>
        </p:txBody>
      </p:sp>
      <p:sp>
        <p:nvSpPr>
          <p:cNvPr id="3" name="Content Placeholder 2"/>
          <p:cNvSpPr>
            <a:spLocks noGrp="1"/>
          </p:cNvSpPr>
          <p:nvPr>
            <p:ph idx="1"/>
          </p:nvPr>
        </p:nvSpPr>
        <p:spPr>
          <a:xfrm>
            <a:off x="457200" y="1052736"/>
            <a:ext cx="8229600" cy="5073427"/>
          </a:xfrm>
        </p:spPr>
        <p:txBody>
          <a:bodyPr>
            <a:normAutofit fontScale="92500" lnSpcReduction="20000"/>
          </a:bodyPr>
          <a:lstStyle/>
          <a:p>
            <a:pPr marL="0" indent="0" algn="just">
              <a:buNone/>
            </a:pPr>
            <a:r>
              <a:rPr lang="fa-IR" dirty="0" smtClean="0">
                <a:cs typeface="B Nazanin" pitchFamily="2" charset="-78"/>
              </a:rPr>
              <a:t>استفهام در اين آيه براى تثبيت مطلب است، و در نتيجه معنا را به طور سربسته اثبات مى كند، و معناى آن اين است كه به طور مسلم روزگارى بوده كه نام و نشانى از انسان نبوده، و چه بسا مقصود آن مفسرى هم كه گفته كلمه (هل ) در اين آيه به معناى كلمه (قد) است همين باشد، نه اينكه خواسته باشد بگويد: يكى از معانى كلمه (هل ) (بتحقيق ) است، كه بعضى خيال كرده اند. </a:t>
            </a:r>
          </a:p>
          <a:p>
            <a:pPr marL="0" indent="0" algn="just">
              <a:buNone/>
            </a:pPr>
            <a:r>
              <a:rPr lang="fa-IR" dirty="0" smtClean="0">
                <a:cs typeface="B Nazanin" pitchFamily="2" charset="-78"/>
              </a:rPr>
              <a:t>و مراد از (انسان ) در اين آيه جنس بشر است، و اما اينكه بعضى گفته اند: مراد از آن آدم ابو البشر است، با آيه بعدى سازگار نيست ، چون آدم ابو البشر از نطفه خلق نشده، و آيه بعدى در باره همين انسان مى فرمايد (انا خلقنا الانسان من نطفه ). </a:t>
            </a:r>
          </a:p>
          <a:p>
            <a:pPr marL="0" indent="0" algn="just">
              <a:buNone/>
            </a:pPr>
            <a:r>
              <a:rPr lang="fa-IR" dirty="0" smtClean="0">
                <a:cs typeface="B Nazanin" pitchFamily="2" charset="-78"/>
              </a:rPr>
              <a:t>و كلمه (حين ) به معناى يك قطعه محدود از زمان است، حال چه كوتاه باشد و چه طولانى، و كلمه دهر به معناى زمانى ممتد و طولانى و بدون حد است، يعنى زمانى كه نه اولش مشخص است، و نه آخرش</a:t>
            </a:r>
          </a:p>
          <a:p>
            <a:pPr marL="0" indent="0" algn="just">
              <a:buNone/>
            </a:pPr>
            <a:endParaRPr lang="fa-IR" dirty="0">
              <a:cs typeface="B Nazanin" pitchFamily="2" charset="-78"/>
            </a:endParaRPr>
          </a:p>
        </p:txBody>
      </p:sp>
    </p:spTree>
    <p:extLst>
      <p:ext uri="{BB962C8B-B14F-4D97-AF65-F5344CB8AC3E}">
        <p14:creationId xmlns:p14="http://schemas.microsoft.com/office/powerpoint/2010/main" val="3165628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998984"/>
          </a:xfrm>
        </p:spPr>
        <p:txBody>
          <a:bodyPr/>
          <a:lstStyle/>
          <a:p>
            <a:endParaRPr lang="fa-IR"/>
          </a:p>
        </p:txBody>
      </p:sp>
      <p:sp>
        <p:nvSpPr>
          <p:cNvPr id="3" name="Content Placeholder 2"/>
          <p:cNvSpPr>
            <a:spLocks noGrp="1"/>
          </p:cNvSpPr>
          <p:nvPr>
            <p:ph idx="1"/>
          </p:nvPr>
        </p:nvSpPr>
        <p:spPr>
          <a:xfrm>
            <a:off x="457200" y="332656"/>
            <a:ext cx="8229600" cy="5793507"/>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a:buNone/>
            </a:pPr>
            <a:r>
              <a:rPr lang="fa-IR" sz="3600" dirty="0">
                <a:cs typeface="B Zar" pitchFamily="2" charset="-78"/>
              </a:rPr>
              <a:t>وَيُسْقَوْنَ فِيهَا كَأْسًا كَانَ مِزَاجُهَا زَنْجَبِيلًا ﴿۱۷﴾</a:t>
            </a:r>
          </a:p>
          <a:p>
            <a:pPr marL="0" indent="0" algn="just">
              <a:buNone/>
            </a:pPr>
            <a:r>
              <a:rPr lang="fa-IR" sz="3600" dirty="0">
                <a:cs typeface="B Zar" pitchFamily="2" charset="-78"/>
              </a:rPr>
              <a:t>عَيْنًا فِيهَا تُسَمَّى سَلْسَبِيلًا ﴿۱۸</a:t>
            </a:r>
            <a:r>
              <a:rPr lang="fa-IR" sz="3600" dirty="0" smtClean="0">
                <a:cs typeface="B Zar" pitchFamily="2" charset="-78"/>
              </a:rPr>
              <a:t>﴾</a:t>
            </a:r>
          </a:p>
          <a:p>
            <a:pPr marL="0" indent="0" algn="just">
              <a:buNone/>
            </a:pPr>
            <a:r>
              <a:rPr lang="fa-IR" sz="3600" dirty="0" smtClean="0">
                <a:cs typeface="B Zar" pitchFamily="2" charset="-78"/>
              </a:rPr>
              <a:t>وَيَطُوفُ </a:t>
            </a:r>
            <a:r>
              <a:rPr lang="fa-IR" sz="3600" dirty="0">
                <a:cs typeface="B Zar" pitchFamily="2" charset="-78"/>
              </a:rPr>
              <a:t>عَلَيْهِمْ وِلْدَانٌ مُخَلَّدُونَ إِذَا رَأَيْتَهُمْ حَسِبْتَهُمْ لُؤْلُؤًا مَنْثُورًا ﴿۱۹﴾ </a:t>
            </a:r>
            <a:endParaRPr lang="fa-IR" sz="3600" dirty="0" smtClean="0">
              <a:cs typeface="B Zar" pitchFamily="2" charset="-78"/>
            </a:endParaRPr>
          </a:p>
          <a:p>
            <a:pPr marL="0" indent="0" algn="just">
              <a:buNone/>
            </a:pPr>
            <a:r>
              <a:rPr lang="fa-IR" sz="3600" dirty="0">
                <a:cs typeface="B Zar" pitchFamily="2" charset="-78"/>
              </a:rPr>
              <a:t>وَإِذَا رَأَيْتَ ثَمَّ رَأَيْتَ نَعِيمًا وَمُلْكًا كَبِيرًا ﴿۲۰﴾ </a:t>
            </a:r>
            <a:endParaRPr lang="fa-IR" sz="3600" dirty="0" smtClean="0">
              <a:cs typeface="B Zar" pitchFamily="2" charset="-78"/>
            </a:endParaRPr>
          </a:p>
          <a:p>
            <a:pPr marL="0" indent="0" algn="just">
              <a:buNone/>
            </a:pPr>
            <a:r>
              <a:rPr lang="fa-IR" sz="3600" dirty="0">
                <a:cs typeface="B Zar" pitchFamily="2" charset="-78"/>
              </a:rPr>
              <a:t>عَالِيَهُمْ ثِيَابُ سُنْدُسٍ خُضْرٌ وَإِسْتَبْرَقٌ وَحُلُّوا أَسَاوِرَ مِنْ فِضَّةٍ </a:t>
            </a:r>
            <a:r>
              <a:rPr lang="fa-IR" sz="3600" dirty="0" smtClean="0">
                <a:cs typeface="B Zar" pitchFamily="2" charset="-78"/>
              </a:rPr>
              <a:t>وَ سَقَاهُمْ </a:t>
            </a:r>
            <a:r>
              <a:rPr lang="fa-IR" sz="3600" dirty="0">
                <a:cs typeface="B Zar" pitchFamily="2" charset="-78"/>
              </a:rPr>
              <a:t>رَبُّهُمْ شَرَابًا طَهُورًا ﴿۲۱﴾ </a:t>
            </a:r>
            <a:endParaRPr lang="fa-IR" sz="3600" dirty="0" smtClean="0">
              <a:cs typeface="B Zar" pitchFamily="2" charset="-78"/>
            </a:endParaRPr>
          </a:p>
          <a:p>
            <a:pPr marL="0" indent="0" algn="just">
              <a:buNone/>
            </a:pPr>
            <a:r>
              <a:rPr lang="fa-IR" sz="3600" dirty="0">
                <a:cs typeface="B Zar" pitchFamily="2" charset="-78"/>
              </a:rPr>
              <a:t>إِنَّ هَذَا كَانَ لَكُمْ جَزَاءً وَكَانَ سَعْيُكُمْ مَشْكُورًا ﴿۲۲﴾ </a:t>
            </a:r>
          </a:p>
        </p:txBody>
      </p:sp>
    </p:spTree>
    <p:extLst>
      <p:ext uri="{BB962C8B-B14F-4D97-AF65-F5344CB8AC3E}">
        <p14:creationId xmlns:p14="http://schemas.microsoft.com/office/powerpoint/2010/main" val="146759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style>
          <a:lnRef idx="0">
            <a:schemeClr val="accent3"/>
          </a:lnRef>
          <a:fillRef idx="3">
            <a:schemeClr val="accent3"/>
          </a:fillRef>
          <a:effectRef idx="3">
            <a:schemeClr val="accent3"/>
          </a:effectRef>
          <a:fontRef idx="minor">
            <a:schemeClr val="lt1"/>
          </a:fontRef>
        </p:style>
        <p:txBody>
          <a:bodyPr>
            <a:noAutofit/>
          </a:bodyPr>
          <a:lstStyle/>
          <a:p>
            <a:r>
              <a:rPr lang="fa-IR" sz="2800" dirty="0">
                <a:solidFill>
                  <a:schemeClr val="tx2">
                    <a:lumMod val="50000"/>
                  </a:schemeClr>
                </a:solidFill>
                <a:cs typeface="B Titr" pitchFamily="2" charset="-78"/>
              </a:rPr>
              <a:t>وَيُسْقَوْنَ فِيهَا كَأْسًا كَانَ مِزَاجُهَا </a:t>
            </a:r>
            <a:r>
              <a:rPr lang="fa-IR" sz="2800" dirty="0" smtClean="0">
                <a:solidFill>
                  <a:schemeClr val="tx2">
                    <a:lumMod val="50000"/>
                  </a:schemeClr>
                </a:solidFill>
                <a:cs typeface="B Titr" pitchFamily="2" charset="-78"/>
              </a:rPr>
              <a:t>زَنْجَبِيلًا ﴿۱۷﴾عَيْنًا </a:t>
            </a:r>
            <a:r>
              <a:rPr lang="fa-IR" sz="2800" dirty="0">
                <a:solidFill>
                  <a:schemeClr val="tx2">
                    <a:lumMod val="50000"/>
                  </a:schemeClr>
                </a:solidFill>
                <a:cs typeface="B Titr" pitchFamily="2" charset="-78"/>
              </a:rPr>
              <a:t>فِيهَا تُسَمَّى سَلْسَبِيلًا ﴿۱۸</a:t>
            </a:r>
            <a:r>
              <a:rPr lang="fa-IR" sz="2800" dirty="0" smtClean="0">
                <a:solidFill>
                  <a:schemeClr val="tx2">
                    <a:lumMod val="50000"/>
                  </a:schemeClr>
                </a:solidFill>
                <a:cs typeface="B Titr" pitchFamily="2" charset="-78"/>
              </a:rPr>
              <a:t>﴾</a:t>
            </a:r>
            <a:endParaRPr lang="fa-IR" sz="2800" dirty="0">
              <a:solidFill>
                <a:schemeClr val="tx2">
                  <a:lumMod val="50000"/>
                </a:schemeClr>
              </a:solidFill>
              <a:cs typeface="B Titr" pitchFamily="2" charset="-78"/>
            </a:endParaRPr>
          </a:p>
        </p:txBody>
      </p:sp>
      <p:sp>
        <p:nvSpPr>
          <p:cNvPr id="3" name="Content Placeholder 2"/>
          <p:cNvSpPr>
            <a:spLocks noGrp="1"/>
          </p:cNvSpPr>
          <p:nvPr>
            <p:ph idx="1"/>
          </p:nvPr>
        </p:nvSpPr>
        <p:spPr/>
        <p:txBody>
          <a:bodyPr>
            <a:normAutofit lnSpcReduction="10000"/>
          </a:bodyPr>
          <a:lstStyle/>
          <a:p>
            <a:pPr marL="0" indent="0" algn="just">
              <a:buNone/>
            </a:pPr>
            <a:r>
              <a:rPr lang="fa-IR" dirty="0" smtClean="0">
                <a:cs typeface="B Zar" pitchFamily="2" charset="-78"/>
              </a:rPr>
              <a:t>    بعضى </a:t>
            </a:r>
            <a:r>
              <a:rPr lang="fa-IR" dirty="0">
                <a:cs typeface="B Zar" pitchFamily="2" charset="-78"/>
              </a:rPr>
              <a:t>از مفسرين گفته اند: در عرب مرسوم بوده كه از زنجبيل استفاده عطرو بوى خوش مى كرده اند، و آن را در جام نوشيدنيها مى ريختند، در اين آيه هم به ابرار وعده داده كه زنجبيل بهشتى را كه پاكيزه تر و خوشبوتر است در جام شرابشان مى ريزند. </a:t>
            </a:r>
          </a:p>
          <a:p>
            <a:pPr marL="0" indent="0" algn="just">
              <a:buNone/>
            </a:pPr>
            <a:r>
              <a:rPr lang="fa-IR" dirty="0">
                <a:cs typeface="B Zar" pitchFamily="2" charset="-78"/>
              </a:rPr>
              <a:t>  </a:t>
            </a:r>
          </a:p>
          <a:p>
            <a:pPr marL="0" indent="0" algn="just">
              <a:buNone/>
            </a:pPr>
            <a:r>
              <a:rPr lang="fa-IR" dirty="0" smtClean="0">
                <a:cs typeface="B Zar" pitchFamily="2" charset="-78"/>
              </a:rPr>
              <a:t>    يعنى </a:t>
            </a:r>
            <a:r>
              <a:rPr lang="fa-IR" dirty="0">
                <a:cs typeface="B Zar" pitchFamily="2" charset="-78"/>
              </a:rPr>
              <a:t>(من عين ) و يا (اعنى عينا) و يا (اخص عينا) خلاصه منصوب بودن عين يا به خاطر افتادن حرف جر (من ) است، و يا فعلى در تقدير است كه كلمه (عين ) را به عنوان مفعول نصب داده، راغب گفته : كلمه (سلسبيل ) به معناى آبى سبك و لذيذ و برنده است. </a:t>
            </a:r>
          </a:p>
        </p:txBody>
      </p:sp>
    </p:spTree>
    <p:extLst>
      <p:ext uri="{BB962C8B-B14F-4D97-AF65-F5344CB8AC3E}">
        <p14:creationId xmlns:p14="http://schemas.microsoft.com/office/powerpoint/2010/main" val="224957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Autofit/>
          </a:bodyPr>
          <a:lstStyle/>
          <a:p>
            <a:r>
              <a:rPr lang="fa-IR" sz="3200" dirty="0">
                <a:solidFill>
                  <a:schemeClr val="tx2">
                    <a:lumMod val="50000"/>
                  </a:schemeClr>
                </a:solidFill>
                <a:cs typeface="B Titr" pitchFamily="2" charset="-78"/>
              </a:rPr>
              <a:t>وَيَطُوفُ عَلَيْهِمْ وِلْدَانٌ مُخَلَّدُونَ إِذَا رَأَيْتَهُمْ حَسِبْتَهُمْ لُؤْلُؤًا مَنْثُورًا ﴿۱۹﴾ </a:t>
            </a:r>
          </a:p>
        </p:txBody>
      </p:sp>
      <p:sp>
        <p:nvSpPr>
          <p:cNvPr id="3" name="Content Placeholder 2"/>
          <p:cNvSpPr>
            <a:spLocks noGrp="1"/>
          </p:cNvSpPr>
          <p:nvPr>
            <p:ph idx="1"/>
          </p:nvPr>
        </p:nvSpPr>
        <p:spPr>
          <a:xfrm>
            <a:off x="457200" y="1340768"/>
            <a:ext cx="8229600" cy="4785395"/>
          </a:xfrm>
        </p:spPr>
        <p:txBody>
          <a:bodyPr>
            <a:noAutofit/>
          </a:bodyPr>
          <a:lstStyle/>
          <a:p>
            <a:pPr marL="0" indent="0" algn="just">
              <a:buNone/>
            </a:pPr>
            <a:r>
              <a:rPr lang="fa-IR" sz="3600" dirty="0" smtClean="0">
                <a:solidFill>
                  <a:schemeClr val="tx2">
                    <a:lumMod val="50000"/>
                  </a:schemeClr>
                </a:solidFill>
                <a:cs typeface="B Zar" pitchFamily="2" charset="-78"/>
              </a:rPr>
              <a:t>   يعنى </a:t>
            </a:r>
            <a:r>
              <a:rPr lang="fa-IR" sz="3600" dirty="0">
                <a:solidFill>
                  <a:schemeClr val="tx2">
                    <a:lumMod val="50000"/>
                  </a:schemeClr>
                </a:solidFill>
                <a:cs typeface="B Zar" pitchFamily="2" charset="-78"/>
              </a:rPr>
              <a:t>فرزندانى بهشتى </a:t>
            </a:r>
            <a:r>
              <a:rPr lang="fa-IR" sz="3600" dirty="0" smtClean="0">
                <a:solidFill>
                  <a:schemeClr val="tx2">
                    <a:lumMod val="50000"/>
                  </a:schemeClr>
                </a:solidFill>
                <a:cs typeface="B Zar" pitchFamily="2" charset="-78"/>
              </a:rPr>
              <a:t>پيرامون </a:t>
            </a:r>
            <a:r>
              <a:rPr lang="fa-IR" sz="3600" dirty="0">
                <a:solidFill>
                  <a:schemeClr val="tx2">
                    <a:lumMod val="50000"/>
                  </a:schemeClr>
                </a:solidFill>
                <a:cs typeface="B Zar" pitchFamily="2" charset="-78"/>
              </a:rPr>
              <a:t>ابرار طواف مى كنند، كه هميشه طراوت و خرمى جوانى و زيبايى منظر را دارند. </a:t>
            </a:r>
          </a:p>
          <a:p>
            <a:pPr marL="0" indent="0" algn="just">
              <a:buNone/>
            </a:pPr>
            <a:r>
              <a:rPr lang="fa-IR" sz="3600" dirty="0" smtClean="0">
                <a:solidFill>
                  <a:schemeClr val="tx2">
                    <a:lumMod val="50000"/>
                  </a:schemeClr>
                </a:solidFill>
                <a:cs typeface="B Zar" pitchFamily="2" charset="-78"/>
              </a:rPr>
              <a:t>   ولى </a:t>
            </a:r>
            <a:r>
              <a:rPr lang="fa-IR" sz="3600" dirty="0">
                <a:solidFill>
                  <a:schemeClr val="tx2">
                    <a:lumMod val="50000"/>
                  </a:schemeClr>
                </a:solidFill>
                <a:cs typeface="B Zar" pitchFamily="2" charset="-78"/>
              </a:rPr>
              <a:t>بعضى گفته اند: (ولدان مخلدون ) به معناى جوانانى است كه گوشواره معروف به (خلده ) را به گوش دارند. و منظور از اينكه فرمود: تو گمان مى كنى كه لولو منثورند، اين است كه آن خدمتگزاران آنقدر صفاى لون دارند، و آنقدر چهره هايشان نورانى است كه نور رويشان به روى يكديگر مى تابد، تو گويى در مجالسى كه ايشان خدمت مى كنند لولو نثار كرده اند. </a:t>
            </a:r>
          </a:p>
        </p:txBody>
      </p:sp>
    </p:spTree>
    <p:extLst>
      <p:ext uri="{BB962C8B-B14F-4D97-AF65-F5344CB8AC3E}">
        <p14:creationId xmlns:p14="http://schemas.microsoft.com/office/powerpoint/2010/main" val="164153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style>
          <a:lnRef idx="0">
            <a:schemeClr val="accent3"/>
          </a:lnRef>
          <a:fillRef idx="3">
            <a:schemeClr val="accent3"/>
          </a:fillRef>
          <a:effectRef idx="3">
            <a:schemeClr val="accent3"/>
          </a:effectRef>
          <a:fontRef idx="minor">
            <a:schemeClr val="lt1"/>
          </a:fontRef>
        </p:style>
        <p:txBody>
          <a:bodyPr>
            <a:normAutofit/>
          </a:bodyPr>
          <a:lstStyle/>
          <a:p>
            <a:r>
              <a:rPr lang="fa-IR" sz="3600" dirty="0">
                <a:solidFill>
                  <a:schemeClr val="tx2">
                    <a:lumMod val="50000"/>
                  </a:schemeClr>
                </a:solidFill>
                <a:cs typeface="B Titr" pitchFamily="2" charset="-78"/>
              </a:rPr>
              <a:t>وَإِذَا رَأَيْتَ ثَمَّ رَأَيْتَ نَعِيمًا وَمُلْكًا كَبِيرًا ﴿۲۰﴾ </a:t>
            </a:r>
          </a:p>
        </p:txBody>
      </p:sp>
      <p:sp>
        <p:nvSpPr>
          <p:cNvPr id="3" name="Content Placeholder 2"/>
          <p:cNvSpPr>
            <a:spLocks noGrp="1"/>
          </p:cNvSpPr>
          <p:nvPr>
            <p:ph idx="1"/>
          </p:nvPr>
        </p:nvSpPr>
        <p:spPr>
          <a:xfrm>
            <a:off x="457200" y="1412776"/>
            <a:ext cx="8229600" cy="4824536"/>
          </a:xfrm>
        </p:spPr>
        <p:txBody>
          <a:bodyPr>
            <a:noAutofit/>
          </a:bodyPr>
          <a:lstStyle/>
          <a:p>
            <a:pPr marL="0" indent="0" algn="just">
              <a:buNone/>
            </a:pPr>
            <a:r>
              <a:rPr lang="fa-IR" sz="2800" dirty="0">
                <a:cs typeface="B Zar" pitchFamily="2" charset="-78"/>
              </a:rPr>
              <a:t>كلمه (ثم ) - با فتحه اول - ظرف مكان است، و جز در ظرف مكان استعمال نمى شود، و لذا بعضى گفته اند: معناى (رايت ) ى اول، اين است كه اگر چشم خود را بدانجا يعنى به بهشت بيفكنى ، در آنجا نعيمى مى بينى كه با زبان قابل وصف نيست، و ملك كبيرى مى بينى كه با هيچ مقياسى نمى توان تقديرش كرد. </a:t>
            </a:r>
          </a:p>
          <a:p>
            <a:pPr marL="0" indent="0" algn="just">
              <a:buNone/>
            </a:pPr>
            <a:r>
              <a:rPr lang="fa-IR" sz="2800" dirty="0">
                <a:cs typeface="B Zar" pitchFamily="2" charset="-78"/>
              </a:rPr>
              <a:t>بعضى ديگر گفته اند: كلمه (ثم ) صله اى است كه موصولش حذف شده،و تقدير كلام و (اذا رايت ما ثم من النعيم و الملك ) است، يعنى و اگر ببينى آنچه در آنجا از نعيم و ملك كه هست نعيم و ملكى كبير خواهى ديد، در نتيجه آيه مورد بحث نظير آيه (لقد تقطع بينكم ) است، از ميان علماى نحو كوفيان جائز دانسته اند كه موصول حذف بشود، وصله اش بماند، هر چند بصريها آن را جائز ندانسته اند. </a:t>
            </a:r>
          </a:p>
        </p:txBody>
      </p:sp>
    </p:spTree>
    <p:extLst>
      <p:ext uri="{BB962C8B-B14F-4D97-AF65-F5344CB8AC3E}">
        <p14:creationId xmlns:p14="http://schemas.microsoft.com/office/powerpoint/2010/main" val="95034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style>
          <a:lnRef idx="0">
            <a:schemeClr val="accent3"/>
          </a:lnRef>
          <a:fillRef idx="3">
            <a:schemeClr val="accent3"/>
          </a:fillRef>
          <a:effectRef idx="3">
            <a:schemeClr val="accent3"/>
          </a:effectRef>
          <a:fontRef idx="minor">
            <a:schemeClr val="lt1"/>
          </a:fontRef>
        </p:style>
        <p:txBody>
          <a:bodyPr>
            <a:noAutofit/>
          </a:bodyPr>
          <a:lstStyle/>
          <a:p>
            <a:r>
              <a:rPr lang="fa-IR" sz="2800" dirty="0">
                <a:solidFill>
                  <a:schemeClr val="tx2">
                    <a:lumMod val="50000"/>
                  </a:schemeClr>
                </a:solidFill>
                <a:cs typeface="B Titr" pitchFamily="2" charset="-78"/>
              </a:rPr>
              <a:t>عَالِيَهُمْ ثِيَابُ سُنْدُسٍ خُضْرٌ وَإِسْتَبْرَقٌ وَحُلُّوا أَسَاوِرَ مِنْ فِضَّةٍ وَ سَقَاهُمْ رَبُّهُمْ شَرَابًا طَهُورًا ﴿۲۱﴾ </a:t>
            </a:r>
          </a:p>
        </p:txBody>
      </p:sp>
      <p:sp>
        <p:nvSpPr>
          <p:cNvPr id="3" name="Content Placeholder 2"/>
          <p:cNvSpPr>
            <a:spLocks noGrp="1"/>
          </p:cNvSpPr>
          <p:nvPr>
            <p:ph idx="1"/>
          </p:nvPr>
        </p:nvSpPr>
        <p:spPr/>
        <p:txBody>
          <a:bodyPr>
            <a:noAutofit/>
          </a:bodyPr>
          <a:lstStyle/>
          <a:p>
            <a:pPr marL="0" indent="0" algn="just">
              <a:buNone/>
            </a:pPr>
            <a:r>
              <a:rPr lang="fa-IR" sz="2800" dirty="0" smtClean="0">
                <a:cs typeface="B Zar" pitchFamily="2" charset="-78"/>
              </a:rPr>
              <a:t>    ظاهرا </a:t>
            </a:r>
            <a:r>
              <a:rPr lang="fa-IR" sz="2800" dirty="0">
                <a:cs typeface="B Zar" pitchFamily="2" charset="-78"/>
              </a:rPr>
              <a:t>كلمه (عاليهم ) حال است از ابرار، و ضمير (هم ) و ساير ضماير جمع هم به ايشان بر مى گردد، و كلمه (ثياب ) فاعل آن حال است، و كلمه (سندس ) - همانطورى كه گفته اند - به معناى پارچه نازكى است كه از حرير بافته شده باشد، و كلمه (خضر) صفت كلمه (ثياب ) است، و كلمه (استبرق ) به معناى پارچه اى است درشت باف كه از ابريشم بافته شده باشد، اين كلمه مانند كلمه (سندس ) در اصل عربى نبوده، بلكه از غير عرب گرفته شده، و تغييرى بدان داده شده است. </a:t>
            </a:r>
          </a:p>
          <a:p>
            <a:pPr marL="0" indent="0" algn="just">
              <a:buNone/>
            </a:pPr>
            <a:r>
              <a:rPr lang="fa-IR" sz="2800" dirty="0" smtClean="0">
                <a:cs typeface="B Zar" pitchFamily="2" charset="-78"/>
              </a:rPr>
              <a:t>    (</a:t>
            </a:r>
            <a:r>
              <a:rPr lang="fa-IR" sz="2800" dirty="0">
                <a:cs typeface="B Zar" pitchFamily="2" charset="-78"/>
              </a:rPr>
              <a:t>و حلوا اساور من فضه ) - مصدر (تحليه ) كه فعل (حلوا) از آن مشتق است به معناى زينت دادن و آراستن است، و كلمه (اساور) جمع سوار (النگو) است و راغب گفته اين كلمه معرب (دستواره ) است. </a:t>
            </a:r>
          </a:p>
        </p:txBody>
      </p:sp>
    </p:spTree>
    <p:extLst>
      <p:ext uri="{BB962C8B-B14F-4D97-AF65-F5344CB8AC3E}">
        <p14:creationId xmlns:p14="http://schemas.microsoft.com/office/powerpoint/2010/main" val="116395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fa-IR" sz="2800" dirty="0">
                <a:solidFill>
                  <a:srgbClr val="00B0F0"/>
                </a:solidFill>
                <a:cs typeface="B Titr" pitchFamily="2" charset="-78"/>
              </a:rPr>
              <a:t>مقصود از (شراب طهور) كه در بهشت به ابرار نوشانده مى شود </a:t>
            </a:r>
          </a:p>
        </p:txBody>
      </p:sp>
      <p:sp>
        <p:nvSpPr>
          <p:cNvPr id="3" name="Content Placeholder 2"/>
          <p:cNvSpPr>
            <a:spLocks noGrp="1"/>
          </p:cNvSpPr>
          <p:nvPr>
            <p:ph idx="1"/>
          </p:nvPr>
        </p:nvSpPr>
        <p:spPr>
          <a:xfrm>
            <a:off x="457200" y="1196752"/>
            <a:ext cx="8229600" cy="5256584"/>
          </a:xfrm>
        </p:spPr>
        <p:txBody>
          <a:bodyPr>
            <a:noAutofit/>
          </a:bodyPr>
          <a:lstStyle/>
          <a:p>
            <a:pPr marL="0" indent="0" algn="just">
              <a:buNone/>
            </a:pPr>
            <a:r>
              <a:rPr lang="fa-IR" sz="2400" b="1" dirty="0" smtClean="0">
                <a:cs typeface="B Zar" pitchFamily="2" charset="-78"/>
              </a:rPr>
              <a:t>   (</a:t>
            </a:r>
            <a:r>
              <a:rPr lang="fa-IR" sz="2400" b="1" dirty="0">
                <a:cs typeface="B Zar" pitchFamily="2" charset="-78"/>
              </a:rPr>
              <a:t>و سقيهم ربهم شرابا طهورا) - خدايشان شرابى به ايشان نوشانيد كه طهور بود، يعنى در پاكى به حد نهايت بود، شرابى بود كه هيچ قذارت و پليدى را باقى نمى گذاشت و يكى از قذارتهاى درونى آدمى غفلت از خداى سبحان، و بى توجهى به اوست، پس ابرار كه اين شراب طهور را نوشيدند محجوب از پروردگارشان نيستند، و لذا آنان مى توانستند خدا را حمد بگويند، همچنان كه قرآن فرموده : (و اخر دعويهم ان الحمد لله رب العالمين )، و ما در تفسير سوره حمد گفتيم : حمد وصفى است كه جز بندگان خالص خدا صلاحيت آن را ندارند، چون خود خداى تعالى فرموده : (سبحان اللّه عما يصفون الا عباد اللّه لمخلصين ). </a:t>
            </a:r>
          </a:p>
          <a:p>
            <a:pPr marL="0" indent="0" algn="just">
              <a:buNone/>
            </a:pPr>
            <a:r>
              <a:rPr lang="fa-IR" sz="2400" b="1" dirty="0" smtClean="0">
                <a:cs typeface="B Zar" pitchFamily="2" charset="-78"/>
              </a:rPr>
              <a:t>    خداى </a:t>
            </a:r>
            <a:r>
              <a:rPr lang="fa-IR" sz="2400" b="1" dirty="0">
                <a:cs typeface="B Zar" pitchFamily="2" charset="-78"/>
              </a:rPr>
              <a:t>تعالى در جمله (و سقيهم ربهم ) همه واسطه ها را حذف كرده، و نوشاندن به ايشان را مستقيما به خودش نسبت داده، و اين از همه نعمتهايى كه در بهشت به ايشان داده افضل است، و چه بسا يكى از نعمت هايى باشد كه به حكم آيه (لهم ما يشاون فيها و لدينا مزيد) خواست خود بشر بدان نمى رسد. </a:t>
            </a:r>
          </a:p>
        </p:txBody>
      </p:sp>
    </p:spTree>
    <p:extLst>
      <p:ext uri="{BB962C8B-B14F-4D97-AF65-F5344CB8AC3E}">
        <p14:creationId xmlns:p14="http://schemas.microsoft.com/office/powerpoint/2010/main" val="169405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0">
            <a:schemeClr val="accent3"/>
          </a:lnRef>
          <a:fillRef idx="3">
            <a:schemeClr val="accent3"/>
          </a:fillRef>
          <a:effectRef idx="3">
            <a:schemeClr val="accent3"/>
          </a:effectRef>
          <a:fontRef idx="minor">
            <a:schemeClr val="lt1"/>
          </a:fontRef>
        </p:style>
        <p:txBody>
          <a:bodyPr>
            <a:normAutofit/>
          </a:bodyPr>
          <a:lstStyle/>
          <a:p>
            <a:r>
              <a:rPr lang="fa-IR" sz="3200" dirty="0">
                <a:solidFill>
                  <a:schemeClr val="tx2">
                    <a:lumMod val="50000"/>
                  </a:schemeClr>
                </a:solidFill>
                <a:cs typeface="B Titr" pitchFamily="2" charset="-78"/>
              </a:rPr>
              <a:t>إِنَّ هَذَا كَانَ لَكُمْ جَزَاءً وَكَانَ سَعْيُكُمْ مَشْكُورًا ﴿۲۲﴾ </a:t>
            </a:r>
          </a:p>
        </p:txBody>
      </p:sp>
      <p:sp>
        <p:nvSpPr>
          <p:cNvPr id="3" name="Content Placeholder 2"/>
          <p:cNvSpPr>
            <a:spLocks noGrp="1"/>
          </p:cNvSpPr>
          <p:nvPr>
            <p:ph idx="1"/>
          </p:nvPr>
        </p:nvSpPr>
        <p:spPr>
          <a:xfrm>
            <a:off x="457200" y="1340768"/>
            <a:ext cx="8229600" cy="4785395"/>
          </a:xfrm>
        </p:spPr>
        <p:txBody>
          <a:bodyPr/>
          <a:lstStyle/>
          <a:p>
            <a:pPr marL="0" indent="0" algn="just">
              <a:buNone/>
            </a:pPr>
            <a:r>
              <a:rPr lang="fa-IR" dirty="0" smtClean="0">
                <a:cs typeface="B Zar" pitchFamily="2" charset="-78"/>
              </a:rPr>
              <a:t>   در </a:t>
            </a:r>
            <a:r>
              <a:rPr lang="fa-IR" dirty="0">
                <a:cs typeface="B Zar" pitchFamily="2" charset="-78"/>
              </a:rPr>
              <a:t>اين آيه شريفه دو احتمال هست، يكى اينكه حكايت خطابى باشد كه از ناحيه خداى تعالى به هنگام پرداخت اجرشان به ايشان مى شود. و احتمال دوم اين است كه جمله يقال لهم - به ايشان گفته مى شود در تقدير باشد. </a:t>
            </a:r>
          </a:p>
          <a:p>
            <a:pPr marL="0" indent="0" algn="just">
              <a:buNone/>
            </a:pPr>
            <a:r>
              <a:rPr lang="fa-IR" dirty="0" smtClean="0">
                <a:cs typeface="B Zar" pitchFamily="2" charset="-78"/>
              </a:rPr>
              <a:t>   و </a:t>
            </a:r>
            <a:r>
              <a:rPr lang="fa-IR" dirty="0">
                <a:cs typeface="B Zar" pitchFamily="2" charset="-78"/>
              </a:rPr>
              <a:t>جمله (و كان سعيكم مشكورا) خود، انشاى شكر در برابر مساعى مرضيه و اعمال مقبوله ايشان است، و خوشا به حالشان كه با چه كلام پاكيزه اى خطاب مى شوند. </a:t>
            </a:r>
          </a:p>
          <a:p>
            <a:pPr marL="0" indent="0" algn="just">
              <a:buNone/>
            </a:pPr>
            <a:endParaRPr lang="fa-IR" dirty="0">
              <a:cs typeface="B Zar" pitchFamily="2" charset="-78"/>
            </a:endParaRPr>
          </a:p>
        </p:txBody>
      </p:sp>
    </p:spTree>
    <p:extLst>
      <p:ext uri="{BB962C8B-B14F-4D97-AF65-F5344CB8AC3E}">
        <p14:creationId xmlns:p14="http://schemas.microsoft.com/office/powerpoint/2010/main" val="147032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fa-IR" sz="2000" dirty="0">
                <a:solidFill>
                  <a:srgbClr val="00B0F0"/>
                </a:solidFill>
                <a:cs typeface="B Titr" pitchFamily="2" charset="-78"/>
              </a:rPr>
              <a:t>اشاره به وجه اينكه در شمار نعم بهشتى ابرار، از حورالعين نام برده نشده است </a:t>
            </a:r>
          </a:p>
        </p:txBody>
      </p:sp>
      <p:sp>
        <p:nvSpPr>
          <p:cNvPr id="3" name="Content Placeholder 2"/>
          <p:cNvSpPr>
            <a:spLocks noGrp="1"/>
          </p:cNvSpPr>
          <p:nvPr>
            <p:ph idx="1"/>
          </p:nvPr>
        </p:nvSpPr>
        <p:spPr>
          <a:xfrm>
            <a:off x="457200" y="1196752"/>
            <a:ext cx="8229600" cy="4929411"/>
          </a:xfrm>
        </p:spPr>
        <p:txBody>
          <a:bodyPr>
            <a:normAutofit fontScale="92500" lnSpcReduction="20000"/>
          </a:bodyPr>
          <a:lstStyle/>
          <a:p>
            <a:pPr marL="0" indent="0" algn="just">
              <a:buNone/>
            </a:pPr>
            <a:r>
              <a:rPr lang="fa-IR" dirty="0" smtClean="0">
                <a:cs typeface="B Zar" pitchFamily="2" charset="-78"/>
              </a:rPr>
              <a:t>اين </a:t>
            </a:r>
            <a:r>
              <a:rPr lang="fa-IR" dirty="0">
                <a:cs typeface="B Zar" pitchFamily="2" charset="-78"/>
              </a:rPr>
              <a:t>را هم بايد دانست كه در آيات مورد بحث نعمت زنان بهشتى يعنى حور العين را جزو نعمت هاى بهشتى ذكر نكرده با اينكه در كلام مجيد خداى تعالى هر جا سخن از نعيم بهشت شده، حور العين جزو مهم ترين آنها ذكر شده است. ممكن است از ظاهر جريان چنين فهميده شود كه علت آن اين بوده كه در بين ابرار مورد نظر آيات، كسى از طايفه زنان بوده، (و خداى تعالى براى رعايت حرمت او سخن از حور العين به ميان نياورده است ). </a:t>
            </a:r>
          </a:p>
          <a:p>
            <a:pPr marL="0" indent="0" algn="just">
              <a:buNone/>
            </a:pPr>
            <a:r>
              <a:rPr lang="fa-IR" dirty="0">
                <a:cs typeface="B Zar" pitchFamily="2" charset="-78"/>
              </a:rPr>
              <a:t>تفسير روح المعانى همين معنا را از لطايف قرآن دانسته و گفته : در صورتى كه آيات در باره اهل بيت (عليهم السلم) نازل شده باشد، ذكر نشدن حور العين از لطيف ترين نكات خواهد بود، آرى اگر تصريح به (ولدان مخلدون ) كرده و نامى از حور العين نبرده، به خاطر رعايت احترام بتول و قره العين رسول بوده. </a:t>
            </a:r>
          </a:p>
          <a:p>
            <a:pPr marL="0" indent="0" algn="just">
              <a:buNone/>
            </a:pPr>
            <a:endParaRPr lang="fa-IR" dirty="0">
              <a:cs typeface="B Zar" pitchFamily="2" charset="-78"/>
            </a:endParaRPr>
          </a:p>
        </p:txBody>
      </p:sp>
    </p:spTree>
    <p:extLst>
      <p:ext uri="{BB962C8B-B14F-4D97-AF65-F5344CB8AC3E}">
        <p14:creationId xmlns:p14="http://schemas.microsoft.com/office/powerpoint/2010/main" val="384060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989"/>
          </a:xfrm>
        </p:spPr>
        <p:txBody>
          <a:bodyPr>
            <a:noAutofit/>
          </a:bodyPr>
          <a:lstStyle/>
          <a:p>
            <a:r>
              <a:rPr lang="fa-IR" sz="2000" dirty="0">
                <a:solidFill>
                  <a:srgbClr val="00B0F0"/>
                </a:solidFill>
                <a:cs typeface="B Titr" pitchFamily="2" charset="-78"/>
              </a:rPr>
              <a:t>رواياتى راجع به نزول سوره هل اتى در شأن اميرالمؤمنين و فاطمه (عليهما السّلام) </a:t>
            </a:r>
          </a:p>
        </p:txBody>
      </p:sp>
      <p:sp>
        <p:nvSpPr>
          <p:cNvPr id="3" name="Content Placeholder 2"/>
          <p:cNvSpPr>
            <a:spLocks noGrp="1"/>
          </p:cNvSpPr>
          <p:nvPr>
            <p:ph idx="1"/>
          </p:nvPr>
        </p:nvSpPr>
        <p:spPr>
          <a:xfrm>
            <a:off x="457200" y="764704"/>
            <a:ext cx="8229600" cy="5760640"/>
          </a:xfrm>
        </p:spPr>
        <p:txBody>
          <a:bodyPr>
            <a:normAutofit fontScale="62500" lnSpcReduction="20000"/>
          </a:bodyPr>
          <a:lstStyle/>
          <a:p>
            <a:pPr marL="0" indent="0" algn="just">
              <a:buNone/>
            </a:pPr>
            <a:r>
              <a:rPr lang="fa-IR" b="1" dirty="0" smtClean="0">
                <a:cs typeface="B Zar" pitchFamily="2" charset="-78"/>
              </a:rPr>
              <a:t>در </a:t>
            </a:r>
            <a:r>
              <a:rPr lang="fa-IR" b="1" dirty="0">
                <a:cs typeface="B Zar" pitchFamily="2" charset="-78"/>
              </a:rPr>
              <a:t>تفسير كشاف است كه از ابن عباس روايت آمده كه حسن و حسين بيمار شدند، و رسول خدا (صلى اللّه عليه و آله و سلم) با جمعى از صحابه از ايشان عيادت كرد، مردم به على (عليه السلام) گفتند چه خوب است براى بهبودى فرزندت - فرزندانت - نذرى كنى، على و فاطمه، و فضه كنيز آن دو نذر كردند كه اگر كودكان بهبودى يافتند سه روز روزه بدارند، بچه ها بهبودى يافتند، و اثرى از آن كسالت باقى نماند. </a:t>
            </a:r>
          </a:p>
          <a:p>
            <a:pPr marL="0" indent="0" algn="just">
              <a:buNone/>
            </a:pPr>
            <a:r>
              <a:rPr lang="fa-IR" b="1" dirty="0">
                <a:cs typeface="B Zar" pitchFamily="2" charset="-78"/>
              </a:rPr>
              <a:t>بعد از بهبودى كودكان، على از شمعون خيبرى يهودى سه من قرص جو قرض كرد، و فاطمه يك من آن را دستاس، و سپس خمير كرد، و پنج قرص نان به عدد افراد خانواده پخت، و سهم هر كسى را جلوش گذاشت تا افطار كنند، در همين بين سائلى (به در خانه آمده ) گفت :سلام بر شما اهل بيت محمد (صلى اللّه عليه و آله و سلم)، من مسكينى از مساكين مسلمينم، مرا طعام دهيد كه خدا شما را از مائده هاى بهشتى طعام دهد، خاندان پيامبر آن سائل را بر خود مقدم شمرده، افطار خود را به او دادند، و آن شب را جز آب چيزى نخوردند، و شكم گرسنه دوباره نيت روزه كردند، هنگام افطار روز دوم طعام را پيش روى خود نهادند تا افطار كنند، يتيمى بر در سراى ايستاد، آن شب هم يتيم را بر خود مقدم و در شب سوم اسيرى آمد، و همان عمل را با او كردند. </a:t>
            </a:r>
          </a:p>
          <a:p>
            <a:pPr marL="0" indent="0" algn="just">
              <a:buNone/>
            </a:pPr>
            <a:r>
              <a:rPr lang="fa-IR" b="1" dirty="0">
                <a:cs typeface="B Zar" pitchFamily="2" charset="-78"/>
              </a:rPr>
              <a:t>صبح روز چهارم كه شد على دست حسن و حسين را گرفت، و نزد رسول خدا (صلى اللّه عليه و آله و سلم) آمدند، پيامبر اكرم وقتى بچه ها را ديد كه چون جوجه ضعيف از شدت گرسنگى مى لرزند، فرمود: چقدر بر من دشوار مى آيد كه من شما را به چنين حالى ببينم، آنگاه با على و كودكان به طرف فاطمه رفت، و او را در محراب خود يافت، و ديد كه شكمش از گرسنگى به دنده هاى پشت چسبيده (در نسخه اى ديگر آمده كه شكمش به پشتش چسبيده )، و چشمهايش گود افتاده از مشاهده اين حال ناراحت شد، در همين بين جبرئيل نازل شد، و عرضه داشت : اين سوره را بگير، خدا تو را در داشتن چنين اهل بيتى تهنيت مى گويد، آنگاه سوره را قرائت كرد. </a:t>
            </a:r>
          </a:p>
        </p:txBody>
      </p:sp>
    </p:spTree>
    <p:extLst>
      <p:ext uri="{BB962C8B-B14F-4D97-AF65-F5344CB8AC3E}">
        <p14:creationId xmlns:p14="http://schemas.microsoft.com/office/powerpoint/2010/main" val="2205411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32656"/>
            <a:ext cx="8229600" cy="5793507"/>
          </a:xfrm>
        </p:spPr>
        <p:txBody>
          <a:bodyPr>
            <a:normAutofit lnSpcReduction="10000"/>
          </a:bodyPr>
          <a:lstStyle/>
          <a:p>
            <a:pPr marL="0" indent="0" algn="just">
              <a:buNone/>
            </a:pPr>
            <a:r>
              <a:rPr lang="fa-IR" dirty="0">
                <a:cs typeface="B Zar" pitchFamily="2" charset="-78"/>
              </a:rPr>
              <a:t>و در تفسير قمى از پدرش از عبد اللّه بن ميمون از امام صادق (عليه السلام) روايت كرده كه فرمود: نزد فاطمه (عليهاالسلم) مقدارى جو بود، با آن عصيده اى درست كرد، (غذايى است كه جو را با روغن آغشته نموده و سپس مى پزند) همين كه آن را پختند و پيش روى مسكينى آمد و گفت خدا رحمتتان كند مسكينى هستم، على (عليه السلام) برخاست و يك سوم آن طعام را به سائل داد. چيزى نگذشت كه يتيمى آمد و گفت : خدا رحمتتان كند، باز على برخاست و يك سوم ديگر را به يتيم داد. پس از لحظه اى اسيرى آمد و گفت خدا رحمتتان كند باز على (عليه السلام) ثلث آخر را هم به او داد، و آن شب حتى طعم آن غذا را نچشيدند، و خداى تعالى اين آيات را در شأن ايشان نازل كرد، و اين آيات در مورد هر مؤمنى كه در راه خدا چنين كند جارى است. </a:t>
            </a:r>
          </a:p>
        </p:txBody>
      </p:sp>
    </p:spTree>
    <p:extLst>
      <p:ext uri="{BB962C8B-B14F-4D97-AF65-F5344CB8AC3E}">
        <p14:creationId xmlns:p14="http://schemas.microsoft.com/office/powerpoint/2010/main" val="177301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style>
          <a:lnRef idx="0">
            <a:schemeClr val="accent5"/>
          </a:lnRef>
          <a:fillRef idx="3">
            <a:schemeClr val="accent5"/>
          </a:fillRef>
          <a:effectRef idx="3">
            <a:schemeClr val="accent5"/>
          </a:effectRef>
          <a:fontRef idx="minor">
            <a:schemeClr val="lt1"/>
          </a:fontRef>
        </p:style>
        <p:txBody>
          <a:bodyPr>
            <a:noAutofit/>
          </a:bodyPr>
          <a:lstStyle/>
          <a:p>
            <a:r>
              <a:rPr lang="fa-IR" sz="2000" b="1" dirty="0" smtClean="0">
                <a:solidFill>
                  <a:srgbClr val="FFFF00"/>
                </a:solidFill>
                <a:cs typeface="B Zar" pitchFamily="2" charset="-78"/>
              </a:rPr>
              <a:t>مراد از اينكه انسان شىء مذكورى نبوده، و احتجاجى كه اين بيان متضمّن است </a:t>
            </a:r>
            <a:endParaRPr lang="fa-IR" sz="2000" b="1" dirty="0">
              <a:solidFill>
                <a:srgbClr val="FFFF00"/>
              </a:solidFill>
              <a:cs typeface="B Zar" pitchFamily="2" charset="-78"/>
            </a:endParaRPr>
          </a:p>
        </p:txBody>
      </p:sp>
      <p:sp>
        <p:nvSpPr>
          <p:cNvPr id="3" name="Content Placeholder 2"/>
          <p:cNvSpPr>
            <a:spLocks noGrp="1"/>
          </p:cNvSpPr>
          <p:nvPr>
            <p:ph idx="1"/>
          </p:nvPr>
        </p:nvSpPr>
        <p:spPr>
          <a:xfrm>
            <a:off x="457200" y="908720"/>
            <a:ext cx="8229600" cy="5472608"/>
          </a:xfrm>
        </p:spPr>
        <p:txBody>
          <a:bodyPr>
            <a:normAutofit fontScale="77500" lnSpcReduction="20000"/>
          </a:bodyPr>
          <a:lstStyle/>
          <a:p>
            <a:pPr marL="0" indent="0" algn="just">
              <a:buNone/>
            </a:pPr>
            <a:r>
              <a:rPr lang="fa-IR" b="1" dirty="0" smtClean="0">
                <a:cs typeface="B Nazanin" pitchFamily="2" charset="-78"/>
              </a:rPr>
              <a:t>و منظور از جمله (شيئا مذكورا) اين است كه انسان چيزى نبود كه با ذكر نامش جزو مذكورات باشد مثلا چيزى در مقابل زمين يا آسمان و خشكى و ترى و غيره بوده باشد، و بدين جهت نامى از او در ميان نبود. هنوز خلق نشده بود تا موجود بشود و مثل ساير موجودات نامش برده شود، و گفته شود: آسمان، زمين، انسان، درخت و غيره، پس مذكور بودن انسان كنايه است از موجود بودن بالفعل او، و نفى آن يعنى نفى مذكور بودنش تنها به مذكور بودنش خورده، نه به اصل شى ء بودن انسان، نمى خواهد بفرمايد انسان شى ء نبود، چون مى دانيم، شى ء بوده، ولى شيئى كه مذكور شود نبوده، شاهدش اين است كه مى فرمايد: (انا خلقنا الانسان من نطفه...) براى اينكه مى فهماند كه ماده انسان موجود بوده، و ليكن هنوز بالفعل به صورت انسان در نيامده بود. و زمينه آيه شريفه و آيات بعدش زمينه احتجاج است مى خواهد بفهماند انسان موجودى است حادث، كه در پديد آمدنش نيازمند به صانعى است تا او را بسازد و خالقى كه او را خلق كند، و همينطور هم بوده است، پروردگارش او را آفريده و به تدبير ربوبيش به ادوات شعور يعنى سمع و بصر مجهزش كرده، تا با آن ادوات شعور به راه حق هدايت شود، راهى كه در طول حياتش واجب است طى كند، حال اگر كفران كند به سوى عذابى اليم مى رود، و اگر شكر كند به سوى نعيمى مقيم سير مى كند</a:t>
            </a:r>
            <a:endParaRPr lang="fa-IR" b="1" dirty="0">
              <a:cs typeface="B Nazanin" pitchFamily="2" charset="-78"/>
            </a:endParaRPr>
          </a:p>
        </p:txBody>
      </p:sp>
    </p:spTree>
    <p:extLst>
      <p:ext uri="{BB962C8B-B14F-4D97-AF65-F5344CB8AC3E}">
        <p14:creationId xmlns:p14="http://schemas.microsoft.com/office/powerpoint/2010/main" val="2413847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style>
          <a:lnRef idx="0">
            <a:schemeClr val="accent5"/>
          </a:lnRef>
          <a:fillRef idx="3">
            <a:schemeClr val="accent5"/>
          </a:fillRef>
          <a:effectRef idx="3">
            <a:schemeClr val="accent5"/>
          </a:effectRef>
          <a:fontRef idx="minor">
            <a:schemeClr val="lt1"/>
          </a:fontRef>
        </p:style>
        <p:txBody>
          <a:bodyPr>
            <a:noAutofit/>
          </a:bodyPr>
          <a:lstStyle/>
          <a:p>
            <a:r>
              <a:rPr lang="fa-IR" sz="2800" b="1" dirty="0" smtClean="0">
                <a:solidFill>
                  <a:srgbClr val="FFFF00"/>
                </a:solidFill>
                <a:cs typeface="B Nazanin" pitchFamily="2" charset="-78"/>
              </a:rPr>
              <a:t>إِنَّا خَلَقْنَا الْإِنْسَانَ مِنْ نُطْفَةٍ أَمْشَاجٍ نَبْتَلِيهِ فَجَعَلْنَاهُ سَمِيعًا بَصِيرًا ﴿۲﴾ </a:t>
            </a:r>
            <a:endParaRPr lang="fa-IR" sz="2800" b="1" dirty="0">
              <a:solidFill>
                <a:srgbClr val="FFFF00"/>
              </a:solidFill>
              <a:cs typeface="B Nazanin" pitchFamily="2" charset="-78"/>
            </a:endParaRPr>
          </a:p>
        </p:txBody>
      </p:sp>
      <p:sp>
        <p:nvSpPr>
          <p:cNvPr id="3" name="Content Placeholder 2"/>
          <p:cNvSpPr>
            <a:spLocks noGrp="1"/>
          </p:cNvSpPr>
          <p:nvPr>
            <p:ph idx="1"/>
          </p:nvPr>
        </p:nvSpPr>
        <p:spPr>
          <a:xfrm>
            <a:off x="457200" y="980728"/>
            <a:ext cx="8229600" cy="5145435"/>
          </a:xfrm>
        </p:spPr>
        <p:txBody>
          <a:bodyPr>
            <a:normAutofit lnSpcReduction="10000"/>
          </a:bodyPr>
          <a:lstStyle/>
          <a:p>
            <a:pPr marL="0" indent="0" algn="just">
              <a:buNone/>
            </a:pPr>
            <a:r>
              <a:rPr lang="fa-IR" sz="2400" dirty="0" smtClean="0">
                <a:cs typeface="B Zar" pitchFamily="2" charset="-78"/>
              </a:rPr>
              <a:t>كلمه (نطفه ) در اصل به معناى آبى اندك بوده، و سپس استعمالش در آب ذكوريت حيوانات كه منشا توليد مثل است بر معناى اصلى غلبه يافته، و كلمه (امشاج ) جمع كلمه (مشيج ) و يا (مشج ) - به دو فتحه - و يا مشج - به فتحه اول و كسره دوم - است، و اين سه كلمه به معناى مخلوط و ممتزج است، و اگر نطفه را به اين صفت معرفى كرده، به اعتبار اجزاى مختلف آن و يا به اعتبار مخلوط شدن آب نر با آب ماده است.</a:t>
            </a:r>
          </a:p>
          <a:p>
            <a:pPr marL="0" indent="0" algn="just">
              <a:buNone/>
            </a:pPr>
            <a:r>
              <a:rPr lang="fa-IR" sz="2200" b="1" dirty="0" smtClean="0">
                <a:solidFill>
                  <a:srgbClr val="00B0F0"/>
                </a:solidFill>
                <a:cs typeface="B Zar" pitchFamily="2" charset="-78"/>
              </a:rPr>
              <a:t>مقصود از ابتلاء انسان (نبتليه) و آنچه از تفريع (فجعلناه سميعا بصيرا) بر آن استفاده مى شود </a:t>
            </a:r>
          </a:p>
          <a:p>
            <a:pPr marL="0" indent="0" algn="just">
              <a:buNone/>
            </a:pPr>
            <a:r>
              <a:rPr lang="fa-IR" sz="2400" dirty="0" smtClean="0">
                <a:cs typeface="B Zar" pitchFamily="2" charset="-78"/>
              </a:rPr>
              <a:t>و كلمه (ابتلاء) كه جمله (نبتليه ) از آن مشتق است، به معناى نقل چيزى از حالى به حالى و طورى به طور ديگر است، مثلا طلا را در بوته ابتلا مى كنند، تا ذوب شود و به شكلى كه مى خواهند در آيد، و خداى تعالى انسان را ابتلا مى كند، يعنى از نطفه خلقش مى كند، و سپس آن نطفه را علقه و علقه را مضغه مى كند، تا آخر اطوارى كه يكى پس از ديگرى به او مى دهد، تا در آخر خلقتى ديگرش مى كند. </a:t>
            </a:r>
          </a:p>
          <a:p>
            <a:pPr marL="0" indent="0" algn="just">
              <a:buNone/>
            </a:pPr>
            <a:r>
              <a:rPr lang="fa-IR" sz="2400" dirty="0" smtClean="0">
                <a:cs typeface="B Zar" pitchFamily="2" charset="-78"/>
              </a:rPr>
              <a:t>بعضى از مفسرين گفته اند: مراد از ابتلاى انسان، امتحان او از راه تكليف است، ليكن اين سخن با تفريع (فجعلناه سميعا بصيرا) نمى سازد.</a:t>
            </a:r>
            <a:endParaRPr lang="fa-IR" sz="2400" dirty="0">
              <a:cs typeface="B Zar" pitchFamily="2" charset="-78"/>
            </a:endParaRPr>
          </a:p>
        </p:txBody>
      </p:sp>
    </p:spTree>
    <p:extLst>
      <p:ext uri="{BB962C8B-B14F-4D97-AF65-F5344CB8AC3E}">
        <p14:creationId xmlns:p14="http://schemas.microsoft.com/office/powerpoint/2010/main" val="2216357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32656"/>
            <a:ext cx="8229600" cy="6048672"/>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fa-IR" sz="2000" b="1" dirty="0" smtClean="0">
                <a:solidFill>
                  <a:srgbClr val="00B0F0"/>
                </a:solidFill>
                <a:cs typeface="B Zar" pitchFamily="2" charset="-78"/>
              </a:rPr>
              <a:t>(فجعلناه سميعا بصيرا)  </a:t>
            </a:r>
            <a:r>
              <a:rPr lang="fa-IR" sz="2400" dirty="0" smtClean="0">
                <a:cs typeface="B Zar" pitchFamily="2" charset="-78"/>
              </a:rPr>
              <a:t>سياق آيات و مخصوصا آيه (انا هديناه السبيل...) مى فهماند كه ذكر سميع و بصير كردن بشر، براى اين بوده كه به وسيله آن تدبير ربوبى را به باد آورده، بفهماند تدبير ربوبى اقتضا كرد تا براى رساندن انسان به غايت هستيش، او را سميع و بصير كند، تا آيات داله بر مبداء و معاد را ببيند، و كلمه حق را كه از جانب پروردگارش و از راه ارسال رسل و انزال كتب مى رسد بشنود، و اين ديدن و شنيدن او را به سلوك راه حق، و سير در مسير حيات ايمان و عمل صالح وادار سازد، اگر وادار شد خداى تعالى او را به نعيم ابدى مى رساند و گر نه به عذاب مخلد دچارشان مى سازد. </a:t>
            </a:r>
          </a:p>
          <a:p>
            <a:pPr marL="0" indent="0">
              <a:buNone/>
            </a:pPr>
            <a:r>
              <a:rPr lang="fa-IR" sz="2400" dirty="0" smtClean="0">
                <a:cs typeface="B Zar" pitchFamily="2" charset="-78"/>
              </a:rPr>
              <a:t>در آيه مورد بحث با اينكه كلمه (انسان ) قبلا ذكر شده بود، و جا داشت به ضمير آن اكتفا كند، و بفرمايد (انا خلقناه...) اگر دوباره خود كلمه را ذكر كرد، به حكم اينكه همواره وضع اسم ظاهر در موضع ضمير براى افاده نكته اى است، براى اين بوده كه مسجل كند خداى تعالى خالق و مدبر امر او است. </a:t>
            </a:r>
          </a:p>
          <a:p>
            <a:pPr marL="0" indent="0">
              <a:buNone/>
            </a:pPr>
            <a:r>
              <a:rPr lang="fa-IR" sz="2400" dirty="0" smtClean="0">
                <a:cs typeface="B Zar" pitchFamily="2" charset="-78"/>
              </a:rPr>
              <a:t>و معناى آيه اين است كه : ما انسان را از نطفه اى خلق كرديم كه اجزايى است مختلط و ممتزج، در حالى كه ما او را از حالى به حالى، و از طورى به طورى نقل مى دهيم، و به همين منظور او را سميع و بصير كرديم، تا دعوت الهى را كه به وى مى رسد بشنود، و آيات الهى و داله بر وحدانيت او و بر نبوت و معاد را ببيند. </a:t>
            </a:r>
          </a:p>
        </p:txBody>
      </p:sp>
    </p:spTree>
    <p:extLst>
      <p:ext uri="{BB962C8B-B14F-4D97-AF65-F5344CB8AC3E}">
        <p14:creationId xmlns:p14="http://schemas.microsoft.com/office/powerpoint/2010/main" val="1155937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5"/>
          </a:lnRef>
          <a:fillRef idx="3">
            <a:schemeClr val="accent5"/>
          </a:fillRef>
          <a:effectRef idx="3">
            <a:schemeClr val="accent5"/>
          </a:effectRef>
          <a:fontRef idx="minor">
            <a:schemeClr val="lt1"/>
          </a:fontRef>
        </p:style>
        <p:txBody>
          <a:bodyPr>
            <a:noAutofit/>
          </a:bodyPr>
          <a:lstStyle/>
          <a:p>
            <a:r>
              <a:rPr lang="fa-IR" sz="2800" b="1" dirty="0" smtClean="0">
                <a:solidFill>
                  <a:srgbClr val="FFFF00"/>
                </a:solidFill>
                <a:cs typeface="B Zar" pitchFamily="2" charset="-78"/>
              </a:rPr>
              <a:t>إِنَّا هَدَيْنَاهُ السَّبِيلَ إِمَّا شَاكِرًا وَإِمَّا كَفُورًا ﴿۳﴾ </a:t>
            </a:r>
            <a:endParaRPr lang="fa-IR" sz="2800" b="1" dirty="0">
              <a:solidFill>
                <a:srgbClr val="FFFF00"/>
              </a:solidFill>
              <a:cs typeface="B Zar" pitchFamily="2" charset="-78"/>
            </a:endParaRPr>
          </a:p>
        </p:txBody>
      </p:sp>
      <p:sp>
        <p:nvSpPr>
          <p:cNvPr id="3" name="Content Placeholder 2"/>
          <p:cNvSpPr>
            <a:spLocks noGrp="1"/>
          </p:cNvSpPr>
          <p:nvPr>
            <p:ph idx="1"/>
          </p:nvPr>
        </p:nvSpPr>
        <p:spPr>
          <a:xfrm>
            <a:off x="457200" y="980728"/>
            <a:ext cx="8229600" cy="5328592"/>
          </a:xfrm>
        </p:spPr>
        <p:txBody>
          <a:bodyPr>
            <a:normAutofit/>
          </a:bodyPr>
          <a:lstStyle/>
          <a:p>
            <a:pPr marL="0" indent="0" algn="just">
              <a:buNone/>
            </a:pPr>
            <a:r>
              <a:rPr lang="fa-IR" sz="2400" dirty="0" smtClean="0">
                <a:cs typeface="B Nazanin" pitchFamily="2" charset="-78"/>
              </a:rPr>
              <a:t>كلمه (هدايت ) به معناى ارائه طريق است، نه رساندن به مطلوب، و مراد از سبيل، سبيل به حقيقت معناى كلمه است، و آن مسيرى است كه آدمى را به غايت مطلوب برساند، و غايت مطلوب همان حق است. </a:t>
            </a:r>
          </a:p>
          <a:p>
            <a:pPr marL="0" indent="0" algn="just">
              <a:buNone/>
            </a:pPr>
            <a:r>
              <a:rPr lang="fa-IR" sz="2800" b="1" dirty="0" smtClean="0">
                <a:solidFill>
                  <a:srgbClr val="00B0F0"/>
                </a:solidFill>
                <a:cs typeface="B Zar" pitchFamily="2" charset="-78"/>
              </a:rPr>
              <a:t>معناى شكر و كفر </a:t>
            </a:r>
          </a:p>
          <a:p>
            <a:pPr marL="0" indent="0" algn="just">
              <a:buNone/>
            </a:pPr>
            <a:r>
              <a:rPr lang="fa-IR" sz="2400" dirty="0" smtClean="0">
                <a:cs typeface="B Nazanin" pitchFamily="2" charset="-78"/>
              </a:rPr>
              <a:t> كلمه (شكر) به معناى آن است كه نعمت را طورى آشكار به كار ببرى كه به همه بفهمانى اين نعمت را فلان منعم به من داده،و ما تفسير اين كلمه را در ذيل آيه و سيجزى (اللّه الشاكرين ) ايراد نموده، گفتيم حقيقت شاكر بودن بنده براى خدا اين است كه خالص ‍ براى پروردگارش باشد، و در مقابل، كفران به معناى استعمال آن به نحوى است كه از خلق بپوشانى كه اين نعمت از منعم است. </a:t>
            </a:r>
          </a:p>
          <a:p>
            <a:pPr marL="0" indent="0" algn="just">
              <a:buNone/>
            </a:pPr>
            <a:r>
              <a:rPr lang="fa-IR" sz="2400" dirty="0" smtClean="0">
                <a:cs typeface="B Nazanin" pitchFamily="2" charset="-78"/>
              </a:rPr>
              <a:t>و دو جمله (اما شاكرا) و (و اما كفورا) دو حال هستند از ضمير در (هديناه )، نه از كلمه (سبيل ) - كه بعضى پنداشته اند - و كلمه (اما- يا) تقسيم و تنويع را مى رساند، و آيه را چنين معنا مى دهد: مردم در قبال هدايتى كه ما كرديم دو قسم و دو نوعند، يا شاكرند و يا كفور، خلاصه چه شاكر باشند و چه كفور، به هر حال هدايت شده اند. </a:t>
            </a:r>
          </a:p>
          <a:p>
            <a:pPr marL="0" indent="0" algn="just">
              <a:buNone/>
            </a:pPr>
            <a:endParaRPr lang="fa-IR" sz="2400" dirty="0">
              <a:cs typeface="B Nazanin" pitchFamily="2" charset="-78"/>
            </a:endParaRPr>
          </a:p>
        </p:txBody>
      </p:sp>
    </p:spTree>
    <p:extLst>
      <p:ext uri="{BB962C8B-B14F-4D97-AF65-F5344CB8AC3E}">
        <p14:creationId xmlns:p14="http://schemas.microsoft.com/office/powerpoint/2010/main" val="1936112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style>
          <a:lnRef idx="0">
            <a:schemeClr val="accent5"/>
          </a:lnRef>
          <a:fillRef idx="3">
            <a:schemeClr val="accent5"/>
          </a:fillRef>
          <a:effectRef idx="3">
            <a:schemeClr val="accent5"/>
          </a:effectRef>
          <a:fontRef idx="minor">
            <a:schemeClr val="lt1"/>
          </a:fontRef>
        </p:style>
        <p:txBody>
          <a:bodyPr>
            <a:noAutofit/>
          </a:bodyPr>
          <a:lstStyle/>
          <a:p>
            <a:r>
              <a:rPr lang="fa-IR" sz="2400" b="1" dirty="0" smtClean="0">
                <a:solidFill>
                  <a:srgbClr val="FFFF00"/>
                </a:solidFill>
                <a:cs typeface="B Zar" pitchFamily="2" charset="-78"/>
              </a:rPr>
              <a:t> دو نكته اى كه از آيه: (انّا هديناه السبيل امّا شاكرا و كفورا) استفاده مى شود </a:t>
            </a:r>
            <a:endParaRPr lang="fa-IR" sz="2400" b="1" dirty="0">
              <a:solidFill>
                <a:srgbClr val="FFFF00"/>
              </a:solidFill>
              <a:cs typeface="B Zar" pitchFamily="2" charset="-78"/>
            </a:endParaRPr>
          </a:p>
        </p:txBody>
      </p:sp>
      <p:sp>
        <p:nvSpPr>
          <p:cNvPr id="3" name="Content Placeholder 2"/>
          <p:cNvSpPr>
            <a:spLocks noGrp="1"/>
          </p:cNvSpPr>
          <p:nvPr>
            <p:ph idx="1"/>
          </p:nvPr>
        </p:nvSpPr>
        <p:spPr>
          <a:xfrm>
            <a:off x="457200" y="836712"/>
            <a:ext cx="8229600" cy="5289451"/>
          </a:xfrm>
        </p:spPr>
        <p:txBody>
          <a:bodyPr>
            <a:normAutofit fontScale="85000" lnSpcReduction="20000"/>
          </a:bodyPr>
          <a:lstStyle/>
          <a:p>
            <a:pPr marL="0" indent="0" algn="just">
              <a:buNone/>
            </a:pPr>
            <a:r>
              <a:rPr lang="fa-IR" b="1" dirty="0" smtClean="0">
                <a:solidFill>
                  <a:srgbClr val="00B0F0"/>
                </a:solidFill>
                <a:cs typeface="B Nazanin" pitchFamily="2" charset="-78"/>
              </a:rPr>
              <a:t>نكته اول اينكه </a:t>
            </a:r>
            <a:r>
              <a:rPr lang="fa-IR" b="1" dirty="0" smtClean="0">
                <a:cs typeface="B Nazanin" pitchFamily="2" charset="-78"/>
              </a:rPr>
              <a:t>: مراد از سبيل، سنت و طريقه اى است كه بر هر انسانى واجب است كه در زندگى دنيائيش آن را بپيمايد، و با پيمودن آن به سعادت دنيا و آخرت برسد، كه اين سبيل او را به كرامت زلفى، و قرب پروردگارش سوق مى دهد، كرامتى كه حاصلش دين حق است كه نزد خداى تعالى همان اسلام است. </a:t>
            </a:r>
          </a:p>
          <a:p>
            <a:pPr marL="0" indent="0" algn="just">
              <a:buNone/>
            </a:pPr>
            <a:r>
              <a:rPr lang="fa-IR" b="1" dirty="0" smtClean="0">
                <a:solidFill>
                  <a:srgbClr val="00B0F0"/>
                </a:solidFill>
                <a:cs typeface="B Nazanin" pitchFamily="2" charset="-78"/>
              </a:rPr>
              <a:t>نكته دوم </a:t>
            </a:r>
            <a:r>
              <a:rPr lang="fa-IR" b="1" dirty="0" smtClean="0">
                <a:cs typeface="B Nazanin" pitchFamily="2" charset="-78"/>
              </a:rPr>
              <a:t>- كه اين تعبير بر آن دلالت دارد - اين است كه : آن سبيلى كه خدا بدان هدايت كرده سبيلى است اختيارى، و شكر و كفرى كه مترتب بر اين هدايت است، در جو اختيار انسان قرار گرفته، هر فردى به هر يك از آن دو كه بخواهد مى تواند متصف شود، و اكراه و اجبارى در كارش نيست، همچنان كه در جاى ديگر فرمود: (ثم السبيل يسره )، و اينكه در آخر سوره فرموده : (فمن شاء اتخذ الى ربه سبيلا و ما تشاون الا ان يشاء الله ) مى فهماند آنچه از بنده وابسته به اراده خداى تعالى است مشيت بنده است، نه عمل بنده، كه مورد مشيت خود بنده است، پس اين آيه هم نمى خواهد تاءثير مشيت بنده در عمل او را نفى كند، كه مكرر در اين كتاب به اين نكته اشاره كرده ايم. </a:t>
            </a:r>
            <a:endParaRPr lang="fa-IR" b="1" dirty="0">
              <a:cs typeface="B Nazanin" pitchFamily="2" charset="-78"/>
            </a:endParaRPr>
          </a:p>
        </p:txBody>
      </p:sp>
    </p:spTree>
    <p:extLst>
      <p:ext uri="{BB962C8B-B14F-4D97-AF65-F5344CB8AC3E}">
        <p14:creationId xmlns:p14="http://schemas.microsoft.com/office/powerpoint/2010/main" val="4287674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style>
          <a:lnRef idx="0">
            <a:schemeClr val="accent5"/>
          </a:lnRef>
          <a:fillRef idx="3">
            <a:schemeClr val="accent5"/>
          </a:fillRef>
          <a:effectRef idx="3">
            <a:schemeClr val="accent5"/>
          </a:effectRef>
          <a:fontRef idx="minor">
            <a:schemeClr val="lt1"/>
          </a:fontRef>
        </p:style>
        <p:txBody>
          <a:bodyPr>
            <a:noAutofit/>
          </a:bodyPr>
          <a:lstStyle/>
          <a:p>
            <a:r>
              <a:rPr lang="fa-IR" sz="3200" b="1" dirty="0" smtClean="0">
                <a:solidFill>
                  <a:srgbClr val="FFFF00"/>
                </a:solidFill>
                <a:cs typeface="B Zar" pitchFamily="2" charset="-78"/>
              </a:rPr>
              <a:t>فرق بين هدايت تكوينى و هدايت تشريعى </a:t>
            </a:r>
            <a:endParaRPr lang="fa-IR" sz="3200" b="1" dirty="0">
              <a:solidFill>
                <a:srgbClr val="FFFF00"/>
              </a:solidFill>
              <a:cs typeface="B Zar" pitchFamily="2" charset="-78"/>
            </a:endParaRPr>
          </a:p>
        </p:txBody>
      </p:sp>
      <p:sp>
        <p:nvSpPr>
          <p:cNvPr id="3" name="Content Placeholder 2"/>
          <p:cNvSpPr>
            <a:spLocks noGrp="1"/>
          </p:cNvSpPr>
          <p:nvPr>
            <p:ph idx="1"/>
          </p:nvPr>
        </p:nvSpPr>
        <p:spPr>
          <a:xfrm>
            <a:off x="457200" y="908720"/>
            <a:ext cx="8229600" cy="5217443"/>
          </a:xfrm>
        </p:spPr>
        <p:txBody>
          <a:bodyPr>
            <a:normAutofit fontScale="92500" lnSpcReduction="10000"/>
          </a:bodyPr>
          <a:lstStyle/>
          <a:p>
            <a:pPr marL="0" indent="0" algn="just">
              <a:buNone/>
            </a:pPr>
            <a:r>
              <a:rPr lang="fa-IR" b="1" dirty="0" smtClean="0">
                <a:solidFill>
                  <a:srgbClr val="00B0F0"/>
                </a:solidFill>
                <a:cs typeface="B Nazanin" pitchFamily="2" charset="-78"/>
              </a:rPr>
              <a:t>قسم اول </a:t>
            </a:r>
            <a:r>
              <a:rPr lang="fa-IR" dirty="0" smtClean="0">
                <a:cs typeface="B Nazanin" pitchFamily="2" charset="-78"/>
              </a:rPr>
              <a:t>هدايت فطرى است : و آن عبارت از اين است كه بشر را به نوعى خلقت آفريده ، و هستيش را به الهامى مجهز كرده كه با آن الهام اعتقاد حق و عمل صالح را تشخيص مى دهد، همچنان كه در جاى ديگر فرمود: و (نفس و ما سويها فالهمها فجورها و تقويها).</a:t>
            </a:r>
          </a:p>
          <a:p>
            <a:pPr marL="0" indent="0" algn="just">
              <a:buNone/>
            </a:pPr>
            <a:r>
              <a:rPr lang="fa-IR" b="1" dirty="0" smtClean="0">
                <a:solidFill>
                  <a:srgbClr val="00B0F0"/>
                </a:solidFill>
                <a:cs typeface="B Nazanin" pitchFamily="2" charset="-78"/>
              </a:rPr>
              <a:t>قسم دوم </a:t>
            </a:r>
            <a:r>
              <a:rPr lang="fa-IR" dirty="0" smtClean="0">
                <a:cs typeface="B Nazanin" pitchFamily="2" charset="-78"/>
              </a:rPr>
              <a:t>هدايت كلامى و زبانى است : كه از طريق دعوت انجام مى شود، يعنى خداى تعالى انبيايى را مبعوث، و رسلى را ارسال، و كتبى را انزال، و شرايعى را تشريع مى كند و به اين وسيله پيش پاى بشر را در زندگيش روشن، و سعادت و شقاوتش را بيان مى كند، و اين دعوت به طور مدام در بين بشر جريان داشته، و به وسيله دعوت فطرت تأييد مى شده، همچنان كه فرمود: (انا اوحينا اليك كما اوحينا الى نوح و النبيين من بعده... رسلا مبشرين و منذرين لئلا يكون للناس على اللّه حجه بعد الرسل ). </a:t>
            </a:r>
            <a:endParaRPr lang="fa-IR" dirty="0">
              <a:cs typeface="B Nazanin" pitchFamily="2" charset="-78"/>
            </a:endParaRPr>
          </a:p>
        </p:txBody>
      </p:sp>
    </p:spTree>
    <p:extLst>
      <p:ext uri="{BB962C8B-B14F-4D97-AF65-F5344CB8AC3E}">
        <p14:creationId xmlns:p14="http://schemas.microsoft.com/office/powerpoint/2010/main" val="2271818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8140</Words>
  <Application>Microsoft Office PowerPoint</Application>
  <PresentationFormat>On-screen Show (4:3)</PresentationFormat>
  <Paragraphs>147</Paragraphs>
  <Slides>39</Slides>
  <Notes>0</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درس تفسیر دو سوره های دهر و جمعه</vt:lpstr>
      <vt:lpstr>PowerPoint Presentation</vt:lpstr>
      <vt:lpstr>هَلْ أَتَى عَلَى الْإِنْسَانِ حِينٌ مِنَ الدَّهْرِ لَمْ يَكُنْ شَيْئًا مَذْكُورًا ﴿۱﴾</vt:lpstr>
      <vt:lpstr>مراد از اينكه انسان شىء مذكورى نبوده، و احتجاجى كه اين بيان متضمّن است </vt:lpstr>
      <vt:lpstr>إِنَّا خَلَقْنَا الْإِنْسَانَ مِنْ نُطْفَةٍ أَمْشَاجٍ نَبْتَلِيهِ فَجَعَلْنَاهُ سَمِيعًا بَصِيرًا ﴿۲﴾ </vt:lpstr>
      <vt:lpstr>PowerPoint Presentation</vt:lpstr>
      <vt:lpstr>إِنَّا هَدَيْنَاهُ السَّبِيلَ إِمَّا شَاكِرًا وَإِمَّا كَفُورًا ﴿۳﴾ </vt:lpstr>
      <vt:lpstr> دو نكته اى كه از آيه: (انّا هديناه السبيل امّا شاكرا و كفورا) استفاده مى شود </vt:lpstr>
      <vt:lpstr>فرق بين هدايت تكوينى و هدايت تشريعى </vt:lpstr>
      <vt:lpstr>بين اين دو هدايت فرق هايى است</vt:lpstr>
      <vt:lpstr>بيان اينكه فطرت و خلقت آدمى شاهد بر حقّ و واجب الاتّباع بودن دعوت تشريعى الهى است </vt:lpstr>
      <vt:lpstr>إِنَّا أَعْتَدْنَا لِلْكَافِرِينَ سَلَاسِلَ وَأَغْلَالًا وَسَعِيرًا ﴿۴﴾ </vt:lpstr>
      <vt:lpstr>إِنَّ الْأَبْرَارَ يَشْرَبُونَ مِنْ كَأْسٍ كَانَ مِزَاجُهَا كَافُورًا ﴿۵﴾ </vt:lpstr>
      <vt:lpstr>مراد از (ابرار) و صفات ايشان </vt:lpstr>
      <vt:lpstr>عَيْنًا يَشْرَبُ بِهَا عِبَادُ اللَّهِ يُفَجِّرُونَهَا تَفْجِيرًا ﴿۶﴾ </vt:lpstr>
      <vt:lpstr>توضيحى در مورد تنعّم ابرار و نوشيدنشان از چشمه اى كه (يشرب بها عباد اللّه...) </vt:lpstr>
      <vt:lpstr>يُوفُونَ بِالنَّذْرِ وَيَخَافُونَ يَوْمًا كَانَ شَرُّهُ مُسْتَطِيرًا ﴿۷﴾ </vt:lpstr>
      <vt:lpstr>PowerPoint Presentation</vt:lpstr>
      <vt:lpstr>وَيُطْعِمُونَ الطَّعَامَ عَلَى حُبِّهِ مِسْكِينًا وَيَتِيمًا وَأَسِيرًا ﴿۸﴾ </vt:lpstr>
      <vt:lpstr>PowerPoint Presentation</vt:lpstr>
      <vt:lpstr>معناى اينكه عملى به خاطر وجه اللّه انجام شود  إِنَّمَا نُطْعِمُكُمْ لِوَجْهِ اللَّهِ لَا نُرِيدُ مِنْكُمْ جَزَاءً وَلَا شُكُورًا ﴿۹﴾</vt:lpstr>
      <vt:lpstr>PowerPoint Presentation</vt:lpstr>
      <vt:lpstr>إِنَّا نَخَافُ مِنْ رَبِّنَا يَوْمًا عَبُوسًا قَمْطَرِيرًا ﴿۱۰﴾ </vt:lpstr>
      <vt:lpstr>فَوَقَاهُمُ اللَّهُ شَرَّ ذَلِكَ الْيَوْمِ وَلَقَّاهُمْ نَضْرَةً وَسُرُورًا ﴿۱۱﴾ </vt:lpstr>
      <vt:lpstr>وصف نعمت هاى بهشتى ابرار كه در مقابل صبرشان در راه خدا داده شده اند   وَجَزَاهُمْ بِمَا صَبَرُوا جَنَّهً وَحَرِيرًا ﴿۱۲﴾ </vt:lpstr>
      <vt:lpstr>مُتَّكِئِينَ فِيهَا عَلَى الْأَرَائِكِ لَا يَرَوْنَ فِيهَا شَمْسًا وَلَا زَمْهَرِيرًا ﴿۱۳﴾ </vt:lpstr>
      <vt:lpstr>وَدَانِيَةً عَلَيْهِمْ ظِلَالُهَا وَذُلِّلَتْ قُطُوفُهَا تَذْلِيلًا ﴿۱۴﴾</vt:lpstr>
      <vt:lpstr>وَيُطَافُ عَلَيْهِمْ بِآنِيَةٍ مِنْ فِضَّةٍ وَأَكْوَابٍ كَانَتْ قَوَارِيرَا ﴿۱۵﴾ </vt:lpstr>
      <vt:lpstr>قَوَارِيرَ مِنْ فِضَّةٍ قَدَّرُوهَا تَقْدِيرًا ﴿۱۶﴾ </vt:lpstr>
      <vt:lpstr>PowerPoint Presentation</vt:lpstr>
      <vt:lpstr>وَيُسْقَوْنَ فِيهَا كَأْسًا كَانَ مِزَاجُهَا زَنْجَبِيلًا ﴿۱۷﴾عَيْنًا فِيهَا تُسَمَّى سَلْسَبِيلًا ﴿۱۸﴾</vt:lpstr>
      <vt:lpstr>وَيَطُوفُ عَلَيْهِمْ وِلْدَانٌ مُخَلَّدُونَ إِذَا رَأَيْتَهُمْ حَسِبْتَهُمْ لُؤْلُؤًا مَنْثُورًا ﴿۱۹﴾ </vt:lpstr>
      <vt:lpstr>وَإِذَا رَأَيْتَ ثَمَّ رَأَيْتَ نَعِيمًا وَمُلْكًا كَبِيرًا ﴿۲۰﴾ </vt:lpstr>
      <vt:lpstr>عَالِيَهُمْ ثِيَابُ سُنْدُسٍ خُضْرٌ وَإِسْتَبْرَقٌ وَحُلُّوا أَسَاوِرَ مِنْ فِضَّةٍ وَ سَقَاهُمْ رَبُّهُمْ شَرَابًا طَهُورًا ﴿۲۱﴾ </vt:lpstr>
      <vt:lpstr>مقصود از (شراب طهور) كه در بهشت به ابرار نوشانده مى شود </vt:lpstr>
      <vt:lpstr>إِنَّ هَذَا كَانَ لَكُمْ جَزَاءً وَكَانَ سَعْيُكُمْ مَشْكُورًا ﴿۲۲﴾ </vt:lpstr>
      <vt:lpstr>اشاره به وجه اينكه در شمار نعم بهشتى ابرار، از حورالعين نام برده نشده است </vt:lpstr>
      <vt:lpstr>رواياتى راجع به نزول سوره هل اتى در شأن اميرالمؤمنين و فاطمه (عليهما السّلام) </vt:lpstr>
      <vt:lpstr>PowerPoint Presentation</vt:lpstr>
    </vt:vector>
  </TitlesOfParts>
  <Company>Novin Pendar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تفسیر دو سوره های دهر و جمعه</dc:title>
  <dc:creator>RAYAN GOSTAR</dc:creator>
  <cp:lastModifiedBy>RAYAN GOSTAR</cp:lastModifiedBy>
  <cp:revision>7</cp:revision>
  <dcterms:created xsi:type="dcterms:W3CDTF">2020-04-05T16:56:45Z</dcterms:created>
  <dcterms:modified xsi:type="dcterms:W3CDTF">2020-04-12T10:14:26Z</dcterms:modified>
</cp:coreProperties>
</file>