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 id="266" r:id="rId3"/>
    <p:sldId id="256" r:id="rId4"/>
    <p:sldId id="257" r:id="rId5"/>
    <p:sldId id="267" r:id="rId6"/>
    <p:sldId id="258" r:id="rId7"/>
    <p:sldId id="268" r:id="rId8"/>
    <p:sldId id="259" r:id="rId9"/>
    <p:sldId id="260" r:id="rId10"/>
    <p:sldId id="261" r:id="rId11"/>
    <p:sldId id="262" r:id="rId12"/>
    <p:sldId id="264" r:id="rId13"/>
  </p:sldIdLst>
  <p:sldSz cx="12192000" cy="6858000"/>
  <p:notesSz cx="6858000" cy="9144000"/>
  <p:embeddedFontLst>
    <p:embeddedFont>
      <p:font typeface="0 Titr Bold" panose="020B0604020202020204" charset="-78"/>
      <p:bold r:id="rId14"/>
    </p:embeddedFont>
    <p:embeddedFont>
      <p:font typeface="2  Mitra" panose="00000400000000000000" pitchFamily="2" charset="-78"/>
      <p:regular r:id="rId15"/>
      <p:bold r:id="rId16"/>
    </p:embeddedFont>
    <p:embeddedFont>
      <p:font typeface="Calibri" panose="020F0502020204030204" pitchFamily="34" charset="0"/>
      <p:regular r:id="rId17"/>
      <p:bold r:id="rId18"/>
      <p:italic r:id="rId19"/>
      <p:boldItalic r:id="rId20"/>
    </p:embeddedFont>
    <p:embeddedFont>
      <p:font typeface="0 Homa" panose="020B0604020202020204" charset="-78"/>
      <p:regular r:id="rId21"/>
    </p:embeddedFont>
    <p:embeddedFont>
      <p:font typeface="Calibri Light" panose="020F0302020204030204" pitchFamily="34" charset="0"/>
      <p:regular r:id="rId22"/>
      <p:italic r:id="rId23"/>
    </p:embeddedFont>
    <p:embeddedFont>
      <p:font typeface="0 Tabassom" panose="020B0604020202020204" charset="-78"/>
      <p:regular r:id="rId24"/>
    </p:embeddedFont>
    <p:embeddedFont>
      <p:font typeface="B Mitra" panose="00000400000000000000" pitchFamily="2" charset="-78"/>
      <p:regular r:id="rId25"/>
      <p:bold r:id="rId26"/>
    </p:embeddedFont>
    <p:embeddedFont>
      <p:font typeface="2  Titr" panose="00000700000000000000" pitchFamily="2" charset="-78"/>
      <p:bold r:id="rId27"/>
    </p:embeddedFont>
    <p:embeddedFont>
      <p:font typeface="IranNastaliq" panose="02020505000000020003" pitchFamily="18" charset="0"/>
      <p:regular r:id="rId28"/>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autoAdjust="0"/>
  </p:normalViewPr>
  <p:slideViewPr>
    <p:cSldViewPr snapToGrid="0">
      <p:cViewPr>
        <p:scale>
          <a:sx n="65" d="100"/>
          <a:sy n="65" d="100"/>
        </p:scale>
        <p:origin x="-48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4B41BC-3ACC-4F46-812A-A83F7F4BF868}" type="datetimeFigureOut">
              <a:rPr lang="fa-IR" smtClean="0"/>
              <a:t>08/22/1441</a:t>
            </a:fld>
            <a:endParaRPr lang="fa-I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a-I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7C09D2-AD61-4A99-8F91-A3F53FA9C04B}" type="slidenum">
              <a:rPr lang="fa-IR" smtClean="0"/>
              <a:t>‹#›</a:t>
            </a:fld>
            <a:endParaRPr lang="fa-IR"/>
          </a:p>
        </p:txBody>
      </p:sp>
    </p:spTree>
    <p:extLst>
      <p:ext uri="{BB962C8B-B14F-4D97-AF65-F5344CB8AC3E}">
        <p14:creationId xmlns:p14="http://schemas.microsoft.com/office/powerpoint/2010/main" val="6135191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userDrawn="1"/>
        </p:nvSpPr>
        <p:spPr>
          <a:xfrm>
            <a:off x="129305" y="130464"/>
            <a:ext cx="9273311" cy="6597073"/>
          </a:xfrm>
          <a:prstGeom prst="roundRect">
            <a:avLst>
              <a:gd name="adj" fmla="val 74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userDrawn="1"/>
        </p:nvSpPr>
        <p:spPr>
          <a:xfrm>
            <a:off x="9647377" y="130463"/>
            <a:ext cx="2336800" cy="659707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242" y="243596"/>
            <a:ext cx="1533070" cy="2219544"/>
          </a:xfrm>
          <a:prstGeom prst="rect">
            <a:avLst/>
          </a:prstGeom>
        </p:spPr>
      </p:pic>
      <p:sp>
        <p:nvSpPr>
          <p:cNvPr id="12" name="Rectangle 11"/>
          <p:cNvSpPr/>
          <p:nvPr userDrawn="1"/>
        </p:nvSpPr>
        <p:spPr>
          <a:xfrm>
            <a:off x="9751223" y="2392435"/>
            <a:ext cx="2129109" cy="707886"/>
          </a:xfrm>
          <a:prstGeom prst="rect">
            <a:avLst/>
          </a:prstGeom>
          <a:noFill/>
        </p:spPr>
        <p:txBody>
          <a:bodyPr wrap="none" lIns="91440" tIns="45720" rIns="91440" bIns="45720">
            <a:spAutoFit/>
          </a:bodyPr>
          <a:lstStyle/>
          <a:p>
            <a:pPr algn="ctr"/>
            <a:r>
              <a:rPr lang="fa-IR" sz="4000" b="0" cap="none" spc="0" dirty="0" smtClean="0">
                <a:ln w="9525">
                  <a:noFill/>
                  <a:prstDash val="solid"/>
                </a:ln>
                <a:solidFill>
                  <a:schemeClr val="tx1"/>
                </a:solidFill>
                <a:effectLst/>
                <a:latin typeface="IranNastaliq" panose="02020505000000020003" pitchFamily="18" charset="0"/>
                <a:cs typeface="IranNastaliq" panose="02020505000000020003" pitchFamily="18" charset="0"/>
              </a:rPr>
              <a:t>پردیس شهید رجایی ارومیه</a:t>
            </a:r>
            <a:endParaRPr lang="en-US" sz="4000" b="0" cap="none" spc="0" dirty="0">
              <a:ln w="9525">
                <a:noFill/>
                <a:prstDash val="solid"/>
              </a:ln>
              <a:solidFill>
                <a:schemeClr val="tx1"/>
              </a:solidFill>
              <a:effectLst/>
              <a:latin typeface="IranNastaliq" panose="02020505000000020003" pitchFamily="18" charset="0"/>
              <a:cs typeface="IranNastaliq" panose="02020505000000020003" pitchFamily="18" charset="0"/>
            </a:endParaRPr>
          </a:p>
        </p:txBody>
      </p:sp>
      <p:sp>
        <p:nvSpPr>
          <p:cNvPr id="13" name="Rectangle 12"/>
          <p:cNvSpPr/>
          <p:nvPr userDrawn="1"/>
        </p:nvSpPr>
        <p:spPr>
          <a:xfrm>
            <a:off x="9741586" y="3255769"/>
            <a:ext cx="2169247" cy="2125197"/>
          </a:xfrm>
          <a:prstGeom prst="rect">
            <a:avLst/>
          </a:prstGeom>
          <a:noFill/>
        </p:spPr>
        <p:txBody>
          <a:bodyPr wrap="none" lIns="91440" tIns="45720" rIns="91440" bIns="45720">
            <a:spAutoFit/>
          </a:bodyPr>
          <a:lstStyle/>
          <a:p>
            <a:pPr algn="just" rtl="1">
              <a:lnSpc>
                <a:spcPct val="130000"/>
              </a:lnSpc>
            </a:pPr>
            <a:r>
              <a:rPr lang="fa-IR" sz="2400" b="0" cap="none" spc="0" dirty="0" smtClean="0">
                <a:ln w="9525">
                  <a:noFill/>
                  <a:prstDash val="solid"/>
                </a:ln>
                <a:solidFill>
                  <a:schemeClr val="tx1"/>
                </a:solidFill>
                <a:effectLst/>
                <a:cs typeface="0 Titr Bold" panose="00000700000000000000" pitchFamily="2" charset="-78"/>
              </a:rPr>
              <a:t>درس:</a:t>
            </a:r>
          </a:p>
          <a:p>
            <a:pPr algn="just" rtl="1">
              <a:lnSpc>
                <a:spcPct val="130000"/>
              </a:lnSpc>
            </a:pPr>
            <a:r>
              <a:rPr lang="fa-IR" sz="2400" b="0" cap="none" spc="0" dirty="0" smtClean="0">
                <a:ln w="9525">
                  <a:noFill/>
                  <a:prstDash val="solid"/>
                </a:ln>
                <a:solidFill>
                  <a:schemeClr val="tx1"/>
                </a:solidFill>
                <a:effectLst/>
                <a:cs typeface="0 Homa" panose="00000400000000000000" pitchFamily="2" charset="-78"/>
              </a:rPr>
              <a:t>ارزشیابی</a:t>
            </a:r>
            <a:r>
              <a:rPr lang="fa-IR" sz="2400" b="0" cap="none" spc="0" baseline="0" dirty="0" smtClean="0">
                <a:ln w="9525">
                  <a:noFill/>
                  <a:prstDash val="solid"/>
                </a:ln>
                <a:solidFill>
                  <a:schemeClr val="tx1"/>
                </a:solidFill>
                <a:effectLst/>
                <a:cs typeface="0 Homa" panose="00000400000000000000" pitchFamily="2" charset="-78"/>
              </a:rPr>
              <a:t> از یادگیری</a:t>
            </a:r>
          </a:p>
          <a:p>
            <a:pPr algn="just" rtl="1">
              <a:lnSpc>
                <a:spcPct val="130000"/>
              </a:lnSpc>
            </a:pPr>
            <a:endParaRPr lang="fa-IR" sz="800" b="0" cap="none" spc="0" baseline="0" dirty="0" smtClean="0">
              <a:ln w="9525">
                <a:noFill/>
                <a:prstDash val="solid"/>
              </a:ln>
              <a:solidFill>
                <a:schemeClr val="tx1"/>
              </a:solidFill>
              <a:effectLst/>
              <a:cs typeface="0 Titr Bold" panose="00000700000000000000" pitchFamily="2" charset="-78"/>
            </a:endParaRPr>
          </a:p>
          <a:p>
            <a:pPr algn="just" rtl="1">
              <a:lnSpc>
                <a:spcPct val="130000"/>
              </a:lnSpc>
            </a:pPr>
            <a:r>
              <a:rPr lang="fa-IR" sz="2300" b="0" cap="none" spc="0" baseline="0" dirty="0" smtClean="0">
                <a:ln w="9525">
                  <a:noFill/>
                  <a:prstDash val="solid"/>
                </a:ln>
                <a:solidFill>
                  <a:schemeClr val="tx1"/>
                </a:solidFill>
                <a:effectLst/>
                <a:cs typeface="0 Titr Bold" panose="00000700000000000000" pitchFamily="2" charset="-78"/>
              </a:rPr>
              <a:t>مدرس:</a:t>
            </a:r>
          </a:p>
          <a:p>
            <a:pPr algn="just" rtl="1">
              <a:lnSpc>
                <a:spcPct val="130000"/>
              </a:lnSpc>
            </a:pPr>
            <a:r>
              <a:rPr lang="fa-IR" sz="2400" b="0" cap="none" spc="0" baseline="0" dirty="0" smtClean="0">
                <a:ln w="9525">
                  <a:noFill/>
                  <a:prstDash val="solid"/>
                </a:ln>
                <a:solidFill>
                  <a:schemeClr val="tx1"/>
                </a:solidFill>
                <a:effectLst/>
                <a:cs typeface="0 Homa" panose="00000400000000000000" pitchFamily="2" charset="-78"/>
              </a:rPr>
              <a:t>دکتر مهدی نجاری</a:t>
            </a:r>
            <a:endParaRPr lang="en-US" sz="2400" b="0" cap="none" spc="0" dirty="0">
              <a:ln w="9525">
                <a:noFill/>
                <a:prstDash val="solid"/>
              </a:ln>
              <a:solidFill>
                <a:schemeClr val="tx1"/>
              </a:solidFill>
              <a:effectLst/>
              <a:cs typeface="0 Homa" panose="00000400000000000000" pitchFamily="2" charset="-78"/>
            </a:endParaRPr>
          </a:p>
        </p:txBody>
      </p:sp>
      <p:pic>
        <p:nvPicPr>
          <p:cNvPr id="14" name="Picture 1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8753" y="5533582"/>
            <a:ext cx="1114911" cy="1114911"/>
          </a:xfrm>
          <a:prstGeom prst="rect">
            <a:avLst/>
          </a:prstGeom>
        </p:spPr>
      </p:pic>
    </p:spTree>
    <p:extLst>
      <p:ext uri="{BB962C8B-B14F-4D97-AF65-F5344CB8AC3E}">
        <p14:creationId xmlns:p14="http://schemas.microsoft.com/office/powerpoint/2010/main" val="214939931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082" y="2440868"/>
            <a:ext cx="5939446" cy="830997"/>
          </a:xfrm>
          <a:prstGeom prst="rect">
            <a:avLst/>
          </a:prstGeom>
          <a:noFill/>
        </p:spPr>
        <p:txBody>
          <a:bodyPr wrap="none" lIns="91440" tIns="45720" rIns="91440" bIns="45720">
            <a:spAutoFit/>
          </a:bodyPr>
          <a:lstStyle/>
          <a:p>
            <a:pPr algn="ctr"/>
            <a:r>
              <a:rPr lang="fa-IR" sz="4800" dirty="0" smtClean="0">
                <a:ln w="9525">
                  <a:solidFill>
                    <a:schemeClr val="bg1"/>
                  </a:solidFill>
                  <a:prstDash val="solid"/>
                </a:ln>
                <a:cs typeface="0 Titr Bold" panose="00000700000000000000" pitchFamily="2" charset="-78"/>
              </a:rPr>
              <a:t>درس ارزشیابی از یادگیری</a:t>
            </a: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131" y="-157014"/>
            <a:ext cx="5535348" cy="2346036"/>
          </a:xfrm>
          <a:prstGeom prst="rect">
            <a:avLst/>
          </a:prstGeom>
        </p:spPr>
      </p:pic>
    </p:spTree>
    <p:extLst>
      <p:ext uri="{BB962C8B-B14F-4D97-AF65-F5344CB8AC3E}">
        <p14:creationId xmlns:p14="http://schemas.microsoft.com/office/powerpoint/2010/main" val="154816010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96" y="141947"/>
            <a:ext cx="9241849" cy="4616648"/>
          </a:xfrm>
          <a:prstGeom prst="rect">
            <a:avLst/>
          </a:prstGeom>
          <a:noFill/>
        </p:spPr>
        <p:txBody>
          <a:bodyPr wrap="square" lIns="91440" tIns="45720" rIns="91440" bIns="45720">
            <a:spAutoFit/>
          </a:bodyPr>
          <a:lstStyle/>
          <a:p>
            <a:pPr algn="just" rtl="1">
              <a:lnSpc>
                <a:spcPct val="150000"/>
              </a:lnSpc>
            </a:pPr>
            <a:r>
              <a:rPr lang="fa-IR" sz="2800" cap="none" spc="0" dirty="0" smtClean="0">
                <a:ln w="9525">
                  <a:noFill/>
                  <a:prstDash val="solid"/>
                </a:ln>
                <a:cs typeface="0 Titr Bold" panose="00000700000000000000" pitchFamily="2" charset="-78"/>
              </a:rPr>
              <a:t>مقیاس</a:t>
            </a:r>
          </a:p>
          <a:p>
            <a:pPr algn="just" rtl="1">
              <a:lnSpc>
                <a:spcPct val="150000"/>
              </a:lnSpc>
            </a:pPr>
            <a:r>
              <a:rPr lang="fa-IR" sz="2800" cap="none" spc="0" dirty="0" smtClean="0">
                <a:ln w="9525">
                  <a:noFill/>
                  <a:prstDash val="solid"/>
                </a:ln>
                <a:solidFill>
                  <a:srgbClr val="0070C0"/>
                </a:solidFill>
                <a:cs typeface="0 Titr Bold" panose="00000700000000000000" pitchFamily="2" charset="-78"/>
              </a:rPr>
              <a:t>مقیاس گسسته:</a:t>
            </a:r>
          </a:p>
          <a:p>
            <a:pPr algn="just" rtl="1">
              <a:lnSpc>
                <a:spcPct val="150000"/>
              </a:lnSpc>
            </a:pPr>
            <a:r>
              <a:rPr lang="fa-IR" sz="2800" dirty="0">
                <a:cs typeface="B Mitra" panose="00000400000000000000" pitchFamily="2" charset="-78"/>
              </a:rPr>
              <a:t>از اعداد اشاری درآن خبری نیست </a:t>
            </a:r>
            <a:r>
              <a:rPr lang="fa-IR" sz="2800" dirty="0" smtClean="0">
                <a:cs typeface="B Mitra" panose="00000400000000000000" pitchFamily="2" charset="-78"/>
              </a:rPr>
              <a:t>(جنسیت </a:t>
            </a:r>
            <a:r>
              <a:rPr lang="fa-IR" sz="2800" dirty="0">
                <a:cs typeface="B Mitra" panose="00000400000000000000" pitchFamily="2" charset="-78"/>
              </a:rPr>
              <a:t>،تعداد افراد خانواده ، </a:t>
            </a:r>
            <a:r>
              <a:rPr lang="fa-IR" sz="2800" dirty="0" smtClean="0">
                <a:cs typeface="B Mitra" panose="00000400000000000000" pitchFamily="2" charset="-78"/>
              </a:rPr>
              <a:t>وضعیت تأهل </a:t>
            </a:r>
            <a:r>
              <a:rPr lang="fa-IR" sz="2800" dirty="0">
                <a:cs typeface="B Mitra" panose="00000400000000000000" pitchFamily="2" charset="-78"/>
              </a:rPr>
              <a:t>و</a:t>
            </a:r>
            <a:r>
              <a:rPr lang="fa-IR" sz="2800" dirty="0" smtClean="0">
                <a:cs typeface="B Mitra" panose="00000400000000000000" pitchFamily="2" charset="-78"/>
              </a:rPr>
              <a:t>...) این </a:t>
            </a:r>
            <a:r>
              <a:rPr lang="fa-IR" sz="2800" dirty="0">
                <a:cs typeface="B Mitra" panose="00000400000000000000" pitchFamily="2" charset="-78"/>
              </a:rPr>
              <a:t>گونه مقیاسها که در آنها متغیر مورد نظر تنها می تواند یکی از ارزشهای </a:t>
            </a:r>
            <a:r>
              <a:rPr lang="fa-IR" sz="2800" dirty="0" smtClean="0">
                <a:cs typeface="B Mitra" panose="00000400000000000000" pitchFamily="2" charset="-78"/>
              </a:rPr>
              <a:t>معین را </a:t>
            </a:r>
            <a:r>
              <a:rPr lang="fa-IR" sz="2800" dirty="0">
                <a:cs typeface="B Mitra" panose="00000400000000000000" pitchFamily="2" charset="-78"/>
              </a:rPr>
              <a:t>به خود اختصاص دهد گسسته یا مجزا می گویند </a:t>
            </a:r>
            <a:r>
              <a:rPr lang="fa-IR" sz="2800" dirty="0" smtClean="0">
                <a:cs typeface="B Mitra" panose="00000400000000000000" pitchFamily="2" charset="-78"/>
              </a:rPr>
              <a:t>(تساوی </a:t>
            </a:r>
            <a:r>
              <a:rPr lang="fa-IR" sz="2800" dirty="0">
                <a:cs typeface="B Mitra" panose="00000400000000000000" pitchFamily="2" charset="-78"/>
              </a:rPr>
              <a:t>واحدهای شمارش در </a:t>
            </a:r>
            <a:r>
              <a:rPr lang="fa-IR" sz="2800" dirty="0" smtClean="0">
                <a:cs typeface="B Mitra" panose="00000400000000000000" pitchFamily="2" charset="-78"/>
              </a:rPr>
              <a:t>طول مقیاس) </a:t>
            </a:r>
            <a:r>
              <a:rPr lang="fa-IR" sz="2800" dirty="0">
                <a:cs typeface="B Mitra" panose="00000400000000000000" pitchFamily="2" charset="-78"/>
              </a:rPr>
              <a:t>اندازه گیری متغیر گسسته </a:t>
            </a:r>
            <a:r>
              <a:rPr lang="fa-IR" sz="2800" dirty="0" smtClean="0">
                <a:cs typeface="B Mitra" panose="00000400000000000000" pitchFamily="2" charset="-78"/>
              </a:rPr>
              <a:t>(همواره </a:t>
            </a:r>
            <a:r>
              <a:rPr lang="fa-IR" sz="2800" dirty="0">
                <a:cs typeface="B Mitra" panose="00000400000000000000" pitchFamily="2" charset="-78"/>
              </a:rPr>
              <a:t>دقیق و </a:t>
            </a:r>
            <a:r>
              <a:rPr lang="fa-IR" sz="2800" dirty="0" smtClean="0">
                <a:cs typeface="B Mitra" panose="00000400000000000000" pitchFamily="2" charset="-78"/>
              </a:rPr>
              <a:t>قطعی) </a:t>
            </a:r>
            <a:r>
              <a:rPr lang="fa-IR" sz="2800" dirty="0">
                <a:cs typeface="B Mitra" panose="00000400000000000000" pitchFamily="2" charset="-78"/>
              </a:rPr>
              <a:t>است </a:t>
            </a:r>
            <a:r>
              <a:rPr lang="fa-IR" sz="2800" dirty="0" smtClean="0">
                <a:cs typeface="B Mitra" panose="00000400000000000000" pitchFamily="2" charset="-78"/>
              </a:rPr>
              <a:t>.</a:t>
            </a:r>
          </a:p>
          <a:p>
            <a:pPr algn="just" rtl="1">
              <a:lnSpc>
                <a:spcPct val="150000"/>
              </a:lnSpc>
            </a:pPr>
            <a:r>
              <a:rPr lang="fa-IR" sz="2800" dirty="0" smtClean="0">
                <a:ln w="9525">
                  <a:noFill/>
                  <a:prstDash val="solid"/>
                </a:ln>
                <a:cs typeface="B Mitra" panose="00000400000000000000" pitchFamily="2" charset="-78"/>
              </a:rPr>
              <a:t>مانند 1 و 2 و 3 (تعداد افراد که اعشار پذیر نیست).</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966" b="60656"/>
          <a:stretch/>
        </p:blipFill>
        <p:spPr>
          <a:xfrm>
            <a:off x="667616" y="5089237"/>
            <a:ext cx="5631651" cy="1117599"/>
          </a:xfrm>
          <a:prstGeom prst="rect">
            <a:avLst/>
          </a:prstGeom>
        </p:spPr>
      </p:pic>
      <p:sp>
        <p:nvSpPr>
          <p:cNvPr id="6" name="Rectangle 5"/>
          <p:cNvSpPr/>
          <p:nvPr/>
        </p:nvSpPr>
        <p:spPr>
          <a:xfrm>
            <a:off x="7461754" y="5417203"/>
            <a:ext cx="1000595" cy="461665"/>
          </a:xfrm>
          <a:prstGeom prst="rect">
            <a:avLst/>
          </a:prstGeom>
        </p:spPr>
        <p:txBody>
          <a:bodyPr wrap="none">
            <a:spAutoFit/>
          </a:bodyPr>
          <a:lstStyle/>
          <a:p>
            <a:r>
              <a:rPr lang="fa-IR" sz="2400" dirty="0">
                <a:cs typeface="0 Tabassom" panose="00000400000000000000" pitchFamily="2" charset="-78"/>
              </a:rPr>
              <a:t>تعداد </a:t>
            </a:r>
            <a:r>
              <a:rPr lang="fa-IR" sz="2400" dirty="0" smtClean="0">
                <a:cs typeface="0 Tabassom" panose="00000400000000000000" pitchFamily="2" charset="-78"/>
              </a:rPr>
              <a:t>افراد</a:t>
            </a:r>
            <a:endParaRPr lang="fa-IR" sz="2400" dirty="0">
              <a:cs typeface="0 Tabassom" panose="00000400000000000000" pitchFamily="2" charset="-78"/>
            </a:endParaRPr>
          </a:p>
        </p:txBody>
      </p:sp>
      <p:cxnSp>
        <p:nvCxnSpPr>
          <p:cNvPr id="8" name="Straight Arrow Connector 7"/>
          <p:cNvCxnSpPr/>
          <p:nvPr/>
        </p:nvCxnSpPr>
        <p:spPr>
          <a:xfrm flipH="1">
            <a:off x="6437748" y="5657272"/>
            <a:ext cx="97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258575"/>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0" y="164447"/>
            <a:ext cx="9227127" cy="5262979"/>
          </a:xfrm>
          <a:prstGeom prst="rect">
            <a:avLst/>
          </a:prstGeom>
        </p:spPr>
        <p:txBody>
          <a:bodyPr wrap="square">
            <a:spAutoFit/>
          </a:bodyPr>
          <a:lstStyle/>
          <a:p>
            <a:pPr algn="just" rtl="1">
              <a:lnSpc>
                <a:spcPct val="150000"/>
              </a:lnSpc>
            </a:pPr>
            <a:r>
              <a:rPr lang="fa-IR" sz="2800" dirty="0">
                <a:ln w="9525">
                  <a:noFill/>
                  <a:prstDash val="solid"/>
                </a:ln>
                <a:solidFill>
                  <a:srgbClr val="0070C0"/>
                </a:solidFill>
                <a:cs typeface="0 Titr Bold" panose="00000700000000000000" pitchFamily="2" charset="-78"/>
              </a:rPr>
              <a:t>مقیاس پیوسته:</a:t>
            </a:r>
          </a:p>
          <a:p>
            <a:pPr algn="just" rtl="1">
              <a:lnSpc>
                <a:spcPct val="150000"/>
              </a:lnSpc>
            </a:pPr>
            <a:r>
              <a:rPr lang="fa-IR" sz="2800" dirty="0">
                <a:ln w="9525">
                  <a:noFill/>
                  <a:prstDash val="solid"/>
                </a:ln>
                <a:cs typeface="B Mitra" panose="00000400000000000000" pitchFamily="2" charset="-78"/>
              </a:rPr>
              <a:t>از اعداد اشاری درآنها استفاده می شود (قد ،وزن ،طول ،عرض ،هوش) این گونه مقیاسها که در آنها متغیر مورد نظر می تواند ارزشهای مختلفی را به خود اختصاص دهد پیوسته می گویند (تساوی واحدهای اندازه گیری در طول مقیاس). اندازه گیری متغیرپیوسته (همواره تقریبی) است ولی می توان برای آن حدودی را تعیین کرد که در ان ارزش واقعی قرار بگیرد (حدود واقعی) گویند .</a:t>
            </a:r>
          </a:p>
          <a:p>
            <a:pPr algn="just" rtl="1">
              <a:lnSpc>
                <a:spcPct val="150000"/>
              </a:lnSpc>
            </a:pPr>
            <a:r>
              <a:rPr lang="fa-IR" sz="2400" b="1" dirty="0">
                <a:ln w="9525">
                  <a:noFill/>
                  <a:prstDash val="solid"/>
                </a:ln>
                <a:cs typeface="B Mitra" panose="00000400000000000000" pitchFamily="2" charset="-78"/>
              </a:rPr>
              <a:t>حد واقعی </a:t>
            </a:r>
            <a:r>
              <a:rPr lang="fa-IR" sz="2400" b="1" dirty="0" smtClean="0">
                <a:ln w="9525">
                  <a:noFill/>
                  <a:prstDash val="solid"/>
                </a:ln>
                <a:cs typeface="B Mitra" panose="00000400000000000000" pitchFamily="2" charset="-78"/>
              </a:rPr>
              <a:t>اعداد : </a:t>
            </a:r>
            <a:r>
              <a:rPr lang="fa-IR" sz="2800" dirty="0" smtClean="0">
                <a:ln w="9525">
                  <a:noFill/>
                  <a:prstDash val="solid"/>
                </a:ln>
                <a:cs typeface="B Mitra" panose="00000400000000000000" pitchFamily="2" charset="-78"/>
              </a:rPr>
              <a:t>حد واقعی ارزش واقعی عددی یک متغییر پیوسته برابر است با آن عدد به اضافه یا منهای نصف واحد اندازه‌گیری </a:t>
            </a:r>
            <a:endParaRPr lang="en-US" sz="2800" dirty="0">
              <a:ln w="9525">
                <a:noFill/>
                <a:prstDash val="solid"/>
              </a:ln>
              <a:cs typeface="B Mitra"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54" y="4950692"/>
            <a:ext cx="1601278" cy="1593272"/>
          </a:xfrm>
          <a:prstGeom prst="rect">
            <a:avLst/>
          </a:prstGeom>
        </p:spPr>
      </p:pic>
    </p:spTree>
    <p:extLst>
      <p:ext uri="{BB962C8B-B14F-4D97-AF65-F5344CB8AC3E}">
        <p14:creationId xmlns:p14="http://schemas.microsoft.com/office/powerpoint/2010/main" val="3985697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336000" y="189000"/>
            <a:ext cx="11520000" cy="64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780302" y="1851645"/>
            <a:ext cx="4631396" cy="3154710"/>
          </a:xfrm>
          <a:prstGeom prst="rect">
            <a:avLst/>
          </a:prstGeom>
          <a:noFill/>
        </p:spPr>
        <p:txBody>
          <a:bodyPr wrap="none" lIns="91440" tIns="45720" rIns="91440" bIns="45720">
            <a:spAutoFit/>
          </a:bodyPr>
          <a:lstStyle/>
          <a:p>
            <a:pPr algn="ctr"/>
            <a:r>
              <a:rPr lang="fa-IR" sz="19900" dirty="0" smtClean="0">
                <a:ln w="9525">
                  <a:noFill/>
                  <a:prstDash val="solid"/>
                </a:ln>
                <a:cs typeface="0 Titr Bold" panose="00000700000000000000" pitchFamily="2" charset="-78"/>
              </a:rPr>
              <a:t>پایان</a:t>
            </a:r>
            <a:endParaRPr lang="en-US" sz="19900" cap="none" spc="0" dirty="0">
              <a:ln w="9525">
                <a:noFill/>
                <a:prstDash val="solid"/>
              </a:ln>
              <a:cs typeface="0 Titr Bold" panose="00000700000000000000" pitchFamily="2" charset="-78"/>
            </a:endParaRPr>
          </a:p>
        </p:txBody>
      </p:sp>
    </p:spTree>
    <p:extLst>
      <p:ext uri="{BB962C8B-B14F-4D97-AF65-F5344CB8AC3E}">
        <p14:creationId xmlns:p14="http://schemas.microsoft.com/office/powerpoint/2010/main" val="297924518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7082" y="883508"/>
            <a:ext cx="6096000" cy="2862322"/>
          </a:xfrm>
          <a:prstGeom prst="rect">
            <a:avLst/>
          </a:prstGeom>
        </p:spPr>
        <p:txBody>
          <a:bodyPr>
            <a:spAutoFit/>
          </a:bodyPr>
          <a:lstStyle/>
          <a:p>
            <a:pPr lvl="0" algn="ctr">
              <a:lnSpc>
                <a:spcPct val="200000"/>
              </a:lnSpc>
            </a:pPr>
            <a:r>
              <a:rPr lang="fa-IR" sz="4800" dirty="0">
                <a:ln w="9525">
                  <a:solidFill>
                    <a:prstClr val="white"/>
                  </a:solidFill>
                  <a:prstDash val="solid"/>
                </a:ln>
                <a:solidFill>
                  <a:prstClr val="black"/>
                </a:solidFill>
                <a:cs typeface="0 Homa" panose="00000400000000000000" pitchFamily="2" charset="-78"/>
              </a:rPr>
              <a:t>جلسه دوم</a:t>
            </a:r>
          </a:p>
          <a:p>
            <a:pPr lvl="0" algn="ctr">
              <a:lnSpc>
                <a:spcPct val="200000"/>
              </a:lnSpc>
            </a:pPr>
            <a:r>
              <a:rPr lang="fa-IR" sz="4800" dirty="0" smtClean="0">
                <a:ln w="9525">
                  <a:solidFill>
                    <a:prstClr val="white"/>
                  </a:solidFill>
                  <a:prstDash val="solid"/>
                </a:ln>
                <a:solidFill>
                  <a:prstClr val="black"/>
                </a:solidFill>
                <a:cs typeface="0 Titr Bold" panose="00000700000000000000" pitchFamily="2" charset="-78"/>
              </a:rPr>
              <a:t>مقیاس‌های </a:t>
            </a:r>
            <a:r>
              <a:rPr lang="fa-IR" sz="4800" dirty="0">
                <a:ln w="9525">
                  <a:solidFill>
                    <a:prstClr val="white"/>
                  </a:solidFill>
                  <a:prstDash val="solid"/>
                </a:ln>
                <a:solidFill>
                  <a:prstClr val="black"/>
                </a:solidFill>
                <a:cs typeface="0 Titr Bold" panose="00000700000000000000" pitchFamily="2" charset="-78"/>
              </a:rPr>
              <a:t>اندازه‌گیری</a:t>
            </a:r>
            <a:endParaRPr lang="en-US" sz="4800" dirty="0">
              <a:ln w="9525">
                <a:solidFill>
                  <a:prstClr val="white"/>
                </a:solidFill>
                <a:prstDash val="solid"/>
              </a:ln>
              <a:solidFill>
                <a:prstClr val="black"/>
              </a:solidFill>
              <a:cs typeface="0 Titr Bold" panose="00000700000000000000" pitchFamily="2" charset="-78"/>
            </a:endParaRPr>
          </a:p>
        </p:txBody>
      </p:sp>
      <p:sp>
        <p:nvSpPr>
          <p:cNvPr id="7" name="Rounded Rectangle 6"/>
          <p:cNvSpPr/>
          <p:nvPr/>
        </p:nvSpPr>
        <p:spPr>
          <a:xfrm>
            <a:off x="3439700" y="1400269"/>
            <a:ext cx="2530763"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6279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546" y="151180"/>
            <a:ext cx="9199419" cy="6555641"/>
          </a:xfrm>
          <a:prstGeom prst="rect">
            <a:avLst/>
          </a:prstGeom>
        </p:spPr>
        <p:txBody>
          <a:bodyPr wrap="square">
            <a:spAutoFit/>
          </a:bodyPr>
          <a:lstStyle/>
          <a:p>
            <a:pPr algn="just" rtl="1">
              <a:lnSpc>
                <a:spcPct val="150000"/>
              </a:lnSpc>
            </a:pPr>
            <a:r>
              <a:rPr lang="fa-IR" sz="2800" dirty="0">
                <a:cs typeface="2  Titr" panose="00000700000000000000" pitchFamily="2" charset="-78"/>
              </a:rPr>
              <a:t>تعریف و انواع مقیاس های اندازه گیری : </a:t>
            </a:r>
          </a:p>
          <a:p>
            <a:pPr algn="just" rtl="1">
              <a:lnSpc>
                <a:spcPct val="150000"/>
              </a:lnSpc>
            </a:pPr>
            <a:r>
              <a:rPr lang="fa-IR" sz="2800" b="1" dirty="0" smtClean="0">
                <a:solidFill>
                  <a:srgbClr val="FFC000"/>
                </a:solidFill>
                <a:cs typeface="2  Mitra" panose="00000400000000000000" pitchFamily="2" charset="-78"/>
              </a:rPr>
              <a:t>تعریف :</a:t>
            </a:r>
            <a:r>
              <a:rPr lang="fa-IR" sz="2800" dirty="0" smtClean="0">
                <a:cs typeface="2  Mitra" panose="00000400000000000000" pitchFamily="2" charset="-78"/>
              </a:rPr>
              <a:t> مجموعه </a:t>
            </a:r>
            <a:r>
              <a:rPr lang="fa-IR" sz="2800" dirty="0">
                <a:cs typeface="2  Mitra" panose="00000400000000000000" pitchFamily="2" charset="-78"/>
              </a:rPr>
              <a:t>ای </a:t>
            </a:r>
            <a:r>
              <a:rPr lang="fa-IR" sz="2800" dirty="0" smtClean="0">
                <a:cs typeface="2  Mitra" panose="00000400000000000000" pitchFamily="2" charset="-78"/>
              </a:rPr>
              <a:t>از عدد </a:t>
            </a:r>
            <a:r>
              <a:rPr lang="fa-IR" sz="2800" dirty="0">
                <a:cs typeface="2  Mitra" panose="00000400000000000000" pitchFamily="2" charset="-78"/>
              </a:rPr>
              <a:t>یا نمادهای دیگراست که ویژگی های آنها بر ویژگی های تجربی اشیایی که اعداد به آن نسبت داده می شود انطباق دارد.</a:t>
            </a:r>
          </a:p>
          <a:p>
            <a:pPr algn="just" rtl="1">
              <a:lnSpc>
                <a:spcPct val="150000"/>
              </a:lnSpc>
            </a:pPr>
            <a:r>
              <a:rPr lang="fa-IR" sz="2800" dirty="0">
                <a:cs typeface="2  Mitra" panose="00000400000000000000" pitchFamily="2" charset="-78"/>
              </a:rPr>
              <a:t>انواع مقیاس‌های اندازه‌گیری در </a:t>
            </a:r>
            <a:r>
              <a:rPr lang="fa-IR" sz="2800" u="sng" dirty="0">
                <a:cs typeface="2  Mitra" panose="00000400000000000000" pitchFamily="2" charset="-78"/>
              </a:rPr>
              <a:t>چهار سطح</a:t>
            </a:r>
            <a:r>
              <a:rPr lang="fa-IR" sz="2800" dirty="0">
                <a:cs typeface="2  Mitra" panose="00000400000000000000" pitchFamily="2" charset="-78"/>
              </a:rPr>
              <a:t> و به صورت سلسله مراتب و بر اساس پیچیدگی دسته بندی شده است:</a:t>
            </a:r>
          </a:p>
          <a:p>
            <a:pPr marL="457200" indent="-457200" algn="just" rtl="1">
              <a:lnSpc>
                <a:spcPct val="150000"/>
              </a:lnSpc>
              <a:buFont typeface="Wingdings" panose="05000000000000000000" pitchFamily="2" charset="2"/>
              <a:buChar char="ü"/>
            </a:pPr>
            <a:r>
              <a:rPr lang="fa-IR" sz="2800" b="1" dirty="0" smtClean="0">
                <a:cs typeface="2  Mitra" panose="00000400000000000000" pitchFamily="2" charset="-78"/>
              </a:rPr>
              <a:t>اسمی</a:t>
            </a:r>
            <a:r>
              <a:rPr lang="fa-IR" sz="2800" dirty="0" smtClean="0">
                <a:cs typeface="2  Mitra" panose="00000400000000000000" pitchFamily="2" charset="-78"/>
              </a:rPr>
              <a:t> </a:t>
            </a:r>
          </a:p>
          <a:p>
            <a:pPr marL="457200" indent="-457200" algn="just" rtl="1">
              <a:lnSpc>
                <a:spcPct val="150000"/>
              </a:lnSpc>
              <a:buFont typeface="Wingdings" panose="05000000000000000000" pitchFamily="2" charset="2"/>
              <a:buChar char="ü"/>
            </a:pPr>
            <a:r>
              <a:rPr lang="fa-IR" sz="2800" b="1" dirty="0" smtClean="0">
                <a:cs typeface="2  Mitra" panose="00000400000000000000" pitchFamily="2" charset="-78"/>
              </a:rPr>
              <a:t>ترتیبی</a:t>
            </a:r>
            <a:r>
              <a:rPr lang="fa-IR" sz="2800" dirty="0" smtClean="0">
                <a:cs typeface="2  Mitra" panose="00000400000000000000" pitchFamily="2" charset="-78"/>
              </a:rPr>
              <a:t> </a:t>
            </a:r>
          </a:p>
          <a:p>
            <a:pPr marL="457200" indent="-457200" algn="just" rtl="1">
              <a:lnSpc>
                <a:spcPct val="150000"/>
              </a:lnSpc>
              <a:buFont typeface="Wingdings" panose="05000000000000000000" pitchFamily="2" charset="2"/>
              <a:buChar char="ü"/>
            </a:pPr>
            <a:r>
              <a:rPr lang="fa-IR" sz="2800" b="1" dirty="0" smtClean="0">
                <a:cs typeface="2  Mitra" panose="00000400000000000000" pitchFamily="2" charset="-78"/>
              </a:rPr>
              <a:t>فاصله‌ای</a:t>
            </a:r>
          </a:p>
          <a:p>
            <a:pPr marL="457200" indent="-457200" algn="just" rtl="1">
              <a:lnSpc>
                <a:spcPct val="150000"/>
              </a:lnSpc>
              <a:buFont typeface="Wingdings" panose="05000000000000000000" pitchFamily="2" charset="2"/>
              <a:buChar char="ü"/>
            </a:pPr>
            <a:r>
              <a:rPr lang="fa-IR" sz="2800" b="1" dirty="0" smtClean="0">
                <a:cs typeface="2  Mitra" panose="00000400000000000000" pitchFamily="2" charset="-78"/>
              </a:rPr>
              <a:t>نسبی</a:t>
            </a:r>
            <a:endParaRPr lang="fa-IR" sz="2800" b="1" dirty="0">
              <a:cs typeface="2  Mitra" panose="00000400000000000000" pitchFamily="2" charset="-78"/>
            </a:endParaRPr>
          </a:p>
          <a:p>
            <a:pPr algn="just" rtl="1">
              <a:lnSpc>
                <a:spcPct val="150000"/>
              </a:lnSpc>
            </a:pPr>
            <a:r>
              <a:rPr lang="fa-IR" sz="2800" dirty="0">
                <a:cs typeface="2  Mitra" panose="00000400000000000000" pitchFamily="2" charset="-78"/>
              </a:rPr>
              <a:t>ساده‌ترین آن‌ها مقیاس </a:t>
            </a:r>
            <a:r>
              <a:rPr lang="fa-IR" sz="2800" dirty="0">
                <a:solidFill>
                  <a:srgbClr val="FF0000"/>
                </a:solidFill>
                <a:cs typeface="2  Mitra" panose="00000400000000000000" pitchFamily="2" charset="-78"/>
              </a:rPr>
              <a:t>اسمی</a:t>
            </a:r>
            <a:r>
              <a:rPr lang="fa-IR" sz="2800" dirty="0">
                <a:cs typeface="2  Mitra" panose="00000400000000000000" pitchFamily="2" charset="-78"/>
              </a:rPr>
              <a:t> و کامل ترین آن‌ها مقیاس </a:t>
            </a:r>
            <a:r>
              <a:rPr lang="fa-IR" sz="2800" dirty="0">
                <a:solidFill>
                  <a:srgbClr val="FF0000"/>
                </a:solidFill>
                <a:cs typeface="2  Mitra" panose="00000400000000000000" pitchFamily="2" charset="-78"/>
              </a:rPr>
              <a:t>نسبی</a:t>
            </a:r>
            <a:r>
              <a:rPr lang="fa-IR" sz="2800" dirty="0">
                <a:cs typeface="2  Mitra" panose="00000400000000000000" pitchFamily="2" charset="-78"/>
              </a:rPr>
              <a:t> است.</a:t>
            </a:r>
          </a:p>
        </p:txBody>
      </p:sp>
      <p:pic>
        <p:nvPicPr>
          <p:cNvPr id="9" name="Picture 8"/>
          <p:cNvPicPr>
            <a:picLocks noChangeAspect="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358551" y="3223491"/>
            <a:ext cx="2382081" cy="2443018"/>
          </a:xfrm>
          <a:prstGeom prst="rect">
            <a:avLst/>
          </a:prstGeom>
        </p:spPr>
      </p:pic>
    </p:spTree>
    <p:extLst>
      <p:ext uri="{BB962C8B-B14F-4D97-AF65-F5344CB8AC3E}">
        <p14:creationId xmlns:p14="http://schemas.microsoft.com/office/powerpoint/2010/main" val="267851202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72" y="151180"/>
            <a:ext cx="9199418" cy="3970318"/>
          </a:xfrm>
          <a:prstGeom prst="rect">
            <a:avLst/>
          </a:prstGeom>
        </p:spPr>
        <p:txBody>
          <a:bodyPr wrap="square">
            <a:spAutoFit/>
          </a:bodyPr>
          <a:lstStyle/>
          <a:p>
            <a:pPr algn="just" rtl="1">
              <a:lnSpc>
                <a:spcPct val="150000"/>
              </a:lnSpc>
            </a:pPr>
            <a:r>
              <a:rPr lang="fa-IR" sz="2800" b="1" dirty="0" smtClean="0">
                <a:solidFill>
                  <a:srgbClr val="002060"/>
                </a:solidFill>
                <a:cs typeface="0 Titr Bold" panose="00000700000000000000" pitchFamily="2" charset="-78"/>
              </a:rPr>
              <a:t>1) مقیاس </a:t>
            </a:r>
            <a:r>
              <a:rPr lang="fa-IR" sz="2800" b="1" dirty="0">
                <a:solidFill>
                  <a:srgbClr val="002060"/>
                </a:solidFill>
                <a:cs typeface="0 Titr Bold" panose="00000700000000000000" pitchFamily="2" charset="-78"/>
              </a:rPr>
              <a:t>اسمی </a:t>
            </a:r>
            <a:r>
              <a:rPr lang="fa-IR" sz="2800" b="1" dirty="0" smtClean="0">
                <a:solidFill>
                  <a:srgbClr val="002060"/>
                </a:solidFill>
                <a:cs typeface="0 Titr Bold" panose="00000700000000000000" pitchFamily="2" charset="-78"/>
              </a:rPr>
              <a:t>:</a:t>
            </a:r>
          </a:p>
          <a:p>
            <a:pPr algn="just" rtl="1">
              <a:lnSpc>
                <a:spcPct val="150000"/>
              </a:lnSpc>
            </a:pPr>
            <a:endParaRPr lang="fa-IR" sz="2800" b="1" dirty="0">
              <a:solidFill>
                <a:srgbClr val="002060"/>
              </a:solidFill>
              <a:cs typeface="0 Titr Bold" panose="00000700000000000000" pitchFamily="2" charset="-78"/>
            </a:endParaRPr>
          </a:p>
          <a:p>
            <a:pPr algn="just" rtl="1">
              <a:lnSpc>
                <a:spcPct val="150000"/>
              </a:lnSpc>
            </a:pPr>
            <a:r>
              <a:rPr lang="fa-IR" sz="2800" dirty="0">
                <a:cs typeface="2  Mitra" panose="00000400000000000000" pitchFamily="2" charset="-78"/>
              </a:rPr>
              <a:t>ساده ترین یا پایین ترین نوع اندازه گیری است بر </a:t>
            </a:r>
            <a:r>
              <a:rPr lang="fa-IR" sz="2800" b="1" dirty="0">
                <a:cs typeface="2  Mitra" panose="00000400000000000000" pitchFamily="2" charset="-78"/>
              </a:rPr>
              <a:t>دو</a:t>
            </a:r>
            <a:r>
              <a:rPr lang="fa-IR" sz="2800" dirty="0">
                <a:cs typeface="2  Mitra" panose="00000400000000000000" pitchFamily="2" charset="-78"/>
              </a:rPr>
              <a:t> قسم است:</a:t>
            </a:r>
          </a:p>
          <a:p>
            <a:pPr algn="just" rtl="1">
              <a:lnSpc>
                <a:spcPct val="150000"/>
              </a:lnSpc>
            </a:pPr>
            <a:r>
              <a:rPr lang="fa-IR" sz="2800" b="1" dirty="0" smtClean="0">
                <a:cs typeface="2  Mitra" panose="00000400000000000000" pitchFamily="2" charset="-78"/>
              </a:rPr>
              <a:t>1- اسم </a:t>
            </a:r>
            <a:r>
              <a:rPr lang="fa-IR" sz="2800" b="1" dirty="0">
                <a:cs typeface="2  Mitra" panose="00000400000000000000" pitchFamily="2" charset="-78"/>
              </a:rPr>
              <a:t>گذاری : </a:t>
            </a:r>
            <a:r>
              <a:rPr lang="fa-IR" sz="2800" dirty="0">
                <a:cs typeface="2  Mitra" panose="00000400000000000000" pitchFamily="2" charset="-78"/>
              </a:rPr>
              <a:t>در این مقیاس از اعداد و ارقام برای اسم گذاری یا تشخیص اشیاء و افراد استفاده می‌شود بدون اینکه اعداد و ارقام مفهوم و معنای ریاضی داشته باشد. شماره روی پیراهن </a:t>
            </a:r>
            <a:r>
              <a:rPr lang="fa-IR" sz="2800" dirty="0" smtClean="0">
                <a:cs typeface="2  Mitra" panose="00000400000000000000" pitchFamily="2" charset="-78"/>
              </a:rPr>
              <a:t>بازیکنان</a:t>
            </a:r>
            <a:endParaRPr lang="fa-IR" sz="2800" dirty="0">
              <a:cs typeface="2  Mitra" panose="00000400000000000000" pitchFamily="2" charset="-78"/>
            </a:endParaRPr>
          </a:p>
        </p:txBody>
      </p:sp>
    </p:spTree>
    <p:extLst>
      <p:ext uri="{BB962C8B-B14F-4D97-AF65-F5344CB8AC3E}">
        <p14:creationId xmlns:p14="http://schemas.microsoft.com/office/powerpoint/2010/main" val="1461232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760" y="387773"/>
            <a:ext cx="8770513" cy="3916457"/>
          </a:xfrm>
          <a:prstGeom prst="rect">
            <a:avLst/>
          </a:prstGeom>
        </p:spPr>
        <p:txBody>
          <a:bodyPr wrap="square">
            <a:spAutoFit/>
          </a:bodyPr>
          <a:lstStyle/>
          <a:p>
            <a:pPr lvl="0" algn="just" rtl="1">
              <a:lnSpc>
                <a:spcPct val="150000"/>
              </a:lnSpc>
            </a:pPr>
            <a:r>
              <a:rPr lang="fa-IR" sz="2800" b="1" dirty="0" smtClean="0">
                <a:solidFill>
                  <a:prstClr val="black"/>
                </a:solidFill>
                <a:cs typeface="2  Mitra" panose="00000400000000000000" pitchFamily="2" charset="-78"/>
              </a:rPr>
              <a:t> 2- طبقه </a:t>
            </a:r>
            <a:r>
              <a:rPr lang="fa-IR" sz="2800" b="1" dirty="0">
                <a:solidFill>
                  <a:prstClr val="black"/>
                </a:solidFill>
                <a:cs typeface="2  Mitra" panose="00000400000000000000" pitchFamily="2" charset="-78"/>
              </a:rPr>
              <a:t>بندی : </a:t>
            </a:r>
            <a:r>
              <a:rPr lang="fa-IR" sz="2800" dirty="0">
                <a:solidFill>
                  <a:prstClr val="black"/>
                </a:solidFill>
                <a:cs typeface="2  Mitra" panose="00000400000000000000" pitchFamily="2" charset="-78"/>
              </a:rPr>
              <a:t>در این مقیاس از اعداد و ارقام برای طبقه بندی اشیاء و افراد استفاده می‌شود بدون اینکه اعداد و ارقام مفهوم و معنای ریاضی داشته باشد</a:t>
            </a:r>
            <a:r>
              <a:rPr lang="fa-IR" sz="2800" dirty="0" smtClean="0">
                <a:solidFill>
                  <a:prstClr val="black"/>
                </a:solidFill>
                <a:cs typeface="2  Mitra" panose="00000400000000000000" pitchFamily="2" charset="-78"/>
              </a:rPr>
              <a:t>.</a:t>
            </a:r>
          </a:p>
          <a:p>
            <a:pPr lvl="0" algn="just" rtl="1">
              <a:lnSpc>
                <a:spcPct val="150000"/>
              </a:lnSpc>
            </a:pPr>
            <a:endParaRPr lang="fa-IR" sz="2800" dirty="0">
              <a:solidFill>
                <a:prstClr val="black"/>
              </a:solidFill>
              <a:cs typeface="2  Mitra" panose="00000400000000000000" pitchFamily="2" charset="-78"/>
            </a:endParaRPr>
          </a:p>
          <a:p>
            <a:pPr lvl="0" algn="just" rtl="1">
              <a:lnSpc>
                <a:spcPct val="150000"/>
              </a:lnSpc>
            </a:pPr>
            <a:r>
              <a:rPr lang="fa-IR" sz="2800" dirty="0">
                <a:solidFill>
                  <a:srgbClr val="FF0000"/>
                </a:solidFill>
                <a:cs typeface="0 Homa" panose="00000400000000000000" pitchFamily="2" charset="-78"/>
              </a:rPr>
              <a:t>عملیات مجاز آماری :</a:t>
            </a:r>
            <a:r>
              <a:rPr lang="fa-IR" sz="2800" dirty="0">
                <a:solidFill>
                  <a:srgbClr val="FF0000"/>
                </a:solidFill>
                <a:cs typeface="2  Mitra" panose="00000400000000000000" pitchFamily="2" charset="-78"/>
              </a:rPr>
              <a:t> </a:t>
            </a:r>
            <a:r>
              <a:rPr lang="fa-IR" sz="2800" dirty="0">
                <a:solidFill>
                  <a:prstClr val="black"/>
                </a:solidFill>
                <a:cs typeface="2  Mitra" panose="00000400000000000000" pitchFamily="2" charset="-78"/>
              </a:rPr>
              <a:t>شمارش فراوانی و تعیین نما</a:t>
            </a:r>
          </a:p>
          <a:p>
            <a:pPr lvl="0" algn="just" rtl="1">
              <a:lnSpc>
                <a:spcPct val="150000"/>
              </a:lnSpc>
            </a:pPr>
            <a:r>
              <a:rPr lang="fa-IR" sz="2800" dirty="0">
                <a:solidFill>
                  <a:srgbClr val="FF0000"/>
                </a:solidFill>
                <a:cs typeface="0 Homa" panose="00000400000000000000" pitchFamily="2" charset="-78"/>
              </a:rPr>
              <a:t>عملیات مجاز ریاضی : </a:t>
            </a:r>
            <a:r>
              <a:rPr lang="fa-IR" sz="2800" dirty="0">
                <a:solidFill>
                  <a:prstClr val="black"/>
                </a:solidFill>
                <a:cs typeface="2  Mitra" panose="00000400000000000000" pitchFamily="2" charset="-78"/>
              </a:rPr>
              <a:t>انجام هیچ یک از چهار عمل اصلی( + ، - ، × ، ÷ ) در این مقیاس میسر نیست.</a:t>
            </a:r>
          </a:p>
        </p:txBody>
      </p:sp>
    </p:spTree>
    <p:extLst>
      <p:ext uri="{BB962C8B-B14F-4D97-AF65-F5344CB8AC3E}">
        <p14:creationId xmlns:p14="http://schemas.microsoft.com/office/powerpoint/2010/main" val="262444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727" y="142049"/>
            <a:ext cx="9153237" cy="4616648"/>
          </a:xfrm>
          <a:prstGeom prst="rect">
            <a:avLst/>
          </a:prstGeom>
        </p:spPr>
        <p:txBody>
          <a:bodyPr wrap="square">
            <a:spAutoFit/>
          </a:bodyPr>
          <a:lstStyle/>
          <a:p>
            <a:pPr algn="just" rtl="1">
              <a:lnSpc>
                <a:spcPct val="150000"/>
              </a:lnSpc>
            </a:pPr>
            <a:r>
              <a:rPr lang="fa-IR" sz="2800" b="1" dirty="0" smtClean="0">
                <a:solidFill>
                  <a:srgbClr val="002060"/>
                </a:solidFill>
                <a:cs typeface="0 Titr Bold" panose="00000700000000000000" pitchFamily="2" charset="-78"/>
              </a:rPr>
              <a:t>2) مقیاس </a:t>
            </a:r>
            <a:r>
              <a:rPr lang="fa-IR" sz="2800" b="1" dirty="0">
                <a:solidFill>
                  <a:srgbClr val="002060"/>
                </a:solidFill>
                <a:cs typeface="0 Titr Bold" panose="00000700000000000000" pitchFamily="2" charset="-78"/>
              </a:rPr>
              <a:t>ترتیبی </a:t>
            </a:r>
            <a:r>
              <a:rPr lang="fa-IR" sz="2800" b="1" dirty="0" smtClean="0">
                <a:solidFill>
                  <a:srgbClr val="002060"/>
                </a:solidFill>
                <a:cs typeface="0 Titr Bold" panose="00000700000000000000" pitchFamily="2" charset="-78"/>
              </a:rPr>
              <a:t>:</a:t>
            </a:r>
          </a:p>
          <a:p>
            <a:pPr algn="just" rtl="1">
              <a:lnSpc>
                <a:spcPct val="150000"/>
              </a:lnSpc>
            </a:pPr>
            <a:endParaRPr lang="fa-IR" sz="2800" b="1" dirty="0">
              <a:solidFill>
                <a:srgbClr val="002060"/>
              </a:solidFill>
              <a:cs typeface="0 Titr Bold" panose="00000700000000000000" pitchFamily="2" charset="-78"/>
            </a:endParaRPr>
          </a:p>
          <a:p>
            <a:pPr algn="just" rtl="1">
              <a:lnSpc>
                <a:spcPct val="150000"/>
              </a:lnSpc>
            </a:pPr>
            <a:r>
              <a:rPr lang="fa-IR" sz="2800" dirty="0">
                <a:cs typeface="2  Mitra" panose="00000400000000000000" pitchFamily="2" charset="-78"/>
              </a:rPr>
              <a:t>دسته ای از افراد یا اشیاء که با توجه به یک صفت مرتب شده اند. (خیلی بزرگ ، بزرگ ، متوسط ، کوچک </a:t>
            </a:r>
            <a:r>
              <a:rPr lang="fa-IR" sz="2800" dirty="0" smtClean="0">
                <a:cs typeface="2  Mitra" panose="00000400000000000000" pitchFamily="2" charset="-78"/>
              </a:rPr>
              <a:t>) ولی معلوم </a:t>
            </a:r>
            <a:r>
              <a:rPr lang="fa-IR" sz="2800" dirty="0">
                <a:cs typeface="2  Mitra" panose="00000400000000000000" pitchFamily="2" charset="-78"/>
              </a:rPr>
              <a:t>نیست که هر یک از اشیا چقدر از آن صفت را دارند و نیز مشخص نیست این اشیا یا افراد از لحاظ صفت مورد اندازه‌گیری چقدر با هم فاصله دارند.</a:t>
            </a:r>
          </a:p>
          <a:p>
            <a:pPr algn="just" rtl="1">
              <a:lnSpc>
                <a:spcPct val="150000"/>
              </a:lnSpc>
            </a:pPr>
            <a:r>
              <a:rPr lang="fa-IR" sz="2400" b="1" dirty="0">
                <a:cs typeface="2  Mitra" panose="00000400000000000000" pitchFamily="2" charset="-78"/>
              </a:rPr>
              <a:t>مثال :</a:t>
            </a:r>
            <a:r>
              <a:rPr lang="fa-IR" sz="2800" dirty="0">
                <a:cs typeface="2  Mitra" panose="00000400000000000000" pitchFamily="2" charset="-78"/>
              </a:rPr>
              <a:t> مقایسه قد بین افراد ( تفاوت بین قد افراد مشخص است اما قد دقیق فرد و فاصله دقیق بین قد افراد قابل اندازه‌گیری نیست</a:t>
            </a:r>
            <a:r>
              <a:rPr lang="fa-IR" sz="2800" dirty="0" smtClean="0">
                <a:cs typeface="2  Mitra" panose="00000400000000000000" pitchFamily="2" charset="-78"/>
              </a:rPr>
              <a:t>). </a:t>
            </a:r>
            <a:endParaRPr lang="fa-IR" sz="2800" dirty="0">
              <a:cs typeface="2  Mitra" panose="00000400000000000000" pitchFamily="2" charset="-78"/>
            </a:endParaRPr>
          </a:p>
        </p:txBody>
      </p:sp>
    </p:spTree>
    <p:extLst>
      <p:ext uri="{BB962C8B-B14F-4D97-AF65-F5344CB8AC3E}">
        <p14:creationId xmlns:p14="http://schemas.microsoft.com/office/powerpoint/2010/main" val="19087705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124" y="491999"/>
            <a:ext cx="8899301" cy="2677656"/>
          </a:xfrm>
          <a:prstGeom prst="rect">
            <a:avLst/>
          </a:prstGeom>
        </p:spPr>
        <p:txBody>
          <a:bodyPr wrap="square">
            <a:spAutoFit/>
          </a:bodyPr>
          <a:lstStyle/>
          <a:p>
            <a:pPr lvl="0" algn="just" rtl="1">
              <a:lnSpc>
                <a:spcPct val="150000"/>
              </a:lnSpc>
            </a:pPr>
            <a:r>
              <a:rPr lang="fa-IR" sz="2800" dirty="0">
                <a:solidFill>
                  <a:srgbClr val="FF0000"/>
                </a:solidFill>
                <a:cs typeface="0 Homa" panose="00000400000000000000" pitchFamily="2" charset="-78"/>
              </a:rPr>
              <a:t>عملیات مجاز آماری :</a:t>
            </a:r>
            <a:r>
              <a:rPr lang="fa-IR" sz="2800" dirty="0">
                <a:solidFill>
                  <a:srgbClr val="FF0000"/>
                </a:solidFill>
                <a:cs typeface="2  Mitra" panose="00000400000000000000" pitchFamily="2" charset="-78"/>
              </a:rPr>
              <a:t> </a:t>
            </a:r>
            <a:r>
              <a:rPr lang="fa-IR" sz="2800" dirty="0">
                <a:solidFill>
                  <a:prstClr val="black"/>
                </a:solidFill>
                <a:cs typeface="2  Mitra" panose="00000400000000000000" pitchFamily="2" charset="-78"/>
              </a:rPr>
              <a:t>شمارش فراوانی ، تعیین نما ، محاسبه میانه ، محاسبه درصد‌ها و محاسبه ضریب همبستگی رتبه‌ای اسپیرمن</a:t>
            </a:r>
          </a:p>
          <a:p>
            <a:pPr lvl="0" algn="just" rtl="1">
              <a:lnSpc>
                <a:spcPct val="150000"/>
              </a:lnSpc>
            </a:pPr>
            <a:r>
              <a:rPr lang="fa-IR" sz="2800" dirty="0">
                <a:solidFill>
                  <a:srgbClr val="FF0000"/>
                </a:solidFill>
                <a:cs typeface="0 Homa" panose="00000400000000000000" pitchFamily="2" charset="-78"/>
              </a:rPr>
              <a:t>عملیات مجاز ریاضی : </a:t>
            </a:r>
            <a:r>
              <a:rPr lang="fa-IR" sz="2800" dirty="0">
                <a:solidFill>
                  <a:prstClr val="black"/>
                </a:solidFill>
                <a:cs typeface="2  Mitra" panose="00000400000000000000" pitchFamily="2" charset="-78"/>
              </a:rPr>
              <a:t>انجام هیچ یک از چهار عمل اصلی( + ، - ، × ، ÷ ) در این مقیاس میسر نیست.</a:t>
            </a:r>
          </a:p>
        </p:txBody>
      </p:sp>
    </p:spTree>
    <p:extLst>
      <p:ext uri="{BB962C8B-B14F-4D97-AF65-F5344CB8AC3E}">
        <p14:creationId xmlns:p14="http://schemas.microsoft.com/office/powerpoint/2010/main" val="228244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1" y="215727"/>
            <a:ext cx="9227127" cy="5262979"/>
          </a:xfrm>
          <a:prstGeom prst="rect">
            <a:avLst/>
          </a:prstGeom>
        </p:spPr>
        <p:txBody>
          <a:bodyPr wrap="square">
            <a:spAutoFit/>
          </a:bodyPr>
          <a:lstStyle/>
          <a:p>
            <a:pPr algn="just" rtl="1">
              <a:lnSpc>
                <a:spcPct val="150000"/>
              </a:lnSpc>
            </a:pPr>
            <a:r>
              <a:rPr lang="fa-IR" sz="2800" dirty="0" smtClean="0">
                <a:solidFill>
                  <a:srgbClr val="002060"/>
                </a:solidFill>
                <a:cs typeface="0 Titr Bold" panose="00000700000000000000" pitchFamily="2" charset="-78"/>
              </a:rPr>
              <a:t>3) مقیاس فاصله‌ای:</a:t>
            </a:r>
          </a:p>
          <a:p>
            <a:pPr algn="just" rtl="1">
              <a:lnSpc>
                <a:spcPct val="150000"/>
              </a:lnSpc>
            </a:pPr>
            <a:r>
              <a:rPr lang="fa-IR" sz="2800" dirty="0" smtClean="0">
                <a:cs typeface="2  Mitra" panose="00000400000000000000" pitchFamily="2" charset="-78"/>
              </a:rPr>
              <a:t>در این مقیاس رتبه افراد یا اشیاء با توجه به یک صفت مشخص است و از لحاظ صفت مورد اندازه گیری معلوم است چه مقدار از یکدیگر فاصله دارند. اما هیچ اطلاعی از مقدار قدر مطلق مورد نظر برای هیچ یک از افراد در دست نیست. صفر مطلق در اینجا مشخص نیست.</a:t>
            </a:r>
          </a:p>
          <a:p>
            <a:pPr algn="just" rtl="1">
              <a:lnSpc>
                <a:spcPct val="150000"/>
              </a:lnSpc>
            </a:pPr>
            <a:r>
              <a:rPr lang="fa-IR" sz="2400" b="1" dirty="0" smtClean="0">
                <a:cs typeface="2  Mitra" panose="00000400000000000000" pitchFamily="2" charset="-78"/>
              </a:rPr>
              <a:t>نکته : </a:t>
            </a:r>
            <a:r>
              <a:rPr lang="fa-IR" sz="2800" dirty="0" smtClean="0">
                <a:cs typeface="2  Mitra" panose="00000400000000000000" pitchFamily="2" charset="-78"/>
              </a:rPr>
              <a:t>صفر قراردادی قابلیت اندازه‌گیری دارد ولی صفر مطلق قابل اندازه‌گیری نیست.</a:t>
            </a:r>
          </a:p>
          <a:p>
            <a:pPr algn="just" rtl="1">
              <a:lnSpc>
                <a:spcPct val="150000"/>
              </a:lnSpc>
            </a:pPr>
            <a:r>
              <a:rPr lang="fa-IR" sz="2800" dirty="0" smtClean="0">
                <a:solidFill>
                  <a:srgbClr val="FF0000"/>
                </a:solidFill>
                <a:cs typeface="0 Homa" panose="00000400000000000000" pitchFamily="2" charset="-78"/>
              </a:rPr>
              <a:t>عملیات مجاز آماری :</a:t>
            </a:r>
            <a:r>
              <a:rPr lang="fa-IR" sz="2800" dirty="0" smtClean="0">
                <a:solidFill>
                  <a:srgbClr val="FF0000"/>
                </a:solidFill>
                <a:cs typeface="2  Mitra" panose="00000400000000000000" pitchFamily="2" charset="-78"/>
              </a:rPr>
              <a:t> </a:t>
            </a:r>
            <a:r>
              <a:rPr lang="fa-IR" sz="2800" dirty="0" smtClean="0">
                <a:cs typeface="2  Mitra" panose="00000400000000000000" pitchFamily="2" charset="-78"/>
              </a:rPr>
              <a:t>شمارش فراوانی ، تعیین نما ، محاسبه میانه و میانگین ، محاسبه درصد‌ها ، محاسبه ضریب همبستگی رتبه‌ای اسپیرمن و محاسبه ضریب گشتاوری پیرسون</a:t>
            </a:r>
          </a:p>
          <a:p>
            <a:pPr algn="just" rtl="1">
              <a:lnSpc>
                <a:spcPct val="150000"/>
              </a:lnSpc>
            </a:pPr>
            <a:r>
              <a:rPr lang="fa-IR" sz="2800" dirty="0" smtClean="0">
                <a:solidFill>
                  <a:srgbClr val="FF0000"/>
                </a:solidFill>
                <a:cs typeface="0 Homa" panose="00000400000000000000" pitchFamily="2" charset="-78"/>
              </a:rPr>
              <a:t>عملیات مجاز ریاضی : </a:t>
            </a:r>
            <a:r>
              <a:rPr lang="fa-IR" sz="2800" dirty="0" smtClean="0">
                <a:cs typeface="2  Mitra" panose="00000400000000000000" pitchFamily="2" charset="-78"/>
              </a:rPr>
              <a:t>جمع و تفریق مجاز است ولی ضرب و تقسیم مجاز نیست.</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9661"/>
          <a:stretch/>
        </p:blipFill>
        <p:spPr>
          <a:xfrm>
            <a:off x="1634837" y="5619744"/>
            <a:ext cx="3786909" cy="854947"/>
          </a:xfrm>
          <a:prstGeom prst="rect">
            <a:avLst/>
          </a:prstGeom>
        </p:spPr>
      </p:pic>
    </p:spTree>
    <p:extLst>
      <p:ext uri="{BB962C8B-B14F-4D97-AF65-F5344CB8AC3E}">
        <p14:creationId xmlns:p14="http://schemas.microsoft.com/office/powerpoint/2010/main" val="30084416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182640"/>
            <a:ext cx="9264072" cy="5262979"/>
          </a:xfrm>
          <a:prstGeom prst="rect">
            <a:avLst/>
          </a:prstGeom>
        </p:spPr>
        <p:txBody>
          <a:bodyPr wrap="square">
            <a:spAutoFit/>
          </a:bodyPr>
          <a:lstStyle/>
          <a:p>
            <a:pPr algn="just" rtl="1">
              <a:lnSpc>
                <a:spcPct val="150000"/>
              </a:lnSpc>
            </a:pPr>
            <a:r>
              <a:rPr lang="fa-IR" sz="2800" b="1" dirty="0" smtClean="0">
                <a:solidFill>
                  <a:srgbClr val="002060"/>
                </a:solidFill>
                <a:cs typeface="0 Titr Bold" panose="00000700000000000000" pitchFamily="2" charset="-78"/>
              </a:rPr>
              <a:t>4) مقیاس نسبی :</a:t>
            </a:r>
          </a:p>
          <a:p>
            <a:pPr algn="just" rtl="1">
              <a:lnSpc>
                <a:spcPct val="150000"/>
              </a:lnSpc>
            </a:pPr>
            <a:r>
              <a:rPr lang="fa-IR" sz="2800" dirty="0" smtClean="0">
                <a:cs typeface="B Mitra" panose="00000400000000000000" pitchFamily="2" charset="-78"/>
              </a:rPr>
              <a:t>کامل‌ترین مقیاس ، مقیاس نسبی است که دراین مقیاس رتبه افراد یا اشیاء با توجه به یک صفت معلوم است و از لحاظ صفت مورد اندازه گیری معلوم است چه مقدار از یکدیگر فاصله دارند و فاصله حداقل یکی از آنها صفر مطلق معلوم است.</a:t>
            </a:r>
          </a:p>
          <a:p>
            <a:pPr algn="just" rtl="1">
              <a:lnSpc>
                <a:spcPct val="150000"/>
              </a:lnSpc>
            </a:pPr>
            <a:r>
              <a:rPr lang="fa-IR" sz="2400" b="1" dirty="0" smtClean="0">
                <a:cs typeface="B Mitra" panose="00000400000000000000" pitchFamily="2" charset="-78"/>
              </a:rPr>
              <a:t>نکته : </a:t>
            </a:r>
            <a:r>
              <a:rPr lang="fa-IR" sz="2800" dirty="0" smtClean="0">
                <a:cs typeface="B Mitra" panose="00000400000000000000" pitchFamily="2" charset="-78"/>
              </a:rPr>
              <a:t>اندازه‌گیری طول ، وزن ، حجم و سایر صفات فیزیکی افراد با مقیاس نسبی عملی است. اما اندازه‌گیری متغییر‌های روانی و پرورشی با این مقیاس به ندرت میسر است.</a:t>
            </a:r>
          </a:p>
          <a:p>
            <a:pPr algn="just" rtl="1">
              <a:lnSpc>
                <a:spcPct val="150000"/>
              </a:lnSpc>
            </a:pPr>
            <a:r>
              <a:rPr lang="fa-IR" sz="2800" dirty="0" smtClean="0">
                <a:solidFill>
                  <a:srgbClr val="FF0000"/>
                </a:solidFill>
                <a:cs typeface="0 Homa" panose="00000400000000000000" pitchFamily="2" charset="-78"/>
              </a:rPr>
              <a:t>عملیات مجاز ریاضی و آماری : </a:t>
            </a:r>
            <a:r>
              <a:rPr lang="fa-IR" sz="2800" dirty="0" smtClean="0">
                <a:cs typeface="B Mitra" panose="00000400000000000000" pitchFamily="2" charset="-78"/>
              </a:rPr>
              <a:t>در این مقیاس همه عملیات آماری و ریاضی مجاز است.</a:t>
            </a:r>
            <a:endParaRPr lang="fa-IR" sz="2800" dirty="0">
              <a:cs typeface="B Mitra" panose="00000400000000000000" pitchFamily="2" charset="-78"/>
            </a:endParaRPr>
          </a:p>
        </p:txBody>
      </p:sp>
      <p:pic>
        <p:nvPicPr>
          <p:cNvPr id="6" name="Picture 5"/>
          <p:cNvPicPr>
            <a:picLocks noChangeAspect="1"/>
          </p:cNvPicPr>
          <p:nvPr/>
        </p:nvPicPr>
        <p:blipFill rotWithShape="1">
          <a:blip r:embed="rId2" cstate="print">
            <a:clrChange>
              <a:clrFrom>
                <a:srgbClr val="EDF4EC"/>
              </a:clrFrom>
              <a:clrTo>
                <a:srgbClr val="EDF4EC">
                  <a:alpha val="0"/>
                </a:srgbClr>
              </a:clrTo>
            </a:clrChange>
            <a:extLst>
              <a:ext uri="{28A0092B-C50C-407E-A947-70E740481C1C}">
                <a14:useLocalDpi xmlns:a14="http://schemas.microsoft.com/office/drawing/2010/main" val="0"/>
              </a:ext>
            </a:extLst>
          </a:blip>
          <a:srcRect b="56923"/>
          <a:stretch/>
        </p:blipFill>
        <p:spPr>
          <a:xfrm>
            <a:off x="628072" y="5003146"/>
            <a:ext cx="3201693" cy="1379181"/>
          </a:xfrm>
          <a:prstGeom prst="rect">
            <a:avLst/>
          </a:prstGeom>
        </p:spPr>
      </p:pic>
      <p:pic>
        <p:nvPicPr>
          <p:cNvPr id="7" name="Picture 6"/>
          <p:cNvPicPr>
            <a:picLocks noChangeAspect="1"/>
          </p:cNvPicPr>
          <p:nvPr/>
        </p:nvPicPr>
        <p:blipFill rotWithShape="1">
          <a:blip r:embed="rId2" cstate="print">
            <a:clrChange>
              <a:clrFrom>
                <a:srgbClr val="EDF4EC"/>
              </a:clrFrom>
              <a:clrTo>
                <a:srgbClr val="EDF4EC">
                  <a:alpha val="0"/>
                </a:srgbClr>
              </a:clrTo>
            </a:clrChange>
            <a:extLst>
              <a:ext uri="{28A0092B-C50C-407E-A947-70E740481C1C}">
                <a14:useLocalDpi xmlns:a14="http://schemas.microsoft.com/office/drawing/2010/main" val="0"/>
              </a:ext>
            </a:extLst>
          </a:blip>
          <a:srcRect t="43222" b="8024"/>
          <a:stretch/>
        </p:blipFill>
        <p:spPr>
          <a:xfrm>
            <a:off x="3700455" y="4912263"/>
            <a:ext cx="3201693" cy="1560946"/>
          </a:xfrm>
          <a:prstGeom prst="rect">
            <a:avLst/>
          </a:prstGeom>
        </p:spPr>
      </p:pic>
    </p:spTree>
    <p:extLst>
      <p:ext uri="{BB962C8B-B14F-4D97-AF65-F5344CB8AC3E}">
        <p14:creationId xmlns:p14="http://schemas.microsoft.com/office/powerpoint/2010/main" val="36673949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116</TotalTime>
  <Words>750</Words>
  <Application>Microsoft Office PowerPoint</Application>
  <PresentationFormat>Custom</PresentationFormat>
  <Paragraphs>43</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0 Titr Bold</vt:lpstr>
      <vt:lpstr>Wingdings</vt:lpstr>
      <vt:lpstr>Times New Roman</vt:lpstr>
      <vt:lpstr>2  Mitra</vt:lpstr>
      <vt:lpstr>Calibri</vt:lpstr>
      <vt:lpstr>0 Homa</vt:lpstr>
      <vt:lpstr>Calibri Light</vt:lpstr>
      <vt:lpstr>0 Tabassom</vt:lpstr>
      <vt:lpstr>B Mitra</vt:lpstr>
      <vt:lpstr>2  Titr</vt:lpstr>
      <vt:lpstr>IranNastaliq</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pourya</dc:creator>
  <cp:lastModifiedBy>MRT Pack 30 DVDs</cp:lastModifiedBy>
  <cp:revision>14</cp:revision>
  <dcterms:created xsi:type="dcterms:W3CDTF">2020-04-09T09:19:09Z</dcterms:created>
  <dcterms:modified xsi:type="dcterms:W3CDTF">2020-04-15T06:42:35Z</dcterms:modified>
</cp:coreProperties>
</file>