
<file path=[Content_Types].xml><?xml version="1.0" encoding="utf-8"?>
<Types xmlns="http://schemas.openxmlformats.org/package/2006/content-types">
  <Default Extension="png" ContentType="image/png"/>
  <Default Extension="jpeg" ContentType="image/jpeg"/>
  <Default Extension="wma" ContentType="audio/x-ms-wma"/>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Lst>
  <p:sldSz cx="12192000" cy="6858000"/>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5000" autoAdjust="0"/>
    <p:restoredTop sz="94660"/>
  </p:normalViewPr>
  <p:slideViewPr>
    <p:cSldViewPr snapToGrid="0">
      <p:cViewPr varScale="1">
        <p:scale>
          <a:sx n="74" d="100"/>
          <a:sy n="74" d="100"/>
        </p:scale>
        <p:origin x="576"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lvl1pPr>
          </a:lstStyle>
          <a:p>
            <a:pPr>
              <a:defRPr/>
            </a:pPr>
            <a:fld id="{CA9FFC90-8E90-42F2-A84D-057AE2C31BF4}" type="datetimeFigureOut">
              <a:rPr lang="en-US">
                <a:solidFill>
                  <a:srgbClr val="DBF5F9">
                    <a:shade val="90000"/>
                  </a:srgbClr>
                </a:solidFill>
              </a:rPr>
              <a:pPr>
                <a:defRPr/>
              </a:pPr>
              <a:t>4/21/2020</a:t>
            </a:fld>
            <a:endParaRPr lang="en-US">
              <a:solidFill>
                <a:srgbClr val="DBF5F9">
                  <a:shade val="90000"/>
                </a:srgbClr>
              </a:solidFill>
            </a:endParaRPr>
          </a:p>
        </p:txBody>
      </p:sp>
      <p:sp>
        <p:nvSpPr>
          <p:cNvPr id="5" name="Footer Placeholder 18"/>
          <p:cNvSpPr>
            <a:spLocks noGrp="1"/>
          </p:cNvSpPr>
          <p:nvPr>
            <p:ph type="ftr" sz="quarter" idx="11"/>
          </p:nvPr>
        </p:nvSpPr>
        <p:spPr/>
        <p:txBody>
          <a:bodyPr/>
          <a:lstStyle>
            <a:lvl1pPr>
              <a:defRPr/>
            </a:lvl1pPr>
          </a:lstStyle>
          <a:p>
            <a:pPr>
              <a:defRPr/>
            </a:pPr>
            <a:endParaRPr lang="en-US">
              <a:solidFill>
                <a:srgbClr val="DBF5F9">
                  <a:shade val="90000"/>
                </a:srgbClr>
              </a:solidFill>
            </a:endParaRPr>
          </a:p>
        </p:txBody>
      </p:sp>
      <p:sp>
        <p:nvSpPr>
          <p:cNvPr id="6" name="Slide Number Placeholder 26"/>
          <p:cNvSpPr>
            <a:spLocks noGrp="1"/>
          </p:cNvSpPr>
          <p:nvPr>
            <p:ph type="sldNum" sz="quarter" idx="12"/>
          </p:nvPr>
        </p:nvSpPr>
        <p:spPr/>
        <p:txBody>
          <a:bodyPr/>
          <a:lstStyle>
            <a:lvl1pPr>
              <a:defRPr>
                <a:solidFill>
                  <a:srgbClr val="D1EAEE"/>
                </a:solidFill>
              </a:defRPr>
            </a:lvl1pPr>
          </a:lstStyle>
          <a:p>
            <a:fld id="{4BD0702A-A15D-4850-9681-3AF985A8F1C5}" type="slidenum">
              <a:rPr lang="en-US"/>
              <a:pPr/>
              <a:t>‹#›</a:t>
            </a:fld>
            <a:endParaRPr lang="en-US"/>
          </a:p>
        </p:txBody>
      </p:sp>
    </p:spTree>
    <p:extLst>
      <p:ext uri="{BB962C8B-B14F-4D97-AF65-F5344CB8AC3E}">
        <p14:creationId xmlns:p14="http://schemas.microsoft.com/office/powerpoint/2010/main" val="4283307875"/>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3FBB6F97-D721-4393-9838-52F3F3FDACD3}" type="datetimeFigureOut">
              <a:rPr lang="en-US">
                <a:solidFill>
                  <a:srgbClr val="04617B">
                    <a:shade val="90000"/>
                  </a:srgbClr>
                </a:solidFill>
              </a:rPr>
              <a:pPr>
                <a:defRPr/>
              </a:pPr>
              <a:t>4/21/2020</a:t>
            </a:fld>
            <a:endParaRPr lang="en-US" dirty="0">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6" name="Slide Number Placeholder 17"/>
          <p:cNvSpPr>
            <a:spLocks noGrp="1"/>
          </p:cNvSpPr>
          <p:nvPr>
            <p:ph type="sldNum" sz="quarter" idx="12"/>
          </p:nvPr>
        </p:nvSpPr>
        <p:spPr/>
        <p:txBody>
          <a:bodyPr/>
          <a:lstStyle>
            <a:lvl1pPr>
              <a:defRPr/>
            </a:lvl1pPr>
          </a:lstStyle>
          <a:p>
            <a:fld id="{AE6D4D83-3D80-4B0F-B00F-6ADD9F3A879C}" type="slidenum">
              <a:rPr lang="en-US"/>
              <a:pPr/>
              <a:t>‹#›</a:t>
            </a:fld>
            <a:endParaRPr lang="en-US"/>
          </a:p>
        </p:txBody>
      </p:sp>
    </p:spTree>
    <p:extLst>
      <p:ext uri="{BB962C8B-B14F-4D97-AF65-F5344CB8AC3E}">
        <p14:creationId xmlns:p14="http://schemas.microsoft.com/office/powerpoint/2010/main" val="23176071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914402"/>
            <a:ext cx="80264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2B751C9A-3E69-4790-B096-540D1140F936}" type="datetimeFigureOut">
              <a:rPr lang="en-US">
                <a:solidFill>
                  <a:srgbClr val="04617B">
                    <a:shade val="90000"/>
                  </a:srgbClr>
                </a:solidFill>
              </a:rPr>
              <a:pPr>
                <a:defRPr/>
              </a:pPr>
              <a:t>4/21/2020</a:t>
            </a:fld>
            <a:endParaRPr lang="en-US" dirty="0">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6" name="Slide Number Placeholder 17"/>
          <p:cNvSpPr>
            <a:spLocks noGrp="1"/>
          </p:cNvSpPr>
          <p:nvPr>
            <p:ph type="sldNum" sz="quarter" idx="12"/>
          </p:nvPr>
        </p:nvSpPr>
        <p:spPr/>
        <p:txBody>
          <a:bodyPr/>
          <a:lstStyle>
            <a:lvl1pPr>
              <a:defRPr/>
            </a:lvl1pPr>
          </a:lstStyle>
          <a:p>
            <a:fld id="{136B6FB4-37A1-48F6-BB27-67AAF27D9425}" type="slidenum">
              <a:rPr lang="en-US"/>
              <a:pPr/>
              <a:t>‹#›</a:t>
            </a:fld>
            <a:endParaRPr lang="en-US"/>
          </a:p>
        </p:txBody>
      </p:sp>
    </p:spTree>
    <p:extLst>
      <p:ext uri="{BB962C8B-B14F-4D97-AF65-F5344CB8AC3E}">
        <p14:creationId xmlns:p14="http://schemas.microsoft.com/office/powerpoint/2010/main" val="3493514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80D0BC52-E7DC-4C1A-8AA9-9C7682F31D58}" type="datetimeFigureOut">
              <a:rPr lang="en-US">
                <a:solidFill>
                  <a:srgbClr val="04617B">
                    <a:shade val="90000"/>
                  </a:srgbClr>
                </a:solidFill>
              </a:rPr>
              <a:pPr>
                <a:defRPr/>
              </a:pPr>
              <a:t>4/21/2020</a:t>
            </a:fld>
            <a:endParaRPr lang="en-US" dirty="0">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6" name="Slide Number Placeholder 17"/>
          <p:cNvSpPr>
            <a:spLocks noGrp="1"/>
          </p:cNvSpPr>
          <p:nvPr>
            <p:ph type="sldNum" sz="quarter" idx="12"/>
          </p:nvPr>
        </p:nvSpPr>
        <p:spPr/>
        <p:txBody>
          <a:bodyPr/>
          <a:lstStyle>
            <a:lvl1pPr>
              <a:defRPr/>
            </a:lvl1pPr>
          </a:lstStyle>
          <a:p>
            <a:fld id="{015D33C4-AB63-467B-96F9-9E6EA66CF49A}" type="slidenum">
              <a:rPr lang="en-US"/>
              <a:pPr/>
              <a:t>‹#›</a:t>
            </a:fld>
            <a:endParaRPr lang="en-US"/>
          </a:p>
        </p:txBody>
      </p:sp>
    </p:spTree>
    <p:extLst>
      <p:ext uri="{BB962C8B-B14F-4D97-AF65-F5344CB8AC3E}">
        <p14:creationId xmlns:p14="http://schemas.microsoft.com/office/powerpoint/2010/main" val="26741700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707136" y="2704664"/>
            <a:ext cx="103632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4B1E50B-976F-4F11-8BAF-64626DAADF70}" type="datetimeFigureOut">
              <a:rPr lang="en-US">
                <a:solidFill>
                  <a:srgbClr val="DBF5F9">
                    <a:shade val="90000"/>
                  </a:srgbClr>
                </a:solidFill>
              </a:rPr>
              <a:pPr>
                <a:defRPr/>
              </a:pPr>
              <a:t>4/21/2020</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lvl1pPr>
              <a:defRPr>
                <a:solidFill>
                  <a:srgbClr val="D1EAEE"/>
                </a:solidFill>
              </a:defRPr>
            </a:lvl1pPr>
          </a:lstStyle>
          <a:p>
            <a:fld id="{A4BB8AA1-3BF7-4397-84CA-7B6329F75686}" type="slidenum">
              <a:rPr lang="en-US"/>
              <a:pPr/>
              <a:t>‹#›</a:t>
            </a:fld>
            <a:endParaRPr lang="en-US"/>
          </a:p>
        </p:txBody>
      </p:sp>
    </p:spTree>
    <p:extLst>
      <p:ext uri="{BB962C8B-B14F-4D97-AF65-F5344CB8AC3E}">
        <p14:creationId xmlns:p14="http://schemas.microsoft.com/office/powerpoint/2010/main" val="1589729877"/>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3A11228E-5760-40A1-8008-31E8E75B2B6F}" type="datetimeFigureOut">
              <a:rPr lang="en-US">
                <a:solidFill>
                  <a:srgbClr val="04617B">
                    <a:shade val="90000"/>
                  </a:srgbClr>
                </a:solidFill>
              </a:rPr>
              <a:pPr>
                <a:defRPr/>
              </a:pPr>
              <a:t>4/21/2020</a:t>
            </a:fld>
            <a:endParaRPr lang="en-US" dirty="0">
              <a:solidFill>
                <a:srgbClr val="04617B">
                  <a:shade val="90000"/>
                </a:srgbClr>
              </a:solidFill>
            </a:endParaRPr>
          </a:p>
        </p:txBody>
      </p:sp>
      <p:sp>
        <p:nvSpPr>
          <p:cNvPr id="6"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7" name="Slide Number Placeholder 17"/>
          <p:cNvSpPr>
            <a:spLocks noGrp="1"/>
          </p:cNvSpPr>
          <p:nvPr>
            <p:ph type="sldNum" sz="quarter" idx="12"/>
          </p:nvPr>
        </p:nvSpPr>
        <p:spPr/>
        <p:txBody>
          <a:bodyPr/>
          <a:lstStyle>
            <a:lvl1pPr>
              <a:defRPr/>
            </a:lvl1pPr>
          </a:lstStyle>
          <a:p>
            <a:fld id="{96D9AAF0-0B0A-4A1C-9032-B0370C28BB11}" type="slidenum">
              <a:rPr lang="en-US"/>
              <a:pPr/>
              <a:t>‹#›</a:t>
            </a:fld>
            <a:endParaRPr lang="en-US"/>
          </a:p>
        </p:txBody>
      </p:sp>
    </p:spTree>
    <p:extLst>
      <p:ext uri="{BB962C8B-B14F-4D97-AF65-F5344CB8AC3E}">
        <p14:creationId xmlns:p14="http://schemas.microsoft.com/office/powerpoint/2010/main" val="22751189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fld id="{573BDA0D-9326-4548-A091-8E2493BF44F3}" type="datetimeFigureOut">
              <a:rPr lang="en-US">
                <a:solidFill>
                  <a:srgbClr val="04617B">
                    <a:shade val="90000"/>
                  </a:srgbClr>
                </a:solidFill>
              </a:rPr>
              <a:pPr>
                <a:defRPr/>
              </a:pPr>
              <a:t>4/21/2020</a:t>
            </a:fld>
            <a:endParaRPr lang="en-US" dirty="0">
              <a:solidFill>
                <a:srgbClr val="04617B">
                  <a:shade val="90000"/>
                </a:srgbClr>
              </a:solidFill>
            </a:endParaRPr>
          </a:p>
        </p:txBody>
      </p:sp>
      <p:sp>
        <p:nvSpPr>
          <p:cNvPr id="8"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9" name="Slide Number Placeholder 17"/>
          <p:cNvSpPr>
            <a:spLocks noGrp="1"/>
          </p:cNvSpPr>
          <p:nvPr>
            <p:ph type="sldNum" sz="quarter" idx="12"/>
          </p:nvPr>
        </p:nvSpPr>
        <p:spPr/>
        <p:txBody>
          <a:bodyPr/>
          <a:lstStyle>
            <a:lvl1pPr>
              <a:defRPr/>
            </a:lvl1pPr>
          </a:lstStyle>
          <a:p>
            <a:fld id="{68BE02C9-59B3-4A88-8A58-1D7793B304C8}" type="slidenum">
              <a:rPr lang="en-US"/>
              <a:pPr/>
              <a:t>‹#›</a:t>
            </a:fld>
            <a:endParaRPr lang="en-US"/>
          </a:p>
        </p:txBody>
      </p:sp>
    </p:spTree>
    <p:extLst>
      <p:ext uri="{BB962C8B-B14F-4D97-AF65-F5344CB8AC3E}">
        <p14:creationId xmlns:p14="http://schemas.microsoft.com/office/powerpoint/2010/main" val="30260795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A25B0C4B-75E3-4F99-9E84-D5555272C108}" type="datetimeFigureOut">
              <a:rPr lang="en-US">
                <a:solidFill>
                  <a:srgbClr val="04617B">
                    <a:shade val="90000"/>
                  </a:srgbClr>
                </a:solidFill>
              </a:rPr>
              <a:pPr>
                <a:defRPr/>
              </a:pPr>
              <a:t>4/21/2020</a:t>
            </a:fld>
            <a:endParaRPr lang="en-US" dirty="0">
              <a:solidFill>
                <a:srgbClr val="04617B">
                  <a:shade val="90000"/>
                </a:srgbClr>
              </a:solidFill>
            </a:endParaRPr>
          </a:p>
        </p:txBody>
      </p:sp>
      <p:sp>
        <p:nvSpPr>
          <p:cNvPr id="4"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5" name="Slide Number Placeholder 17"/>
          <p:cNvSpPr>
            <a:spLocks noGrp="1"/>
          </p:cNvSpPr>
          <p:nvPr>
            <p:ph type="sldNum" sz="quarter" idx="12"/>
          </p:nvPr>
        </p:nvSpPr>
        <p:spPr/>
        <p:txBody>
          <a:bodyPr/>
          <a:lstStyle>
            <a:lvl1pPr>
              <a:defRPr/>
            </a:lvl1pPr>
          </a:lstStyle>
          <a:p>
            <a:fld id="{A1A949FE-2129-4487-9293-587462BB5F79}" type="slidenum">
              <a:rPr lang="en-US"/>
              <a:pPr/>
              <a:t>‹#›</a:t>
            </a:fld>
            <a:endParaRPr lang="en-US"/>
          </a:p>
        </p:txBody>
      </p:sp>
    </p:spTree>
    <p:extLst>
      <p:ext uri="{BB962C8B-B14F-4D97-AF65-F5344CB8AC3E}">
        <p14:creationId xmlns:p14="http://schemas.microsoft.com/office/powerpoint/2010/main" val="8391417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879BDC4F-2068-4754-AFA5-C3B0B6F28970}" type="datetimeFigureOut">
              <a:rPr lang="en-US">
                <a:solidFill>
                  <a:srgbClr val="04617B">
                    <a:shade val="90000"/>
                  </a:srgbClr>
                </a:solidFill>
              </a:rPr>
              <a:pPr>
                <a:defRPr/>
              </a:pPr>
              <a:t>4/21/2020</a:t>
            </a:fld>
            <a:endParaRPr lang="en-US" dirty="0">
              <a:solidFill>
                <a:srgbClr val="04617B">
                  <a:shade val="90000"/>
                </a:srgbClr>
              </a:solidFill>
            </a:endParaRPr>
          </a:p>
        </p:txBody>
      </p:sp>
      <p:sp>
        <p:nvSpPr>
          <p:cNvPr id="3"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4" name="Slide Number Placeholder 17"/>
          <p:cNvSpPr>
            <a:spLocks noGrp="1"/>
          </p:cNvSpPr>
          <p:nvPr>
            <p:ph type="sldNum" sz="quarter" idx="12"/>
          </p:nvPr>
        </p:nvSpPr>
        <p:spPr/>
        <p:txBody>
          <a:bodyPr/>
          <a:lstStyle>
            <a:lvl1pPr>
              <a:defRPr/>
            </a:lvl1pPr>
          </a:lstStyle>
          <a:p>
            <a:fld id="{44FE0EA1-68B7-4A23-A0FE-23759DD0AB0C}" type="slidenum">
              <a:rPr lang="en-US"/>
              <a:pPr/>
              <a:t>‹#›</a:t>
            </a:fld>
            <a:endParaRPr lang="en-US"/>
          </a:p>
        </p:txBody>
      </p:sp>
    </p:spTree>
    <p:extLst>
      <p:ext uri="{BB962C8B-B14F-4D97-AF65-F5344CB8AC3E}">
        <p14:creationId xmlns:p14="http://schemas.microsoft.com/office/powerpoint/2010/main" val="41985238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AFE075EE-D678-4C62-A3FA-5C835E5FA3E0}" type="datetimeFigureOut">
              <a:rPr lang="en-US">
                <a:solidFill>
                  <a:srgbClr val="04617B">
                    <a:shade val="90000"/>
                  </a:srgbClr>
                </a:solidFill>
              </a:rPr>
              <a:pPr>
                <a:defRPr/>
              </a:pPr>
              <a:t>4/21/2020</a:t>
            </a:fld>
            <a:endParaRPr lang="en-US" dirty="0">
              <a:solidFill>
                <a:srgbClr val="04617B">
                  <a:shade val="90000"/>
                </a:srgbClr>
              </a:solidFill>
            </a:endParaRPr>
          </a:p>
        </p:txBody>
      </p:sp>
      <p:sp>
        <p:nvSpPr>
          <p:cNvPr id="6"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7" name="Slide Number Placeholder 17"/>
          <p:cNvSpPr>
            <a:spLocks noGrp="1"/>
          </p:cNvSpPr>
          <p:nvPr>
            <p:ph type="sldNum" sz="quarter" idx="12"/>
          </p:nvPr>
        </p:nvSpPr>
        <p:spPr/>
        <p:txBody>
          <a:bodyPr/>
          <a:lstStyle>
            <a:lvl1pPr>
              <a:defRPr/>
            </a:lvl1pPr>
          </a:lstStyle>
          <a:p>
            <a:fld id="{E5286A39-AEF6-4A0D-B89E-56A164170058}" type="slidenum">
              <a:rPr lang="en-US"/>
              <a:pPr/>
              <a:t>‹#›</a:t>
            </a:fld>
            <a:endParaRPr lang="en-US"/>
          </a:p>
        </p:txBody>
      </p:sp>
    </p:spTree>
    <p:extLst>
      <p:ext uri="{BB962C8B-B14F-4D97-AF65-F5344CB8AC3E}">
        <p14:creationId xmlns:p14="http://schemas.microsoft.com/office/powerpoint/2010/main" val="10965111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4220633" y="1108075"/>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800">
              <a:solidFill>
                <a:prstClr val="white"/>
              </a:solidFill>
            </a:endParaRPr>
          </a:p>
        </p:txBody>
      </p:sp>
      <p:sp>
        <p:nvSpPr>
          <p:cNvPr id="6" name="Right Triangle 5"/>
          <p:cNvSpPr/>
          <p:nvPr/>
        </p:nvSpPr>
        <p:spPr>
          <a:xfrm rot="420000" flipV="1">
            <a:off x="10672234" y="5359401"/>
            <a:ext cx="207433"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800">
              <a:solidFill>
                <a:prstClr val="white"/>
              </a:solidFill>
            </a:endParaRPr>
          </a:p>
        </p:txBody>
      </p:sp>
      <p:sp>
        <p:nvSpPr>
          <p:cNvPr id="7" name="Freeform 6"/>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lgn="l" rtl="0" fontAlgn="base">
              <a:spcBef>
                <a:spcPct val="0"/>
              </a:spcBef>
              <a:spcAft>
                <a:spcPct val="0"/>
              </a:spcAft>
              <a:defRPr/>
            </a:pPr>
            <a:endParaRPr lang="en-US" sz="1800">
              <a:solidFill>
                <a:prstClr val="black"/>
              </a:solidFill>
            </a:endParaRPr>
          </a:p>
        </p:txBody>
      </p:sp>
      <p:sp>
        <p:nvSpPr>
          <p:cNvPr id="8" name="Freeform 7"/>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lgn="l" rtl="0" fontAlgn="base">
              <a:spcBef>
                <a:spcPct val="0"/>
              </a:spcBef>
              <a:spcAft>
                <a:spcPct val="0"/>
              </a:spcAft>
              <a:defRPr/>
            </a:pPr>
            <a:endParaRPr lang="en-US" sz="1800">
              <a:solidFill>
                <a:prstClr val="black"/>
              </a:solidFill>
            </a:endParaRPr>
          </a:p>
        </p:txBody>
      </p:sp>
      <p:sp>
        <p:nvSpPr>
          <p:cNvPr id="2" name="Title 1"/>
          <p:cNvSpPr>
            <a:spLocks noGrp="1"/>
          </p:cNvSpPr>
          <p:nvPr>
            <p:ph type="title"/>
          </p:nvPr>
        </p:nvSpPr>
        <p:spPr>
          <a:xfrm>
            <a:off x="812800" y="1176997"/>
            <a:ext cx="2950464"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812800" y="2828785"/>
            <a:ext cx="29464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4FC5643D-3790-4B51-BDAB-26AF51E1D163}" type="datetimeFigureOut">
              <a:rPr lang="en-US">
                <a:solidFill>
                  <a:srgbClr val="04617B">
                    <a:shade val="90000"/>
                  </a:srgbClr>
                </a:solidFill>
              </a:rPr>
              <a:pPr>
                <a:defRPr/>
              </a:pPr>
              <a:t>4/21/2020</a:t>
            </a:fld>
            <a:endParaRPr lang="en-US">
              <a:solidFill>
                <a:srgbClr val="04617B">
                  <a:shade val="90000"/>
                </a:srgbClr>
              </a:solidFill>
            </a:endParaRPr>
          </a:p>
        </p:txBody>
      </p:sp>
      <p:sp>
        <p:nvSpPr>
          <p:cNvPr id="10" name="Footer Placeholder 5"/>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11" name="Slide Number Placeholder 6"/>
          <p:cNvSpPr>
            <a:spLocks noGrp="1"/>
          </p:cNvSpPr>
          <p:nvPr>
            <p:ph type="sldNum" sz="quarter" idx="12"/>
          </p:nvPr>
        </p:nvSpPr>
        <p:spPr>
          <a:xfrm>
            <a:off x="10769600" y="6356351"/>
            <a:ext cx="812800" cy="365125"/>
          </a:xfrm>
        </p:spPr>
        <p:txBody>
          <a:bodyPr/>
          <a:lstStyle>
            <a:lvl1pPr>
              <a:defRPr/>
            </a:lvl1pPr>
          </a:lstStyle>
          <a:p>
            <a:fld id="{4FF20183-F80E-4D3A-9E85-4092C3FF3269}" type="slidenum">
              <a:rPr lang="en-US"/>
              <a:pPr/>
              <a:t>‹#›</a:t>
            </a:fld>
            <a:endParaRPr lang="en-US"/>
          </a:p>
        </p:txBody>
      </p:sp>
    </p:spTree>
    <p:extLst>
      <p:ext uri="{BB962C8B-B14F-4D97-AF65-F5344CB8AC3E}">
        <p14:creationId xmlns:p14="http://schemas.microsoft.com/office/powerpoint/2010/main" val="14940745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700" y="-7938"/>
            <a:ext cx="1221740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lgn="l" rtl="0" fontAlgn="base">
              <a:spcBef>
                <a:spcPct val="0"/>
              </a:spcBef>
              <a:spcAft>
                <a:spcPct val="0"/>
              </a:spcAft>
              <a:defRPr/>
            </a:pPr>
            <a:endParaRPr lang="en-US" sz="1800">
              <a:solidFill>
                <a:prstClr val="black"/>
              </a:solidFill>
            </a:endParaRPr>
          </a:p>
        </p:txBody>
      </p:sp>
      <p:sp>
        <p:nvSpPr>
          <p:cNvPr id="8" name="Freeform 7"/>
          <p:cNvSpPr>
            <a:spLocks/>
          </p:cNvSpPr>
          <p:nvPr/>
        </p:nvSpPr>
        <p:spPr bwMode="auto">
          <a:xfrm>
            <a:off x="5842000" y="-7938"/>
            <a:ext cx="63500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lgn="l" rtl="0" fontAlgn="base">
              <a:spcBef>
                <a:spcPct val="0"/>
              </a:spcBef>
              <a:spcAft>
                <a:spcPct val="0"/>
              </a:spcAft>
              <a:defRPr/>
            </a:pPr>
            <a:endParaRPr lang="en-US" sz="1800">
              <a:solidFill>
                <a:prstClr val="black"/>
              </a:solidFill>
            </a:endParaRPr>
          </a:p>
        </p:txBody>
      </p:sp>
      <p:sp>
        <p:nvSpPr>
          <p:cNvPr id="2052" name="Title Placeholder 8"/>
          <p:cNvSpPr>
            <a:spLocks noGrp="1"/>
          </p:cNvSpPr>
          <p:nvPr>
            <p:ph type="title"/>
          </p:nvPr>
        </p:nvSpPr>
        <p:spPr bwMode="auto">
          <a:xfrm>
            <a:off x="609600" y="70485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2053" name="Text Placeholder 29"/>
          <p:cNvSpPr>
            <a:spLocks noGrp="1"/>
          </p:cNvSpPr>
          <p:nvPr>
            <p:ph type="body" idx="1"/>
          </p:nvPr>
        </p:nvSpPr>
        <p:spPr bwMode="auto">
          <a:xfrm>
            <a:off x="609600" y="1935164"/>
            <a:ext cx="109728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base">
              <a:spcBef>
                <a:spcPct val="0"/>
              </a:spcBef>
              <a:spcAft>
                <a:spcPct val="0"/>
              </a:spcAft>
              <a:defRPr/>
            </a:pPr>
            <a:fld id="{4152786D-89E4-4EA0-8A90-B01C14FDFA65}" type="datetimeFigureOut">
              <a:rPr lang="en-US">
                <a:solidFill>
                  <a:srgbClr val="04617B">
                    <a:shade val="90000"/>
                  </a:srgbClr>
                </a:solidFill>
                <a:latin typeface="Georgia" panose="02040502050405020303" pitchFamily="18" charset="0"/>
                <a:cs typeface="Arial" panose="020B0604020202020204" pitchFamily="34" charset="0"/>
              </a:rPr>
              <a:pPr fontAlgn="base">
                <a:spcBef>
                  <a:spcPct val="0"/>
                </a:spcBef>
                <a:spcAft>
                  <a:spcPct val="0"/>
                </a:spcAft>
                <a:defRPr/>
              </a:pPr>
              <a:t>4/21/2020</a:t>
            </a:fld>
            <a:endParaRPr lang="en-US" dirty="0">
              <a:solidFill>
                <a:srgbClr val="04617B">
                  <a:shade val="90000"/>
                </a:srgbClr>
              </a:solidFill>
              <a:latin typeface="Georgia" panose="02040502050405020303" pitchFamily="18" charset="0"/>
              <a:cs typeface="Arial" panose="020B0604020202020204" pitchFamily="34" charset="0"/>
            </a:endParaRPr>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base">
              <a:spcBef>
                <a:spcPct val="0"/>
              </a:spcBef>
              <a:spcAft>
                <a:spcPct val="0"/>
              </a:spcAft>
              <a:defRPr/>
            </a:pPr>
            <a:endParaRPr lang="en-US">
              <a:solidFill>
                <a:srgbClr val="04617B">
                  <a:shade val="90000"/>
                </a:srgbClr>
              </a:solidFill>
              <a:latin typeface="Georgia" panose="02040502050405020303" pitchFamily="18" charset="0"/>
              <a:cs typeface="Arial" panose="020B0604020202020204" pitchFamily="34" charset="0"/>
            </a:endParaRPr>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wrap="square" lIns="0" tIns="0" rIns="0" bIns="0" numCol="1" anchor="b" anchorCtr="0" compatLnSpc="1">
            <a:prstTxWarp prst="textNoShape">
              <a:avLst/>
            </a:prstTxWarp>
          </a:bodyPr>
          <a:lstStyle>
            <a:lvl1pPr>
              <a:defRPr sz="1200">
                <a:solidFill>
                  <a:srgbClr val="045C75"/>
                </a:solidFill>
              </a:defRPr>
            </a:lvl1pPr>
          </a:lstStyle>
          <a:p>
            <a:pPr fontAlgn="base">
              <a:spcBef>
                <a:spcPct val="0"/>
              </a:spcBef>
              <a:spcAft>
                <a:spcPct val="0"/>
              </a:spcAft>
            </a:pPr>
            <a:fld id="{B58852B6-ABE6-4550-AAAC-B2618B8AB8FF}" type="slidenum">
              <a:rPr lang="en-US">
                <a:latin typeface="Georgia" panose="02040502050405020303" pitchFamily="18" charset="0"/>
                <a:cs typeface="Arial" panose="020B0604020202020204" pitchFamily="34" charset="0"/>
              </a:rPr>
              <a:pPr fontAlgn="base">
                <a:spcBef>
                  <a:spcPct val="0"/>
                </a:spcBef>
                <a:spcAft>
                  <a:spcPct val="0"/>
                </a:spcAft>
              </a:pPr>
              <a:t>‹#›</a:t>
            </a:fld>
            <a:endParaRPr lang="en-US">
              <a:latin typeface="Georgia" panose="02040502050405020303" pitchFamily="18" charset="0"/>
              <a:cs typeface="Arial" panose="020B0604020202020204" pitchFamily="34" charset="0"/>
            </a:endParaRPr>
          </a:p>
        </p:txBody>
      </p:sp>
      <p:grpSp>
        <p:nvGrpSpPr>
          <p:cNvPr id="2057" name="Group 1"/>
          <p:cNvGrpSpPr>
            <a:grpSpLocks/>
          </p:cNvGrpSpPr>
          <p:nvPr/>
        </p:nvGrpSpPr>
        <p:grpSpPr bwMode="auto">
          <a:xfrm>
            <a:off x="-25399" y="203200"/>
            <a:ext cx="12240684"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base">
                <a:spcBef>
                  <a:spcPct val="0"/>
                </a:spcBef>
                <a:spcAft>
                  <a:spcPct val="0"/>
                </a:spcAft>
                <a:defRPr/>
              </a:pPr>
              <a:endParaRPr lang="en-US" sz="1800">
                <a:solidFill>
                  <a:prstClr val="black"/>
                </a:solidFill>
                <a:latin typeface="Georgia" panose="02040502050405020303" pitchFamily="18" charset="0"/>
                <a:cs typeface="Arial" panose="020B0604020202020204" pitchFamily="34"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base">
                <a:spcBef>
                  <a:spcPct val="0"/>
                </a:spcBef>
                <a:spcAft>
                  <a:spcPct val="0"/>
                </a:spcAft>
                <a:defRPr/>
              </a:pPr>
              <a:endParaRPr lang="en-US" sz="1800">
                <a:solidFill>
                  <a:prstClr val="black"/>
                </a:solidFill>
                <a:latin typeface="Georgia" panose="02040502050405020303" pitchFamily="18" charset="0"/>
                <a:cs typeface="Arial" panose="020B0604020202020204" pitchFamily="34" charset="0"/>
              </a:endParaRPr>
            </a:p>
          </p:txBody>
        </p:sp>
      </p:grpSp>
    </p:spTree>
    <p:extLst>
      <p:ext uri="{BB962C8B-B14F-4D97-AF65-F5344CB8AC3E}">
        <p14:creationId xmlns:p14="http://schemas.microsoft.com/office/powerpoint/2010/main" val="41890339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1" eaLnBrk="0" fontAlgn="base" hangingPunct="0">
        <a:spcBef>
          <a:spcPct val="0"/>
        </a:spcBef>
        <a:spcAft>
          <a:spcPct val="0"/>
        </a:spcAft>
        <a:defRPr sz="5000" kern="1200">
          <a:solidFill>
            <a:schemeClr val="tx2"/>
          </a:solidFill>
          <a:latin typeface="+mj-lt"/>
          <a:ea typeface="+mj-ea"/>
          <a:cs typeface="+mj-cs"/>
        </a:defRPr>
      </a:lvl1pPr>
      <a:lvl2pPr algn="l" rtl="1" eaLnBrk="0" fontAlgn="base" hangingPunct="0">
        <a:spcBef>
          <a:spcPct val="0"/>
        </a:spcBef>
        <a:spcAft>
          <a:spcPct val="0"/>
        </a:spcAft>
        <a:defRPr sz="5000">
          <a:solidFill>
            <a:schemeClr val="tx2"/>
          </a:solidFill>
          <a:latin typeface="Calibri" pitchFamily="34" charset="0"/>
        </a:defRPr>
      </a:lvl2pPr>
      <a:lvl3pPr algn="l" rtl="1" eaLnBrk="0" fontAlgn="base" hangingPunct="0">
        <a:spcBef>
          <a:spcPct val="0"/>
        </a:spcBef>
        <a:spcAft>
          <a:spcPct val="0"/>
        </a:spcAft>
        <a:defRPr sz="5000">
          <a:solidFill>
            <a:schemeClr val="tx2"/>
          </a:solidFill>
          <a:latin typeface="Calibri" pitchFamily="34" charset="0"/>
        </a:defRPr>
      </a:lvl3pPr>
      <a:lvl4pPr algn="l" rtl="1" eaLnBrk="0" fontAlgn="base" hangingPunct="0">
        <a:spcBef>
          <a:spcPct val="0"/>
        </a:spcBef>
        <a:spcAft>
          <a:spcPct val="0"/>
        </a:spcAft>
        <a:defRPr sz="5000">
          <a:solidFill>
            <a:schemeClr val="tx2"/>
          </a:solidFill>
          <a:latin typeface="Calibri" pitchFamily="34" charset="0"/>
        </a:defRPr>
      </a:lvl4pPr>
      <a:lvl5pPr algn="l" rtl="1" eaLnBrk="0" fontAlgn="base" hangingPunct="0">
        <a:spcBef>
          <a:spcPct val="0"/>
        </a:spcBef>
        <a:spcAft>
          <a:spcPct val="0"/>
        </a:spcAft>
        <a:defRPr sz="5000">
          <a:solidFill>
            <a:schemeClr val="tx2"/>
          </a:solidFill>
          <a:latin typeface="Calibri" pitchFamily="34" charset="0"/>
        </a:defRPr>
      </a:lvl5pPr>
      <a:lvl6pPr marL="457200" algn="l" rtl="1" fontAlgn="base">
        <a:spcBef>
          <a:spcPct val="0"/>
        </a:spcBef>
        <a:spcAft>
          <a:spcPct val="0"/>
        </a:spcAft>
        <a:defRPr sz="5000">
          <a:solidFill>
            <a:schemeClr val="tx2"/>
          </a:solidFill>
          <a:latin typeface="Calibri" pitchFamily="34" charset="0"/>
        </a:defRPr>
      </a:lvl6pPr>
      <a:lvl7pPr marL="914400" algn="l" rtl="1" fontAlgn="base">
        <a:spcBef>
          <a:spcPct val="0"/>
        </a:spcBef>
        <a:spcAft>
          <a:spcPct val="0"/>
        </a:spcAft>
        <a:defRPr sz="5000">
          <a:solidFill>
            <a:schemeClr val="tx2"/>
          </a:solidFill>
          <a:latin typeface="Calibri" pitchFamily="34" charset="0"/>
        </a:defRPr>
      </a:lvl7pPr>
      <a:lvl8pPr marL="1371600" algn="l" rtl="1" fontAlgn="base">
        <a:spcBef>
          <a:spcPct val="0"/>
        </a:spcBef>
        <a:spcAft>
          <a:spcPct val="0"/>
        </a:spcAft>
        <a:defRPr sz="5000">
          <a:solidFill>
            <a:schemeClr val="tx2"/>
          </a:solidFill>
          <a:latin typeface="Calibri" pitchFamily="34" charset="0"/>
        </a:defRPr>
      </a:lvl8pPr>
      <a:lvl9pPr marL="1828800" algn="l" rtl="1" fontAlgn="base">
        <a:spcBef>
          <a:spcPct val="0"/>
        </a:spcBef>
        <a:spcAft>
          <a:spcPct val="0"/>
        </a:spcAft>
        <a:defRPr sz="5000">
          <a:solidFill>
            <a:schemeClr val="tx2"/>
          </a:solidFill>
          <a:latin typeface="Calibri" pitchFamily="34" charset="0"/>
        </a:defRPr>
      </a:lvl9pPr>
    </p:titleStyle>
    <p:bodyStyle>
      <a:lvl1pPr marL="273050" indent="-273050" algn="r" rtl="1"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39763" indent="-246063" algn="r" rtl="1"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063" algn="r" rtl="1"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r" rtl="1"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088" indent="-209550" algn="r" rtl="1"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vl6pPr marL="1737360" indent="-210312" algn="r" rtl="1"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r" rtl="1"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r" rtl="1"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wma"/><Relationship Id="rId1" Type="http://schemas.microsoft.com/office/2007/relationships/media" Target="../media/media1.wma"/><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0.wma"/><Relationship Id="rId1" Type="http://schemas.microsoft.com/office/2007/relationships/media" Target="../media/media10.wma"/><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1.wma"/><Relationship Id="rId1" Type="http://schemas.microsoft.com/office/2007/relationships/media" Target="../media/media11.wma"/><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2.wma"/><Relationship Id="rId1" Type="http://schemas.microsoft.com/office/2007/relationships/media" Target="../media/media12.wma"/><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3.wma"/><Relationship Id="rId1" Type="http://schemas.microsoft.com/office/2007/relationships/media" Target="../media/media13.wma"/><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4.wma"/><Relationship Id="rId1" Type="http://schemas.microsoft.com/office/2007/relationships/media" Target="../media/media14.wma"/><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5.wma"/><Relationship Id="rId1" Type="http://schemas.microsoft.com/office/2007/relationships/media" Target="../media/media15.wma"/><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2.wma"/><Relationship Id="rId1" Type="http://schemas.microsoft.com/office/2007/relationships/media" Target="../media/media2.wma"/><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3.wma"/><Relationship Id="rId1" Type="http://schemas.microsoft.com/office/2007/relationships/media" Target="../media/media3.wma"/><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4.wma"/><Relationship Id="rId1" Type="http://schemas.microsoft.com/office/2007/relationships/media" Target="../media/media4.wma"/><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5.wma"/><Relationship Id="rId1" Type="http://schemas.microsoft.com/office/2007/relationships/media" Target="../media/media5.wma"/><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6.wma"/><Relationship Id="rId1" Type="http://schemas.microsoft.com/office/2007/relationships/media" Target="../media/media6.wma"/><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7.wma"/><Relationship Id="rId1" Type="http://schemas.microsoft.com/office/2007/relationships/media" Target="../media/media7.wma"/><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8.wma"/><Relationship Id="rId1" Type="http://schemas.microsoft.com/office/2007/relationships/media" Target="../media/media8.wma"/><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9.wma"/><Relationship Id="rId1" Type="http://schemas.microsoft.com/office/2007/relationships/media" Target="../media/media9.wma"/><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ubtitle 2"/>
          <p:cNvSpPr>
            <a:spLocks noGrp="1"/>
          </p:cNvSpPr>
          <p:nvPr>
            <p:ph type="subTitle" idx="1"/>
          </p:nvPr>
        </p:nvSpPr>
        <p:spPr>
          <a:xfrm>
            <a:off x="1752600" y="228600"/>
            <a:ext cx="8763000" cy="6324600"/>
          </a:xfrm>
        </p:spPr>
        <p:txBody>
          <a:bodyPr/>
          <a:lstStyle/>
          <a:p>
            <a:pPr marL="514350" marR="0" indent="-514350" algn="just" eaLnBrk="1" hangingPunct="1">
              <a:buFont typeface="Arial" panose="020B0604020202020204" pitchFamily="34" charset="0"/>
              <a:buChar char="•"/>
            </a:pPr>
            <a:r>
              <a:rPr lang="fa-IR" sz="2800">
                <a:cs typeface="B Titr" panose="00000700000000000000" pitchFamily="2" charset="-78"/>
              </a:rPr>
              <a:t>فرصتهاي یادگیري، محتواي درس و ساختار آن</a:t>
            </a:r>
          </a:p>
          <a:p>
            <a:pPr marL="514350" marR="0" indent="-514350" algn="just" eaLnBrk="1" hangingPunct="1">
              <a:buFont typeface="Arial" panose="020B0604020202020204" pitchFamily="34" charset="0"/>
              <a:buChar char="•"/>
            </a:pPr>
            <a:endParaRPr lang="fa-IR" sz="2800">
              <a:cs typeface="B Titr" panose="00000700000000000000" pitchFamily="2" charset="-78"/>
            </a:endParaRPr>
          </a:p>
          <a:p>
            <a:pPr marL="514350" marR="0" indent="-514350" algn="just" eaLnBrk="1" hangingPunct="1">
              <a:buFont typeface="Arial" panose="020B0604020202020204" pitchFamily="34" charset="0"/>
              <a:buChar char="•"/>
            </a:pPr>
            <a:r>
              <a:rPr lang="fa-IR" sz="2800" b="1">
                <a:solidFill>
                  <a:schemeClr val="bg1"/>
                </a:solidFill>
                <a:cs typeface="B Zar" panose="00000400000000000000" pitchFamily="2" charset="-78"/>
              </a:rPr>
              <a:t>فصل اول:</a:t>
            </a:r>
          </a:p>
          <a:p>
            <a:pPr marL="514350" marR="0" indent="-514350" algn="just" eaLnBrk="1" hangingPunct="1">
              <a:buFont typeface="Arial" panose="020B0604020202020204" pitchFamily="34" charset="0"/>
              <a:buChar char="•"/>
            </a:pPr>
            <a:r>
              <a:rPr lang="fa-IR" sz="2800" b="1">
                <a:solidFill>
                  <a:schemeClr val="bg1"/>
                </a:solidFill>
                <a:cs typeface="B Zar" panose="00000400000000000000" pitchFamily="2" charset="-78"/>
              </a:rPr>
              <a:t>برنامه ي درسی آموزش زبان دوره ي ابتدایی </a:t>
            </a:r>
          </a:p>
          <a:p>
            <a:pPr marL="514350" marR="0" indent="-514350" algn="just" eaLnBrk="1" hangingPunct="1">
              <a:buFont typeface="Arial" panose="020B0604020202020204" pitchFamily="34" charset="0"/>
              <a:buChar char="•"/>
            </a:pPr>
            <a:r>
              <a:rPr lang="fa-IR" sz="2800">
                <a:solidFill>
                  <a:schemeClr val="bg1"/>
                </a:solidFill>
                <a:cs typeface="B Zar" panose="00000400000000000000" pitchFamily="2" charset="-78"/>
              </a:rPr>
              <a:t>- روشهاي آموزش و ارزشیابی در برنامه ي زبان آموزي دوره ي ابتدایی </a:t>
            </a:r>
          </a:p>
          <a:p>
            <a:pPr marL="514350" marR="0" indent="-514350" algn="just" eaLnBrk="1" hangingPunct="1">
              <a:buFont typeface="Arial" panose="020B0604020202020204" pitchFamily="34" charset="0"/>
              <a:buChar char="•"/>
            </a:pPr>
            <a:r>
              <a:rPr lang="fa-IR" sz="2800">
                <a:solidFill>
                  <a:schemeClr val="bg1"/>
                </a:solidFill>
                <a:cs typeface="B Zar" panose="00000400000000000000" pitchFamily="2" charset="-78"/>
              </a:rPr>
              <a:t>- اصول آموزش زبان در دوره ي ابتدایی </a:t>
            </a:r>
          </a:p>
          <a:p>
            <a:pPr marL="514350" marR="0" indent="-514350" algn="just" eaLnBrk="1" hangingPunct="1">
              <a:buFont typeface="Arial" panose="020B0604020202020204" pitchFamily="34" charset="0"/>
              <a:buChar char="•"/>
            </a:pPr>
            <a:r>
              <a:rPr lang="fa-IR" sz="2800">
                <a:solidFill>
                  <a:schemeClr val="bg1"/>
                </a:solidFill>
                <a:cs typeface="B Zar" panose="00000400000000000000" pitchFamily="2" charset="-78"/>
              </a:rPr>
              <a:t>- اهداف آموزش زبان در دوره ي ابتدایی </a:t>
            </a:r>
          </a:p>
          <a:p>
            <a:pPr marL="514350" marR="0" indent="-514350" algn="just" eaLnBrk="1" hangingPunct="1">
              <a:buFont typeface="Arial" panose="020B0604020202020204" pitchFamily="34" charset="0"/>
              <a:buChar char="•"/>
            </a:pPr>
            <a:r>
              <a:rPr lang="fa-IR" sz="2800">
                <a:solidFill>
                  <a:schemeClr val="bg1"/>
                </a:solidFill>
                <a:cs typeface="B Zar" panose="00000400000000000000" pitchFamily="2" charset="-78"/>
              </a:rPr>
              <a:t>- رویکردهاي برنامه درسی آموزش زبان </a:t>
            </a:r>
          </a:p>
          <a:p>
            <a:pPr marL="514350" marR="0" indent="-514350" algn="just" eaLnBrk="1" hangingPunct="1">
              <a:buFont typeface="Arial" panose="020B0604020202020204" pitchFamily="34" charset="0"/>
              <a:buChar char="•"/>
            </a:pPr>
            <a:r>
              <a:rPr lang="fa-IR" sz="2800">
                <a:solidFill>
                  <a:schemeClr val="bg1"/>
                </a:solidFill>
                <a:cs typeface="B Zar" panose="00000400000000000000" pitchFamily="2" charset="-78"/>
              </a:rPr>
              <a:t>- روشهاي آموزش زبان در کلاسهاي دو زبانه </a:t>
            </a:r>
          </a:p>
          <a:p>
            <a:pPr marL="514350" marR="0" indent="-514350" algn="just" eaLnBrk="1" hangingPunct="1">
              <a:buFont typeface="Arial" panose="020B0604020202020204" pitchFamily="34" charset="0"/>
              <a:buChar char="•"/>
            </a:pPr>
            <a:r>
              <a:rPr lang="fa-IR" sz="2800" b="1">
                <a:solidFill>
                  <a:schemeClr val="bg1"/>
                </a:solidFill>
                <a:cs typeface="B Zar" panose="00000400000000000000" pitchFamily="2" charset="-78"/>
              </a:rPr>
              <a:t>تکلیف یادگیري:</a:t>
            </a:r>
          </a:p>
          <a:p>
            <a:pPr marL="514350" marR="0" indent="-514350" algn="just" eaLnBrk="1" hangingPunct="1">
              <a:buFont typeface="Arial" panose="020B0604020202020204" pitchFamily="34" charset="0"/>
              <a:buChar char="•"/>
            </a:pPr>
            <a:r>
              <a:rPr lang="fa-IR" sz="2800">
                <a:solidFill>
                  <a:schemeClr val="bg1"/>
                </a:solidFill>
                <a:cs typeface="B Zar" panose="00000400000000000000" pitchFamily="2" charset="-78"/>
              </a:rPr>
              <a:t>یک نمونه سند برنامه درسی آموزش زبان فارسی را به جهت رویکرد، اهداف، اصول مقایسه و نتایج آن را در قالب یک مقاله کوتاه ارائه کند. </a:t>
            </a:r>
          </a:p>
          <a:p>
            <a:pPr marL="514350" marR="0" indent="-514350" algn="just" eaLnBrk="1" hangingPunct="1">
              <a:buFont typeface="Arial" panose="020B0604020202020204" pitchFamily="34" charset="0"/>
              <a:buChar char="•"/>
            </a:pPr>
            <a:endParaRPr lang="fa-IR" altLang="fa-IR" sz="3500">
              <a:solidFill>
                <a:schemeClr val="bg1"/>
              </a:solidFill>
              <a:cs typeface="B Zar" panose="00000400000000000000" pitchFamily="2" charset="-78"/>
            </a:endParaRPr>
          </a:p>
        </p:txBody>
      </p:sp>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419427464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2012"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Subtitle 2"/>
          <p:cNvSpPr>
            <a:spLocks noGrp="1"/>
          </p:cNvSpPr>
          <p:nvPr>
            <p:ph type="subTitle" idx="1"/>
          </p:nvPr>
        </p:nvSpPr>
        <p:spPr>
          <a:xfrm>
            <a:off x="1752600" y="228600"/>
            <a:ext cx="8763000" cy="6629400"/>
          </a:xfrm>
        </p:spPr>
        <p:txBody>
          <a:bodyPr>
            <a:normAutofit fontScale="85000" lnSpcReduction="10000"/>
          </a:bodyPr>
          <a:lstStyle/>
          <a:p>
            <a:pPr marL="514350" marR="0" indent="-514350" algn="just" eaLnBrk="1" fontAlgn="auto" hangingPunct="1">
              <a:spcAft>
                <a:spcPts val="0"/>
              </a:spcAft>
              <a:buClr>
                <a:schemeClr val="accent3"/>
              </a:buClr>
              <a:buFont typeface="Arial" pitchFamily="34" charset="0"/>
              <a:buChar char="•"/>
              <a:defRPr/>
            </a:pPr>
            <a:r>
              <a:rPr lang="fa-IR" sz="2800" dirty="0">
                <a:cs typeface="B Titr" pitchFamily="2" charset="-78"/>
              </a:rPr>
              <a:t>فرصتهاي یادگیري، محتواي درس و ساختار آن</a:t>
            </a:r>
          </a:p>
          <a:p>
            <a:pPr marL="514350" marR="0" indent="-514350" algn="just" eaLnBrk="1" fontAlgn="auto" hangingPunct="1">
              <a:spcAft>
                <a:spcPts val="0"/>
              </a:spcAft>
              <a:buClr>
                <a:schemeClr val="accent3"/>
              </a:buClr>
              <a:buFont typeface="Arial" pitchFamily="34" charset="0"/>
              <a:buChar char="•"/>
              <a:defRPr/>
            </a:pPr>
            <a:r>
              <a:rPr lang="fa-IR" sz="2400" b="1" dirty="0">
                <a:solidFill>
                  <a:schemeClr val="bg1"/>
                </a:solidFill>
                <a:cs typeface="B Zar" pitchFamily="2" charset="-78"/>
              </a:rPr>
              <a:t>فصل ششم : بررسی کتاب بررسی ویژگیهاي کتاب درسی شامل </a:t>
            </a:r>
          </a:p>
          <a:p>
            <a:pPr marL="514350" marR="0" indent="-514350" algn="just" eaLnBrk="1" fontAlgn="auto" hangingPunct="1">
              <a:spcAft>
                <a:spcPts val="0"/>
              </a:spcAft>
              <a:buClr>
                <a:schemeClr val="accent3"/>
              </a:buClr>
              <a:buFont typeface="Arial" pitchFamily="34" charset="0"/>
              <a:buChar char="•"/>
              <a:defRPr/>
            </a:pPr>
            <a:r>
              <a:rPr lang="fa-IR" sz="2400" dirty="0">
                <a:solidFill>
                  <a:schemeClr val="bg1"/>
                </a:solidFill>
                <a:cs typeface="B Zar" pitchFamily="2" charset="-78"/>
              </a:rPr>
              <a:t>- حجم و تعداد صفحات، تعداد بخشها و ساعات پیش بینی شده براي تدریس </a:t>
            </a:r>
          </a:p>
          <a:p>
            <a:pPr marL="514350" marR="0" indent="-514350" algn="just" eaLnBrk="1" fontAlgn="auto" hangingPunct="1">
              <a:spcAft>
                <a:spcPts val="0"/>
              </a:spcAft>
              <a:buClr>
                <a:schemeClr val="accent3"/>
              </a:buClr>
              <a:buFont typeface="Arial" pitchFamily="34" charset="0"/>
              <a:buChar char="•"/>
              <a:defRPr/>
            </a:pPr>
            <a:r>
              <a:rPr lang="fa-IR" sz="2400" dirty="0">
                <a:solidFill>
                  <a:schemeClr val="bg1"/>
                </a:solidFill>
                <a:cs typeface="B Zar" pitchFamily="2" charset="-78"/>
              </a:rPr>
              <a:t>- بررسی ساختار کتاب درسی شامل بخشها، موضوع ها، فعالیتها </a:t>
            </a:r>
          </a:p>
          <a:p>
            <a:pPr marL="514350" marR="0" indent="-514350" algn="just" eaLnBrk="1" fontAlgn="auto" hangingPunct="1">
              <a:spcAft>
                <a:spcPts val="0"/>
              </a:spcAft>
              <a:buClr>
                <a:schemeClr val="accent3"/>
              </a:buClr>
              <a:buFont typeface="Arial" pitchFamily="34" charset="0"/>
              <a:buChar char="•"/>
              <a:defRPr/>
            </a:pPr>
            <a:r>
              <a:rPr lang="fa-IR" sz="2400" dirty="0">
                <a:solidFill>
                  <a:schemeClr val="bg1"/>
                </a:solidFill>
                <a:cs typeface="B Zar" pitchFamily="2" charset="-78"/>
              </a:rPr>
              <a:t>- بررسی ساختار متن آموزشی در هریک از بخشها. </a:t>
            </a:r>
          </a:p>
          <a:p>
            <a:pPr marL="514350" marR="0" indent="-514350" algn="just" eaLnBrk="1" fontAlgn="auto" hangingPunct="1">
              <a:spcAft>
                <a:spcPts val="0"/>
              </a:spcAft>
              <a:buClr>
                <a:schemeClr val="accent3"/>
              </a:buClr>
              <a:buFont typeface="Arial" pitchFamily="34" charset="0"/>
              <a:buChar char="•"/>
              <a:defRPr/>
            </a:pPr>
            <a:r>
              <a:rPr lang="fa-IR" sz="2400" b="1" dirty="0">
                <a:solidFill>
                  <a:schemeClr val="bg1"/>
                </a:solidFill>
                <a:cs typeface="B Zar" pitchFamily="2" charset="-78"/>
              </a:rPr>
              <a:t>بررسی یک درس شامل: </a:t>
            </a:r>
          </a:p>
          <a:p>
            <a:pPr marL="514350" marR="0" indent="-514350" algn="just" eaLnBrk="1" fontAlgn="auto" hangingPunct="1">
              <a:spcAft>
                <a:spcPts val="0"/>
              </a:spcAft>
              <a:buClr>
                <a:schemeClr val="accent3"/>
              </a:buClr>
              <a:buFont typeface="Arial" pitchFamily="34" charset="0"/>
              <a:buChar char="•"/>
              <a:defRPr/>
            </a:pPr>
            <a:r>
              <a:rPr lang="fa-IR" sz="2400" dirty="0">
                <a:solidFill>
                  <a:schemeClr val="bg1"/>
                </a:solidFill>
                <a:cs typeface="B Zar" pitchFamily="2" charset="-78"/>
              </a:rPr>
              <a:t>- عنوان ، هدف، مفاهیم کلیدي و چگونگی آموزش صدا و حروف </a:t>
            </a:r>
          </a:p>
          <a:p>
            <a:pPr marL="514350" marR="0" indent="-514350" algn="just" eaLnBrk="1" fontAlgn="auto" hangingPunct="1">
              <a:spcAft>
                <a:spcPts val="0"/>
              </a:spcAft>
              <a:buClr>
                <a:schemeClr val="accent3"/>
              </a:buClr>
              <a:buFont typeface="Arial" pitchFamily="34" charset="0"/>
              <a:buChar char="•"/>
              <a:defRPr/>
            </a:pPr>
            <a:r>
              <a:rPr lang="fa-IR" sz="2400" dirty="0">
                <a:solidFill>
                  <a:schemeClr val="bg1"/>
                </a:solidFill>
                <a:cs typeface="B Zar" pitchFamily="2" charset="-78"/>
              </a:rPr>
              <a:t>- بررسی فعالیتهاي یاددهی-یادگیري پیش بینی شده ،کتاب وسایر منابع با استفاده از راهنماي معلم </a:t>
            </a:r>
          </a:p>
          <a:p>
            <a:pPr marL="514350" marR="0" indent="-514350" algn="just" eaLnBrk="1" fontAlgn="auto" hangingPunct="1">
              <a:spcAft>
                <a:spcPts val="0"/>
              </a:spcAft>
              <a:buClr>
                <a:schemeClr val="accent3"/>
              </a:buClr>
              <a:buFont typeface="Arial" pitchFamily="34" charset="0"/>
              <a:buChar char="•"/>
              <a:defRPr/>
            </a:pPr>
            <a:r>
              <a:rPr lang="fa-IR" sz="2400" dirty="0">
                <a:solidFill>
                  <a:schemeClr val="bg1"/>
                </a:solidFill>
                <a:cs typeface="B Zar" pitchFamily="2" charset="-78"/>
              </a:rPr>
              <a:t>- بررسی تصاویر ، نمودارها ، پیامهاي آموزشی کتاب که به یادگیري کمک می کند. </a:t>
            </a:r>
          </a:p>
          <a:p>
            <a:pPr marL="514350" marR="0" indent="-514350" algn="just" eaLnBrk="1" fontAlgn="auto" hangingPunct="1">
              <a:spcAft>
                <a:spcPts val="0"/>
              </a:spcAft>
              <a:buClr>
                <a:schemeClr val="accent3"/>
              </a:buClr>
              <a:buFont typeface="Arial" pitchFamily="34" charset="0"/>
              <a:buChar char="•"/>
              <a:defRPr/>
            </a:pPr>
            <a:r>
              <a:rPr lang="fa-IR" sz="2400" dirty="0">
                <a:solidFill>
                  <a:schemeClr val="bg1"/>
                </a:solidFill>
                <a:cs typeface="B Zar" pitchFamily="2" charset="-78"/>
              </a:rPr>
              <a:t>- بررسی راهکارهاي پیش بینی شده جهت سنجش آموخته هاي دانش آموزان در کتاب راهنما </a:t>
            </a:r>
          </a:p>
          <a:p>
            <a:pPr marL="514350" marR="0" indent="-514350" algn="just" eaLnBrk="1" fontAlgn="auto" hangingPunct="1">
              <a:spcAft>
                <a:spcPts val="0"/>
              </a:spcAft>
              <a:buClr>
                <a:schemeClr val="accent3"/>
              </a:buClr>
              <a:buFont typeface="Arial" pitchFamily="34" charset="0"/>
              <a:buChar char="•"/>
              <a:defRPr/>
            </a:pPr>
            <a:r>
              <a:rPr lang="fa-IR" sz="2400" dirty="0">
                <a:solidFill>
                  <a:schemeClr val="bg1"/>
                </a:solidFill>
                <a:cs typeface="B Zar" pitchFamily="2" charset="-78"/>
              </a:rPr>
              <a:t>- بررسی محتواي کتاب وپیشنهادهاي کتاب راهنماي معلم جهت پیش بینی فرصتهایی براي پاسخگویی به نیازهاي ویژه ي دانش آموزان با نیازهاي ویژه </a:t>
            </a:r>
          </a:p>
          <a:p>
            <a:pPr marL="514350" marR="0" indent="-514350" algn="just" eaLnBrk="1" fontAlgn="auto" hangingPunct="1">
              <a:spcAft>
                <a:spcPts val="0"/>
              </a:spcAft>
              <a:buClr>
                <a:schemeClr val="accent3"/>
              </a:buClr>
              <a:buFont typeface="Arial" pitchFamily="34" charset="0"/>
              <a:buChar char="•"/>
              <a:defRPr/>
            </a:pPr>
            <a:r>
              <a:rPr lang="fa-IR" sz="2400" dirty="0">
                <a:solidFill>
                  <a:schemeClr val="bg1"/>
                </a:solidFill>
                <a:cs typeface="B Zar" pitchFamily="2" charset="-78"/>
              </a:rPr>
              <a:t>- بررسی محتواي کتاب و پیشنهادات کتاب راهنماي معلم جهت پیش بینی فرصتهایی براي پرورش خلاقیت</a:t>
            </a:r>
          </a:p>
          <a:p>
            <a:pPr marL="514350" marR="0" indent="-514350" algn="just" eaLnBrk="1" fontAlgn="auto" hangingPunct="1">
              <a:spcAft>
                <a:spcPts val="0"/>
              </a:spcAft>
              <a:buClr>
                <a:schemeClr val="accent3"/>
              </a:buClr>
              <a:buFont typeface="Arial" pitchFamily="34" charset="0"/>
              <a:buChar char="•"/>
              <a:defRPr/>
            </a:pPr>
            <a:r>
              <a:rPr lang="fa-IR" sz="2400" dirty="0">
                <a:solidFill>
                  <a:schemeClr val="bg1"/>
                </a:solidFill>
                <a:cs typeface="B Zar" pitchFamily="2" charset="-78"/>
              </a:rPr>
              <a:t>- بررسی محتواي کتاب و پیشنهادات کتاب راهنماي معلم جهت پیش بینی فرصتهایی براي تعمیق و گسترش یادگیري</a:t>
            </a:r>
          </a:p>
          <a:p>
            <a:pPr marL="514350" marR="0" indent="-514350" algn="just" eaLnBrk="1" fontAlgn="auto" hangingPunct="1">
              <a:spcAft>
                <a:spcPts val="0"/>
              </a:spcAft>
              <a:buClr>
                <a:schemeClr val="accent3"/>
              </a:buClr>
              <a:buFont typeface="Arial" pitchFamily="34" charset="0"/>
              <a:buChar char="•"/>
              <a:defRPr/>
            </a:pPr>
            <a:r>
              <a:rPr lang="fa-IR" sz="2400" dirty="0">
                <a:solidFill>
                  <a:schemeClr val="bg1"/>
                </a:solidFill>
                <a:cs typeface="B Zar" pitchFamily="2" charset="-78"/>
              </a:rPr>
              <a:t>- بررسی محتواي کتاب و پیشنهادات کتاب راهنماي معلم جهت پیش بینی فرصتهایی براي ارتباط تجارب پیش بینی شده با  زندگی </a:t>
            </a:r>
          </a:p>
          <a:p>
            <a:pPr marL="514350" marR="0" indent="-514350" algn="just" eaLnBrk="1" fontAlgn="auto" hangingPunct="1">
              <a:spcAft>
                <a:spcPts val="0"/>
              </a:spcAft>
              <a:buClr>
                <a:schemeClr val="accent3"/>
              </a:buClr>
              <a:buFont typeface="Arial" pitchFamily="34" charset="0"/>
              <a:buChar char="•"/>
              <a:defRPr/>
            </a:pPr>
            <a:r>
              <a:rPr lang="fa-IR" sz="2400" b="1" dirty="0">
                <a:solidFill>
                  <a:schemeClr val="bg1"/>
                </a:solidFill>
                <a:cs typeface="B Zar" pitchFamily="2" charset="-78"/>
              </a:rPr>
              <a:t>تکلیف یادگیري:</a:t>
            </a:r>
            <a:endParaRPr lang="fa-IR" sz="2400" dirty="0">
              <a:solidFill>
                <a:schemeClr val="bg1"/>
              </a:solidFill>
              <a:cs typeface="B Zar" pitchFamily="2" charset="-78"/>
            </a:endParaRPr>
          </a:p>
          <a:p>
            <a:pPr marL="514350" marR="0" indent="-514350" algn="just" eaLnBrk="1" fontAlgn="auto" hangingPunct="1">
              <a:spcAft>
                <a:spcPts val="0"/>
              </a:spcAft>
              <a:buClr>
                <a:schemeClr val="accent3"/>
              </a:buClr>
              <a:buFont typeface="Arial" pitchFamily="34" charset="0"/>
              <a:buChar char="•"/>
              <a:defRPr/>
            </a:pPr>
            <a:r>
              <a:rPr lang="fa-IR" sz="2400" dirty="0">
                <a:solidFill>
                  <a:schemeClr val="bg1"/>
                </a:solidFill>
                <a:cs typeface="B Zar" pitchFamily="2" charset="-78"/>
              </a:rPr>
              <a:t>یک فصل کتاب درسی را انتخاب و راهنمايی هاي پیش بینی شده در کتاب راهنماي معلم را مطالعه و با مصاحبه با یک معلم با تجربه محتواي آن را تکمیل نماید. </a:t>
            </a:r>
            <a:endParaRPr lang="fa-IR" altLang="fa-IR" sz="2400" dirty="0">
              <a:solidFill>
                <a:schemeClr val="bg1"/>
              </a:solidFill>
              <a:cs typeface="B Zar" pitchFamily="2" charset="-78"/>
            </a:endParaRPr>
          </a:p>
        </p:txBody>
      </p:sp>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155574915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7508"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Subtitle 2"/>
          <p:cNvSpPr>
            <a:spLocks noGrp="1"/>
          </p:cNvSpPr>
          <p:nvPr>
            <p:ph type="subTitle" idx="1"/>
          </p:nvPr>
        </p:nvSpPr>
        <p:spPr>
          <a:xfrm>
            <a:off x="1752600" y="228600"/>
            <a:ext cx="8763000" cy="6629400"/>
          </a:xfrm>
        </p:spPr>
        <p:txBody>
          <a:bodyPr>
            <a:normAutofit/>
          </a:bodyPr>
          <a:lstStyle/>
          <a:p>
            <a:pPr marL="514350" marR="0" indent="-514350" algn="just" eaLnBrk="1" fontAlgn="auto" hangingPunct="1">
              <a:spcAft>
                <a:spcPts val="0"/>
              </a:spcAft>
              <a:buClr>
                <a:schemeClr val="accent3"/>
              </a:buClr>
              <a:buFont typeface="Arial" pitchFamily="34" charset="0"/>
              <a:buChar char="•"/>
              <a:defRPr/>
            </a:pPr>
            <a:r>
              <a:rPr lang="fa-IR" sz="2800" b="1" dirty="0">
                <a:cs typeface="B Titr" pitchFamily="2" charset="-78"/>
              </a:rPr>
              <a:t>واژه آموزی</a:t>
            </a:r>
            <a:endParaRPr lang="fa-IR" sz="2800" dirty="0">
              <a:cs typeface="B Titr" pitchFamily="2" charset="-78"/>
            </a:endParaRPr>
          </a:p>
          <a:p>
            <a:pPr marL="514350" marR="0" indent="-514350" algn="just" eaLnBrk="1" fontAlgn="auto" hangingPunct="1">
              <a:spcAft>
                <a:spcPts val="0"/>
              </a:spcAft>
              <a:buClr>
                <a:schemeClr val="accent3"/>
              </a:buClr>
              <a:buFont typeface="Arial" pitchFamily="34" charset="0"/>
              <a:buChar char="•"/>
              <a:defRPr/>
            </a:pPr>
            <a:endParaRPr lang="fa-IR" sz="2400" b="1" dirty="0">
              <a:solidFill>
                <a:schemeClr val="bg1"/>
              </a:solidFill>
              <a:cs typeface="B Zar" pitchFamily="2" charset="-78"/>
            </a:endParaRPr>
          </a:p>
          <a:p>
            <a:pPr marL="514350" marR="0" indent="-514350" algn="just" eaLnBrk="1" fontAlgn="auto" hangingPunct="1">
              <a:spcAft>
                <a:spcPts val="0"/>
              </a:spcAft>
              <a:buClr>
                <a:schemeClr val="accent3"/>
              </a:buClr>
              <a:buFont typeface="Arial" pitchFamily="34" charset="0"/>
              <a:buChar char="•"/>
              <a:defRPr/>
            </a:pPr>
            <a:r>
              <a:rPr lang="fa-IR" sz="2800" b="1" dirty="0">
                <a:solidFill>
                  <a:srgbClr val="FFFF00"/>
                </a:solidFill>
                <a:cs typeface="B Zar" pitchFamily="2" charset="-78"/>
              </a:rPr>
              <a:t>کلمات هم نویسه </a:t>
            </a:r>
          </a:p>
          <a:p>
            <a:pPr marL="514350" marR="0" indent="-514350" algn="just" eaLnBrk="1" fontAlgn="auto" hangingPunct="1">
              <a:spcAft>
                <a:spcPts val="0"/>
              </a:spcAft>
              <a:buClr>
                <a:schemeClr val="accent3"/>
              </a:buClr>
              <a:buFont typeface="Arial" pitchFamily="34" charset="0"/>
              <a:buChar char="•"/>
              <a:defRPr/>
            </a:pPr>
            <a:r>
              <a:rPr lang="fa-IR" sz="2800" dirty="0">
                <a:solidFill>
                  <a:schemeClr val="bg1"/>
                </a:solidFill>
                <a:cs typeface="B Zar" pitchFamily="2" charset="-78"/>
              </a:rPr>
              <a:t>کلمات هم نویسه کلماتی هستند که از نظر نوشتاری مثل هم نوشته می شوند و با تغییر مصوت ها، معنی آنها متفاوت می شود:</a:t>
            </a:r>
          </a:p>
          <a:p>
            <a:pPr marL="514350" marR="0" indent="-514350" algn="just" eaLnBrk="1" fontAlgn="auto" hangingPunct="1">
              <a:spcAft>
                <a:spcPts val="0"/>
              </a:spcAft>
              <a:buClr>
                <a:schemeClr val="accent3"/>
              </a:buClr>
              <a:buFont typeface="Arial" pitchFamily="34" charset="0"/>
              <a:buChar char="•"/>
              <a:defRPr/>
            </a:pPr>
            <a:r>
              <a:rPr lang="fa-IR" sz="2800" dirty="0">
                <a:cs typeface="B Zar" pitchFamily="2" charset="-78"/>
              </a:rPr>
              <a:t>مانند:ِ کِرم، کَرَم، کِرِم.</a:t>
            </a:r>
          </a:p>
          <a:p>
            <a:pPr marL="514350" marR="0" indent="-514350" algn="just" eaLnBrk="1" fontAlgn="auto" hangingPunct="1">
              <a:spcAft>
                <a:spcPts val="0"/>
              </a:spcAft>
              <a:buClr>
                <a:schemeClr val="accent3"/>
              </a:buClr>
              <a:buFont typeface="Arial" pitchFamily="34" charset="0"/>
              <a:buChar char="•"/>
              <a:defRPr/>
            </a:pPr>
            <a:r>
              <a:rPr lang="fa-IR" sz="2800" dirty="0">
                <a:solidFill>
                  <a:schemeClr val="bg1"/>
                </a:solidFill>
                <a:cs typeface="B Zar" pitchFamily="2" charset="-78"/>
              </a:rPr>
              <a:t>بازی از جمله فعالیت هایی است که در برنامه درسی زبان آموزی مورد تأکید است؛ زیرا دانش آموزان در بازی به ارتقاء درک شنوایی و رشد و پرورش قوه بیان، دست می یابند و یاد می گیرند که با یکدیگر فکر کنند و به افکار خود ّسامان بدهند و به حل مسائل با مشارکت یکدیگر برآیند.</a:t>
            </a:r>
          </a:p>
          <a:p>
            <a:pPr marL="514350" marR="0" indent="-514350" algn="just" eaLnBrk="1" fontAlgn="auto" hangingPunct="1">
              <a:spcAft>
                <a:spcPts val="0"/>
              </a:spcAft>
              <a:buClr>
                <a:schemeClr val="accent3"/>
              </a:buClr>
              <a:buFont typeface="Arial" pitchFamily="34" charset="0"/>
              <a:buChar char="•"/>
              <a:defRPr/>
            </a:pPr>
            <a:r>
              <a:rPr lang="fa-IR" sz="2800" dirty="0">
                <a:solidFill>
                  <a:schemeClr val="bg1"/>
                </a:solidFill>
                <a:cs typeface="B Zar" pitchFamily="2" charset="-78"/>
              </a:rPr>
              <a:t>در پایه سوم، بازی های زبانی همراه با تحرک و نشاط مورد نظر است. </a:t>
            </a:r>
            <a:endParaRPr lang="fa-IR" altLang="fa-IR" sz="2800" dirty="0">
              <a:solidFill>
                <a:schemeClr val="bg1"/>
              </a:solidFill>
              <a:cs typeface="B Zar" pitchFamily="2" charset="-78"/>
            </a:endParaRPr>
          </a:p>
          <a:p>
            <a:pPr marL="514350" marR="0" indent="-514350" algn="just" eaLnBrk="1" fontAlgn="auto" hangingPunct="1">
              <a:spcAft>
                <a:spcPts val="0"/>
              </a:spcAft>
              <a:buClr>
                <a:schemeClr val="accent3"/>
              </a:buClr>
              <a:buFont typeface="Arial" pitchFamily="34" charset="0"/>
              <a:buChar char="•"/>
              <a:defRPr/>
            </a:pPr>
            <a:r>
              <a:rPr lang="fa-IR" sz="2800" dirty="0">
                <a:solidFill>
                  <a:schemeClr val="bg1"/>
                </a:solidFill>
                <a:cs typeface="B Zar" pitchFamily="2" charset="-78"/>
              </a:rPr>
              <a:t> تدریس کلمات هم نویسه در قالب بازی نیز به یادگیری آسان آن می انجامد. </a:t>
            </a:r>
          </a:p>
        </p:txBody>
      </p:sp>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216385659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77043"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ubtitle 2"/>
          <p:cNvSpPr>
            <a:spLocks noGrp="1"/>
          </p:cNvSpPr>
          <p:nvPr>
            <p:ph type="subTitle" idx="1"/>
          </p:nvPr>
        </p:nvSpPr>
        <p:spPr>
          <a:xfrm>
            <a:off x="1752600" y="228600"/>
            <a:ext cx="8763000" cy="6629400"/>
          </a:xfrm>
        </p:spPr>
        <p:txBody>
          <a:bodyPr/>
          <a:lstStyle/>
          <a:p>
            <a:pPr marL="514350" marR="0" indent="-514350" algn="just" eaLnBrk="1" hangingPunct="1">
              <a:buFont typeface="Arial" panose="020B0604020202020204" pitchFamily="34" charset="0"/>
              <a:buChar char="•"/>
            </a:pPr>
            <a:r>
              <a:rPr lang="fa-IR" sz="2800">
                <a:cs typeface="B Titr" panose="00000700000000000000" pitchFamily="2" charset="-78"/>
              </a:rPr>
              <a:t>فرصتهاي یادگیري، محتواي درس و ساختار آن</a:t>
            </a:r>
          </a:p>
          <a:p>
            <a:pPr marL="514350" marR="0" indent="-514350" algn="just" eaLnBrk="1" hangingPunct="1">
              <a:buFont typeface="Arial" panose="020B0604020202020204" pitchFamily="34" charset="0"/>
              <a:buChar char="•"/>
            </a:pPr>
            <a:endParaRPr lang="fa-IR" sz="2800">
              <a:cs typeface="B Titr" panose="00000700000000000000" pitchFamily="2" charset="-78"/>
            </a:endParaRPr>
          </a:p>
          <a:p>
            <a:pPr marL="514350" marR="0" indent="-514350" algn="just" eaLnBrk="1" hangingPunct="1">
              <a:buFont typeface="Arial" panose="020B0604020202020204" pitchFamily="34" charset="0"/>
              <a:buChar char="•"/>
            </a:pPr>
            <a:r>
              <a:rPr lang="fa-IR" sz="2000" b="1">
                <a:solidFill>
                  <a:schemeClr val="bg1"/>
                </a:solidFill>
                <a:cs typeface="B Zar" panose="00000400000000000000" pitchFamily="2" charset="-78"/>
              </a:rPr>
              <a:t>فصل هفتم: بررسی یک واحد یادگیري ساختار یک واحد یادگیري</a:t>
            </a:r>
          </a:p>
          <a:p>
            <a:pPr marL="514350" marR="0" indent="-514350" algn="just" eaLnBrk="1" hangingPunct="1">
              <a:buFont typeface="Arial" panose="020B0604020202020204" pitchFamily="34" charset="0"/>
              <a:buChar char="•"/>
            </a:pPr>
            <a:r>
              <a:rPr lang="fa-IR" sz="2000" b="1">
                <a:solidFill>
                  <a:schemeClr val="bg1"/>
                </a:solidFill>
                <a:cs typeface="B Zar" panose="00000400000000000000" pitchFamily="2" charset="-78"/>
              </a:rPr>
              <a:t> </a:t>
            </a:r>
            <a:r>
              <a:rPr lang="fa-IR" sz="2000">
                <a:solidFill>
                  <a:schemeClr val="bg1"/>
                </a:solidFill>
                <a:cs typeface="B Zar" panose="00000400000000000000" pitchFamily="2" charset="-78"/>
              </a:rPr>
              <a:t>1 -عنوان واحد یادگیري 2 -هدف واحد یادگیري 3 -ارتباط طولی و عرضی واحد یادگیري 4 -تعیین پیش دانسته هاي ضروري دانش آموز و نیازهاي محلی 5 -تعیین مفاهیم و مهارت هاي اساسی و بیان اصطلاحات خاص این واحد یادگیري 6 -چگونگی ارتباط و نحوه ي گسترش واژگان/ مهارت ها در یک واحد یادگیري و دستیابی به مهارت هاي چهارگانه. 7 -شواهد و مثالها با توجه به مهارت هاي چهارگانه 8 -تم انتخابی واحد یادگیري و نحوه سازماندهی واژگان و مهارت ها پیرامون آن 9 -چگونگی بکارگیري رویکرد هاي آموزش زبان در آموزش مهارت هاي چهارگانه در سازماندهی واحد یادگیري 10 -بررسی تصاویر، نمودارها، پیامهاي آموزشی، درشت نویسی ها و ... که به یادگیري واژگان مهارت هاي زبانی کمک می کند. 11 -بررسی فرصت هاي یادگیري پیش بینی شده تنوع، توالی و انسجام آن. 12-مشخص کردن مواد و ابزارهاي آموزشی مناسب براي آموزش واحد یادگیري. 13-روشهایی که بتوان واژگان و مهارت هاي چهارگانه زبانی را با زندگی دانش آموزان ارتباط داد. 14-راهبردهاي پرورش خلاقیت و توسعه مهارت هاي تفکر 15-طراحی ارزش یابی تکوینی از واحد یادگیري 16-طراحی ارزشیابی، مجموعی از واحد یادگیري</a:t>
            </a:r>
          </a:p>
          <a:p>
            <a:pPr marL="514350" marR="0" indent="-514350" algn="just" eaLnBrk="1" hangingPunct="1">
              <a:buFont typeface="Arial" panose="020B0604020202020204" pitchFamily="34" charset="0"/>
              <a:buChar char="•"/>
            </a:pPr>
            <a:r>
              <a:rPr lang="fa-IR" sz="2000" b="1">
                <a:solidFill>
                  <a:schemeClr val="bg1"/>
                </a:solidFill>
                <a:cs typeface="B Zar" panose="00000400000000000000" pitchFamily="2" charset="-78"/>
              </a:rPr>
              <a:t>فعالیت یادگیري: </a:t>
            </a:r>
          </a:p>
          <a:p>
            <a:pPr marL="514350" marR="0" indent="-514350" algn="just" eaLnBrk="1" hangingPunct="1">
              <a:buFont typeface="Arial" panose="020B0604020202020204" pitchFamily="34" charset="0"/>
              <a:buChar char="•"/>
            </a:pPr>
            <a:r>
              <a:rPr lang="fa-IR" sz="2000">
                <a:solidFill>
                  <a:schemeClr val="bg1"/>
                </a:solidFill>
                <a:cs typeface="B Zar" panose="00000400000000000000" pitchFamily="2" charset="-78"/>
              </a:rPr>
              <a:t>انتخاب یک مقاله در یکی از زمینه هاي طراحی واحد یادگیري و تهیه خلاصه آن در قالب یک مقاله کوتاه. </a:t>
            </a:r>
          </a:p>
          <a:p>
            <a:pPr marL="514350" marR="0" indent="-514350" algn="just" eaLnBrk="1" hangingPunct="1">
              <a:buFont typeface="Arial" panose="020B0604020202020204" pitchFamily="34" charset="0"/>
              <a:buChar char="•"/>
            </a:pPr>
            <a:r>
              <a:rPr lang="fa-IR" sz="2000">
                <a:solidFill>
                  <a:schemeClr val="bg1"/>
                </a:solidFill>
                <a:cs typeface="B Zar" panose="00000400000000000000" pitchFamily="2" charset="-78"/>
              </a:rPr>
              <a:t>یک واحد یادگیري کتاب درسی را به جهت رعایت ملاك هاي رویکرد کل نگر/ تحلیلی/ ترکیبی در آموزش چهار مهارت زبان فارسی بررسی و تحلیل نماید.</a:t>
            </a:r>
          </a:p>
        </p:txBody>
      </p:sp>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68407622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0526"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ubtitle 2"/>
          <p:cNvSpPr>
            <a:spLocks noGrp="1"/>
          </p:cNvSpPr>
          <p:nvPr>
            <p:ph type="subTitle" idx="1"/>
          </p:nvPr>
        </p:nvSpPr>
        <p:spPr>
          <a:xfrm>
            <a:off x="1752600" y="228600"/>
            <a:ext cx="8763000" cy="6629400"/>
          </a:xfrm>
        </p:spPr>
        <p:txBody>
          <a:bodyPr/>
          <a:lstStyle/>
          <a:p>
            <a:pPr marL="514350" marR="0" indent="-514350" algn="just" eaLnBrk="1" hangingPunct="1">
              <a:buFont typeface="Arial" panose="020B0604020202020204" pitchFamily="34" charset="0"/>
              <a:buChar char="•"/>
            </a:pPr>
            <a:endParaRPr lang="fa-IR" sz="2800" b="1">
              <a:solidFill>
                <a:schemeClr val="bg1"/>
              </a:solidFill>
              <a:cs typeface="B Zar" panose="00000400000000000000" pitchFamily="2" charset="-78"/>
            </a:endParaRPr>
          </a:p>
          <a:p>
            <a:pPr marL="514350" marR="0" indent="-514350" algn="just" eaLnBrk="1" hangingPunct="1">
              <a:buFont typeface="Arial" panose="020B0604020202020204" pitchFamily="34" charset="0"/>
              <a:buChar char="•"/>
            </a:pPr>
            <a:r>
              <a:rPr lang="fa-IR" sz="3600" b="1">
                <a:solidFill>
                  <a:srgbClr val="FFFF00"/>
                </a:solidFill>
                <a:cs typeface="B Titr" panose="00000700000000000000" pitchFamily="2" charset="-78"/>
              </a:rPr>
              <a:t>راهبردهاي تدریس و یادگیري:</a:t>
            </a:r>
          </a:p>
          <a:p>
            <a:pPr marL="514350" marR="0" indent="-514350" algn="just" eaLnBrk="1" hangingPunct="1">
              <a:buFont typeface="Arial" panose="020B0604020202020204" pitchFamily="34" charset="0"/>
              <a:buChar char="•"/>
            </a:pPr>
            <a:endParaRPr lang="fa-IR" sz="3600" b="1">
              <a:solidFill>
                <a:schemeClr val="bg1"/>
              </a:solidFill>
              <a:cs typeface="B Zar" panose="00000400000000000000" pitchFamily="2" charset="-78"/>
            </a:endParaRPr>
          </a:p>
          <a:p>
            <a:pPr marL="514350" marR="0" indent="-514350" algn="just" eaLnBrk="1" hangingPunct="1">
              <a:buFont typeface="Arial" panose="020B0604020202020204" pitchFamily="34" charset="0"/>
              <a:buChar char="•"/>
            </a:pPr>
            <a:r>
              <a:rPr lang="fa-IR" sz="3600">
                <a:solidFill>
                  <a:schemeClr val="bg1"/>
                </a:solidFill>
                <a:cs typeface="B Zar" panose="00000400000000000000" pitchFamily="2" charset="-78"/>
              </a:rPr>
              <a:t>تدارك دیدن فرصت هاي یادگیري شناختی براي تحلیل و بررسی محتواي کتاب فارسی، استفاده از شیوه هاي مطالعه فردي براي مطالعه مقالات علمی- پژوهشی و تهیه مقالات کوتاه، و شیوه مشارکتی در طراحی و تولید واحد هاي یادگیري</a:t>
            </a:r>
          </a:p>
        </p:txBody>
      </p:sp>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15919578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5541"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ubtitle 2"/>
          <p:cNvSpPr>
            <a:spLocks noGrp="1"/>
          </p:cNvSpPr>
          <p:nvPr>
            <p:ph type="subTitle" idx="1"/>
          </p:nvPr>
        </p:nvSpPr>
        <p:spPr>
          <a:xfrm>
            <a:off x="1752600" y="228600"/>
            <a:ext cx="8763000" cy="6629400"/>
          </a:xfrm>
        </p:spPr>
        <p:txBody>
          <a:bodyPr/>
          <a:lstStyle/>
          <a:p>
            <a:pPr marL="514350" marR="0" indent="-514350" algn="just" eaLnBrk="1" hangingPunct="1">
              <a:buFont typeface="Arial" pitchFamily="34" charset="0"/>
              <a:buChar char="•"/>
              <a:defRPr/>
            </a:pPr>
            <a:endParaRPr lang="fa-IR" sz="2800" dirty="0">
              <a:cs typeface="B Titr" pitchFamily="2" charset="-78"/>
            </a:endParaRPr>
          </a:p>
          <a:p>
            <a:pPr marL="514350" marR="0" indent="-514350" algn="just" eaLnBrk="1" hangingPunct="1">
              <a:buFont typeface="Arial" pitchFamily="34" charset="0"/>
              <a:buChar char="•"/>
              <a:defRPr/>
            </a:pPr>
            <a:r>
              <a:rPr lang="fa-IR" sz="2400" b="1" dirty="0">
                <a:solidFill>
                  <a:srgbClr val="FFFF00"/>
                </a:solidFill>
                <a:effectLst>
                  <a:outerShdw blurRad="38100" dist="38100" dir="2700000" algn="tl">
                    <a:srgbClr val="000000">
                      <a:alpha val="43137"/>
                    </a:srgbClr>
                  </a:outerShdw>
                </a:effectLst>
                <a:cs typeface="B Titr" pitchFamily="2" charset="-78"/>
              </a:rPr>
              <a:t>منابع آموزشی:</a:t>
            </a:r>
          </a:p>
          <a:p>
            <a:pPr marL="514350" marR="0" indent="-514350" algn="just" eaLnBrk="1" hangingPunct="1">
              <a:buFont typeface="Arial" pitchFamily="34" charset="0"/>
              <a:buChar char="•"/>
              <a:defRPr/>
            </a:pPr>
            <a:endParaRPr lang="fa-IR" sz="2400" b="1" dirty="0">
              <a:solidFill>
                <a:srgbClr val="FFFF00"/>
              </a:solidFill>
              <a:cs typeface="B Zar" pitchFamily="2" charset="-78"/>
            </a:endParaRPr>
          </a:p>
          <a:p>
            <a:pPr marL="514350" marR="0" indent="-514350" algn="just" eaLnBrk="1" hangingPunct="1">
              <a:buFont typeface="Arial" pitchFamily="34" charset="0"/>
              <a:buChar char="•"/>
              <a:defRPr/>
            </a:pPr>
            <a:r>
              <a:rPr lang="fa-IR" sz="2400" dirty="0">
                <a:solidFill>
                  <a:schemeClr val="bg1"/>
                </a:solidFill>
                <a:cs typeface="B Zar" pitchFamily="2" charset="-78"/>
              </a:rPr>
              <a:t>منبع اصلی محتوای آموزشی شامل موارد ذیل است:</a:t>
            </a:r>
          </a:p>
          <a:p>
            <a:pPr marL="514350" marR="0" indent="-514350" algn="just" eaLnBrk="1" hangingPunct="1">
              <a:buFont typeface="Calibri" pitchFamily="34" charset="0"/>
              <a:buAutoNum type="arabicPeriod"/>
              <a:defRPr/>
            </a:pPr>
            <a:r>
              <a:rPr lang="fa-IR" sz="2400" dirty="0">
                <a:solidFill>
                  <a:schemeClr val="bg1"/>
                </a:solidFill>
                <a:cs typeface="B Zar" pitchFamily="2" charset="-78"/>
              </a:rPr>
              <a:t>کتاب های خوانداری و نوشتاری فارسی اول، دوم و سوم ابتدایی</a:t>
            </a:r>
          </a:p>
          <a:p>
            <a:pPr marL="514350" marR="0" indent="-514350" algn="just" eaLnBrk="1" hangingPunct="1">
              <a:buFont typeface="Calibri" pitchFamily="34" charset="0"/>
              <a:buAutoNum type="arabicPeriod"/>
              <a:defRPr/>
            </a:pPr>
            <a:r>
              <a:rPr lang="fa-IR" sz="2400" dirty="0">
                <a:solidFill>
                  <a:schemeClr val="bg1"/>
                </a:solidFill>
                <a:cs typeface="B Zar" pitchFamily="2" charset="-78"/>
              </a:rPr>
              <a:t>کتاب های راهنمای معلم فارسی اول، دوم و سوم ابتدایی</a:t>
            </a:r>
          </a:p>
          <a:p>
            <a:pPr marL="514350" marR="0" indent="-514350" algn="just" eaLnBrk="1" hangingPunct="1">
              <a:defRPr/>
            </a:pPr>
            <a:r>
              <a:rPr lang="fa-IR" sz="2400" b="1" dirty="0">
                <a:effectLst>
                  <a:outerShdw blurRad="38100" dist="38100" dir="2700000" algn="tl">
                    <a:srgbClr val="000000">
                      <a:alpha val="43137"/>
                    </a:srgbClr>
                  </a:outerShdw>
                </a:effectLst>
                <a:cs typeface="B Zar" pitchFamily="2" charset="-78"/>
              </a:rPr>
              <a:t>توجه: مطالعه دقیق کتاب های راهنمای معلم فارسی اول، دوم و سوم ابتدایی در اولویت قرار گیرد.</a:t>
            </a:r>
          </a:p>
          <a:p>
            <a:pPr marL="514350" marR="0" indent="-514350" algn="just" eaLnBrk="1" hangingPunct="1">
              <a:defRPr/>
            </a:pPr>
            <a:r>
              <a:rPr lang="fa-IR" sz="2400" b="1" dirty="0">
                <a:solidFill>
                  <a:schemeClr val="bg1"/>
                </a:solidFill>
                <a:cs typeface="B Zar" pitchFamily="2" charset="-78"/>
              </a:rPr>
              <a:t>فایل پی دی اف کلیه کتاب های مذکور در پایگاه اینترنتی کتاب های درسی قابل بارگیری و  دریافت (دانلود) است.</a:t>
            </a:r>
          </a:p>
          <a:p>
            <a:pPr marL="514350" marR="0" indent="-514350" algn="just" eaLnBrk="1" hangingPunct="1">
              <a:defRPr/>
            </a:pPr>
            <a:endParaRPr lang="fa-IR" sz="2400" b="1" dirty="0">
              <a:solidFill>
                <a:schemeClr val="bg1"/>
              </a:solidFill>
              <a:cs typeface="B Zar" pitchFamily="2" charset="-78"/>
            </a:endParaRPr>
          </a:p>
          <a:p>
            <a:pPr marL="514350" marR="0" indent="-514350" algn="just" eaLnBrk="1" hangingPunct="1">
              <a:defRPr/>
            </a:pPr>
            <a:r>
              <a:rPr lang="fa-IR" sz="2400" b="1" dirty="0">
                <a:solidFill>
                  <a:schemeClr val="bg1"/>
                </a:solidFill>
                <a:cs typeface="B Zar" pitchFamily="2" charset="-78"/>
              </a:rPr>
              <a:t>آدرس پایگاه کتب درسی:</a:t>
            </a:r>
          </a:p>
          <a:p>
            <a:pPr marL="514350" marR="0" indent="-514350" algn="l" eaLnBrk="1" hangingPunct="1">
              <a:buFont typeface="Arial" pitchFamily="34" charset="0"/>
              <a:buChar char="•"/>
              <a:defRPr/>
            </a:pPr>
            <a:r>
              <a:rPr lang="en-US" sz="2400" b="1" u="sng" dirty="0">
                <a:solidFill>
                  <a:srgbClr val="FF0000"/>
                </a:solidFill>
                <a:effectLst>
                  <a:outerShdw blurRad="38100" dist="38100" dir="2700000" algn="tl">
                    <a:srgbClr val="000000">
                      <a:alpha val="43137"/>
                    </a:srgbClr>
                  </a:outerShdw>
                </a:effectLst>
                <a:cs typeface="B Zar" pitchFamily="2" charset="-78"/>
              </a:rPr>
              <a:t>http://chap.sch.ir/</a:t>
            </a:r>
            <a:endParaRPr lang="fa-IR" sz="2400" b="1" u="sng" dirty="0">
              <a:solidFill>
                <a:srgbClr val="FF0000"/>
              </a:solidFill>
              <a:effectLst>
                <a:outerShdw blurRad="38100" dist="38100" dir="2700000" algn="tl">
                  <a:srgbClr val="000000">
                    <a:alpha val="43137"/>
                  </a:srgbClr>
                </a:outerShdw>
              </a:effectLst>
              <a:cs typeface="B Zar" pitchFamily="2" charset="-78"/>
            </a:endParaRPr>
          </a:p>
        </p:txBody>
      </p:sp>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177801792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7028"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ubtitle 2"/>
          <p:cNvSpPr>
            <a:spLocks noGrp="1"/>
          </p:cNvSpPr>
          <p:nvPr>
            <p:ph type="subTitle" idx="1"/>
          </p:nvPr>
        </p:nvSpPr>
        <p:spPr>
          <a:xfrm>
            <a:off x="1752600" y="228600"/>
            <a:ext cx="8763000" cy="6629400"/>
          </a:xfrm>
        </p:spPr>
        <p:txBody>
          <a:bodyPr/>
          <a:lstStyle/>
          <a:p>
            <a:pPr marL="514350" marR="0" indent="-514350" algn="just" eaLnBrk="1" hangingPunct="1">
              <a:buFont typeface="Arial" pitchFamily="34" charset="0"/>
              <a:buChar char="•"/>
              <a:defRPr/>
            </a:pPr>
            <a:r>
              <a:rPr lang="fa-IR" sz="3200" b="1" dirty="0">
                <a:solidFill>
                  <a:srgbClr val="FFFF00"/>
                </a:solidFill>
                <a:effectLst>
                  <a:outerShdw blurRad="38100" dist="38100" dir="2700000" algn="tl">
                    <a:srgbClr val="000000">
                      <a:alpha val="43137"/>
                    </a:srgbClr>
                  </a:outerShdw>
                </a:effectLst>
                <a:cs typeface="B Titr" pitchFamily="2" charset="-78"/>
              </a:rPr>
              <a:t>راهبردهاي ارزشیابی یادگیري:</a:t>
            </a:r>
          </a:p>
          <a:p>
            <a:pPr marL="514350" marR="0" indent="-514350" algn="just" eaLnBrk="1" hangingPunct="1">
              <a:buFont typeface="Arial" pitchFamily="34" charset="0"/>
              <a:buChar char="•"/>
              <a:defRPr/>
            </a:pPr>
            <a:r>
              <a:rPr lang="fa-IR" sz="3200" b="1" dirty="0">
                <a:solidFill>
                  <a:srgbClr val="FFFF00"/>
                </a:solidFill>
                <a:cs typeface="B Titr" pitchFamily="2" charset="-78"/>
              </a:rPr>
              <a:t> </a:t>
            </a:r>
          </a:p>
          <a:p>
            <a:pPr marL="514350" marR="0" indent="-514350" algn="just" eaLnBrk="1" hangingPunct="1">
              <a:buFont typeface="Arial" pitchFamily="34" charset="0"/>
              <a:buChar char="•"/>
              <a:defRPr/>
            </a:pPr>
            <a:r>
              <a:rPr lang="fa-IR" sz="2400" b="1" dirty="0">
                <a:solidFill>
                  <a:schemeClr val="bg1"/>
                </a:solidFill>
                <a:effectLst>
                  <a:outerShdw blurRad="38100" dist="38100" dir="2700000" algn="tl">
                    <a:srgbClr val="000000">
                      <a:alpha val="43137"/>
                    </a:srgbClr>
                  </a:outerShdw>
                </a:effectLst>
                <a:cs typeface="B Zar" pitchFamily="2" charset="-78"/>
              </a:rPr>
              <a:t>ارزشیابی پایانی: </a:t>
            </a:r>
          </a:p>
          <a:p>
            <a:pPr marL="514350" marR="0" indent="-514350" algn="just" eaLnBrk="1" hangingPunct="1">
              <a:buFont typeface="Arial" pitchFamily="34" charset="0"/>
              <a:buChar char="•"/>
              <a:defRPr/>
            </a:pPr>
            <a:r>
              <a:rPr lang="fa-IR" sz="2400" dirty="0">
                <a:solidFill>
                  <a:schemeClr val="bg1"/>
                </a:solidFill>
                <a:effectLst>
                  <a:outerShdw blurRad="38100" dist="38100" dir="2700000" algn="tl">
                    <a:srgbClr val="000000">
                      <a:alpha val="43137"/>
                    </a:srgbClr>
                  </a:outerShdw>
                </a:effectLst>
                <a:cs typeface="B Zar" pitchFamily="2" charset="-78"/>
              </a:rPr>
              <a:t>آزمون مباحث نظري به میزان </a:t>
            </a:r>
            <a:r>
              <a:rPr lang="fa-IR" sz="2400" dirty="0">
                <a:solidFill>
                  <a:srgbClr val="C00000"/>
                </a:solidFill>
                <a:effectLst>
                  <a:outerShdw blurRad="38100" dist="38100" dir="2700000" algn="tl">
                    <a:srgbClr val="000000">
                      <a:alpha val="43137"/>
                    </a:srgbClr>
                  </a:outerShdw>
                </a:effectLst>
                <a:cs typeface="B Zar" pitchFamily="2" charset="-78"/>
              </a:rPr>
              <a:t>5 نمره </a:t>
            </a:r>
          </a:p>
          <a:p>
            <a:pPr marL="514350" marR="0" indent="-514350" algn="just" eaLnBrk="1" hangingPunct="1">
              <a:buFont typeface="Arial" pitchFamily="34" charset="0"/>
              <a:buChar char="•"/>
              <a:defRPr/>
            </a:pPr>
            <a:r>
              <a:rPr lang="fa-IR" sz="2400" b="1" dirty="0">
                <a:solidFill>
                  <a:schemeClr val="bg1"/>
                </a:solidFill>
                <a:effectLst>
                  <a:outerShdw blurRad="38100" dist="38100" dir="2700000" algn="tl">
                    <a:srgbClr val="000000">
                      <a:alpha val="43137"/>
                    </a:srgbClr>
                  </a:outerShdw>
                </a:effectLst>
                <a:cs typeface="B Zar" pitchFamily="2" charset="-78"/>
              </a:rPr>
              <a:t>ارزشیابی فرآیند: </a:t>
            </a:r>
          </a:p>
          <a:p>
            <a:pPr marL="514350" marR="0" indent="-514350" algn="just" eaLnBrk="1" hangingPunct="1">
              <a:buFont typeface="Arial" pitchFamily="34" charset="0"/>
              <a:buChar char="•"/>
              <a:defRPr/>
            </a:pPr>
            <a:r>
              <a:rPr lang="fa-IR" sz="2400" dirty="0">
                <a:solidFill>
                  <a:schemeClr val="bg1"/>
                </a:solidFill>
                <a:effectLst>
                  <a:outerShdw blurRad="38100" dist="38100" dir="2700000" algn="tl">
                    <a:srgbClr val="000000">
                      <a:alpha val="43137"/>
                    </a:srgbClr>
                  </a:outerShdw>
                </a:effectLst>
                <a:cs typeface="B Zar" pitchFamily="2" charset="-78"/>
              </a:rPr>
              <a:t>عملکرد دانشجو در فعالیت هاي یادگیري پیش بینی شده و مشارکت در فعالیت هاي گروهی </a:t>
            </a:r>
            <a:r>
              <a:rPr lang="fa-IR" sz="2400" dirty="0">
                <a:solidFill>
                  <a:srgbClr val="C00000"/>
                </a:solidFill>
                <a:effectLst>
                  <a:outerShdw blurRad="38100" dist="38100" dir="2700000" algn="tl">
                    <a:srgbClr val="000000">
                      <a:alpha val="43137"/>
                    </a:srgbClr>
                  </a:outerShdw>
                </a:effectLst>
                <a:cs typeface="B Zar" pitchFamily="2" charset="-78"/>
              </a:rPr>
              <a:t>7 نمره </a:t>
            </a:r>
          </a:p>
          <a:p>
            <a:pPr marL="514350" marR="0" indent="-514350" algn="just" eaLnBrk="1" hangingPunct="1">
              <a:buFont typeface="Arial" pitchFamily="34" charset="0"/>
              <a:buChar char="•"/>
              <a:defRPr/>
            </a:pPr>
            <a:r>
              <a:rPr lang="fa-IR" sz="2400" b="1" dirty="0">
                <a:solidFill>
                  <a:schemeClr val="bg1"/>
                </a:solidFill>
                <a:effectLst>
                  <a:outerShdw blurRad="38100" dist="38100" dir="2700000" algn="tl">
                    <a:srgbClr val="000000">
                      <a:alpha val="43137"/>
                    </a:srgbClr>
                  </a:outerShdw>
                </a:effectLst>
                <a:cs typeface="B Zar" pitchFamily="2" charset="-78"/>
              </a:rPr>
              <a:t>ارزیابی پوشه کار:</a:t>
            </a:r>
          </a:p>
          <a:p>
            <a:pPr marL="514350" marR="0" indent="-514350" algn="just" eaLnBrk="1" hangingPunct="1">
              <a:buFont typeface="Arial" pitchFamily="34" charset="0"/>
              <a:buChar char="•"/>
              <a:defRPr/>
            </a:pPr>
            <a:r>
              <a:rPr lang="fa-IR" sz="2400" dirty="0">
                <a:solidFill>
                  <a:schemeClr val="bg1"/>
                </a:solidFill>
                <a:effectLst>
                  <a:outerShdw blurRad="38100" dist="38100" dir="2700000" algn="tl">
                    <a:srgbClr val="000000">
                      <a:alpha val="43137"/>
                    </a:srgbClr>
                  </a:outerShdw>
                </a:effectLst>
                <a:cs typeface="B Zar" pitchFamily="2" charset="-78"/>
              </a:rPr>
              <a:t>مجموعه تکالیف عملکردي فردي و گروهی </a:t>
            </a:r>
            <a:r>
              <a:rPr lang="fa-IR" sz="2400" dirty="0">
                <a:solidFill>
                  <a:srgbClr val="C00000"/>
                </a:solidFill>
                <a:effectLst>
                  <a:outerShdw blurRad="38100" dist="38100" dir="2700000" algn="tl">
                    <a:srgbClr val="000000">
                      <a:alpha val="43137"/>
                    </a:srgbClr>
                  </a:outerShdw>
                </a:effectLst>
                <a:cs typeface="B Zar" pitchFamily="2" charset="-78"/>
              </a:rPr>
              <a:t>8 نمره </a:t>
            </a:r>
          </a:p>
          <a:p>
            <a:pPr marL="514350" marR="0" indent="-514350" algn="just" eaLnBrk="1" hangingPunct="1">
              <a:buFont typeface="Arial" pitchFamily="34" charset="0"/>
              <a:buChar char="•"/>
              <a:defRPr/>
            </a:pPr>
            <a:r>
              <a:rPr lang="fa-IR" sz="2400" dirty="0">
                <a:solidFill>
                  <a:schemeClr val="bg1"/>
                </a:solidFill>
                <a:effectLst>
                  <a:outerShdw blurRad="38100" dist="38100" dir="2700000" algn="tl">
                    <a:srgbClr val="000000">
                      <a:alpha val="43137"/>
                    </a:srgbClr>
                  </a:outerShdw>
                </a:effectLst>
                <a:cs typeface="B Zar" pitchFamily="2" charset="-78"/>
              </a:rPr>
              <a:t>مبناي ارزیابی تکالیف (یادگیري و عملکردي) ملاك ها و سطوح پیامد هاي یادگیري تعیین شده است. ارزشیابی از یادگیرنده بر اساس تکالیف یادگیري در طول ترم، تکالیف عملکردي و آزمون پایان ترم انجام می شود.</a:t>
            </a:r>
          </a:p>
          <a:p>
            <a:pPr marL="514350" marR="0" indent="-514350" algn="ctr" eaLnBrk="1" hangingPunct="1">
              <a:buFont typeface="Arial" pitchFamily="34" charset="0"/>
              <a:buChar char="•"/>
              <a:defRPr/>
            </a:pPr>
            <a:r>
              <a:rPr lang="fa-IR" sz="2400" b="1" dirty="0">
                <a:solidFill>
                  <a:srgbClr val="FFFF00"/>
                </a:solidFill>
                <a:effectLst>
                  <a:outerShdw blurRad="38100" dist="38100" dir="2700000" algn="tl">
                    <a:srgbClr val="000000">
                      <a:alpha val="43137"/>
                    </a:srgbClr>
                  </a:outerShdw>
                </a:effectLst>
                <a:cs typeface="B Zar" pitchFamily="2" charset="-78"/>
              </a:rPr>
              <a:t>به دلیل ایام بحران کرونایی احتمالاً در نحوه توزیع این نمرات تغییراتی صورت بگیرد.</a:t>
            </a:r>
          </a:p>
        </p:txBody>
      </p:sp>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313760169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77508"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ubtitle 2"/>
          <p:cNvSpPr>
            <a:spLocks noGrp="1"/>
          </p:cNvSpPr>
          <p:nvPr>
            <p:ph type="subTitle" idx="1"/>
          </p:nvPr>
        </p:nvSpPr>
        <p:spPr>
          <a:xfrm>
            <a:off x="1752600" y="3124200"/>
            <a:ext cx="8763000" cy="3429000"/>
          </a:xfrm>
        </p:spPr>
        <p:txBody>
          <a:bodyPr/>
          <a:lstStyle/>
          <a:p>
            <a:pPr marL="514350" marR="0" indent="-514350" algn="ctr" eaLnBrk="1" hangingPunct="1"/>
            <a:r>
              <a:rPr lang="fa-IR" sz="3600" b="1">
                <a:solidFill>
                  <a:schemeClr val="bg1"/>
                </a:solidFill>
                <a:cs typeface="B Titr" panose="00000700000000000000" pitchFamily="2" charset="-78"/>
              </a:rPr>
              <a:t>اسلایدهای بعدی صرفاً برای ارائه </a:t>
            </a:r>
            <a:r>
              <a:rPr lang="fa-IR" sz="3600" b="1">
                <a:cs typeface="B Titr" panose="00000700000000000000" pitchFamily="2" charset="-78"/>
              </a:rPr>
              <a:t>نمونه</a:t>
            </a:r>
            <a:r>
              <a:rPr lang="fa-IR" sz="3600" b="1">
                <a:solidFill>
                  <a:schemeClr val="bg1"/>
                </a:solidFill>
                <a:cs typeface="B Titr" panose="00000700000000000000" pitchFamily="2" charset="-78"/>
              </a:rPr>
              <a:t> ای از محتوای درس های کتاب فارسی دوم ابتدایی جهت آشنایی کلی دانشجویان عزیز با ساختار کتاب است.</a:t>
            </a:r>
            <a:endParaRPr lang="en-US" sz="3600" b="1">
              <a:solidFill>
                <a:schemeClr val="bg1"/>
              </a:solidFill>
              <a:cs typeface="B Titr" panose="00000700000000000000" pitchFamily="2" charset="-78"/>
            </a:endParaRPr>
          </a:p>
          <a:p>
            <a:pPr marL="514350" marR="0" indent="-514350" algn="just" eaLnBrk="1" hangingPunct="1"/>
            <a:endParaRPr lang="fa-IR" altLang="fa-IR" sz="1600">
              <a:solidFill>
                <a:schemeClr val="bg1"/>
              </a:solidFill>
              <a:cs typeface="B Titr" panose="00000700000000000000" pitchFamily="2" charset="-78"/>
            </a:endParaRPr>
          </a:p>
        </p:txBody>
      </p:sp>
    </p:spTree>
    <p:extLst>
      <p:ext uri="{BB962C8B-B14F-4D97-AF65-F5344CB8AC3E}">
        <p14:creationId xmlns:p14="http://schemas.microsoft.com/office/powerpoint/2010/main" val="4574506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ubtitle 2"/>
          <p:cNvSpPr>
            <a:spLocks noGrp="1"/>
          </p:cNvSpPr>
          <p:nvPr>
            <p:ph type="subTitle" idx="1"/>
          </p:nvPr>
        </p:nvSpPr>
        <p:spPr>
          <a:xfrm>
            <a:off x="1752600" y="228600"/>
            <a:ext cx="8763000" cy="6324600"/>
          </a:xfrm>
        </p:spPr>
        <p:txBody>
          <a:bodyPr/>
          <a:lstStyle/>
          <a:p>
            <a:pPr marL="514350" marR="0" indent="-514350" algn="just" eaLnBrk="1" hangingPunct="1">
              <a:buFont typeface="Arial" pitchFamily="34" charset="0"/>
              <a:buChar char="•"/>
              <a:defRPr/>
            </a:pPr>
            <a:endParaRPr lang="fa-IR" sz="2800" dirty="0">
              <a:cs typeface="B Titr" pitchFamily="2" charset="-78"/>
            </a:endParaRPr>
          </a:p>
          <a:p>
            <a:pPr marL="514350" marR="0" indent="-514350" algn="just" eaLnBrk="1" hangingPunct="1">
              <a:buFont typeface="Arial" pitchFamily="34" charset="0"/>
              <a:buChar char="•"/>
              <a:defRPr/>
            </a:pPr>
            <a:endParaRPr lang="fa-IR" sz="2800" dirty="0">
              <a:cs typeface="B Titr" pitchFamily="2" charset="-78"/>
            </a:endParaRPr>
          </a:p>
          <a:p>
            <a:pPr marL="514350" marR="0" indent="-514350" algn="just" eaLnBrk="1" hangingPunct="1">
              <a:buFont typeface="Arial" pitchFamily="34" charset="0"/>
              <a:buChar char="•"/>
              <a:defRPr/>
            </a:pPr>
            <a:r>
              <a:rPr lang="fa-IR" sz="2800" dirty="0">
                <a:effectLst>
                  <a:outerShdw blurRad="38100" dist="38100" dir="2700000" algn="tl">
                    <a:srgbClr val="000000">
                      <a:alpha val="43137"/>
                    </a:srgbClr>
                  </a:outerShdw>
                </a:effectLst>
                <a:cs typeface="B Titr" pitchFamily="2" charset="-78"/>
              </a:rPr>
              <a:t>ارزیابی توصیفی:</a:t>
            </a:r>
          </a:p>
          <a:p>
            <a:pPr marL="514350" marR="0" indent="-514350" algn="just" eaLnBrk="1" hangingPunct="1">
              <a:buFont typeface="Arial" pitchFamily="34" charset="0"/>
              <a:buChar char="•"/>
              <a:defRPr/>
            </a:pPr>
            <a:endParaRPr lang="fa-IR" sz="2800" dirty="0">
              <a:cs typeface="B Titr" pitchFamily="2" charset="-78"/>
            </a:endParaRPr>
          </a:p>
          <a:p>
            <a:pPr marL="514350" marR="0" indent="-514350" algn="just" eaLnBrk="1" hangingPunct="1">
              <a:buFont typeface="Arial" pitchFamily="34" charset="0"/>
              <a:buChar char="•"/>
              <a:defRPr/>
            </a:pPr>
            <a:r>
              <a:rPr lang="fa-IR" sz="2800" b="1" dirty="0">
                <a:solidFill>
                  <a:schemeClr val="bg1"/>
                </a:solidFill>
                <a:cs typeface="B Zar" pitchFamily="2" charset="-78"/>
              </a:rPr>
              <a:t>ارزیابی از فعالیت دانش آموزان، در دوره ي تحصیلی ابتدایی، توصیفی است و به چهار دسته ذیل تقسیم می شود:</a:t>
            </a:r>
          </a:p>
          <a:p>
            <a:pPr marL="514350" marR="0" indent="-514350" algn="just" eaLnBrk="1" hangingPunct="1">
              <a:buFont typeface="+mj-lt"/>
              <a:buAutoNum type="arabicPeriod"/>
              <a:defRPr/>
            </a:pPr>
            <a:r>
              <a:rPr lang="fa-IR" sz="2800" b="1" dirty="0">
                <a:solidFill>
                  <a:srgbClr val="FFFF00"/>
                </a:solidFill>
                <a:effectLst>
                  <a:outerShdw blurRad="38100" dist="38100" dir="2700000" algn="tl">
                    <a:srgbClr val="000000">
                      <a:alpha val="43137"/>
                    </a:srgbClr>
                  </a:outerShdw>
                </a:effectLst>
                <a:cs typeface="B Zar" pitchFamily="2" charset="-78"/>
              </a:rPr>
              <a:t>خیلی خوب</a:t>
            </a:r>
          </a:p>
          <a:p>
            <a:pPr marL="514350" marR="0" indent="-514350" algn="just" eaLnBrk="1" hangingPunct="1">
              <a:buFont typeface="+mj-lt"/>
              <a:buAutoNum type="arabicPeriod"/>
              <a:defRPr/>
            </a:pPr>
            <a:r>
              <a:rPr lang="fa-IR" sz="2800" b="1" dirty="0">
                <a:solidFill>
                  <a:srgbClr val="FFFF00"/>
                </a:solidFill>
                <a:effectLst>
                  <a:outerShdw blurRad="38100" dist="38100" dir="2700000" algn="tl">
                    <a:srgbClr val="000000">
                      <a:alpha val="43137"/>
                    </a:srgbClr>
                  </a:outerShdw>
                </a:effectLst>
                <a:cs typeface="B Zar" pitchFamily="2" charset="-78"/>
              </a:rPr>
              <a:t>خوب</a:t>
            </a:r>
          </a:p>
          <a:p>
            <a:pPr marL="514350" marR="0" indent="-514350" algn="just" eaLnBrk="1" hangingPunct="1">
              <a:buFont typeface="+mj-lt"/>
              <a:buAutoNum type="arabicPeriod"/>
              <a:defRPr/>
            </a:pPr>
            <a:r>
              <a:rPr lang="fa-IR" sz="2800" b="1" dirty="0">
                <a:solidFill>
                  <a:srgbClr val="FFFF00"/>
                </a:solidFill>
                <a:effectLst>
                  <a:outerShdw blurRad="38100" dist="38100" dir="2700000" algn="tl">
                    <a:srgbClr val="000000">
                      <a:alpha val="43137"/>
                    </a:srgbClr>
                  </a:outerShdw>
                </a:effectLst>
                <a:cs typeface="B Zar" pitchFamily="2" charset="-78"/>
              </a:rPr>
              <a:t>قابل قبول</a:t>
            </a:r>
          </a:p>
          <a:p>
            <a:pPr marL="514350" marR="0" indent="-514350" algn="just" eaLnBrk="1" hangingPunct="1">
              <a:buFont typeface="+mj-lt"/>
              <a:buAutoNum type="arabicPeriod"/>
              <a:defRPr/>
            </a:pPr>
            <a:r>
              <a:rPr lang="fa-IR" sz="2800" b="1" dirty="0">
                <a:solidFill>
                  <a:srgbClr val="FFFF00"/>
                </a:solidFill>
                <a:effectLst>
                  <a:outerShdw blurRad="38100" dist="38100" dir="2700000" algn="tl">
                    <a:srgbClr val="000000">
                      <a:alpha val="43137"/>
                    </a:srgbClr>
                  </a:outerShdw>
                </a:effectLst>
                <a:cs typeface="B Zar" pitchFamily="2" charset="-78"/>
              </a:rPr>
              <a:t>نیازمند تلاش بیشتر</a:t>
            </a:r>
          </a:p>
          <a:p>
            <a:pPr marL="514350" marR="0" indent="-514350" algn="just" eaLnBrk="1" hangingPunct="1">
              <a:buFont typeface="Arial" pitchFamily="34" charset="0"/>
              <a:buChar char="•"/>
              <a:defRPr/>
            </a:pPr>
            <a:endParaRPr lang="fa-IR" altLang="fa-IR" sz="3500" dirty="0">
              <a:solidFill>
                <a:schemeClr val="bg1"/>
              </a:solidFill>
              <a:cs typeface="B Zar" pitchFamily="2" charset="-78"/>
            </a:endParaRPr>
          </a:p>
        </p:txBody>
      </p:sp>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339294177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8003"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Subtitle 2"/>
          <p:cNvSpPr>
            <a:spLocks noGrp="1"/>
          </p:cNvSpPr>
          <p:nvPr>
            <p:ph type="subTitle" idx="1"/>
          </p:nvPr>
        </p:nvSpPr>
        <p:spPr>
          <a:xfrm>
            <a:off x="1752600" y="228600"/>
            <a:ext cx="8763000" cy="6324600"/>
          </a:xfrm>
        </p:spPr>
        <p:txBody>
          <a:bodyPr>
            <a:normAutofit fontScale="85000" lnSpcReduction="20000"/>
          </a:bodyPr>
          <a:lstStyle/>
          <a:p>
            <a:pPr marL="514350" marR="0" indent="-514350" algn="just" eaLnBrk="1" fontAlgn="auto" hangingPunct="1">
              <a:spcAft>
                <a:spcPts val="0"/>
              </a:spcAft>
              <a:buClr>
                <a:schemeClr val="accent3"/>
              </a:buClr>
              <a:buFont typeface="Arial" pitchFamily="34" charset="0"/>
              <a:buChar char="•"/>
              <a:defRPr/>
            </a:pPr>
            <a:r>
              <a:rPr lang="fa-IR" sz="2800" dirty="0">
                <a:cs typeface="B Titr" pitchFamily="2" charset="-78"/>
              </a:rPr>
              <a:t>فرصتهاي یادگیري، محتواي درس و ساختار آن</a:t>
            </a:r>
          </a:p>
          <a:p>
            <a:pPr marL="514350" marR="0" indent="-514350" algn="just" eaLnBrk="1" fontAlgn="auto" hangingPunct="1">
              <a:spcAft>
                <a:spcPts val="0"/>
              </a:spcAft>
              <a:buClr>
                <a:schemeClr val="accent3"/>
              </a:buClr>
              <a:buFont typeface="Arial" pitchFamily="34" charset="0"/>
              <a:buChar char="•"/>
              <a:defRPr/>
            </a:pPr>
            <a:endParaRPr lang="fa-IR" sz="2800" dirty="0">
              <a:cs typeface="B Titr" pitchFamily="2" charset="-78"/>
            </a:endParaRPr>
          </a:p>
          <a:p>
            <a:pPr marL="514350" marR="0" indent="-514350" algn="just" eaLnBrk="1" fontAlgn="auto" hangingPunct="1">
              <a:spcAft>
                <a:spcPts val="0"/>
              </a:spcAft>
              <a:buClr>
                <a:schemeClr val="accent3"/>
              </a:buClr>
              <a:buFont typeface="Arial" pitchFamily="34" charset="0"/>
              <a:buChar char="•"/>
              <a:defRPr/>
            </a:pPr>
            <a:r>
              <a:rPr lang="fa-IR" sz="2800" b="1" dirty="0">
                <a:solidFill>
                  <a:schemeClr val="bg1"/>
                </a:solidFill>
                <a:cs typeface="B Zar" pitchFamily="2" charset="-78"/>
              </a:rPr>
              <a:t>فصل دوم:</a:t>
            </a:r>
          </a:p>
          <a:p>
            <a:pPr marL="514350" marR="0" indent="-514350" algn="just" eaLnBrk="1" fontAlgn="auto" hangingPunct="1">
              <a:spcAft>
                <a:spcPts val="0"/>
              </a:spcAft>
              <a:buClr>
                <a:schemeClr val="accent3"/>
              </a:buClr>
              <a:buFont typeface="Arial" pitchFamily="34" charset="0"/>
              <a:buChar char="•"/>
              <a:defRPr/>
            </a:pPr>
            <a:r>
              <a:rPr lang="fa-IR" sz="2800" b="1" dirty="0">
                <a:solidFill>
                  <a:schemeClr val="bg1"/>
                </a:solidFill>
                <a:cs typeface="B Zar" pitchFamily="2" charset="-78"/>
              </a:rPr>
              <a:t>زبان آموزي در پایه اول ابتدایی</a:t>
            </a:r>
          </a:p>
          <a:p>
            <a:pPr marL="514350" marR="0" indent="-514350" algn="just" eaLnBrk="1" fontAlgn="auto" hangingPunct="1">
              <a:spcAft>
                <a:spcPts val="0"/>
              </a:spcAft>
              <a:buClr>
                <a:schemeClr val="accent3"/>
              </a:buClr>
              <a:buFont typeface="Arial" pitchFamily="34" charset="0"/>
              <a:buChar char="•"/>
              <a:defRPr/>
            </a:pPr>
            <a:r>
              <a:rPr lang="fa-IR" sz="2800" dirty="0">
                <a:solidFill>
                  <a:schemeClr val="bg1"/>
                </a:solidFill>
                <a:cs typeface="B Zar" pitchFamily="2" charset="-78"/>
              </a:rPr>
              <a:t>- ساختار کتاب درسی فارسی در پایه ي اول </a:t>
            </a:r>
          </a:p>
          <a:p>
            <a:pPr marL="514350" marR="0" indent="-514350" algn="just" eaLnBrk="1" fontAlgn="auto" hangingPunct="1">
              <a:spcAft>
                <a:spcPts val="0"/>
              </a:spcAft>
              <a:buClr>
                <a:schemeClr val="accent3"/>
              </a:buClr>
              <a:buFont typeface="Arial" pitchFamily="34" charset="0"/>
              <a:buChar char="•"/>
              <a:defRPr/>
            </a:pPr>
            <a:r>
              <a:rPr lang="fa-IR" sz="2800" dirty="0">
                <a:solidFill>
                  <a:schemeClr val="bg1"/>
                </a:solidFill>
                <a:cs typeface="B Zar" pitchFamily="2" charset="-78"/>
              </a:rPr>
              <a:t>- اهداف آموزش زبان در پایه ي اول ابتدایی </a:t>
            </a:r>
          </a:p>
          <a:p>
            <a:pPr marL="514350" marR="0" indent="-514350" algn="just" eaLnBrk="1" fontAlgn="auto" hangingPunct="1">
              <a:spcAft>
                <a:spcPts val="0"/>
              </a:spcAft>
              <a:buClr>
                <a:schemeClr val="accent3"/>
              </a:buClr>
              <a:buFont typeface="Arial" pitchFamily="34" charset="0"/>
              <a:buChar char="•"/>
              <a:defRPr/>
            </a:pPr>
            <a:r>
              <a:rPr lang="fa-IR" sz="2800" dirty="0">
                <a:solidFill>
                  <a:schemeClr val="bg1"/>
                </a:solidFill>
                <a:cs typeface="B Zar" pitchFamily="2" charset="-78"/>
              </a:rPr>
              <a:t>- ایجاد آمادگی هاي لازم براي زبان آموزي </a:t>
            </a:r>
          </a:p>
          <a:p>
            <a:pPr marL="514350" marR="0" indent="-514350" algn="just" eaLnBrk="1" fontAlgn="auto" hangingPunct="1">
              <a:spcAft>
                <a:spcPts val="0"/>
              </a:spcAft>
              <a:buClr>
                <a:schemeClr val="accent3"/>
              </a:buClr>
              <a:buFont typeface="Arial" pitchFamily="34" charset="0"/>
              <a:buChar char="•"/>
              <a:defRPr/>
            </a:pPr>
            <a:r>
              <a:rPr lang="fa-IR" sz="2800" dirty="0">
                <a:solidFill>
                  <a:schemeClr val="bg1"/>
                </a:solidFill>
                <a:cs typeface="B Zar" pitchFamily="2" charset="-78"/>
              </a:rPr>
              <a:t>- آموزش نکات دستوري، نگارشی، ادبی در پایه ي اول </a:t>
            </a:r>
          </a:p>
          <a:p>
            <a:pPr marL="514350" marR="0" indent="-514350" algn="just" eaLnBrk="1" fontAlgn="auto" hangingPunct="1">
              <a:spcAft>
                <a:spcPts val="0"/>
              </a:spcAft>
              <a:buClr>
                <a:schemeClr val="accent3"/>
              </a:buClr>
              <a:buFont typeface="Arial" pitchFamily="34" charset="0"/>
              <a:buChar char="•"/>
              <a:defRPr/>
            </a:pPr>
            <a:r>
              <a:rPr lang="fa-IR" sz="2800" dirty="0">
                <a:solidFill>
                  <a:schemeClr val="bg1"/>
                </a:solidFill>
                <a:cs typeface="B Zar" pitchFamily="2" charset="-78"/>
              </a:rPr>
              <a:t>- شبکه ي واژگانی و نقش آن در آموزش زبان </a:t>
            </a:r>
          </a:p>
          <a:p>
            <a:pPr marL="514350" marR="0" indent="-514350" algn="just" eaLnBrk="1" fontAlgn="auto" hangingPunct="1">
              <a:spcAft>
                <a:spcPts val="0"/>
              </a:spcAft>
              <a:buClr>
                <a:schemeClr val="accent3"/>
              </a:buClr>
              <a:buFont typeface="Arial" pitchFamily="34" charset="0"/>
              <a:buChar char="•"/>
              <a:defRPr/>
            </a:pPr>
            <a:r>
              <a:rPr lang="fa-IR" sz="2800" dirty="0">
                <a:solidFill>
                  <a:schemeClr val="bg1"/>
                </a:solidFill>
                <a:cs typeface="B Zar" pitchFamily="2" charset="-78"/>
              </a:rPr>
              <a:t>- تفاوت فردي در آموزش زبان پایه ي اول </a:t>
            </a:r>
          </a:p>
          <a:p>
            <a:pPr marL="514350" marR="0" indent="-514350" algn="just" eaLnBrk="1" fontAlgn="auto" hangingPunct="1">
              <a:spcAft>
                <a:spcPts val="0"/>
              </a:spcAft>
              <a:buClr>
                <a:schemeClr val="accent3"/>
              </a:buClr>
              <a:buFont typeface="Arial" pitchFamily="34" charset="0"/>
              <a:buChar char="•"/>
              <a:defRPr/>
            </a:pPr>
            <a:r>
              <a:rPr lang="fa-IR" sz="2800" dirty="0">
                <a:solidFill>
                  <a:schemeClr val="bg1"/>
                </a:solidFill>
                <a:cs typeface="B Zar" pitchFamily="2" charset="-78"/>
              </a:rPr>
              <a:t>- روشهاي آموزش و ارزشیابی در برنامه ي زبان آموزي پایه ي اول </a:t>
            </a:r>
          </a:p>
          <a:p>
            <a:pPr marL="514350" marR="0" indent="-514350" algn="just" eaLnBrk="1" fontAlgn="auto" hangingPunct="1">
              <a:spcAft>
                <a:spcPts val="0"/>
              </a:spcAft>
              <a:buClr>
                <a:schemeClr val="accent3"/>
              </a:buClr>
              <a:buFont typeface="Arial" pitchFamily="34" charset="0"/>
              <a:buChar char="•"/>
              <a:defRPr/>
            </a:pPr>
            <a:r>
              <a:rPr lang="fa-IR" sz="2800" dirty="0">
                <a:solidFill>
                  <a:schemeClr val="bg1"/>
                </a:solidFill>
                <a:cs typeface="B Zar" pitchFamily="2" charset="-78"/>
              </a:rPr>
              <a:t>- آموزش کودکان دو زبانه </a:t>
            </a:r>
          </a:p>
          <a:p>
            <a:pPr marL="514350" marR="0" indent="-514350" algn="just" eaLnBrk="1" fontAlgn="auto" hangingPunct="1">
              <a:spcAft>
                <a:spcPts val="0"/>
              </a:spcAft>
              <a:buClr>
                <a:schemeClr val="accent3"/>
              </a:buClr>
              <a:buFont typeface="Arial" pitchFamily="34" charset="0"/>
              <a:buChar char="•"/>
              <a:defRPr/>
            </a:pPr>
            <a:r>
              <a:rPr lang="fa-IR" sz="2800" b="1" dirty="0">
                <a:solidFill>
                  <a:schemeClr val="bg1"/>
                </a:solidFill>
                <a:cs typeface="B Zar" pitchFamily="2" charset="-78"/>
              </a:rPr>
              <a:t>تکلیف یادگیري: </a:t>
            </a:r>
          </a:p>
          <a:p>
            <a:pPr marL="514350" marR="0" indent="-514350" algn="just" eaLnBrk="1" fontAlgn="auto" hangingPunct="1">
              <a:spcAft>
                <a:spcPts val="0"/>
              </a:spcAft>
              <a:buClr>
                <a:schemeClr val="accent3"/>
              </a:buClr>
              <a:buFont typeface="Arial" pitchFamily="34" charset="0"/>
              <a:buChar char="•"/>
              <a:defRPr/>
            </a:pPr>
            <a:r>
              <a:rPr lang="fa-IR" sz="2800" dirty="0">
                <a:solidFill>
                  <a:schemeClr val="bg1"/>
                </a:solidFill>
                <a:cs typeface="B Zar" pitchFamily="2" charset="-78"/>
              </a:rPr>
              <a:t>با دو معلم پایه اول ابتدایی یک معلم با تجربه بالا و یک معلم تازه کار مصاحبه و در خصوص روش آماده سازي کودکان در روز هاي آغازین و مسایل و مشکلاتی که با آن روبرو هستند و شیوه هاي کنار آمدن با آن و کمک به کودکان گفتگو کنند. نتایج گفتگو را در قالب یک جدول مقایسه اي بر اساس محورهاي فوق طبقه بندي نماید.</a:t>
            </a:r>
            <a:endParaRPr lang="fa-IR" altLang="fa-IR" sz="3500" dirty="0">
              <a:solidFill>
                <a:schemeClr val="bg1"/>
              </a:solidFill>
              <a:cs typeface="B Zar" pitchFamily="2" charset="-78"/>
            </a:endParaRPr>
          </a:p>
        </p:txBody>
      </p:sp>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396004510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06533"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Subtitle 2"/>
          <p:cNvSpPr>
            <a:spLocks noGrp="1"/>
          </p:cNvSpPr>
          <p:nvPr>
            <p:ph type="subTitle" idx="1"/>
          </p:nvPr>
        </p:nvSpPr>
        <p:spPr>
          <a:xfrm>
            <a:off x="1752600" y="228600"/>
            <a:ext cx="8763000" cy="6629400"/>
          </a:xfrm>
        </p:spPr>
        <p:txBody>
          <a:bodyPr>
            <a:normAutofit fontScale="77500" lnSpcReduction="20000"/>
          </a:bodyPr>
          <a:lstStyle/>
          <a:p>
            <a:pPr marL="514350" marR="0" indent="-514350" algn="just" eaLnBrk="1" fontAlgn="auto" hangingPunct="1">
              <a:spcAft>
                <a:spcPts val="0"/>
              </a:spcAft>
              <a:buClr>
                <a:schemeClr val="accent3"/>
              </a:buClr>
              <a:buFont typeface="Arial" pitchFamily="34" charset="0"/>
              <a:buChar char="•"/>
              <a:defRPr/>
            </a:pPr>
            <a:r>
              <a:rPr lang="fa-IR" sz="2800" dirty="0">
                <a:cs typeface="B Titr" pitchFamily="2" charset="-78"/>
              </a:rPr>
              <a:t>فرصتهاي یادگیري، محتواي درس و ساختار آن</a:t>
            </a:r>
          </a:p>
          <a:p>
            <a:pPr marL="514350" marR="0" indent="-514350" algn="just" eaLnBrk="1" fontAlgn="auto" hangingPunct="1">
              <a:spcAft>
                <a:spcPts val="0"/>
              </a:spcAft>
              <a:buClr>
                <a:schemeClr val="accent3"/>
              </a:buClr>
              <a:buFont typeface="Arial" pitchFamily="34" charset="0"/>
              <a:buChar char="•"/>
              <a:defRPr/>
            </a:pPr>
            <a:endParaRPr lang="fa-IR" sz="2800" dirty="0">
              <a:cs typeface="B Titr" pitchFamily="2" charset="-78"/>
            </a:endParaRPr>
          </a:p>
          <a:p>
            <a:pPr marL="514350" marR="0" indent="-514350" algn="just" eaLnBrk="1" fontAlgn="auto" hangingPunct="1">
              <a:spcAft>
                <a:spcPts val="0"/>
              </a:spcAft>
              <a:buClr>
                <a:schemeClr val="accent3"/>
              </a:buClr>
              <a:buFont typeface="Arial" pitchFamily="34" charset="0"/>
              <a:buChar char="•"/>
              <a:defRPr/>
            </a:pPr>
            <a:r>
              <a:rPr lang="fa-IR" sz="2800" b="1" dirty="0">
                <a:solidFill>
                  <a:schemeClr val="bg1"/>
                </a:solidFill>
                <a:cs typeface="B Zar" pitchFamily="2" charset="-78"/>
              </a:rPr>
              <a:t>فصل سوم:</a:t>
            </a:r>
          </a:p>
          <a:p>
            <a:pPr marL="514350" marR="0" indent="-514350" algn="just" eaLnBrk="1" fontAlgn="auto" hangingPunct="1">
              <a:spcAft>
                <a:spcPts val="0"/>
              </a:spcAft>
              <a:buClr>
                <a:schemeClr val="accent3"/>
              </a:buClr>
              <a:buFont typeface="Arial" pitchFamily="34" charset="0"/>
              <a:buChar char="•"/>
              <a:defRPr/>
            </a:pPr>
            <a:r>
              <a:rPr lang="fa-IR" sz="2800" b="1" dirty="0">
                <a:solidFill>
                  <a:schemeClr val="bg1"/>
                </a:solidFill>
                <a:cs typeface="B Zar" pitchFamily="2" charset="-78"/>
              </a:rPr>
              <a:t>دوره آمادگی </a:t>
            </a:r>
          </a:p>
          <a:p>
            <a:pPr marL="514350" marR="0" indent="-514350" algn="just" eaLnBrk="1" fontAlgn="auto" hangingPunct="1">
              <a:spcAft>
                <a:spcPts val="0"/>
              </a:spcAft>
              <a:buClr>
                <a:schemeClr val="accent3"/>
              </a:buClr>
              <a:buFont typeface="Arial" pitchFamily="34" charset="0"/>
              <a:buChar char="•"/>
              <a:defRPr/>
            </a:pPr>
            <a:r>
              <a:rPr lang="fa-IR" sz="2800" dirty="0">
                <a:solidFill>
                  <a:schemeClr val="bg1"/>
                </a:solidFill>
                <a:cs typeface="B Zar" pitchFamily="2" charset="-78"/>
              </a:rPr>
              <a:t>- اهداف آموزشی نگاره ها </a:t>
            </a:r>
          </a:p>
          <a:p>
            <a:pPr marL="514350" marR="0" indent="-514350" algn="just" eaLnBrk="1" fontAlgn="auto" hangingPunct="1">
              <a:spcAft>
                <a:spcPts val="0"/>
              </a:spcAft>
              <a:buClr>
                <a:schemeClr val="accent3"/>
              </a:buClr>
              <a:buFont typeface="Arial" pitchFamily="34" charset="0"/>
              <a:buChar char="•"/>
              <a:defRPr/>
            </a:pPr>
            <a:r>
              <a:rPr lang="fa-IR" sz="2800" dirty="0">
                <a:solidFill>
                  <a:schemeClr val="bg1"/>
                </a:solidFill>
                <a:cs typeface="B Zar" pitchFamily="2" charset="-78"/>
              </a:rPr>
              <a:t>- مهارتهاي چهارگانه در آموزش نگاره ها (شنیدن، سخن گفتن، نوشتن، خواندن) </a:t>
            </a:r>
          </a:p>
          <a:p>
            <a:pPr marL="514350" marR="0" indent="-514350" algn="just" eaLnBrk="1" fontAlgn="auto" hangingPunct="1">
              <a:spcAft>
                <a:spcPts val="0"/>
              </a:spcAft>
              <a:buClr>
                <a:schemeClr val="accent3"/>
              </a:buClr>
              <a:buFont typeface="Arial" pitchFamily="34" charset="0"/>
              <a:buChar char="•"/>
              <a:defRPr/>
            </a:pPr>
            <a:r>
              <a:rPr lang="fa-IR" sz="2800" dirty="0">
                <a:solidFill>
                  <a:schemeClr val="bg1"/>
                </a:solidFill>
                <a:cs typeface="B Zar" pitchFamily="2" charset="-78"/>
              </a:rPr>
              <a:t>- ارتباط نگاره ها با نشانه هاي 1 و دوره ي آمادگی عمومی یا آمادگی در مناطق دو زبانه </a:t>
            </a:r>
          </a:p>
          <a:p>
            <a:pPr marL="514350" marR="0" indent="-514350" algn="just" eaLnBrk="1" fontAlgn="auto" hangingPunct="1">
              <a:spcAft>
                <a:spcPts val="0"/>
              </a:spcAft>
              <a:buClr>
                <a:schemeClr val="accent3"/>
              </a:buClr>
              <a:buFont typeface="Arial" pitchFamily="34" charset="0"/>
              <a:buChar char="•"/>
              <a:defRPr/>
            </a:pPr>
            <a:r>
              <a:rPr lang="fa-IR" sz="2800" dirty="0">
                <a:solidFill>
                  <a:schemeClr val="bg1"/>
                </a:solidFill>
                <a:cs typeface="B Zar" pitchFamily="2" charset="-78"/>
              </a:rPr>
              <a:t>- چگونگی گسترش شبکه واژگانی </a:t>
            </a:r>
          </a:p>
          <a:p>
            <a:pPr marL="514350" marR="0" indent="-514350" algn="just" eaLnBrk="1" fontAlgn="auto" hangingPunct="1">
              <a:spcAft>
                <a:spcPts val="0"/>
              </a:spcAft>
              <a:buClr>
                <a:schemeClr val="accent3"/>
              </a:buClr>
              <a:buFont typeface="Arial" pitchFamily="34" charset="0"/>
              <a:buChar char="•"/>
              <a:defRPr/>
            </a:pPr>
            <a:r>
              <a:rPr lang="fa-IR" sz="2800" dirty="0">
                <a:solidFill>
                  <a:schemeClr val="bg1"/>
                </a:solidFill>
                <a:cs typeface="B Zar" pitchFamily="2" charset="-78"/>
              </a:rPr>
              <a:t>- چگونگی گسترش شبکه واژگانی </a:t>
            </a:r>
          </a:p>
          <a:p>
            <a:pPr marL="514350" marR="0" indent="-514350" algn="just" eaLnBrk="1" fontAlgn="auto" hangingPunct="1">
              <a:spcAft>
                <a:spcPts val="0"/>
              </a:spcAft>
              <a:buClr>
                <a:schemeClr val="accent3"/>
              </a:buClr>
              <a:buFont typeface="Arial" pitchFamily="34" charset="0"/>
              <a:buChar char="•"/>
              <a:defRPr/>
            </a:pPr>
            <a:r>
              <a:rPr lang="fa-IR" sz="2800" dirty="0">
                <a:solidFill>
                  <a:schemeClr val="bg1"/>
                </a:solidFill>
                <a:cs typeface="B Zar" pitchFamily="2" charset="-78"/>
              </a:rPr>
              <a:t>- شبکه واژگانی در هر یک از نگاره ها </a:t>
            </a:r>
          </a:p>
          <a:p>
            <a:pPr marL="514350" marR="0" indent="-514350" algn="just" eaLnBrk="1" fontAlgn="auto" hangingPunct="1">
              <a:spcAft>
                <a:spcPts val="0"/>
              </a:spcAft>
              <a:buClr>
                <a:schemeClr val="accent3"/>
              </a:buClr>
              <a:buFont typeface="Arial" pitchFamily="34" charset="0"/>
              <a:buChar char="•"/>
              <a:defRPr/>
            </a:pPr>
            <a:r>
              <a:rPr lang="fa-IR" sz="2800" dirty="0">
                <a:solidFill>
                  <a:schemeClr val="bg1"/>
                </a:solidFill>
                <a:cs typeface="B Zar" pitchFamily="2" charset="-78"/>
              </a:rPr>
              <a:t>- شیوه ثبت مشاهدات بر اساس ملاك هاي ارزشیابی </a:t>
            </a:r>
          </a:p>
          <a:p>
            <a:pPr marL="514350" marR="0" indent="-514350" algn="just" eaLnBrk="1" fontAlgn="auto" hangingPunct="1">
              <a:spcAft>
                <a:spcPts val="0"/>
              </a:spcAft>
              <a:buClr>
                <a:schemeClr val="accent3"/>
              </a:buClr>
              <a:buFont typeface="Arial" pitchFamily="34" charset="0"/>
              <a:buChar char="•"/>
              <a:defRPr/>
            </a:pPr>
            <a:r>
              <a:rPr lang="fa-IR" sz="2800" dirty="0">
                <a:solidFill>
                  <a:schemeClr val="bg1"/>
                </a:solidFill>
                <a:cs typeface="B Zar" pitchFamily="2" charset="-78"/>
              </a:rPr>
              <a:t>- ارزش یابی از سطح مهارتهاي کسب شده در دوره آمادگی </a:t>
            </a:r>
          </a:p>
          <a:p>
            <a:pPr marL="514350" marR="0" indent="-514350" algn="just" eaLnBrk="1" fontAlgn="auto" hangingPunct="1">
              <a:spcAft>
                <a:spcPts val="0"/>
              </a:spcAft>
              <a:buClr>
                <a:schemeClr val="accent3"/>
              </a:buClr>
              <a:buFont typeface="Arial" pitchFamily="34" charset="0"/>
              <a:buChar char="•"/>
              <a:defRPr/>
            </a:pPr>
            <a:r>
              <a:rPr lang="fa-IR" sz="2800" dirty="0">
                <a:solidFill>
                  <a:schemeClr val="bg1"/>
                </a:solidFill>
                <a:cs typeface="B Zar" pitchFamily="2" charset="-78"/>
              </a:rPr>
              <a:t>- روش تدریس نگاره ها </a:t>
            </a:r>
          </a:p>
          <a:p>
            <a:pPr marL="514350" marR="0" indent="-514350" algn="just" eaLnBrk="1" fontAlgn="auto" hangingPunct="1">
              <a:spcAft>
                <a:spcPts val="0"/>
              </a:spcAft>
              <a:buClr>
                <a:schemeClr val="accent3"/>
              </a:buClr>
              <a:buFont typeface="Arial" pitchFamily="34" charset="0"/>
              <a:buChar char="•"/>
              <a:defRPr/>
            </a:pPr>
            <a:r>
              <a:rPr lang="fa-IR" sz="2800" b="1" dirty="0">
                <a:solidFill>
                  <a:schemeClr val="bg1"/>
                </a:solidFill>
                <a:cs typeface="B Zar" pitchFamily="2" charset="-78"/>
              </a:rPr>
              <a:t>تکلیف یادگیري: </a:t>
            </a:r>
          </a:p>
          <a:p>
            <a:pPr marL="514350" marR="0" indent="-514350" algn="just" eaLnBrk="1" fontAlgn="auto" hangingPunct="1">
              <a:spcAft>
                <a:spcPts val="0"/>
              </a:spcAft>
              <a:buClr>
                <a:schemeClr val="accent3"/>
              </a:buClr>
              <a:buFont typeface="Arial" pitchFamily="34" charset="0"/>
              <a:buChar char="•"/>
              <a:defRPr/>
            </a:pPr>
            <a:r>
              <a:rPr lang="fa-IR" sz="2800" dirty="0">
                <a:solidFill>
                  <a:schemeClr val="bg1"/>
                </a:solidFill>
                <a:cs typeface="B Zar" pitchFamily="2" charset="-78"/>
              </a:rPr>
              <a:t>مطالعه مقالات و یافته هاي علمی در خصوص نقش دوره آمادگي در کمک به یادگیري زبان خصوصاً در گروه دانش آموزان دوزبانه و ارائه یافته ها در قالب یک مقاله کوتاه. </a:t>
            </a:r>
          </a:p>
          <a:p>
            <a:pPr marL="514350" marR="0" indent="-514350" algn="just" eaLnBrk="1" fontAlgn="auto" hangingPunct="1">
              <a:spcAft>
                <a:spcPts val="0"/>
              </a:spcAft>
              <a:buClr>
                <a:schemeClr val="accent3"/>
              </a:buClr>
              <a:buFont typeface="Arial" pitchFamily="34" charset="0"/>
              <a:buChar char="•"/>
              <a:defRPr/>
            </a:pPr>
            <a:r>
              <a:rPr lang="fa-IR" sz="2800" b="1" dirty="0">
                <a:solidFill>
                  <a:schemeClr val="bg1"/>
                </a:solidFill>
                <a:cs typeface="B Zar" pitchFamily="2" charset="-78"/>
              </a:rPr>
              <a:t>تکلیف عملکردي: </a:t>
            </a:r>
          </a:p>
          <a:p>
            <a:pPr marL="514350" marR="0" indent="-514350" algn="just" eaLnBrk="1" fontAlgn="auto" hangingPunct="1">
              <a:spcAft>
                <a:spcPts val="0"/>
              </a:spcAft>
              <a:buClr>
                <a:schemeClr val="accent3"/>
              </a:buClr>
              <a:buFont typeface="Arial" pitchFamily="34" charset="0"/>
              <a:buChar char="•"/>
              <a:defRPr/>
            </a:pPr>
            <a:r>
              <a:rPr lang="fa-IR" sz="2800" dirty="0">
                <a:solidFill>
                  <a:schemeClr val="bg1"/>
                </a:solidFill>
                <a:cs typeface="B Zar" pitchFamily="2" charset="-78"/>
              </a:rPr>
              <a:t>مبحث نگاره ها در کتاب درسی را بررسی، واژگان ارائه شده را استخراج و با رسم شبکه واژگانی ارائه شده ترتیب و توالی و دامنه واژگانی مورد انتظار برنامه درسی را تعیین کند. </a:t>
            </a:r>
            <a:endParaRPr lang="fa-IR" altLang="fa-IR" sz="3500" dirty="0">
              <a:solidFill>
                <a:schemeClr val="bg1"/>
              </a:solidFill>
              <a:cs typeface="B Zar" pitchFamily="2" charset="-78"/>
            </a:endParaRPr>
          </a:p>
        </p:txBody>
      </p:sp>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44818702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89025"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Subtitle 2"/>
          <p:cNvSpPr>
            <a:spLocks noGrp="1"/>
          </p:cNvSpPr>
          <p:nvPr>
            <p:ph type="subTitle" idx="1"/>
          </p:nvPr>
        </p:nvSpPr>
        <p:spPr>
          <a:xfrm>
            <a:off x="1752600" y="228600"/>
            <a:ext cx="8763000" cy="6629400"/>
          </a:xfrm>
        </p:spPr>
        <p:txBody>
          <a:bodyPr>
            <a:normAutofit/>
          </a:bodyPr>
          <a:lstStyle/>
          <a:p>
            <a:pPr marL="514350" marR="0" indent="-514350" algn="just" eaLnBrk="1" fontAlgn="auto" hangingPunct="1">
              <a:spcAft>
                <a:spcPts val="0"/>
              </a:spcAft>
              <a:buClr>
                <a:schemeClr val="accent3"/>
              </a:buClr>
              <a:buFont typeface="Arial" pitchFamily="34" charset="0"/>
              <a:buChar char="•"/>
              <a:defRPr/>
            </a:pPr>
            <a:r>
              <a:rPr lang="fa-IR" sz="2800" dirty="0">
                <a:cs typeface="B Titr" pitchFamily="2" charset="-78"/>
              </a:rPr>
              <a:t>نگاره ها:</a:t>
            </a:r>
          </a:p>
          <a:p>
            <a:pPr marL="514350" marR="0" indent="-514350" algn="just" eaLnBrk="1" fontAlgn="auto" hangingPunct="1">
              <a:spcAft>
                <a:spcPts val="0"/>
              </a:spcAft>
              <a:buClr>
                <a:schemeClr val="accent3"/>
              </a:buClr>
              <a:buFont typeface="Arial" pitchFamily="34" charset="0"/>
              <a:buChar char="•"/>
              <a:defRPr/>
            </a:pPr>
            <a:r>
              <a:rPr lang="fa-IR" sz="2800" dirty="0">
                <a:solidFill>
                  <a:schemeClr val="bg1"/>
                </a:solidFill>
                <a:cs typeface="B Zar" pitchFamily="2" charset="-78"/>
              </a:rPr>
              <a:t>بخش اول اين بخش در واقع جانشين لوحه ها درکتابهای پيشين است. 10 نگاره برای 4 هفته، پيش بينی شده است که شامل 10 موضوع است: خانواده، در راه مدرسه، حياط مدرسه، کلاس، بوستان (پارک)، طبيعت و مزرعه، باغ وحش، مسجد، عيد  نوروز.</a:t>
            </a:r>
          </a:p>
          <a:p>
            <a:pPr marL="514350" marR="0" indent="-514350" algn="just" eaLnBrk="1" fontAlgn="auto" hangingPunct="1">
              <a:spcAft>
                <a:spcPts val="0"/>
              </a:spcAft>
              <a:buClr>
                <a:schemeClr val="accent3"/>
              </a:buClr>
              <a:buFont typeface="Arial" pitchFamily="34" charset="0"/>
              <a:buChar char="•"/>
              <a:defRPr/>
            </a:pPr>
            <a:r>
              <a:rPr lang="fa-IR" sz="2800" dirty="0">
                <a:solidFill>
                  <a:schemeClr val="bg1"/>
                </a:solidFill>
                <a:cs typeface="B Zar" pitchFamily="2" charset="-78"/>
              </a:rPr>
              <a:t>هر نگاره عنوان و موضوع خاصی دارد که در برگيرنده مطالب آن نگاره است؛ مانند: به خانه ما خوش آمدی يا بازی، بازی تماشا. اين عناوين به جای جمله های قالبی و خشک و بی روح برگزيده شده است.</a:t>
            </a:r>
          </a:p>
          <a:p>
            <a:pPr marL="514350" marR="0" indent="-514350" algn="just" eaLnBrk="1" fontAlgn="auto" hangingPunct="1">
              <a:spcAft>
                <a:spcPts val="0"/>
              </a:spcAft>
              <a:buClr>
                <a:schemeClr val="accent3"/>
              </a:buClr>
              <a:buFont typeface="Arial" pitchFamily="34" charset="0"/>
              <a:buChar char="•"/>
              <a:defRPr/>
            </a:pPr>
            <a:r>
              <a:rPr lang="fa-IR" sz="2800" dirty="0">
                <a:solidFill>
                  <a:schemeClr val="bg1"/>
                </a:solidFill>
                <a:cs typeface="B Zar" pitchFamily="2" charset="-78"/>
              </a:rPr>
              <a:t>رويکرد آموزش نگاره ها از کل به جزء است:</a:t>
            </a:r>
          </a:p>
          <a:p>
            <a:pPr marL="514350" marR="0" indent="-514350" algn="just" eaLnBrk="1" fontAlgn="auto" hangingPunct="1">
              <a:spcAft>
                <a:spcPts val="0"/>
              </a:spcAft>
              <a:buClr>
                <a:schemeClr val="accent3"/>
              </a:buClr>
              <a:buFont typeface="Arial" pitchFamily="34" charset="0"/>
              <a:buChar char="•"/>
              <a:defRPr/>
            </a:pPr>
            <a:r>
              <a:rPr lang="fa-IR" sz="2800" dirty="0">
                <a:solidFill>
                  <a:schemeClr val="bg1"/>
                </a:solidFill>
                <a:cs typeface="B Zar" pitchFamily="2" charset="-78"/>
              </a:rPr>
              <a:t>ابتدا تصوير بزرگ نگاره با هدف تشويق دانش آموزان به سخن گفتن، خوب ديدن، ّ تفکر و خوب گوش دادن پيش روی آنهاست. سپس تصاوير کوچک زيرنگاره همراه با نام هر تصوير عرضه می شود تا تصوير و نام آن، هردو در ذهن دانش آموز ثبت و ضبط شود. </a:t>
            </a:r>
            <a:endParaRPr lang="fa-IR" altLang="fa-IR" sz="2800" dirty="0">
              <a:solidFill>
                <a:schemeClr val="bg1"/>
              </a:solidFill>
              <a:cs typeface="B Zar" pitchFamily="2" charset="-78"/>
            </a:endParaRPr>
          </a:p>
        </p:txBody>
      </p:sp>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39536664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87028"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ubtitle 2"/>
          <p:cNvSpPr>
            <a:spLocks noGrp="1"/>
          </p:cNvSpPr>
          <p:nvPr>
            <p:ph type="subTitle" idx="1"/>
          </p:nvPr>
        </p:nvSpPr>
        <p:spPr>
          <a:xfrm>
            <a:off x="1752600" y="228600"/>
            <a:ext cx="8763000" cy="6629400"/>
          </a:xfrm>
        </p:spPr>
        <p:txBody>
          <a:bodyPr/>
          <a:lstStyle/>
          <a:p>
            <a:pPr marL="514350" marR="0" indent="-514350" algn="just" eaLnBrk="1" hangingPunct="1">
              <a:buFont typeface="Arial" panose="020B0604020202020204" pitchFamily="34" charset="0"/>
              <a:buChar char="•"/>
            </a:pPr>
            <a:r>
              <a:rPr lang="fa-IR" sz="2000" dirty="0">
                <a:cs typeface="B Titr" panose="00000700000000000000" pitchFamily="2" charset="-78"/>
              </a:rPr>
              <a:t>فرصتهاي یادگیري، محتواي درس و ساختار آن</a:t>
            </a:r>
          </a:p>
          <a:p>
            <a:pPr marL="514350" marR="0" indent="-514350" algn="just" eaLnBrk="1" hangingPunct="1">
              <a:buFont typeface="Arial" panose="020B0604020202020204" pitchFamily="34" charset="0"/>
              <a:buChar char="•"/>
            </a:pPr>
            <a:endParaRPr lang="fa-IR" sz="2000" dirty="0">
              <a:cs typeface="B Titr" panose="00000700000000000000" pitchFamily="2" charset="-78"/>
            </a:endParaRPr>
          </a:p>
          <a:p>
            <a:pPr marL="514350" marR="0" indent="-514350" algn="just" eaLnBrk="1" hangingPunct="1">
              <a:buFont typeface="Arial" panose="020B0604020202020204" pitchFamily="34" charset="0"/>
              <a:buChar char="•"/>
            </a:pPr>
            <a:r>
              <a:rPr lang="fa-IR" sz="2000" b="1" dirty="0">
                <a:solidFill>
                  <a:schemeClr val="bg1"/>
                </a:solidFill>
                <a:cs typeface="B Zar" panose="00000400000000000000" pitchFamily="2" charset="-78"/>
              </a:rPr>
              <a:t>فصل چهارم:</a:t>
            </a:r>
          </a:p>
          <a:p>
            <a:pPr marL="514350" marR="0" indent="-514350" algn="just" eaLnBrk="1" hangingPunct="1">
              <a:buFont typeface="Arial" panose="020B0604020202020204" pitchFamily="34" charset="0"/>
              <a:buChar char="•"/>
            </a:pPr>
            <a:r>
              <a:rPr lang="fa-IR" sz="2000" b="1" dirty="0">
                <a:solidFill>
                  <a:schemeClr val="bg1"/>
                </a:solidFill>
                <a:cs typeface="B Zar" panose="00000400000000000000" pitchFamily="2" charset="-78"/>
              </a:rPr>
              <a:t>آموزش نشانه ها</a:t>
            </a:r>
          </a:p>
          <a:p>
            <a:pPr marL="514350" marR="0" indent="-514350" algn="just" eaLnBrk="1" hangingPunct="1">
              <a:buFont typeface="Arial" panose="020B0604020202020204" pitchFamily="34" charset="0"/>
              <a:buChar char="•"/>
            </a:pPr>
            <a:r>
              <a:rPr lang="fa-IR" sz="2000" dirty="0">
                <a:solidFill>
                  <a:schemeClr val="bg1"/>
                </a:solidFill>
                <a:cs typeface="B Zar" panose="00000400000000000000" pitchFamily="2" charset="-78"/>
              </a:rPr>
              <a:t>- اهداف نشانه هاي1و 2 </a:t>
            </a:r>
          </a:p>
          <a:p>
            <a:pPr marL="514350" marR="0" indent="-514350" algn="just" eaLnBrk="1" hangingPunct="1">
              <a:buFont typeface="Arial" panose="020B0604020202020204" pitchFamily="34" charset="0"/>
              <a:buChar char="•"/>
            </a:pPr>
            <a:r>
              <a:rPr lang="fa-IR" sz="2000" dirty="0">
                <a:solidFill>
                  <a:schemeClr val="bg1"/>
                </a:solidFill>
                <a:cs typeface="B Zar" panose="00000400000000000000" pitchFamily="2" charset="-78"/>
              </a:rPr>
              <a:t>- مهارتهاي چهارگانه ي زبان آموزي در نشانه هاي1و 2 </a:t>
            </a:r>
          </a:p>
          <a:p>
            <a:pPr marL="514350" marR="0" indent="-514350" algn="just" eaLnBrk="1" hangingPunct="1">
              <a:buFont typeface="Arial" panose="020B0604020202020204" pitchFamily="34" charset="0"/>
              <a:buChar char="•"/>
            </a:pPr>
            <a:r>
              <a:rPr lang="fa-IR" sz="2000" dirty="0">
                <a:solidFill>
                  <a:schemeClr val="bg1"/>
                </a:solidFill>
                <a:cs typeface="B Zar" panose="00000400000000000000" pitchFamily="2" charset="-78"/>
              </a:rPr>
              <a:t>- روشهاي آموزش مهارت گوش دادن ، سخن گفتن وخواندن و نوشتن در نشانه هاي1و 2 </a:t>
            </a:r>
          </a:p>
          <a:p>
            <a:pPr marL="514350" marR="0" indent="-514350" algn="just" eaLnBrk="1" hangingPunct="1">
              <a:buFont typeface="Arial" panose="020B0604020202020204" pitchFamily="34" charset="0"/>
              <a:buChar char="•"/>
            </a:pPr>
            <a:r>
              <a:rPr lang="fa-IR" sz="2000" dirty="0">
                <a:solidFill>
                  <a:schemeClr val="bg1"/>
                </a:solidFill>
                <a:cs typeface="B Zar" panose="00000400000000000000" pitchFamily="2" charset="-78"/>
              </a:rPr>
              <a:t>- ارتباط نشانه هاي 2 با نشانه هاي 1 و نگاره ها </a:t>
            </a:r>
          </a:p>
          <a:p>
            <a:pPr marL="514350" marR="0" indent="-514350" algn="just" eaLnBrk="1" hangingPunct="1">
              <a:buFont typeface="Arial" panose="020B0604020202020204" pitchFamily="34" charset="0"/>
              <a:buChar char="•"/>
            </a:pPr>
            <a:r>
              <a:rPr lang="fa-IR" sz="2000" dirty="0">
                <a:solidFill>
                  <a:schemeClr val="bg1"/>
                </a:solidFill>
                <a:cs typeface="B Zar" panose="00000400000000000000" pitchFamily="2" charset="-78"/>
              </a:rPr>
              <a:t>- شکل گیري و گسترش شبکه واژگانی در نشانه هاي 1 و 2 </a:t>
            </a:r>
          </a:p>
          <a:p>
            <a:pPr marL="514350" marR="0" indent="-514350" algn="just" eaLnBrk="1" hangingPunct="1">
              <a:buFont typeface="Arial" panose="020B0604020202020204" pitchFamily="34" charset="0"/>
              <a:buChar char="•"/>
            </a:pPr>
            <a:r>
              <a:rPr lang="fa-IR" sz="2000" dirty="0">
                <a:solidFill>
                  <a:schemeClr val="bg1"/>
                </a:solidFill>
                <a:cs typeface="B Zar" panose="00000400000000000000" pitchFamily="2" charset="-78"/>
              </a:rPr>
              <a:t>- شیوه ي ثبت مشاهدات براساس ملاك هاي ارزشیابی </a:t>
            </a:r>
          </a:p>
          <a:p>
            <a:pPr marL="514350" marR="0" indent="-514350" algn="just" eaLnBrk="1" hangingPunct="1">
              <a:buFont typeface="Arial" panose="020B0604020202020204" pitchFamily="34" charset="0"/>
              <a:buChar char="•"/>
            </a:pPr>
            <a:r>
              <a:rPr lang="fa-IR" sz="2000" dirty="0">
                <a:solidFill>
                  <a:schemeClr val="bg1"/>
                </a:solidFill>
                <a:cs typeface="B Zar" panose="00000400000000000000" pitchFamily="2" charset="-78"/>
              </a:rPr>
              <a:t>- تلفیق نشانه ها با دروس دیگر در بعد مهارتها و نگرش ها و مفاهیم </a:t>
            </a:r>
          </a:p>
          <a:p>
            <a:pPr marL="514350" marR="0" indent="-514350" algn="just" eaLnBrk="1" hangingPunct="1">
              <a:buFont typeface="Arial" panose="020B0604020202020204" pitchFamily="34" charset="0"/>
              <a:buChar char="•"/>
            </a:pPr>
            <a:r>
              <a:rPr lang="fa-IR" sz="2000" dirty="0">
                <a:solidFill>
                  <a:schemeClr val="bg1"/>
                </a:solidFill>
                <a:cs typeface="B Zar" panose="00000400000000000000" pitchFamily="2" charset="-78"/>
              </a:rPr>
              <a:t>- ارزشیابی از مهارتهاي زبان آموزي در نشانه هاي 1 و 2 </a:t>
            </a:r>
          </a:p>
          <a:p>
            <a:pPr marL="514350" marR="0" indent="-514350" algn="just" eaLnBrk="1" hangingPunct="1">
              <a:buFont typeface="Arial" panose="020B0604020202020204" pitchFamily="34" charset="0"/>
              <a:buChar char="•"/>
            </a:pPr>
            <a:r>
              <a:rPr lang="fa-IR" sz="2000" b="1" dirty="0">
                <a:solidFill>
                  <a:schemeClr val="bg1"/>
                </a:solidFill>
                <a:cs typeface="B Zar" panose="00000400000000000000" pitchFamily="2" charset="-78"/>
              </a:rPr>
              <a:t>تکلیف عملکردي: </a:t>
            </a:r>
          </a:p>
          <a:p>
            <a:pPr marL="514350" marR="0" indent="-514350" algn="just" eaLnBrk="1" hangingPunct="1">
              <a:buFont typeface="Arial" panose="020B0604020202020204" pitchFamily="34" charset="0"/>
              <a:buChar char="•"/>
            </a:pPr>
            <a:r>
              <a:rPr lang="fa-IR" sz="2000" dirty="0">
                <a:solidFill>
                  <a:schemeClr val="bg1"/>
                </a:solidFill>
                <a:cs typeface="B Zar" panose="00000400000000000000" pitchFamily="2" charset="-78"/>
              </a:rPr>
              <a:t>یکی از نشانه ها در کتاب درسی را انتخاب و براي آموزش آن طرحی که دربرگیرنده مهارت هاي چهارگانه زبانی است را تهیه نماید (اهداف در مهارت هاي چهارگانه، فعالیت هاي یادگیري، دامنه شبکه واژگانی، ملاك ها و سطوح ارزشیابی).</a:t>
            </a:r>
            <a:endParaRPr lang="fa-IR" altLang="fa-IR" sz="2000" dirty="0">
              <a:solidFill>
                <a:schemeClr val="bg1"/>
              </a:solidFill>
              <a:cs typeface="B Zar" panose="00000400000000000000" pitchFamily="2" charset="-78"/>
            </a:endParaRPr>
          </a:p>
        </p:txBody>
      </p:sp>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178396962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5015"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ubtitle 2"/>
          <p:cNvSpPr>
            <a:spLocks noGrp="1"/>
          </p:cNvSpPr>
          <p:nvPr>
            <p:ph type="subTitle" idx="1"/>
          </p:nvPr>
        </p:nvSpPr>
        <p:spPr>
          <a:xfrm>
            <a:off x="1752600" y="228600"/>
            <a:ext cx="8763000" cy="6629400"/>
          </a:xfrm>
        </p:spPr>
        <p:txBody>
          <a:bodyPr/>
          <a:lstStyle/>
          <a:p>
            <a:pPr marL="514350" marR="0" indent="-514350" algn="just" eaLnBrk="1" hangingPunct="1">
              <a:buFont typeface="Arial" panose="020B0604020202020204" pitchFamily="34" charset="0"/>
              <a:buChar char="•"/>
            </a:pPr>
            <a:endParaRPr lang="fa-IR" sz="2800">
              <a:cs typeface="B Titr" panose="00000700000000000000" pitchFamily="2" charset="-78"/>
            </a:endParaRPr>
          </a:p>
          <a:p>
            <a:pPr marL="514350" marR="0" indent="-514350" algn="just" eaLnBrk="1" hangingPunct="1">
              <a:buFont typeface="Arial" panose="020B0604020202020204" pitchFamily="34" charset="0"/>
              <a:buChar char="•"/>
            </a:pPr>
            <a:endParaRPr lang="fa-IR" sz="2800">
              <a:cs typeface="B Titr" panose="00000700000000000000" pitchFamily="2" charset="-78"/>
            </a:endParaRPr>
          </a:p>
          <a:p>
            <a:pPr marL="514350" marR="0" indent="-514350" algn="just" eaLnBrk="1" hangingPunct="1">
              <a:buFont typeface="Arial" panose="020B0604020202020204" pitchFamily="34" charset="0"/>
              <a:buChar char="•"/>
            </a:pPr>
            <a:endParaRPr lang="fa-IR" sz="2800">
              <a:cs typeface="B Titr" panose="00000700000000000000" pitchFamily="2" charset="-78"/>
            </a:endParaRPr>
          </a:p>
          <a:p>
            <a:pPr marL="514350" marR="0" indent="-514350" algn="just" eaLnBrk="1" hangingPunct="1">
              <a:buFont typeface="Arial" panose="020B0604020202020204" pitchFamily="34" charset="0"/>
              <a:buChar char="•"/>
            </a:pPr>
            <a:endParaRPr lang="fa-IR" sz="2800">
              <a:cs typeface="B Titr" panose="00000700000000000000" pitchFamily="2" charset="-78"/>
            </a:endParaRPr>
          </a:p>
          <a:p>
            <a:pPr marL="514350" marR="0" indent="-514350" algn="just" eaLnBrk="1" hangingPunct="1">
              <a:buFont typeface="Arial" panose="020B0604020202020204" pitchFamily="34" charset="0"/>
              <a:buChar char="•"/>
            </a:pPr>
            <a:r>
              <a:rPr lang="fa-IR" sz="2800">
                <a:cs typeface="B Titr" panose="00000700000000000000" pitchFamily="2" charset="-78"/>
              </a:rPr>
              <a:t>نشانه های خط فارسی:</a:t>
            </a:r>
          </a:p>
          <a:p>
            <a:pPr marL="514350" marR="0" indent="-514350" algn="just" eaLnBrk="1" hangingPunct="1">
              <a:buFont typeface="Arial" panose="020B0604020202020204" pitchFamily="34" charset="0"/>
              <a:buChar char="•"/>
            </a:pPr>
            <a:endParaRPr lang="fa-IR" sz="2800">
              <a:cs typeface="B Titr" panose="00000700000000000000" pitchFamily="2" charset="-78"/>
            </a:endParaRPr>
          </a:p>
          <a:p>
            <a:pPr marL="514350" marR="0" indent="-514350" algn="just" eaLnBrk="1" hangingPunct="1">
              <a:buFont typeface="Calibri" panose="020F0502020204030204" pitchFamily="34" charset="0"/>
              <a:buAutoNum type="arabicPeriod"/>
            </a:pPr>
            <a:r>
              <a:rPr lang="fa-IR" sz="2800" b="1">
                <a:solidFill>
                  <a:schemeClr val="bg1"/>
                </a:solidFill>
                <a:cs typeface="B Zar" panose="00000400000000000000" pitchFamily="2" charset="-78"/>
              </a:rPr>
              <a:t>30 نشانه، ویژه خط فارسی است.</a:t>
            </a:r>
          </a:p>
          <a:p>
            <a:pPr marL="514350" marR="0" indent="-514350" algn="just" eaLnBrk="1" hangingPunct="1">
              <a:buFont typeface="Calibri" panose="020F0502020204030204" pitchFamily="34" charset="0"/>
              <a:buAutoNum type="arabicPeriod"/>
            </a:pPr>
            <a:endParaRPr lang="fa-IR" sz="2800" b="1">
              <a:solidFill>
                <a:schemeClr val="bg1"/>
              </a:solidFill>
              <a:cs typeface="B Zar" panose="00000400000000000000" pitchFamily="2" charset="-78"/>
            </a:endParaRPr>
          </a:p>
          <a:p>
            <a:pPr marL="514350" marR="0" indent="-514350" algn="just" eaLnBrk="1" hangingPunct="1">
              <a:buFont typeface="Calibri" panose="020F0502020204030204" pitchFamily="34" charset="0"/>
              <a:buAutoNum type="arabicPeriod"/>
            </a:pPr>
            <a:r>
              <a:rPr lang="fa-IR" sz="2800" b="1">
                <a:solidFill>
                  <a:schemeClr val="bg1"/>
                </a:solidFill>
                <a:cs typeface="B Zar" panose="00000400000000000000" pitchFamily="2" charset="-78"/>
              </a:rPr>
              <a:t>10 نشانه (عمدتاً برگرفته از خط عربی) اغلب هم دارای شکل مختلف با یک صوت واحد است.</a:t>
            </a:r>
          </a:p>
          <a:p>
            <a:pPr marL="514350" marR="0" indent="-514350" algn="just" eaLnBrk="1" hangingPunct="1">
              <a:buFont typeface="Arial" panose="020B0604020202020204" pitchFamily="34" charset="0"/>
              <a:buChar char="•"/>
            </a:pPr>
            <a:r>
              <a:rPr lang="fa-IR" sz="2800">
                <a:solidFill>
                  <a:schemeClr val="bg1"/>
                </a:solidFill>
                <a:cs typeface="B Zar" panose="00000400000000000000" pitchFamily="2" charset="-78"/>
              </a:rPr>
              <a:t>اﻳﻦ 10 نشانه ﻋﺒﺎرت اﻧﺪ از :</a:t>
            </a:r>
          </a:p>
          <a:p>
            <a:pPr marL="514350" marR="0" indent="-514350" algn="just" eaLnBrk="1" hangingPunct="1">
              <a:buFont typeface="Arial" panose="020B0604020202020204" pitchFamily="34" charset="0"/>
              <a:buChar char="•"/>
            </a:pPr>
            <a:r>
              <a:rPr lang="fa-IR" sz="2800">
                <a:solidFill>
                  <a:schemeClr val="bg1"/>
                </a:solidFill>
                <a:cs typeface="B Zar" panose="00000400000000000000" pitchFamily="2" charset="-78"/>
              </a:rPr>
              <a:t>ﺗﺸﺪﻳﺪ، ﺻـ ص، ذ، ﻋـ ـﻌـ ـﻊ ع، ﺛـ ث، ﺣـ ح، ﺿـ ض، ط، ﻏـ ـﻐـ ـﻎ غ و ظ.</a:t>
            </a:r>
          </a:p>
        </p:txBody>
      </p:sp>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232699826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1517"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ubtitle 2"/>
          <p:cNvSpPr>
            <a:spLocks noGrp="1"/>
          </p:cNvSpPr>
          <p:nvPr>
            <p:ph type="subTitle" idx="1"/>
          </p:nvPr>
        </p:nvSpPr>
        <p:spPr>
          <a:xfrm>
            <a:off x="1752600" y="228600"/>
            <a:ext cx="8763000" cy="6629400"/>
          </a:xfrm>
        </p:spPr>
        <p:txBody>
          <a:bodyPr/>
          <a:lstStyle/>
          <a:p>
            <a:pPr marL="514350" marR="0" indent="-514350" algn="just" eaLnBrk="1" hangingPunct="1">
              <a:buFont typeface="Arial" panose="020B0604020202020204" pitchFamily="34" charset="0"/>
              <a:buChar char="•"/>
            </a:pPr>
            <a:r>
              <a:rPr lang="fa-IR" sz="2800" dirty="0">
                <a:cs typeface="B Titr" panose="00000700000000000000" pitchFamily="2" charset="-78"/>
              </a:rPr>
              <a:t>فرصتهاي یادگیري، محتواي درس و ساختار آن</a:t>
            </a:r>
          </a:p>
          <a:p>
            <a:pPr marL="514350" marR="0" indent="-514350" algn="just" eaLnBrk="1" hangingPunct="1">
              <a:buFont typeface="Arial" panose="020B0604020202020204" pitchFamily="34" charset="0"/>
              <a:buChar char="•"/>
            </a:pPr>
            <a:endParaRPr lang="fa-IR" sz="2400" b="1" dirty="0">
              <a:solidFill>
                <a:schemeClr val="bg1"/>
              </a:solidFill>
              <a:cs typeface="B Zar" panose="00000400000000000000" pitchFamily="2" charset="-78"/>
            </a:endParaRPr>
          </a:p>
          <a:p>
            <a:pPr marL="514350" marR="0" indent="-514350" algn="just" eaLnBrk="1" hangingPunct="1">
              <a:buFont typeface="Arial" panose="020B0604020202020204" pitchFamily="34" charset="0"/>
              <a:buChar char="•"/>
            </a:pPr>
            <a:endParaRPr lang="fa-IR" sz="2400" b="1" dirty="0">
              <a:solidFill>
                <a:schemeClr val="bg1"/>
              </a:solidFill>
              <a:cs typeface="B Zar" panose="00000400000000000000" pitchFamily="2" charset="-78"/>
            </a:endParaRPr>
          </a:p>
          <a:p>
            <a:pPr marL="514350" marR="0" indent="-514350" algn="just" eaLnBrk="1" hangingPunct="1">
              <a:buFont typeface="Arial" panose="020B0604020202020204" pitchFamily="34" charset="0"/>
              <a:buChar char="•"/>
            </a:pPr>
            <a:endParaRPr lang="fa-IR" sz="2400" b="1" dirty="0">
              <a:solidFill>
                <a:schemeClr val="bg1"/>
              </a:solidFill>
              <a:cs typeface="B Zar" panose="00000400000000000000" pitchFamily="2" charset="-78"/>
            </a:endParaRPr>
          </a:p>
          <a:p>
            <a:pPr marL="514350" marR="0" indent="-514350" algn="just" eaLnBrk="1" hangingPunct="1">
              <a:buFont typeface="Arial" panose="020B0604020202020204" pitchFamily="34" charset="0"/>
              <a:buChar char="•"/>
            </a:pPr>
            <a:r>
              <a:rPr lang="fa-IR" sz="2400" b="1" dirty="0">
                <a:solidFill>
                  <a:schemeClr val="bg1"/>
                </a:solidFill>
                <a:cs typeface="B Zar" panose="00000400000000000000" pitchFamily="2" charset="-78"/>
              </a:rPr>
              <a:t>فصل پنجم: روان خوانی</a:t>
            </a:r>
          </a:p>
          <a:p>
            <a:pPr marL="514350" marR="0" indent="-514350" algn="just" eaLnBrk="1" hangingPunct="1">
              <a:buFont typeface="Arial" panose="020B0604020202020204" pitchFamily="34" charset="0"/>
              <a:buChar char="•"/>
            </a:pPr>
            <a:r>
              <a:rPr lang="fa-IR" sz="2400" dirty="0">
                <a:solidFill>
                  <a:schemeClr val="bg1"/>
                </a:solidFill>
                <a:cs typeface="B Zar" panose="00000400000000000000" pitchFamily="2" charset="-78"/>
              </a:rPr>
              <a:t>- عوامل مؤثر در روان خوانی </a:t>
            </a:r>
          </a:p>
          <a:p>
            <a:pPr marL="514350" marR="0" indent="-514350" algn="just" eaLnBrk="1" hangingPunct="1">
              <a:buFont typeface="Arial" panose="020B0604020202020204" pitchFamily="34" charset="0"/>
              <a:buChar char="•"/>
            </a:pPr>
            <a:r>
              <a:rPr lang="fa-IR" sz="2400" dirty="0">
                <a:solidFill>
                  <a:schemeClr val="bg1"/>
                </a:solidFill>
                <a:cs typeface="B Zar" panose="00000400000000000000" pitchFamily="2" charset="-78"/>
              </a:rPr>
              <a:t>- اهداف روان خوانی </a:t>
            </a:r>
          </a:p>
          <a:p>
            <a:pPr marL="514350" marR="0" indent="-514350" algn="just" eaLnBrk="1" hangingPunct="1">
              <a:buFont typeface="Arial" panose="020B0604020202020204" pitchFamily="34" charset="0"/>
              <a:buChar char="•"/>
            </a:pPr>
            <a:r>
              <a:rPr lang="fa-IR" sz="2400" dirty="0">
                <a:solidFill>
                  <a:schemeClr val="bg1"/>
                </a:solidFill>
                <a:cs typeface="B Zar" panose="00000400000000000000" pitchFamily="2" charset="-78"/>
              </a:rPr>
              <a:t>- تدارك فعالیتهایی جهت تحقق روان خوانی براي یادگیرندگان </a:t>
            </a:r>
          </a:p>
          <a:p>
            <a:pPr marL="514350" marR="0" indent="-514350" algn="just" eaLnBrk="1" hangingPunct="1">
              <a:buFont typeface="Arial" panose="020B0604020202020204" pitchFamily="34" charset="0"/>
              <a:buChar char="•"/>
            </a:pPr>
            <a:r>
              <a:rPr lang="fa-IR" sz="2400" dirty="0">
                <a:solidFill>
                  <a:schemeClr val="bg1"/>
                </a:solidFill>
                <a:cs typeface="B Zar" panose="00000400000000000000" pitchFamily="2" charset="-78"/>
              </a:rPr>
              <a:t>- ارتباط روان خوانی با نشانه هاي 1 و 2 و نگاره ها </a:t>
            </a:r>
          </a:p>
          <a:p>
            <a:pPr marL="514350" marR="0" indent="-514350" algn="just" eaLnBrk="1" hangingPunct="1">
              <a:buFont typeface="Arial" panose="020B0604020202020204" pitchFamily="34" charset="0"/>
              <a:buChar char="•"/>
            </a:pPr>
            <a:r>
              <a:rPr lang="fa-IR" sz="2400" b="1" dirty="0">
                <a:solidFill>
                  <a:schemeClr val="bg1"/>
                </a:solidFill>
                <a:cs typeface="B Zar" panose="00000400000000000000" pitchFamily="2" charset="-78"/>
              </a:rPr>
              <a:t>تکلیف یادگیري: </a:t>
            </a:r>
          </a:p>
          <a:p>
            <a:pPr marL="514350" marR="0" indent="-514350" algn="just" eaLnBrk="1" hangingPunct="1">
              <a:buFont typeface="Arial" panose="020B0604020202020204" pitchFamily="34" charset="0"/>
              <a:buChar char="•"/>
            </a:pPr>
            <a:r>
              <a:rPr lang="fa-IR" sz="2400" dirty="0">
                <a:solidFill>
                  <a:schemeClr val="bg1"/>
                </a:solidFill>
                <a:cs typeface="B Zar" panose="00000400000000000000" pitchFamily="2" charset="-78"/>
              </a:rPr>
              <a:t>تهیه یک مقاله کوتاه در زمینه راهبردهاي خواندن.</a:t>
            </a:r>
          </a:p>
        </p:txBody>
      </p:sp>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399558799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3529"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52600" y="0"/>
            <a:ext cx="8610600" cy="990600"/>
          </a:xfrm>
          <a:ln>
            <a:miter lim="800000"/>
            <a:headEnd/>
            <a:tailEnd/>
          </a:ln>
        </p:spPr>
        <p:txBody>
          <a:bodyPr>
            <a:noAutofit/>
          </a:bodyPr>
          <a:lstStyle/>
          <a:p>
            <a:pPr rtl="1" eaLnBrk="1" fontAlgn="auto" hangingPunct="1">
              <a:spcAft>
                <a:spcPts val="0"/>
              </a:spcAft>
              <a:defRPr/>
            </a:pPr>
            <a:r>
              <a:rPr lang="fa-IR" sz="4400" dirty="0">
                <a:solidFill>
                  <a:srgbClr val="FFFF00"/>
                </a:solidFill>
                <a:effectLst>
                  <a:outerShdw blurRad="38100" dist="38100" dir="2700000" algn="tl">
                    <a:srgbClr val="000000">
                      <a:alpha val="43137"/>
                    </a:srgbClr>
                  </a:outerShdw>
                </a:effectLst>
                <a:cs typeface="B Zar" pitchFamily="2" charset="-78"/>
              </a:rPr>
              <a:t>روان خوانی</a:t>
            </a:r>
            <a:endParaRPr lang="en-US" sz="4400" dirty="0">
              <a:solidFill>
                <a:srgbClr val="FFFF00"/>
              </a:solidFill>
              <a:effectLst>
                <a:outerShdw blurRad="38100" dist="38100" dir="2700000" algn="tl">
                  <a:srgbClr val="000000">
                    <a:alpha val="43137"/>
                  </a:srgbClr>
                </a:outerShdw>
              </a:effectLst>
              <a:cs typeface="B Zar" pitchFamily="2" charset="-78"/>
            </a:endParaRPr>
          </a:p>
        </p:txBody>
      </p:sp>
      <p:sp>
        <p:nvSpPr>
          <p:cNvPr id="8195" name="Subtitle 2"/>
          <p:cNvSpPr>
            <a:spLocks noGrp="1"/>
          </p:cNvSpPr>
          <p:nvPr>
            <p:ph type="subTitle" idx="1"/>
          </p:nvPr>
        </p:nvSpPr>
        <p:spPr>
          <a:xfrm>
            <a:off x="1752600" y="1447800"/>
            <a:ext cx="8763000" cy="5410200"/>
          </a:xfrm>
        </p:spPr>
        <p:txBody>
          <a:bodyPr>
            <a:noAutofit/>
          </a:bodyPr>
          <a:lstStyle/>
          <a:p>
            <a:pPr marL="514350" marR="0" indent="-514350" algn="just" eaLnBrk="1" fontAlgn="auto" hangingPunct="1">
              <a:spcAft>
                <a:spcPts val="0"/>
              </a:spcAft>
              <a:buClr>
                <a:schemeClr val="accent3"/>
              </a:buClr>
              <a:defRPr/>
            </a:pPr>
            <a:r>
              <a:rPr lang="fa-IR" sz="2400" dirty="0">
                <a:solidFill>
                  <a:schemeClr val="bg1"/>
                </a:solidFill>
                <a:cs typeface="B Zar" pitchFamily="2" charset="-78"/>
              </a:rPr>
              <a:t>روانخوانی، تمرين و پرسش و خودآزمايی و ساير فعالیت های یادگیری ندارد. زیرا هدف آن، خواندن و سريع خواندن به همراه درک و دريافت است. در اين بخش، سرعت انتقال مطلب از صفحه ًکتاب بر صفحه ذهن مطرح است و به همين دليل، جز متن درس، هيچ عنصر ديگری ـ که احتمالا ممکن است مزاحم درک و دريافت سريع تلقی شود ــ در اين بخش نيامده است. </a:t>
            </a:r>
          </a:p>
          <a:p>
            <a:pPr marL="514350" marR="0" indent="-514350" algn="just" eaLnBrk="1" fontAlgn="auto" hangingPunct="1">
              <a:spcAft>
                <a:spcPts val="0"/>
              </a:spcAft>
              <a:buClr>
                <a:schemeClr val="accent3"/>
              </a:buClr>
              <a:defRPr/>
            </a:pPr>
            <a:r>
              <a:rPr lang="fa-IR" sz="2400" dirty="0">
                <a:solidFill>
                  <a:schemeClr val="bg1"/>
                </a:solidFill>
                <a:cs typeface="B Zar" pitchFamily="2" charset="-78"/>
              </a:rPr>
              <a:t>سخن اخير به معنای نفی اهميت روان خوانی نيست، بلکه اين واقعيت را می رساندکه روان خوانی به تنهايی نمی تواند جوابگوی انتظاراتی باشد که جامعه از نوآموز امروز و شهروند فردا دارد. درست به همين دليل است که کتاب «فارسی» اين بار عظيم را بر دوش </a:t>
            </a:r>
            <a:r>
              <a:rPr lang="fa-IR" sz="2400" dirty="0">
                <a:cs typeface="B Zar" pitchFamily="2" charset="-78"/>
              </a:rPr>
              <a:t>۵۲ کتاب داستان </a:t>
            </a:r>
            <a:r>
              <a:rPr lang="fa-IR" sz="2400" dirty="0">
                <a:solidFill>
                  <a:schemeClr val="bg1"/>
                </a:solidFill>
                <a:cs typeface="B Zar" pitchFamily="2" charset="-78"/>
              </a:rPr>
              <a:t>گذاشته است و دهها شعر که به تناسب و تناوب در کلاس و خارج از کلاس خوانده می شود؛ بنابراين، بخش اخير را بهتر است پنجره ای تلقی کنيم به فضای گسترده از آن همه کتاب، يا کليدی برای گشودن در باغ رويايی خواندن؛ و از آن در جهت ارتقای کيفی و کمی مهارت خواندن در کودکان بهره بگيريم.</a:t>
            </a:r>
            <a:endParaRPr lang="fa-IR" altLang="fa-IR" sz="2400" dirty="0">
              <a:solidFill>
                <a:schemeClr val="bg1"/>
              </a:solidFill>
              <a:cs typeface="B Zar" pitchFamily="2" charset="-78"/>
            </a:endParaRPr>
          </a:p>
        </p:txBody>
      </p:sp>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202078889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3034"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otalTime>13</TotalTime>
  <Words>2003</Words>
  <Application>Microsoft Office PowerPoint</Application>
  <PresentationFormat>Widescreen</PresentationFormat>
  <Paragraphs>152</Paragraphs>
  <Slides>16</Slides>
  <Notes>0</Notes>
  <HiddenSlides>0</HiddenSlides>
  <MMClips>15</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vt:lpstr>
      <vt:lpstr>B Titr</vt:lpstr>
      <vt:lpstr>B Zar</vt:lpstr>
      <vt:lpstr>Calibri</vt:lpstr>
      <vt:lpstr>Constantia</vt:lpstr>
      <vt:lpstr>Georgia</vt:lpstr>
      <vt:lpstr>Wingdings 2</vt:lpstr>
      <vt:lpstr>Flow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روان خوانی</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amir hemmati</dc:creator>
  <cp:lastModifiedBy>amir hemmati</cp:lastModifiedBy>
  <cp:revision>3</cp:revision>
  <dcterms:created xsi:type="dcterms:W3CDTF">2020-04-21T03:09:20Z</dcterms:created>
  <dcterms:modified xsi:type="dcterms:W3CDTF">2020-04-21T03:23:16Z</dcterms:modified>
</cp:coreProperties>
</file>