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19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46FBC717-EB70-42D7-B4D9-2BDD7CF49273}" type="datetimeFigureOut">
              <a:rPr lang="en-US" smtClean="0"/>
              <a:t>4/18/2020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C2FF1E65-3FC8-4A57-9042-E62A7BDF6C17}"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FBC717-EB70-42D7-B4D9-2BDD7CF49273}" type="datetimeFigureOut">
              <a:rPr lang="en-US" smtClean="0"/>
              <a:t>4/18/2020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2FF1E65-3FC8-4A57-9042-E62A7BDF6C1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FBC717-EB70-42D7-B4D9-2BDD7CF49273}" type="datetimeFigureOut">
              <a:rPr lang="en-US" smtClean="0"/>
              <a:t>4/18/2020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2FF1E65-3FC8-4A57-9042-E62A7BDF6C1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FBC717-EB70-42D7-B4D9-2BDD7CF49273}" type="datetimeFigureOut">
              <a:rPr lang="en-US" smtClean="0"/>
              <a:t>4/18/2020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2FF1E65-3FC8-4A57-9042-E62A7BDF6C1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6FBC717-EB70-42D7-B4D9-2BDD7CF49273}" type="datetimeFigureOut">
              <a:rPr lang="en-US" smtClean="0"/>
              <a:t>4/18/2020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2FF1E65-3FC8-4A57-9042-E62A7BDF6C17}"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6FBC717-EB70-42D7-B4D9-2BDD7CF49273}" type="datetimeFigureOut">
              <a:rPr lang="en-US" smtClean="0"/>
              <a:t>4/18/2020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2FF1E65-3FC8-4A57-9042-E62A7BDF6C1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6FBC717-EB70-42D7-B4D9-2BDD7CF49273}" type="datetimeFigureOut">
              <a:rPr lang="en-US" smtClean="0"/>
              <a:t>4/18/2020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2FF1E65-3FC8-4A57-9042-E62A7BDF6C1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6FBC717-EB70-42D7-B4D9-2BDD7CF49273}" type="datetimeFigureOut">
              <a:rPr lang="en-US" smtClean="0"/>
              <a:t>4/18/2020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2FF1E65-3FC8-4A57-9042-E62A7BDF6C1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6FBC717-EB70-42D7-B4D9-2BDD7CF49273}" type="datetimeFigureOut">
              <a:rPr lang="en-US" smtClean="0"/>
              <a:t>4/18/2020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2FF1E65-3FC8-4A57-9042-E62A7BDF6C17}"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6FBC717-EB70-42D7-B4D9-2BDD7CF49273}" type="datetimeFigureOut">
              <a:rPr lang="en-US" smtClean="0"/>
              <a:t>4/18/2020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2FF1E65-3FC8-4A57-9042-E62A7BDF6C1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46FBC717-EB70-42D7-B4D9-2BDD7CF49273}" type="datetimeFigureOut">
              <a:rPr lang="en-US" smtClean="0"/>
              <a:t>4/18/2020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2FF1E65-3FC8-4A57-9042-E62A7BDF6C17}"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6FBC717-EB70-42D7-B4D9-2BDD7CF49273}" type="datetimeFigureOut">
              <a:rPr lang="en-US" smtClean="0"/>
              <a:t>4/18/2020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2FF1E65-3FC8-4A57-9042-E62A7BDF6C17}"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320"/>
            <a:ext cx="7714488" cy="6355080"/>
          </a:xfrm>
        </p:spPr>
        <p:txBody>
          <a:bodyPr>
            <a:normAutofit/>
          </a:bodyPr>
          <a:lstStyle/>
          <a:p>
            <a:pPr algn="ctr" rtl="1">
              <a:lnSpc>
                <a:spcPct val="150000"/>
              </a:lnSpc>
            </a:pPr>
            <a:r>
              <a:rPr lang="fa-IR" sz="5400" b="1" dirty="0" smtClean="0">
                <a:solidFill>
                  <a:srgbClr val="7030A0"/>
                </a:solidFill>
                <a:effectLst/>
                <a:cs typeface="B Zar" panose="00000400000000000000" pitchFamily="2" charset="-78"/>
              </a:rPr>
              <a:t>فصل سه</a:t>
            </a:r>
            <a:r>
              <a:rPr lang="fa-IR" sz="4800" b="1" dirty="0" smtClean="0">
                <a:effectLst/>
                <a:cs typeface="B Zar" panose="00000400000000000000" pitchFamily="2" charset="-78"/>
              </a:rPr>
              <a:t/>
            </a:r>
            <a:br>
              <a:rPr lang="fa-IR" sz="4800" b="1" dirty="0" smtClean="0">
                <a:effectLst/>
                <a:cs typeface="B Zar" panose="00000400000000000000" pitchFamily="2" charset="-78"/>
              </a:rPr>
            </a:br>
            <a:r>
              <a:rPr lang="fa-IR" sz="4800" b="1" dirty="0" smtClean="0">
                <a:solidFill>
                  <a:srgbClr val="FF0000"/>
                </a:solidFill>
                <a:effectLst/>
                <a:cs typeface="B Zar" panose="00000400000000000000" pitchFamily="2" charset="-78"/>
              </a:rPr>
              <a:t>ثرندایک و هال: پیامد های رفتار </a:t>
            </a:r>
            <a:br>
              <a:rPr lang="fa-IR" sz="4800" b="1" dirty="0" smtClean="0">
                <a:solidFill>
                  <a:srgbClr val="FF0000"/>
                </a:solidFill>
                <a:effectLst/>
                <a:cs typeface="B Zar" panose="00000400000000000000" pitchFamily="2" charset="-78"/>
              </a:rPr>
            </a:br>
            <a:endParaRPr lang="en-US" sz="4800" b="1" dirty="0">
              <a:solidFill>
                <a:srgbClr val="FF0000"/>
              </a:solidFill>
              <a:effectLst/>
              <a:cs typeface="B Zar" panose="00000400000000000000" pitchFamily="2" charset="-78"/>
            </a:endParaRPr>
          </a:p>
        </p:txBody>
      </p:sp>
    </p:spTree>
    <p:extLst>
      <p:ext uri="{BB962C8B-B14F-4D97-AF65-F5344CB8AC3E}">
        <p14:creationId xmlns:p14="http://schemas.microsoft.com/office/powerpoint/2010/main" val="1673995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8095488" cy="6355080"/>
          </a:xfrm>
        </p:spPr>
        <p:txBody>
          <a:bodyPr>
            <a:normAutofit fontScale="90000"/>
          </a:bodyPr>
          <a:lstStyle/>
          <a:p>
            <a:pPr algn="r" rtl="1"/>
            <a:r>
              <a:rPr lang="fa-IR" sz="3600" b="1" dirty="0" smtClean="0">
                <a:solidFill>
                  <a:srgbClr val="FF0000"/>
                </a:solidFill>
                <a:effectLst/>
                <a:cs typeface="B Zar" panose="00000400000000000000" pitchFamily="2" charset="-78"/>
              </a:rPr>
              <a:t>قانون تمرین ثرندایک:</a:t>
            </a:r>
            <a:r>
              <a:rPr lang="fa-IR" sz="3600" dirty="0" smtClean="0">
                <a:effectLst/>
                <a:cs typeface="B Zar" panose="00000400000000000000" pitchFamily="2" charset="-78"/>
              </a:rPr>
              <a:t/>
            </a:r>
            <a:br>
              <a:rPr lang="fa-IR" sz="3600" dirty="0" smtClean="0">
                <a:effectLst/>
                <a:cs typeface="B Zar" panose="00000400000000000000" pitchFamily="2" charset="-78"/>
              </a:rPr>
            </a:br>
            <a:r>
              <a:rPr lang="fa-IR" sz="3600" dirty="0" smtClean="0">
                <a:solidFill>
                  <a:schemeClr val="tx1"/>
                </a:solidFill>
                <a:effectLst/>
                <a:cs typeface="B Zar" panose="00000400000000000000" pitchFamily="2" charset="-78"/>
              </a:rPr>
              <a:t>- پیوند بین محرکها و پاسخها از طریق تمرین کردن مکرر، به تازگی، وبه شدت نیرومند می شود.</a:t>
            </a:r>
            <a:br>
              <a:rPr lang="fa-IR" sz="3600" dirty="0" smtClean="0">
                <a:solidFill>
                  <a:schemeClr val="tx1"/>
                </a:solidFill>
                <a:effectLst/>
                <a:cs typeface="B Zar" panose="00000400000000000000" pitchFamily="2" charset="-78"/>
              </a:rPr>
            </a:br>
            <a:r>
              <a:rPr lang="fa-IR" sz="3600" b="1" dirty="0" smtClean="0">
                <a:solidFill>
                  <a:srgbClr val="FF0000"/>
                </a:solidFill>
                <a:effectLst/>
                <a:cs typeface="B Zar" panose="00000400000000000000" pitchFamily="2" charset="-78"/>
              </a:rPr>
              <a:t>قانون اثر ثرندایک:</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اینکه یک پیوند نیرومند شود یا نشود، بیشتر به پیامدهای آن بستگی دارد نه اینکه چقدر تمرین شده باشد. از این رو، مهمترین قانون ثرندایک </a:t>
            </a:r>
            <a:r>
              <a:rPr lang="fa-IR" sz="3600" dirty="0" smtClean="0">
                <a:solidFill>
                  <a:srgbClr val="FF0000"/>
                </a:solidFill>
                <a:effectLst/>
                <a:cs typeface="B Zar" panose="00000400000000000000" pitchFamily="2" charset="-78"/>
              </a:rPr>
              <a:t>قانون اثر</a:t>
            </a:r>
            <a:r>
              <a:rPr lang="fa-IR" sz="3600" dirty="0" smtClean="0">
                <a:solidFill>
                  <a:schemeClr val="tx1"/>
                </a:solidFill>
                <a:effectLst/>
                <a:cs typeface="B Zar" panose="00000400000000000000" pitchFamily="2" charset="-78"/>
              </a:rPr>
              <a:t>است(ثرندایک 1913).</a:t>
            </a:r>
            <a:r>
              <a:rPr lang="fa-IR" dirty="0" smtClean="0">
                <a:effectLst/>
                <a:cs typeface="B Zar" panose="00000400000000000000" pitchFamily="2" charset="-78"/>
              </a:rPr>
              <a:t/>
            </a:r>
            <a:br>
              <a:rPr lang="fa-IR" dirty="0" smtClean="0">
                <a:effectLst/>
                <a:cs typeface="B Zar" panose="00000400000000000000" pitchFamily="2" charset="-78"/>
              </a:rPr>
            </a:br>
            <a:r>
              <a:rPr lang="fa-IR" sz="3600" dirty="0">
                <a:solidFill>
                  <a:srgbClr val="FF0000"/>
                </a:solidFill>
                <a:effectLst/>
                <a:cs typeface="B Zar" panose="00000400000000000000" pitchFamily="2" charset="-78"/>
              </a:rPr>
              <a:t>قانون </a:t>
            </a:r>
            <a:r>
              <a:rPr lang="fa-IR" sz="3600" dirty="0" smtClean="0">
                <a:solidFill>
                  <a:srgbClr val="FF0000"/>
                </a:solidFill>
                <a:effectLst/>
                <a:cs typeface="B Zar" panose="00000400000000000000" pitchFamily="2" charset="-78"/>
              </a:rPr>
              <a:t>اثر عبارت است از: </a:t>
            </a:r>
            <a:r>
              <a:rPr lang="fa-IR" sz="3600" dirty="0" smtClean="0">
                <a:solidFill>
                  <a:schemeClr val="tx1"/>
                </a:solidFill>
                <a:effectLst/>
                <a:cs typeface="B Zar" panose="00000400000000000000" pitchFamily="2" charset="-78"/>
              </a:rPr>
              <a:t>پاسخهای دقیقاً قبل ازشرایط خشنودکننده  به احتمال بیشتری تکرار خواهند شد. برعکس این کار نیز کاربرد دارد ولی در توجیه یادگیری کم اهمیت است. پاسخهای دقیقاًقبل از شرایط آزارنده به احتمال بیشتری تکرار نخواهند شد. </a:t>
            </a:r>
            <a:r>
              <a:rPr lang="fa-IR" sz="3600" dirty="0" smtClean="0">
                <a:solidFill>
                  <a:srgbClr val="FF0000"/>
                </a:solidFill>
                <a:effectLst/>
                <a:cs typeface="B Zar" panose="00000400000000000000" pitchFamily="2" charset="-78"/>
              </a:rPr>
              <a:t/>
            </a:r>
            <a:br>
              <a:rPr lang="fa-IR" sz="3600" dirty="0" smtClean="0">
                <a:solidFill>
                  <a:srgbClr val="FF0000"/>
                </a:solidFill>
                <a:effectLst/>
                <a:cs typeface="B Zar" panose="00000400000000000000" pitchFamily="2" charset="-78"/>
              </a:rPr>
            </a:br>
            <a:r>
              <a:rPr lang="fa-IR" sz="3600" dirty="0" smtClean="0">
                <a:solidFill>
                  <a:srgbClr val="FF0000"/>
                </a:solidFill>
                <a:effectLst/>
                <a:cs typeface="B Zar" panose="00000400000000000000" pitchFamily="2" charset="-78"/>
              </a:rPr>
              <a:t>- </a:t>
            </a:r>
            <a:r>
              <a:rPr lang="fa-IR" sz="3600" dirty="0" smtClean="0">
                <a:solidFill>
                  <a:schemeClr val="tx1"/>
                </a:solidFill>
                <a:effectLst/>
                <a:cs typeface="B Zar" panose="00000400000000000000" pitchFamily="2" charset="-78"/>
              </a:rPr>
              <a:t>بنابرابن آنچه را ثرندایک </a:t>
            </a:r>
            <a:r>
              <a:rPr lang="fa-IR" sz="3600" dirty="0" smtClean="0">
                <a:solidFill>
                  <a:srgbClr val="FF0000"/>
                </a:solidFill>
                <a:effectLst/>
                <a:cs typeface="B Zar" panose="00000400000000000000" pitchFamily="2" charset="-78"/>
              </a:rPr>
              <a:t>شرایط خشنودکننده وشرایط آزارنده </a:t>
            </a:r>
            <a:r>
              <a:rPr lang="fa-IR" sz="3600" dirty="0" smtClean="0">
                <a:solidFill>
                  <a:schemeClr val="tx1"/>
                </a:solidFill>
                <a:effectLst/>
                <a:cs typeface="B Zar" panose="00000400000000000000" pitchFamily="2" charset="-78"/>
              </a:rPr>
              <a:t>می نامد برای</a:t>
            </a:r>
            <a:r>
              <a:rPr lang="fa-IR" sz="3600" dirty="0" smtClean="0">
                <a:solidFill>
                  <a:srgbClr val="FF0000"/>
                </a:solidFill>
                <a:effectLst/>
                <a:cs typeface="B Zar" panose="00000400000000000000" pitchFamily="2" charset="-78"/>
              </a:rPr>
              <a:t> یادگیری اهمیت </a:t>
            </a:r>
            <a:r>
              <a:rPr lang="fa-IR" sz="3600" dirty="0" smtClean="0">
                <a:solidFill>
                  <a:schemeClr val="tx1"/>
                </a:solidFill>
                <a:effectLst/>
                <a:cs typeface="B Zar" panose="00000400000000000000" pitchFamily="2" charset="-78"/>
              </a:rPr>
              <a:t>دارند.</a:t>
            </a:r>
            <a:endParaRPr lang="en-US"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846411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320"/>
            <a:ext cx="8153400" cy="6278880"/>
          </a:xfrm>
        </p:spPr>
        <p:txBody>
          <a:bodyPr>
            <a:normAutofit/>
          </a:bodyPr>
          <a:lstStyle/>
          <a:p>
            <a:pPr algn="r" rtl="1"/>
            <a:r>
              <a:rPr lang="fa-IR" sz="3600" dirty="0" smtClean="0">
                <a:solidFill>
                  <a:schemeClr val="tx1"/>
                </a:solidFill>
                <a:effectLst/>
                <a:cs typeface="B Zar" panose="00000400000000000000" pitchFamily="2" charset="-78"/>
              </a:rPr>
              <a:t>به نظر رفتار گرایان پروپا قرص، اصطلاحاتی چون شرایط خشنودکننده و شرایط آزارنده نه خیلی عینی و نه خیلی رفتارگرایانه هستند.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این اصطلاحات ذهنی هستند و روان شناسانی از آنها طرفداری می کنند که به درون نگری و تدمل روی می آورند. این اصطلاحات برازنده روان شناسانی که گرایش ازمایشی دارند و عینی هستند، مانند ثرندایک واتسون نیست.</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پاسخ ثرندایک به منتقدان خودش این است: شرایط </a:t>
            </a:r>
            <a:r>
              <a:rPr lang="fa-IR" sz="3600" dirty="0" smtClean="0">
                <a:solidFill>
                  <a:srgbClr val="FF0000"/>
                </a:solidFill>
                <a:effectLst/>
                <a:cs typeface="B Zar" panose="00000400000000000000" pitchFamily="2" charset="-78"/>
              </a:rPr>
              <a:t>خشنودکننده</a:t>
            </a:r>
            <a:r>
              <a:rPr lang="fa-IR" sz="3600" dirty="0" smtClean="0">
                <a:solidFill>
                  <a:schemeClr val="tx1"/>
                </a:solidFill>
                <a:effectLst/>
                <a:cs typeface="B Zar" panose="00000400000000000000" pitchFamily="2" charset="-78"/>
              </a:rPr>
              <a:t> و </a:t>
            </a:r>
            <a:r>
              <a:rPr lang="fa-IR" sz="3600" dirty="0" smtClean="0">
                <a:solidFill>
                  <a:srgbClr val="FF0000"/>
                </a:solidFill>
                <a:effectLst/>
                <a:cs typeface="B Zar" panose="00000400000000000000" pitchFamily="2" charset="-78"/>
              </a:rPr>
              <a:t>آزارنده</a:t>
            </a:r>
            <a:r>
              <a:rPr lang="fa-IR" sz="3600" dirty="0" smtClean="0">
                <a:solidFill>
                  <a:schemeClr val="tx1"/>
                </a:solidFill>
                <a:effectLst/>
                <a:cs typeface="B Zar" panose="00000400000000000000" pitchFamily="2" charset="-78"/>
              </a:rPr>
              <a:t> را می توان کاملاً به صورت عینی تعریف کرد. شرایط خشنودکننده شرایطی است که حیوان یا انسان از آن اجتناب نمی کند یا می کوشد آن را حفظ کند.</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2751860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8153400" cy="6324600"/>
          </a:xfrm>
        </p:spPr>
        <p:txBody>
          <a:bodyPr>
            <a:normAutofit/>
          </a:bodyPr>
          <a:lstStyle/>
          <a:p>
            <a:pPr algn="r" rtl="1"/>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شرایط آزارنده </a:t>
            </a:r>
            <a:r>
              <a:rPr lang="fa-IR" sz="3600" dirty="0" smtClean="0">
                <a:solidFill>
                  <a:schemeClr val="tx1"/>
                </a:solidFill>
                <a:effectLst/>
                <a:cs typeface="B Zar" panose="00000400000000000000" pitchFamily="2" charset="-78"/>
              </a:rPr>
              <a:t>شرایطی است که حیوان یا انسان آن را حفظ نمی کند یا می کوشد به آن خاتمه دهد(ثرندایک 1913).</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قانون اثر</a:t>
            </a:r>
            <a:r>
              <a:rPr lang="fa-IR" sz="3600" dirty="0" smtClean="0">
                <a:solidFill>
                  <a:schemeClr val="tx1"/>
                </a:solidFill>
                <a:effectLst/>
                <a:cs typeface="B Zar" panose="00000400000000000000" pitchFamily="2" charset="-78"/>
              </a:rPr>
              <a:t>اصولاً مدلی از </a:t>
            </a:r>
            <a:r>
              <a:rPr lang="fa-IR" sz="3600" dirty="0" smtClean="0">
                <a:solidFill>
                  <a:srgbClr val="FF0000"/>
                </a:solidFill>
                <a:effectLst/>
                <a:cs typeface="B Zar" panose="00000400000000000000" pitchFamily="2" charset="-78"/>
              </a:rPr>
              <a:t>یادگیری</a:t>
            </a: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وسیله ای </a:t>
            </a:r>
            <a:r>
              <a:rPr lang="fa-IR" sz="3600" dirty="0" smtClean="0">
                <a:solidFill>
                  <a:schemeClr val="tx1"/>
                </a:solidFill>
                <a:effectLst/>
                <a:cs typeface="B Zar" panose="00000400000000000000" pitchFamily="2" charset="-78"/>
              </a:rPr>
              <a:t>است.ارگانیزم پاسخی می دهد که به شرایط خشنودکننده منجر می شود. (پاسخی که وسیله ای است برای به وجودآوردن این شرایط خشنودکننده)وبین آن پاسخ و محرک قبل از آن ،پیوند برقرار می شود.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یک جنبه مهم این مدل ازیادگیری وسیله ای،فرضی است که می گوید این پیوند بین </a:t>
            </a:r>
            <a:r>
              <a:rPr lang="fa-IR" sz="3600" dirty="0" smtClean="0">
                <a:solidFill>
                  <a:srgbClr val="FF0000"/>
                </a:solidFill>
                <a:effectLst/>
                <a:cs typeface="B Zar" panose="00000400000000000000" pitchFamily="2" charset="-78"/>
              </a:rPr>
              <a:t>محرک و پاسخ </a:t>
            </a:r>
            <a:r>
              <a:rPr lang="fa-IR" sz="3600" dirty="0" smtClean="0">
                <a:solidFill>
                  <a:schemeClr val="tx1"/>
                </a:solidFill>
                <a:effectLst/>
                <a:cs typeface="B Zar" panose="00000400000000000000" pitchFamily="2" charset="-78"/>
              </a:rPr>
              <a:t>برقرار می شود نه بین </a:t>
            </a:r>
            <a:r>
              <a:rPr lang="fa-IR" sz="3600" dirty="0" smtClean="0">
                <a:solidFill>
                  <a:srgbClr val="FF0000"/>
                </a:solidFill>
                <a:effectLst/>
                <a:cs typeface="B Zar" panose="00000400000000000000" pitchFamily="2" charset="-78"/>
              </a:rPr>
              <a:t>پاداش و پاسخ</a:t>
            </a:r>
            <a:r>
              <a:rPr lang="fa-IR" sz="3600" dirty="0" smtClean="0">
                <a:solidFill>
                  <a:schemeClr val="tx1"/>
                </a:solidFill>
                <a:effectLst/>
                <a:cs typeface="B Zar" panose="00000400000000000000" pitchFamily="2" charset="-78"/>
              </a:rPr>
              <a:t>.</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53043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320"/>
            <a:ext cx="8019288" cy="6355080"/>
          </a:xfrm>
        </p:spPr>
        <p:txBody>
          <a:bodyPr>
            <a:normAutofit fontScale="90000"/>
          </a:bodyPr>
          <a:lstStyle/>
          <a:p>
            <a:pPr algn="r" rtl="1"/>
            <a:r>
              <a:rPr lang="fa-IR" sz="3600" b="1" dirty="0" smtClean="0">
                <a:solidFill>
                  <a:srgbClr val="FF0000"/>
                </a:solidFill>
                <a:effectLst/>
                <a:cs typeface="B Zar" panose="00000400000000000000" pitchFamily="2" charset="-78"/>
              </a:rPr>
              <a:t>قانون آمادگی:</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این قانون بخش مهمی از نظام قبل از 1930 ثرندایک را تشکیل می دهد.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این قانون به </a:t>
            </a:r>
            <a:r>
              <a:rPr lang="fa-IR" sz="3600" dirty="0" smtClean="0">
                <a:solidFill>
                  <a:srgbClr val="FF0000"/>
                </a:solidFill>
                <a:effectLst/>
                <a:cs typeface="B Zar" panose="00000400000000000000" pitchFamily="2" charset="-78"/>
              </a:rPr>
              <a:t>انگیزش</a:t>
            </a:r>
            <a:r>
              <a:rPr lang="fa-IR" sz="3600" dirty="0" smtClean="0">
                <a:solidFill>
                  <a:schemeClr val="tx1"/>
                </a:solidFill>
                <a:effectLst/>
                <a:cs typeface="B Zar" panose="00000400000000000000" pitchFamily="2" charset="-78"/>
              </a:rPr>
              <a:t> یادگیرنده ربط دارد. یعنی نیروهایی که به رفتار می انجامد.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طبق این قانون احتمال یادگیری برخی رفتارها بیشتر از رفتارهای دیگر است.</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ثرندایک می گوید: وقتی یک واحد هدایت </a:t>
            </a:r>
            <a:r>
              <a:rPr lang="fa-IR" sz="3600" dirty="0" smtClean="0">
                <a:solidFill>
                  <a:srgbClr val="FF0000"/>
                </a:solidFill>
                <a:effectLst/>
                <a:cs typeface="B Zar" panose="00000400000000000000" pitchFamily="2" charset="-78"/>
              </a:rPr>
              <a:t>آماده هدایت شدن </a:t>
            </a:r>
            <a:r>
              <a:rPr lang="fa-IR" sz="3600" dirty="0" smtClean="0">
                <a:solidFill>
                  <a:schemeClr val="tx1"/>
                </a:solidFill>
                <a:effectLst/>
                <a:cs typeface="B Zar" panose="00000400000000000000" pitchFamily="2" charset="-78"/>
              </a:rPr>
              <a:t>است، هدایت کردن آن</a:t>
            </a:r>
            <a:r>
              <a:rPr lang="fa-IR" sz="3600" dirty="0" smtClean="0">
                <a:solidFill>
                  <a:srgbClr val="FF0000"/>
                </a:solidFill>
                <a:effectLst/>
                <a:cs typeface="B Zar" panose="00000400000000000000" pitchFamily="2" charset="-78"/>
              </a:rPr>
              <a:t> خشنودکننده </a:t>
            </a:r>
            <a:r>
              <a:rPr lang="fa-IR" sz="3600" dirty="0" smtClean="0">
                <a:solidFill>
                  <a:schemeClr val="tx1"/>
                </a:solidFill>
                <a:effectLst/>
                <a:cs typeface="B Zar" panose="00000400000000000000" pitchFamily="2" charset="-78"/>
              </a:rPr>
              <a:t>و هدایت نکردن آن </a:t>
            </a:r>
            <a:r>
              <a:rPr lang="fa-IR" sz="3600" dirty="0" smtClean="0">
                <a:solidFill>
                  <a:srgbClr val="FF0000"/>
                </a:solidFill>
                <a:effectLst/>
                <a:cs typeface="B Zar" panose="00000400000000000000" pitchFamily="2" charset="-78"/>
              </a:rPr>
              <a:t>آزارنده</a:t>
            </a:r>
            <a:r>
              <a:rPr lang="fa-IR" sz="3600" dirty="0" smtClean="0">
                <a:solidFill>
                  <a:schemeClr val="tx1"/>
                </a:solidFill>
                <a:effectLst/>
                <a:cs typeface="B Zar" panose="00000400000000000000" pitchFamily="2" charset="-78"/>
              </a:rPr>
              <a:t> است. به همین منوال ،وقتی یک واحد هدایت </a:t>
            </a:r>
            <a:r>
              <a:rPr lang="fa-IR" sz="3600" dirty="0" smtClean="0">
                <a:solidFill>
                  <a:srgbClr val="FF0000"/>
                </a:solidFill>
                <a:effectLst/>
                <a:cs typeface="B Zar" panose="00000400000000000000" pitchFamily="2" charset="-78"/>
              </a:rPr>
              <a:t>آماده هدایت شدن نیست</a:t>
            </a:r>
            <a:r>
              <a:rPr lang="fa-IR" sz="3600" dirty="0" smtClean="0">
                <a:solidFill>
                  <a:schemeClr val="tx1"/>
                </a:solidFill>
                <a:effectLst/>
                <a:cs typeface="B Zar" panose="00000400000000000000" pitchFamily="2" charset="-78"/>
              </a:rPr>
              <a:t>،</a:t>
            </a:r>
            <a:r>
              <a:rPr lang="fa-IR" sz="3600" dirty="0" smtClean="0">
                <a:solidFill>
                  <a:srgbClr val="FF0000"/>
                </a:solidFill>
                <a:effectLst/>
                <a:cs typeface="B Zar" panose="00000400000000000000" pitchFamily="2" charset="-78"/>
              </a:rPr>
              <a:t>اجباربه هدایت </a:t>
            </a:r>
            <a:r>
              <a:rPr lang="fa-IR" sz="3600" dirty="0" smtClean="0">
                <a:solidFill>
                  <a:schemeClr val="tx1"/>
                </a:solidFill>
                <a:effectLst/>
                <a:cs typeface="B Zar" panose="00000400000000000000" pitchFamily="2" charset="-78"/>
              </a:rPr>
              <a:t>کردن آن،</a:t>
            </a:r>
            <a:r>
              <a:rPr lang="fa-IR" sz="3600" dirty="0" smtClean="0">
                <a:solidFill>
                  <a:srgbClr val="FF0000"/>
                </a:solidFill>
                <a:effectLst/>
                <a:cs typeface="B Zar" panose="00000400000000000000" pitchFamily="2" charset="-78"/>
              </a:rPr>
              <a:t>آزارنده</a:t>
            </a:r>
            <a:r>
              <a:rPr lang="fa-IR" sz="3600" dirty="0" smtClean="0">
                <a:solidFill>
                  <a:schemeClr val="tx1"/>
                </a:solidFill>
                <a:effectLst/>
                <a:cs typeface="B Zar" panose="00000400000000000000" pitchFamily="2" charset="-78"/>
              </a:rPr>
              <a:t> است.</a:t>
            </a:r>
            <a:r>
              <a:rPr lang="fa-IR" sz="3600" dirty="0" smtClean="0">
                <a:effectLst/>
                <a:cs typeface="B Zar" panose="00000400000000000000" pitchFamily="2" charset="-78"/>
              </a:rPr>
              <a:t/>
            </a:r>
            <a:br>
              <a:rPr lang="fa-IR" sz="3600" dirty="0" smtClean="0">
                <a:effectLst/>
                <a:cs typeface="B Zar" panose="00000400000000000000" pitchFamily="2" charset="-78"/>
              </a:rPr>
            </a:br>
            <a:endParaRPr lang="en-US" sz="3600" dirty="0">
              <a:effectLst/>
              <a:cs typeface="B Zar" panose="00000400000000000000" pitchFamily="2" charset="-78"/>
            </a:endParaRPr>
          </a:p>
        </p:txBody>
      </p:sp>
    </p:spTree>
    <p:extLst>
      <p:ext uri="{BB962C8B-B14F-4D97-AF65-F5344CB8AC3E}">
        <p14:creationId xmlns:p14="http://schemas.microsoft.com/office/powerpoint/2010/main" val="1673584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8095488" cy="6553200"/>
          </a:xfrm>
        </p:spPr>
        <p:txBody>
          <a:bodyPr>
            <a:normAutofit fontScale="90000"/>
          </a:bodyPr>
          <a:lstStyle/>
          <a:p>
            <a:pPr algn="r" rtl="1"/>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قانون آمادگی </a:t>
            </a:r>
            <a:r>
              <a:rPr lang="fa-IR" sz="3600" dirty="0" smtClean="0">
                <a:solidFill>
                  <a:schemeClr val="tx1"/>
                </a:solidFill>
                <a:effectLst/>
                <a:cs typeface="B Zar" panose="00000400000000000000" pitchFamily="2" charset="-78"/>
              </a:rPr>
              <a:t>درکاربست</a:t>
            </a:r>
            <a:r>
              <a:rPr lang="fa-IR" sz="3600" dirty="0" smtClean="0">
                <a:solidFill>
                  <a:srgbClr val="FF0000"/>
                </a:solidFill>
                <a:effectLst/>
                <a:cs typeface="B Zar" panose="00000400000000000000" pitchFamily="2" charset="-78"/>
              </a:rPr>
              <a:t> پرورشی،عینی تر و مفیدتر </a:t>
            </a:r>
            <a:r>
              <a:rPr lang="fa-IR" sz="3600" dirty="0" smtClean="0">
                <a:solidFill>
                  <a:schemeClr val="tx1"/>
                </a:solidFill>
                <a:effectLst/>
                <a:cs typeface="B Zar" panose="00000400000000000000" pitchFamily="2" charset="-78"/>
              </a:rPr>
              <a:t>شده است.</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آمادگی </a:t>
            </a:r>
            <a:r>
              <a:rPr lang="fa-IR" sz="3600" dirty="0" smtClean="0">
                <a:solidFill>
                  <a:srgbClr val="FF0000"/>
                </a:solidFill>
                <a:effectLst/>
                <a:cs typeface="B Zar" panose="00000400000000000000" pitchFamily="2" charset="-78"/>
              </a:rPr>
              <a:t>بارسش و یادگیری قبلی </a:t>
            </a:r>
            <a:r>
              <a:rPr lang="fa-IR" sz="3600" dirty="0" smtClean="0">
                <a:solidFill>
                  <a:schemeClr val="tx1"/>
                </a:solidFill>
                <a:effectLst/>
                <a:cs typeface="B Zar" panose="00000400000000000000" pitchFamily="2" charset="-78"/>
              </a:rPr>
              <a:t>یادگیرنده رابطه تنگاتنگی دارد و با این موضوع که آیا یک فعالیت خشنودکننده است یا آزارنده بسیار مرتبط است.</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شرایط خشنودکننده </a:t>
            </a:r>
            <a:r>
              <a:rPr lang="fa-IR" sz="3600" dirty="0" smtClean="0">
                <a:solidFill>
                  <a:schemeClr val="tx1"/>
                </a:solidFill>
                <a:effectLst/>
                <a:cs typeface="B Zar" panose="00000400000000000000" pitchFamily="2" charset="-78"/>
              </a:rPr>
              <a:t>زمانی حاصل می شود که یادگیرنده برای </a:t>
            </a:r>
            <a:r>
              <a:rPr lang="fa-IR" sz="3600" dirty="0" smtClean="0">
                <a:solidFill>
                  <a:srgbClr val="FF0000"/>
                </a:solidFill>
                <a:effectLst/>
                <a:cs typeface="B Zar" panose="00000400000000000000" pitchFamily="2" charset="-78"/>
              </a:rPr>
              <a:t>یادگرفتن آمادگی </a:t>
            </a:r>
            <a:r>
              <a:rPr lang="fa-IR" sz="3600" dirty="0" smtClean="0">
                <a:solidFill>
                  <a:schemeClr val="tx1"/>
                </a:solidFill>
                <a:effectLst/>
                <a:cs typeface="B Zar" panose="00000400000000000000" pitchFamily="2" charset="-78"/>
              </a:rPr>
              <a:t>دارد.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مجبورشدن</a:t>
            </a:r>
            <a:r>
              <a:rPr lang="fa-IR" sz="3600" dirty="0" smtClean="0">
                <a:solidFill>
                  <a:schemeClr val="tx1"/>
                </a:solidFill>
                <a:effectLst/>
                <a:cs typeface="B Zar" panose="00000400000000000000" pitchFamily="2" charset="-78"/>
              </a:rPr>
              <a:t> به یادگیری،زمانیکه یادگیرنده </a:t>
            </a:r>
            <a:r>
              <a:rPr lang="fa-IR" sz="3600" dirty="0" smtClean="0">
                <a:solidFill>
                  <a:srgbClr val="FF0000"/>
                </a:solidFill>
                <a:effectLst/>
                <a:cs typeface="B Zar" panose="00000400000000000000" pitchFamily="2" charset="-78"/>
              </a:rPr>
              <a:t>آمادگی لازم را ندارد </a:t>
            </a:r>
            <a:r>
              <a:rPr lang="fa-IR" sz="3600" dirty="0" smtClean="0">
                <a:solidFill>
                  <a:schemeClr val="tx1"/>
                </a:solidFill>
                <a:effectLst/>
                <a:cs typeface="B Zar" panose="00000400000000000000" pitchFamily="2" charset="-78"/>
              </a:rPr>
              <a:t>یا وقتی آمادگی دارد،</a:t>
            </a:r>
            <a:r>
              <a:rPr lang="fa-IR" sz="3600" dirty="0" smtClean="0">
                <a:solidFill>
                  <a:srgbClr val="FF0000"/>
                </a:solidFill>
                <a:effectLst/>
                <a:cs typeface="B Zar" panose="00000400000000000000" pitchFamily="2" charset="-78"/>
              </a:rPr>
              <a:t>اجازه یادگیری به او داده نمی شود</a:t>
            </a:r>
            <a:r>
              <a:rPr lang="fa-IR" sz="3600" dirty="0" smtClean="0">
                <a:solidFill>
                  <a:schemeClr val="tx1"/>
                </a:solidFill>
                <a:effectLst/>
                <a:cs typeface="B Zar" panose="00000400000000000000" pitchFamily="2" charset="-78"/>
              </a:rPr>
              <a:t>،به</a:t>
            </a:r>
            <a:r>
              <a:rPr lang="fa-IR" sz="3600" dirty="0" smtClean="0">
                <a:solidFill>
                  <a:srgbClr val="FF0000"/>
                </a:solidFill>
                <a:effectLst/>
                <a:cs typeface="B Zar" panose="00000400000000000000" pitchFamily="2" charset="-78"/>
              </a:rPr>
              <a:t> شرایط آزارنده </a:t>
            </a:r>
            <a:r>
              <a:rPr lang="fa-IR" sz="3600" dirty="0" smtClean="0">
                <a:solidFill>
                  <a:schemeClr val="tx1"/>
                </a:solidFill>
                <a:effectLst/>
                <a:cs typeface="B Zar" panose="00000400000000000000" pitchFamily="2" charset="-78"/>
              </a:rPr>
              <a:t>می انجامد.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a:t>
            </a:r>
            <a:r>
              <a:rPr lang="fa-IR" sz="3600" dirty="0" smtClean="0">
                <a:solidFill>
                  <a:srgbClr val="FF0000"/>
                </a:solidFill>
                <a:effectLst/>
                <a:cs typeface="B Zar" panose="00000400000000000000" pitchFamily="2" charset="-78"/>
              </a:rPr>
              <a:t>به قوا ریتا واتسون(1996)؛</a:t>
            </a:r>
            <a:r>
              <a:rPr lang="fa-IR" sz="3600" dirty="0" smtClean="0">
                <a:solidFill>
                  <a:schemeClr val="tx1"/>
                </a:solidFill>
                <a:effectLst/>
                <a:cs typeface="B Zar" panose="00000400000000000000" pitchFamily="2" charset="-78"/>
              </a:rPr>
              <a:t>برای اینکه نظریه آمادگی در آموزش وپرورش مفید باشد؛ بایدآنچه راکه در باره </a:t>
            </a:r>
            <a:r>
              <a:rPr lang="fa-IR" sz="3600" dirty="0" smtClean="0">
                <a:solidFill>
                  <a:srgbClr val="FF0000"/>
                </a:solidFill>
                <a:effectLst/>
                <a:cs typeface="B Zar" panose="00000400000000000000" pitchFamily="2" charset="-78"/>
              </a:rPr>
              <a:t>رشد کودکان </a:t>
            </a:r>
            <a:r>
              <a:rPr lang="fa-IR" sz="3600" dirty="0" smtClean="0">
                <a:solidFill>
                  <a:schemeClr val="tx1"/>
                </a:solidFill>
                <a:effectLst/>
                <a:cs typeface="B Zar" panose="00000400000000000000" pitchFamily="2" charset="-78"/>
              </a:rPr>
              <a:t>و آنچه که در </a:t>
            </a:r>
            <a:r>
              <a:rPr lang="fa-IR" sz="3600" dirty="0" smtClean="0">
                <a:solidFill>
                  <a:srgbClr val="FF0000"/>
                </a:solidFill>
                <a:effectLst/>
                <a:cs typeface="B Zar" panose="00000400000000000000" pitchFamily="2" charset="-78"/>
              </a:rPr>
              <a:t>باره آموزش </a:t>
            </a:r>
            <a:r>
              <a:rPr lang="fa-IR" sz="3600" dirty="0" smtClean="0">
                <a:solidFill>
                  <a:schemeClr val="tx1"/>
                </a:solidFill>
                <a:effectLst/>
                <a:cs typeface="B Zar" panose="00000400000000000000" pitchFamily="2" charset="-78"/>
              </a:rPr>
              <a:t>می دانیم،مورد توجه قرار داد.</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583580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320"/>
            <a:ext cx="8095488" cy="6431280"/>
          </a:xfrm>
        </p:spPr>
        <p:txBody>
          <a:bodyPr>
            <a:normAutofit/>
          </a:bodyPr>
          <a:lstStyle/>
          <a:p>
            <a:pPr algn="r" rtl="1">
              <a:lnSpc>
                <a:spcPct val="150000"/>
              </a:lnSpc>
            </a:pPr>
            <a:r>
              <a:rPr lang="fa-IR" sz="3600" b="1" dirty="0" smtClean="0">
                <a:solidFill>
                  <a:srgbClr val="7030A0"/>
                </a:solidFill>
                <a:effectLst/>
                <a:cs typeface="B Zar" panose="00000400000000000000" pitchFamily="2" charset="-78"/>
              </a:rPr>
              <a:t>قوانین جنبی یادگیری ثرنداک:</a:t>
            </a:r>
            <a:r>
              <a:rPr lang="fa-IR" sz="3600" dirty="0" smtClean="0">
                <a:effectLst/>
                <a:cs typeface="B Zar" panose="00000400000000000000" pitchFamily="2" charset="-78"/>
              </a:rPr>
              <a:t/>
            </a:r>
            <a:br>
              <a:rPr lang="fa-IR" sz="3600" dirty="0" smtClean="0">
                <a:effectLst/>
                <a:cs typeface="B Zar" panose="00000400000000000000" pitchFamily="2" charset="-78"/>
              </a:rPr>
            </a:br>
            <a:r>
              <a:rPr lang="fa-IR" sz="3600" dirty="0" smtClean="0">
                <a:solidFill>
                  <a:schemeClr val="tx1"/>
                </a:solidFill>
                <a:effectLst/>
                <a:cs typeface="B Zar" panose="00000400000000000000" pitchFamily="2" charset="-78"/>
              </a:rPr>
              <a:t>1- </a:t>
            </a:r>
            <a:r>
              <a:rPr lang="fa-IR" sz="3600" dirty="0" smtClean="0">
                <a:solidFill>
                  <a:srgbClr val="FF0000"/>
                </a:solidFill>
                <a:effectLst/>
                <a:cs typeface="B Zar" panose="00000400000000000000" pitchFamily="2" charset="-78"/>
              </a:rPr>
              <a:t>قانون پاسخهای چندگانه</a:t>
            </a:r>
            <a:r>
              <a:rPr lang="fa-IR" sz="3600" dirty="0" smtClean="0">
                <a:solidFill>
                  <a:schemeClr val="tx1"/>
                </a:solidFill>
                <a:effectLst/>
                <a:cs typeface="B Zar" panose="00000400000000000000" pitchFamily="2" charset="-78"/>
              </a:rPr>
              <a:t>: درهرموقعیت معینی،اگراولین پاسخ ارگانیزم فوراً به </a:t>
            </a:r>
            <a:r>
              <a:rPr lang="fa-IR" sz="3600" dirty="0" smtClean="0">
                <a:solidFill>
                  <a:srgbClr val="FF0000"/>
                </a:solidFill>
                <a:effectLst/>
                <a:cs typeface="B Zar" panose="00000400000000000000" pitchFamily="2" charset="-78"/>
              </a:rPr>
              <a:t>شرایط خشنودکننده </a:t>
            </a:r>
            <a:r>
              <a:rPr lang="fa-IR" sz="3600" dirty="0" smtClean="0">
                <a:solidFill>
                  <a:schemeClr val="tx1"/>
                </a:solidFill>
                <a:effectLst/>
                <a:cs typeface="B Zar" panose="00000400000000000000" pitchFamily="2" charset="-78"/>
              </a:rPr>
              <a:t>منجرنشود(یعنی پاداش یا پاسخ مناسب)، به شکلهای مختلف پاسخ خواهد داد. مثل </a:t>
            </a:r>
            <a:r>
              <a:rPr lang="fa-IR" sz="3600" dirty="0" smtClean="0">
                <a:solidFill>
                  <a:srgbClr val="FF0000"/>
                </a:solidFill>
                <a:effectLst/>
                <a:cs typeface="B Zar" panose="00000400000000000000" pitchFamily="2" charset="-78"/>
              </a:rPr>
              <a:t>کوشش وخطا </a:t>
            </a:r>
            <a:r>
              <a:rPr lang="fa-IR" sz="3600" dirty="0" smtClean="0">
                <a:solidFill>
                  <a:schemeClr val="tx1"/>
                </a:solidFill>
                <a:effectLst/>
                <a:cs typeface="B Zar" panose="00000400000000000000" pitchFamily="2" charset="-78"/>
              </a:rPr>
              <a:t>درآزمایش ثرندایک،یعنی آزمایش </a:t>
            </a:r>
            <a:r>
              <a:rPr lang="fa-IR" sz="3600" dirty="0" smtClean="0">
                <a:solidFill>
                  <a:srgbClr val="FF0000"/>
                </a:solidFill>
                <a:effectLst/>
                <a:cs typeface="B Zar" panose="00000400000000000000" pitchFamily="2" charset="-78"/>
              </a:rPr>
              <a:t>گربه در جعبه معما</a:t>
            </a:r>
            <a:r>
              <a:rPr lang="fa-IR" sz="3600" dirty="0" smtClean="0">
                <a:solidFill>
                  <a:schemeClr val="tx1"/>
                </a:solidFill>
                <a:effectLst/>
                <a:cs typeface="B Zar" panose="00000400000000000000" pitchFamily="2" charset="-78"/>
              </a:rPr>
              <a:t>.</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276005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8077200" cy="6477000"/>
          </a:xfrm>
        </p:spPr>
        <p:txBody>
          <a:bodyPr>
            <a:normAutofit fontScale="90000"/>
          </a:bodyPr>
          <a:lstStyle/>
          <a:p>
            <a:pPr algn="r" rtl="1"/>
            <a:r>
              <a:rPr lang="fa-IR" sz="3600" dirty="0" smtClean="0">
                <a:solidFill>
                  <a:schemeClr val="tx1"/>
                </a:solidFill>
                <a:effectLst/>
                <a:cs typeface="B Zar" panose="00000400000000000000" pitchFamily="2" charset="-78"/>
              </a:rPr>
              <a:t>2- </a:t>
            </a:r>
            <a:r>
              <a:rPr lang="fa-IR" sz="3600" dirty="0" smtClean="0">
                <a:solidFill>
                  <a:srgbClr val="FF0000"/>
                </a:solidFill>
                <a:effectLst/>
                <a:cs typeface="B Zar" panose="00000400000000000000" pitchFamily="2" charset="-78"/>
              </a:rPr>
              <a:t>آمایه یا نگرش:</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یادگیری تا اندازه ای حاصل </a:t>
            </a:r>
            <a:r>
              <a:rPr lang="fa-IR" sz="3600" dirty="0" smtClean="0">
                <a:solidFill>
                  <a:srgbClr val="FF0000"/>
                </a:solidFill>
                <a:effectLst/>
                <a:cs typeface="B Zar" panose="00000400000000000000" pitchFamily="2" charset="-78"/>
              </a:rPr>
              <a:t>نگرش یا آمایه </a:t>
            </a:r>
            <a:r>
              <a:rPr lang="fa-IR" sz="3600" dirty="0" smtClean="0">
                <a:solidFill>
                  <a:schemeClr val="tx1"/>
                </a:solidFill>
                <a:effectLst/>
                <a:cs typeface="B Zar" panose="00000400000000000000" pitchFamily="2" charset="-78"/>
              </a:rPr>
              <a:t>است.</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قانون آمایه نه تنها در مورد شرایط </a:t>
            </a:r>
            <a:r>
              <a:rPr lang="fa-IR" sz="3600" dirty="0" smtClean="0">
                <a:solidFill>
                  <a:srgbClr val="FF0000"/>
                </a:solidFill>
                <a:effectLst/>
                <a:cs typeface="B Zar" panose="00000400000000000000" pitchFamily="2" charset="-78"/>
              </a:rPr>
              <a:t>خشنودکننده و آزارنده</a:t>
            </a:r>
            <a:r>
              <a:rPr lang="fa-IR" sz="3600" dirty="0" smtClean="0">
                <a:solidFill>
                  <a:schemeClr val="tx1"/>
                </a:solidFill>
                <a:effectLst/>
                <a:cs typeface="B Zar" panose="00000400000000000000" pitchFamily="2" charset="-78"/>
              </a:rPr>
              <a:t>، بلکه در موردماهیت پاسخهایی که فرد صادر می کند نیز دارد.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مثلاً در برخورد با مشکلات، روشهایی وجود دارد که فرهنگ آنها را تعیین می کند. خیلی از فرهنگها،نشان دادن واکنش پرخاشگری به پرخاشگری را جایز می شمارد. یعنی افراد این فرهنگ آمادگی دارند که پرخاشگرانه پاسخ دهند.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ممکن است این نوع پاسخ دهی،</a:t>
            </a:r>
            <a:r>
              <a:rPr lang="fa-IR" sz="3600" dirty="0" smtClean="0">
                <a:solidFill>
                  <a:srgbClr val="FF0000"/>
                </a:solidFill>
                <a:effectLst/>
                <a:cs typeface="B Zar" panose="00000400000000000000" pitchFamily="2" charset="-78"/>
              </a:rPr>
              <a:t>شرایط خشنودکننده </a:t>
            </a:r>
            <a:r>
              <a:rPr lang="fa-IR" sz="3600" dirty="0" smtClean="0">
                <a:solidFill>
                  <a:schemeClr val="tx1"/>
                </a:solidFill>
                <a:effectLst/>
                <a:cs typeface="B Zar" panose="00000400000000000000" pitchFamily="2" charset="-78"/>
              </a:rPr>
              <a:t>را برای فرد پرخاشگر،و</a:t>
            </a:r>
            <a:r>
              <a:rPr lang="fa-IR" sz="3600" dirty="0" smtClean="0">
                <a:solidFill>
                  <a:srgbClr val="FF0000"/>
                </a:solidFill>
                <a:effectLst/>
                <a:cs typeface="B Zar" panose="00000400000000000000" pitchFamily="2" charset="-78"/>
              </a:rPr>
              <a:t>شرایط آزارنده </a:t>
            </a:r>
            <a:r>
              <a:rPr lang="fa-IR" sz="3600" dirty="0" smtClean="0">
                <a:solidFill>
                  <a:schemeClr val="tx1"/>
                </a:solidFill>
                <a:effectLst/>
                <a:cs typeface="B Zar" panose="00000400000000000000" pitchFamily="2" charset="-78"/>
              </a:rPr>
              <a:t>را برای فردی که مورد پرخاشگری واقع شده است،به بارآورد.</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2453391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320"/>
            <a:ext cx="8229600" cy="6431280"/>
          </a:xfrm>
        </p:spPr>
        <p:txBody>
          <a:bodyPr>
            <a:normAutofit/>
          </a:bodyPr>
          <a:lstStyle/>
          <a:p>
            <a:pPr algn="r" rtl="1">
              <a:lnSpc>
                <a:spcPct val="150000"/>
              </a:lnSpc>
            </a:pPr>
            <a:r>
              <a:rPr lang="fa-IR" sz="3600" dirty="0" smtClean="0">
                <a:solidFill>
                  <a:schemeClr val="tx1"/>
                </a:solidFill>
                <a:effectLst/>
                <a:cs typeface="B Zar" panose="00000400000000000000" pitchFamily="2" charset="-78"/>
              </a:rPr>
              <a:t>3- </a:t>
            </a:r>
            <a:r>
              <a:rPr lang="fa-IR" sz="3600" dirty="0" smtClean="0">
                <a:solidFill>
                  <a:srgbClr val="FF0000"/>
                </a:solidFill>
                <a:effectLst/>
                <a:cs typeface="B Zar" panose="00000400000000000000" pitchFamily="2" charset="-78"/>
              </a:rPr>
              <a:t>قانون غلبه عناصر</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این امکان برای یادگیرنده وجود دارد که فقط به عناصر مهم (غالب)دریک موقعیت پاسخ دهد وجنبه های نامربوط آن موقعیت وی را منحرف نکنند؛</a:t>
            </a:r>
            <a:r>
              <a:rPr lang="fa-IR" sz="3600" dirty="0" smtClean="0">
                <a:solidFill>
                  <a:srgbClr val="FF0000"/>
                </a:solidFill>
                <a:effectLst/>
                <a:cs typeface="B Zar" panose="00000400000000000000" pitchFamily="2" charset="-78"/>
              </a:rPr>
              <a:t> مثلاً </a:t>
            </a:r>
            <a:r>
              <a:rPr lang="fa-IR" sz="3600" dirty="0" smtClean="0">
                <a:solidFill>
                  <a:schemeClr val="tx1"/>
                </a:solidFill>
                <a:effectLst/>
                <a:cs typeface="B Zar" panose="00000400000000000000" pitchFamily="2" charset="-78"/>
              </a:rPr>
              <a:t>برای اینکه آزمودنی تشخیص دهد یک شکل مربع است نه مستطیل، فقط باید به رابطه بین اضلاع شکل و نه رنگ،جای و موارد دیگر آن پاسخ دهد.</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20314940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8229600" cy="6477000"/>
          </a:xfrm>
        </p:spPr>
        <p:txBody>
          <a:bodyPr>
            <a:normAutofit fontScale="90000"/>
          </a:bodyPr>
          <a:lstStyle/>
          <a:p>
            <a:pPr algn="r" rtl="1"/>
            <a:r>
              <a:rPr lang="fa-IR" sz="3600" dirty="0" smtClean="0">
                <a:solidFill>
                  <a:schemeClr val="tx1"/>
                </a:solidFill>
                <a:effectLst/>
                <a:cs typeface="B Zar" panose="00000400000000000000" pitchFamily="2" charset="-78"/>
              </a:rPr>
              <a:t>4-</a:t>
            </a:r>
            <a:r>
              <a:rPr lang="fa-IR" sz="3600" dirty="0" smtClean="0">
                <a:solidFill>
                  <a:srgbClr val="FF0000"/>
                </a:solidFill>
                <a:effectLst/>
                <a:cs typeface="B Zar" panose="00000400000000000000" pitchFamily="2" charset="-78"/>
              </a:rPr>
              <a:t> قانون پاسخ به وسیله قیاس</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طبق این اصل فردی که در موقعیت تازه ای قرار می گیرد می تواند با پاسخهایی واکنش نشان دهد که آنها را در موقعیتهای دیگری به کار برده که از برخی جهات مشابه هستند،یابه قول ثرندایک </a:t>
            </a:r>
            <a:r>
              <a:rPr lang="fa-IR" sz="3600" dirty="0" smtClean="0">
                <a:solidFill>
                  <a:srgbClr val="FF0000"/>
                </a:solidFill>
                <a:effectLst/>
                <a:cs typeface="B Zar" panose="00000400000000000000" pitchFamily="2" charset="-78"/>
              </a:rPr>
              <a:t>عناصر همایندی </a:t>
            </a:r>
            <a:r>
              <a:rPr lang="fa-IR" sz="3600" dirty="0" smtClean="0">
                <a:solidFill>
                  <a:schemeClr val="tx1"/>
                </a:solidFill>
                <a:effectLst/>
                <a:cs typeface="B Zar" panose="00000400000000000000" pitchFamily="2" charset="-78"/>
              </a:rPr>
              <a:t>دارند.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مثلاً وقتی دانش آموزی محاسبه می کند که اگر 2000تومان به بستنی بپردازد هنوز 3000تومان از پنج هزاریش باقی می ماند، به وسیله قیاسی پاسخ می دهد که آن را از قاعده تفریق در مدرسه یادگرفته است.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a:t>
            </a:r>
            <a:r>
              <a:rPr lang="fa-IR" sz="3600" dirty="0" smtClean="0">
                <a:solidFill>
                  <a:srgbClr val="FF0000"/>
                </a:solidFill>
                <a:effectLst/>
                <a:cs typeface="B Zar" panose="00000400000000000000" pitchFamily="2" charset="-78"/>
              </a:rPr>
              <a:t>ثرندایک</a:t>
            </a:r>
            <a:r>
              <a:rPr lang="fa-IR" sz="3600" dirty="0" smtClean="0">
                <a:solidFill>
                  <a:schemeClr val="tx1"/>
                </a:solidFill>
                <a:effectLst/>
                <a:cs typeface="B Zar" panose="00000400000000000000" pitchFamily="2" charset="-78"/>
              </a:rPr>
              <a:t> می گوید:علت اینکه او این کار را می کند این است که شباهتهای مهم بین موقعیت فعلی و موقعیت حل مسئله درمدرسه را تشخیص می دهد.یعنی آنچه را که آموخته است، انتقال دهد.این اصل یعنی نظریه انتقال،گاهی </a:t>
            </a:r>
            <a:r>
              <a:rPr lang="fa-IR" sz="3600" dirty="0" smtClean="0">
                <a:solidFill>
                  <a:srgbClr val="FF0000"/>
                </a:solidFill>
                <a:effectLst/>
                <a:cs typeface="B Zar" panose="00000400000000000000" pitchFamily="2" charset="-78"/>
              </a:rPr>
              <a:t>نظریه عناصر همانند نامیده </a:t>
            </a:r>
            <a:r>
              <a:rPr lang="fa-IR" sz="3600" dirty="0" smtClean="0">
                <a:solidFill>
                  <a:schemeClr val="tx1"/>
                </a:solidFill>
                <a:effectLst/>
                <a:cs typeface="B Zar" panose="00000400000000000000" pitchFamily="2" charset="-78"/>
              </a:rPr>
              <a:t>می شود.</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3420706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320"/>
            <a:ext cx="8001000" cy="6431280"/>
          </a:xfrm>
        </p:spPr>
        <p:txBody>
          <a:bodyPr>
            <a:normAutofit/>
          </a:bodyPr>
          <a:lstStyle/>
          <a:p>
            <a:pPr algn="r" rtl="1"/>
            <a:r>
              <a:rPr lang="fa-IR" sz="3600" dirty="0" smtClean="0">
                <a:solidFill>
                  <a:schemeClr val="tx1"/>
                </a:solidFill>
                <a:effectLst/>
                <a:cs typeface="B Zar" panose="00000400000000000000" pitchFamily="2" charset="-78"/>
              </a:rPr>
              <a:t>5- </a:t>
            </a:r>
            <a:r>
              <a:rPr lang="fa-IR" sz="3600" dirty="0" smtClean="0">
                <a:solidFill>
                  <a:srgbClr val="FF0000"/>
                </a:solidFill>
                <a:effectLst/>
                <a:cs typeface="B Zar" panose="00000400000000000000" pitchFamily="2" charset="-78"/>
              </a:rPr>
              <a:t>جابه جایی تداعی</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این اصل </a:t>
            </a:r>
            <a:r>
              <a:rPr lang="fa-IR" sz="3600" dirty="0" smtClean="0">
                <a:solidFill>
                  <a:srgbClr val="FF0000"/>
                </a:solidFill>
                <a:effectLst/>
                <a:cs typeface="B Zar" panose="00000400000000000000" pitchFamily="2" charset="-78"/>
              </a:rPr>
              <a:t>جانشینی محرک </a:t>
            </a:r>
            <a:r>
              <a:rPr lang="fa-IR" sz="3600" dirty="0" smtClean="0">
                <a:solidFill>
                  <a:schemeClr val="tx1"/>
                </a:solidFill>
                <a:effectLst/>
                <a:cs typeface="B Zar" panose="00000400000000000000" pitchFamily="2" charset="-78"/>
              </a:rPr>
              <a:t>نیزخوانده می شود.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طبق اصل </a:t>
            </a:r>
            <a:r>
              <a:rPr lang="fa-IR" sz="3600" dirty="0" smtClean="0">
                <a:solidFill>
                  <a:srgbClr val="FF0000"/>
                </a:solidFill>
                <a:effectLst/>
                <a:cs typeface="B Zar" panose="00000400000000000000" pitchFamily="2" charset="-78"/>
              </a:rPr>
              <a:t>جابه جایی تداعی</a:t>
            </a:r>
            <a:r>
              <a:rPr lang="fa-IR" sz="3600" dirty="0" smtClean="0">
                <a:solidFill>
                  <a:schemeClr val="tx1"/>
                </a:solidFill>
                <a:effectLst/>
                <a:cs typeface="B Zar" panose="00000400000000000000" pitchFamily="2" charset="-78"/>
              </a:rPr>
              <a:t>، امکان جابه جا کردن پاسخ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از یک موقعیت به موقعیت دیگر وجود دارد.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ثرندایک این فرایندرا باتربیت کردن گربه برای اینکه بایستد ، توضیح می دهد. در ابتدا گربه می ایستد چون آزمایشگر تکه ای ماهی را بالا نگهداشته است. به تدریج مقدار ماهی کاهش می یابد تا اینکه گربه حتی زمانی که ماهی وجود ندارد، می ایستد.</a:t>
            </a:r>
            <a:br>
              <a:rPr lang="fa-IR" sz="3600" dirty="0" smtClean="0">
                <a:solidFill>
                  <a:schemeClr val="tx1"/>
                </a:solidFill>
                <a:effectLst/>
                <a:cs typeface="B Zar" panose="00000400000000000000" pitchFamily="2" charset="-78"/>
              </a:rPr>
            </a:b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2476326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336281" cy="6477000"/>
          </a:xfrm>
        </p:spPr>
        <p:txBody>
          <a:bodyPr>
            <a:noAutofit/>
          </a:bodyPr>
          <a:lstStyle/>
          <a:p>
            <a:pPr algn="r" rtl="1"/>
            <a:r>
              <a:rPr lang="fa-IR" sz="3600" b="1" dirty="0" smtClean="0">
                <a:solidFill>
                  <a:srgbClr val="FF0000"/>
                </a:solidFill>
                <a:effectLst/>
                <a:cs typeface="B Zar" panose="00000400000000000000" pitchFamily="2" charset="-78"/>
              </a:rPr>
              <a:t>هدفهای این فصل:</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پیوند گرایی:ادوارد ال.ثرندایک(1949-1874)چه ویژگی هایی دارد؟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قوانین اثروآمادگی، </a:t>
            </a:r>
            <a:r>
              <a:rPr lang="fa-IR" sz="3600" dirty="0">
                <a:solidFill>
                  <a:prstClr val="black"/>
                </a:solidFill>
                <a:effectLst/>
                <a:cs typeface="B Zar" panose="00000400000000000000" pitchFamily="2" charset="-78"/>
              </a:rPr>
              <a:t>قوانین </a:t>
            </a:r>
            <a:r>
              <a:rPr lang="fa-IR" sz="3600" dirty="0" smtClean="0">
                <a:solidFill>
                  <a:prstClr val="black"/>
                </a:solidFill>
                <a:effectLst/>
                <a:cs typeface="B Zar" panose="00000400000000000000" pitchFamily="2" charset="-78"/>
              </a:rPr>
              <a:t>جنبی</a:t>
            </a:r>
            <a:r>
              <a:rPr lang="fa-IR" sz="3600" dirty="0" smtClean="0">
                <a:solidFill>
                  <a:schemeClr val="tx1"/>
                </a:solidFill>
                <a:effectLst/>
                <a:cs typeface="B Zar" panose="00000400000000000000" pitchFamily="2" charset="-78"/>
              </a:rPr>
              <a:t> ثرندایک چه می گویند؟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بعد از 1930، تفکر ثرندایک چه تغییراتی کرد؟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ماهیت نظام کلارک ال.هال(1952-1884)چیست؟</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بین متغیرهای درون داد: پیش بین ها </a:t>
            </a:r>
            <a:r>
              <a:rPr lang="fa-IR" sz="3600" dirty="0">
                <a:solidFill>
                  <a:schemeClr val="tx1"/>
                </a:solidFill>
                <a:effectLst/>
                <a:cs typeface="B Zar" panose="00000400000000000000" pitchFamily="2" charset="-78"/>
              </a:rPr>
              <a:t>،</a:t>
            </a:r>
            <a:r>
              <a:rPr lang="fa-IR" sz="3600" dirty="0" smtClean="0">
                <a:solidFill>
                  <a:schemeClr val="tx1"/>
                </a:solidFill>
                <a:effectLst/>
                <a:cs typeface="B Zar" panose="00000400000000000000" pitchFamily="2" charset="-78"/>
              </a:rPr>
              <a:t>متغیر های رابط</a:t>
            </a:r>
            <a:r>
              <a:rPr lang="fa-IR" sz="3600" dirty="0">
                <a:solidFill>
                  <a:schemeClr val="tx1"/>
                </a:solidFill>
                <a:effectLst/>
                <a:cs typeface="B Zar" panose="00000400000000000000" pitchFamily="2" charset="-78"/>
              </a:rPr>
              <a:t> </a:t>
            </a:r>
            <a:r>
              <a:rPr lang="fa-IR" sz="3600" dirty="0" smtClean="0">
                <a:solidFill>
                  <a:schemeClr val="tx1"/>
                </a:solidFill>
                <a:effectLst/>
                <a:cs typeface="B Zar" panose="00000400000000000000" pitchFamily="2" charset="-78"/>
              </a:rPr>
              <a:t>ومتغیرهای برون داد: پیش بینی شده ها چه روابطی حاکم است؟</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منظور از سلسله مراتب عادت هم خانواده چیست؟</a:t>
            </a:r>
            <a:br>
              <a:rPr lang="fa-IR" sz="3600" dirty="0" smtClean="0">
                <a:solidFill>
                  <a:schemeClr val="tx1"/>
                </a:solidFill>
                <a:effectLst/>
                <a:cs typeface="B Zar" panose="00000400000000000000" pitchFamily="2" charset="-78"/>
              </a:rPr>
            </a:br>
            <a:r>
              <a:rPr lang="fa-IR" sz="3600" dirty="0">
                <a:solidFill>
                  <a:prstClr val="black"/>
                </a:solidFill>
                <a:effectLst/>
                <a:cs typeface="B Zar" panose="00000400000000000000" pitchFamily="2" charset="-78"/>
              </a:rPr>
              <a:t>- خرده پاسخهای مقدم </a:t>
            </a:r>
            <a:r>
              <a:rPr lang="fa-IR" sz="3600" dirty="0" smtClean="0">
                <a:solidFill>
                  <a:prstClr val="black"/>
                </a:solidFill>
                <a:effectLst/>
                <a:cs typeface="B Zar" panose="00000400000000000000" pitchFamily="2" charset="-78"/>
              </a:rPr>
              <a:t>برهدف چیستند؟</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13370580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320"/>
            <a:ext cx="8095488" cy="6431280"/>
          </a:xfrm>
        </p:spPr>
        <p:txBody>
          <a:bodyPr>
            <a:noAutofit/>
          </a:bodyPr>
          <a:lstStyle/>
          <a:p>
            <a:pPr algn="r" rtl="1"/>
            <a:r>
              <a:rPr lang="fa-IR" sz="3600" b="1" dirty="0" smtClean="0">
                <a:solidFill>
                  <a:srgbClr val="FF0000"/>
                </a:solidFill>
                <a:effectLst/>
                <a:cs typeface="B Zar" panose="00000400000000000000" pitchFamily="2" charset="-78"/>
              </a:rPr>
              <a:t>لغو قانون تمرین:</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ثرندایک از طریق آزمایش با انسانها به جای صرفاًگربه ها یا جوجه ها، به این نتیجه رسید که تکرار صرف موجب یادگیری نمی شود. </a:t>
            </a:r>
            <a:br>
              <a:rPr lang="fa-IR" sz="3600" dirty="0" smtClean="0">
                <a:solidFill>
                  <a:schemeClr val="tx1"/>
                </a:solidFill>
                <a:effectLst/>
                <a:cs typeface="B Zar" panose="00000400000000000000" pitchFamily="2" charset="-78"/>
              </a:rPr>
            </a:br>
            <a:r>
              <a:rPr lang="fa-IR" sz="3600" dirty="0" smtClean="0">
                <a:solidFill>
                  <a:srgbClr val="FF0000"/>
                </a:solidFill>
                <a:effectLst/>
                <a:cs typeface="B Zar" panose="00000400000000000000" pitchFamily="2" charset="-78"/>
              </a:rPr>
              <a:t>برای مثال</a:t>
            </a:r>
            <a:r>
              <a:rPr lang="fa-IR" sz="3600" dirty="0" smtClean="0">
                <a:solidFill>
                  <a:schemeClr val="tx1"/>
                </a:solidFill>
                <a:effectLst/>
                <a:cs typeface="B Zar" panose="00000400000000000000" pitchFamily="2" charset="-78"/>
              </a:rPr>
              <a:t>؛ اودر یکی از این آزمایشها، ازآزمودنیها خواست با چشمان بسته، پشت میزشان بنشیند. و به هرآزمودنی مقدار زیادی کاغذویک مداد داد و ازآنها خواست بایک حرکت  سریع،خطی در حدود 4 اینچ بکشند.طی چندین جلسه در روزهای متوالی </a:t>
            </a:r>
            <a:r>
              <a:rPr lang="fa-IR" sz="3600" dirty="0" smtClean="0">
                <a:solidFill>
                  <a:srgbClr val="FF0000"/>
                </a:solidFill>
                <a:effectLst/>
                <a:cs typeface="B Zar" panose="00000400000000000000" pitchFamily="2" charset="-78"/>
              </a:rPr>
              <a:t>نتایج دوواقعیت کلی </a:t>
            </a:r>
            <a:r>
              <a:rPr lang="fa-IR" sz="3600" dirty="0" smtClean="0">
                <a:solidFill>
                  <a:schemeClr val="tx1"/>
                </a:solidFill>
                <a:effectLst/>
                <a:cs typeface="B Zar" panose="00000400000000000000" pitchFamily="2" charset="-78"/>
              </a:rPr>
              <a:t>را نشان می دهند:</a:t>
            </a:r>
            <a:br>
              <a:rPr lang="fa-IR" sz="3600" dirty="0" smtClean="0">
                <a:solidFill>
                  <a:schemeClr val="tx1"/>
                </a:solidFill>
                <a:effectLst/>
                <a:cs typeface="B Zar" panose="00000400000000000000" pitchFamily="2" charset="-78"/>
              </a:rPr>
            </a:br>
            <a:r>
              <a:rPr lang="fa-IR" sz="3200" dirty="0" smtClean="0">
                <a:solidFill>
                  <a:schemeClr val="tx1"/>
                </a:solidFill>
                <a:effectLst/>
                <a:cs typeface="B Zar" panose="00000400000000000000" pitchFamily="2" charset="-78"/>
              </a:rPr>
              <a:t> 1- </a:t>
            </a:r>
            <a:r>
              <a:rPr lang="fa-IR" sz="3200" dirty="0" smtClean="0">
                <a:solidFill>
                  <a:srgbClr val="FF0000"/>
                </a:solidFill>
                <a:effectLst/>
                <a:cs typeface="B Zar" panose="00000400000000000000" pitchFamily="2" charset="-78"/>
              </a:rPr>
              <a:t>پاسخ چندگانه </a:t>
            </a:r>
            <a:r>
              <a:rPr lang="fa-IR" sz="3200" dirty="0" smtClean="0">
                <a:solidFill>
                  <a:schemeClr val="tx1"/>
                </a:solidFill>
                <a:effectLst/>
                <a:cs typeface="B Zar" panose="00000400000000000000" pitchFamily="2" charset="-78"/>
              </a:rPr>
              <a:t>یاواکنش متغیر و2- </a:t>
            </a:r>
            <a:r>
              <a:rPr lang="fa-IR" sz="3200" dirty="0" smtClean="0">
                <a:solidFill>
                  <a:srgbClr val="FF0000"/>
                </a:solidFill>
                <a:effectLst/>
                <a:cs typeface="B Zar" panose="00000400000000000000" pitchFamily="2" charset="-78"/>
              </a:rPr>
              <a:t>ناتوانی تکرار موقعیت </a:t>
            </a:r>
            <a:r>
              <a:rPr lang="fa-IR" sz="3200" dirty="0" smtClean="0">
                <a:solidFill>
                  <a:schemeClr val="tx1"/>
                </a:solidFill>
                <a:effectLst/>
                <a:cs typeface="B Zar" panose="00000400000000000000" pitchFamily="2" charset="-78"/>
              </a:rPr>
              <a:t>در ایجادیادگیری. </a:t>
            </a:r>
            <a:br>
              <a:rPr lang="fa-IR" sz="3200" dirty="0" smtClean="0">
                <a:solidFill>
                  <a:schemeClr val="tx1"/>
                </a:solidFill>
                <a:effectLst/>
                <a:cs typeface="B Zar" panose="00000400000000000000" pitchFamily="2" charset="-78"/>
              </a:rPr>
            </a:br>
            <a:r>
              <a:rPr lang="fa-IR" sz="3200" dirty="0" smtClean="0">
                <a:solidFill>
                  <a:schemeClr val="tx1"/>
                </a:solidFill>
                <a:effectLst/>
                <a:cs typeface="B Zar" panose="00000400000000000000" pitchFamily="2" charset="-78"/>
              </a:rPr>
              <a:t>به عبارت دیگر،</a:t>
            </a:r>
            <a:r>
              <a:rPr lang="fa-IR" sz="3200" dirty="0" smtClean="0">
                <a:solidFill>
                  <a:srgbClr val="FF0000"/>
                </a:solidFill>
                <a:effectLst/>
                <a:cs typeface="B Zar" panose="00000400000000000000" pitchFamily="2" charset="-78"/>
              </a:rPr>
              <a:t>تمرین- یاتکرار- </a:t>
            </a:r>
            <a:r>
              <a:rPr lang="fa-IR" sz="3200" dirty="0" smtClean="0">
                <a:solidFill>
                  <a:schemeClr val="tx1"/>
                </a:solidFill>
                <a:effectLst/>
                <a:cs typeface="B Zar" panose="00000400000000000000" pitchFamily="2" charset="-78"/>
              </a:rPr>
              <a:t>تأثیری بریادگیری ندارد.</a:t>
            </a:r>
            <a:endParaRPr lang="en-US" sz="32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16658747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320"/>
            <a:ext cx="7943088" cy="6431280"/>
          </a:xfrm>
        </p:spPr>
        <p:txBody>
          <a:bodyPr>
            <a:normAutofit/>
          </a:bodyPr>
          <a:lstStyle/>
          <a:p>
            <a:pPr algn="r" rtl="1">
              <a:lnSpc>
                <a:spcPct val="150000"/>
              </a:lnSpc>
            </a:pPr>
            <a:r>
              <a:rPr lang="fa-IR" sz="3600" b="1" dirty="0" smtClean="0">
                <a:solidFill>
                  <a:srgbClr val="FF0000"/>
                </a:solidFill>
                <a:effectLst/>
                <a:cs typeface="B Zar" panose="00000400000000000000" pitchFamily="2" charset="-78"/>
              </a:rPr>
              <a:t>نیمی از قانون اثر:</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ثرندایک</a:t>
            </a:r>
            <a:r>
              <a:rPr lang="fa-IR" sz="3600" dirty="0" smtClean="0">
                <a:solidFill>
                  <a:schemeClr val="tx1"/>
                </a:solidFill>
                <a:effectLst/>
                <a:cs typeface="B Zar" panose="00000400000000000000" pitchFamily="2" charset="-78"/>
              </a:rPr>
              <a:t> تأکید دارد که آنچه موجب یادگیری می شود، </a:t>
            </a:r>
            <a:r>
              <a:rPr lang="fa-IR" sz="3600" dirty="0" smtClean="0">
                <a:solidFill>
                  <a:srgbClr val="FF0000"/>
                </a:solidFill>
                <a:effectLst/>
                <a:cs typeface="B Zar" panose="00000400000000000000" pitchFamily="2" charset="-78"/>
              </a:rPr>
              <a:t>تکرارنیست</a:t>
            </a:r>
            <a:r>
              <a:rPr lang="fa-IR" sz="3600" dirty="0" smtClean="0">
                <a:solidFill>
                  <a:schemeClr val="tx1"/>
                </a:solidFill>
                <a:effectLst/>
                <a:cs typeface="B Zar" panose="00000400000000000000" pitchFamily="2" charset="-78"/>
              </a:rPr>
              <a:t>، بلکه </a:t>
            </a:r>
            <a:r>
              <a:rPr lang="fa-IR" sz="3600" dirty="0" smtClean="0">
                <a:solidFill>
                  <a:srgbClr val="FF0000"/>
                </a:solidFill>
                <a:effectLst/>
                <a:cs typeface="B Zar" panose="00000400000000000000" pitchFamily="2" charset="-78"/>
              </a:rPr>
              <a:t>پیامدها یا آثار عمل </a:t>
            </a:r>
            <a:r>
              <a:rPr lang="fa-IR" sz="3600" dirty="0" smtClean="0">
                <a:solidFill>
                  <a:schemeClr val="tx1"/>
                </a:solidFill>
                <a:effectLst/>
                <a:cs typeface="B Zar" panose="00000400000000000000" pitchFamily="2" charset="-78"/>
              </a:rPr>
              <a:t>است.به بیان دقیق تر،او همواره معتقد بود اعمالی که به شرایط خشنودکننده می انجامند نیرومند و حفظ می شوند. و بالعکس اعمالی که پاسخ منفی دریافت می کنند تکرارنمی شوند.</a:t>
            </a:r>
            <a:r>
              <a:rPr lang="fa-IR" sz="3600" dirty="0" smtClean="0">
                <a:effectLst/>
                <a:cs typeface="B Zar" panose="00000400000000000000" pitchFamily="2" charset="-78"/>
              </a:rPr>
              <a:t/>
            </a:r>
            <a:br>
              <a:rPr lang="fa-IR" sz="3600" dirty="0" smtClean="0">
                <a:effectLst/>
                <a:cs typeface="B Zar" panose="00000400000000000000" pitchFamily="2" charset="-78"/>
              </a:rPr>
            </a:br>
            <a:r>
              <a:rPr lang="fa-IR" sz="3600" dirty="0" smtClean="0">
                <a:effectLst/>
                <a:cs typeface="B Zar" panose="00000400000000000000" pitchFamily="2" charset="-78"/>
              </a:rPr>
              <a:t>- </a:t>
            </a:r>
            <a:endParaRPr lang="en-US" sz="3600" dirty="0">
              <a:effectLst/>
              <a:cs typeface="B Zar" panose="00000400000000000000" pitchFamily="2" charset="-78"/>
            </a:endParaRPr>
          </a:p>
        </p:txBody>
      </p:sp>
    </p:spTree>
    <p:extLst>
      <p:ext uri="{BB962C8B-B14F-4D97-AF65-F5344CB8AC3E}">
        <p14:creationId xmlns:p14="http://schemas.microsoft.com/office/powerpoint/2010/main" val="1486329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320"/>
            <a:ext cx="8095488" cy="6355080"/>
          </a:xfrm>
        </p:spPr>
        <p:txBody>
          <a:bodyPr>
            <a:normAutofit fontScale="90000"/>
          </a:bodyPr>
          <a:lstStyle/>
          <a:p>
            <a:pPr algn="r" rtl="1"/>
            <a:r>
              <a:rPr lang="fa-IR" sz="3600" b="1" dirty="0" smtClean="0">
                <a:solidFill>
                  <a:srgbClr val="FF0000"/>
                </a:solidFill>
                <a:effectLst/>
                <a:cs typeface="B Zar" panose="00000400000000000000" pitchFamily="2" charset="-78"/>
              </a:rPr>
              <a:t>یادگیری از راه اندیشه:</a:t>
            </a:r>
            <a:r>
              <a:rPr lang="fa-IR" sz="3600" dirty="0" smtClean="0">
                <a:effectLst/>
                <a:cs typeface="B Zar" panose="00000400000000000000" pitchFamily="2" charset="-78"/>
              </a:rPr>
              <a:t/>
            </a:r>
            <a:br>
              <a:rPr lang="fa-IR" sz="3600" dirty="0" smtClean="0">
                <a:effectLst/>
                <a:cs typeface="B Zar" panose="00000400000000000000" pitchFamily="2" charset="-78"/>
              </a:rPr>
            </a:br>
            <a:r>
              <a:rPr lang="fa-IR" sz="3600" dirty="0" smtClean="0">
                <a:solidFill>
                  <a:schemeClr val="tx1"/>
                </a:solidFill>
                <a:effectLst/>
                <a:cs typeface="B Zar" panose="00000400000000000000" pitchFamily="2" charset="-78"/>
              </a:rPr>
              <a:t>- ثراندایک چون یافته هایش معلوم می کردند که </a:t>
            </a:r>
            <a:r>
              <a:rPr lang="fa-IR" sz="3600" dirty="0" smtClean="0">
                <a:solidFill>
                  <a:srgbClr val="FF0000"/>
                </a:solidFill>
                <a:effectLst/>
                <a:cs typeface="B Zar" panose="00000400000000000000" pitchFamily="2" charset="-78"/>
              </a:rPr>
              <a:t>افکار یا اندیشه ها </a:t>
            </a:r>
            <a:r>
              <a:rPr lang="fa-IR" sz="3600" dirty="0" smtClean="0">
                <a:solidFill>
                  <a:schemeClr val="tx1"/>
                </a:solidFill>
                <a:effectLst/>
                <a:cs typeface="B Zar" panose="00000400000000000000" pitchFamily="2" charset="-78"/>
              </a:rPr>
              <a:t>در یادگیری انسان اهمیت دارند، نظریه او به  مسائل شناختی اشاره کرد.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یادگیری از راه اندیشه ها</a:t>
            </a:r>
            <a:r>
              <a:rPr lang="fa-IR" sz="3600" dirty="0" smtClean="0">
                <a:solidFill>
                  <a:schemeClr val="tx1"/>
                </a:solidFill>
                <a:effectLst/>
                <a:cs typeface="B Zar" panose="00000400000000000000" pitchFamily="2" charset="-78"/>
              </a:rPr>
              <a:t>،همان گونه که از اسم آن برمی آید با حضور مکرر اندیشه ها به عنوان موقعیتها یا پاسخهاو یا هردو مشخص می شود.درحالی که قسمت عمده یادگیری ای که سگها، گربه ها،جوجه ها و موشها آشکار می سازند از پیوندهایی تشکیل می شود که از موقعیتهای بیرونی یا ادراکی شروع شده و مستقیماً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به اعمال بدنی یا گرایشهای تکانشی مرتبط با اینگونه اعمال منجر می شوند، </a:t>
            </a:r>
            <a:r>
              <a:rPr lang="fa-IR" sz="3600" dirty="0" smtClean="0">
                <a:solidFill>
                  <a:srgbClr val="FF0000"/>
                </a:solidFill>
                <a:effectLst/>
                <a:cs typeface="B Zar" panose="00000400000000000000" pitchFamily="2" charset="-78"/>
              </a:rPr>
              <a:t>یادگیری بینشی انسان به کمک اندیشه ها </a:t>
            </a:r>
            <a:r>
              <a:rPr lang="fa-IR" sz="3600" dirty="0" smtClean="0">
                <a:solidFill>
                  <a:schemeClr val="tx1"/>
                </a:solidFill>
                <a:effectLst/>
                <a:cs typeface="B Zar" panose="00000400000000000000" pitchFamily="2" charset="-78"/>
              </a:rPr>
              <a:t>صورت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می گیرد که محدودیتی ندارند.</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1062957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320"/>
            <a:ext cx="8171688" cy="6355080"/>
          </a:xfrm>
        </p:spPr>
        <p:txBody>
          <a:bodyPr>
            <a:noAutofit/>
          </a:bodyPr>
          <a:lstStyle/>
          <a:p>
            <a:pPr algn="r" rtl="1"/>
            <a:r>
              <a:rPr lang="fa-IR" sz="3200" b="1" dirty="0" smtClean="0">
                <a:solidFill>
                  <a:srgbClr val="FF0000"/>
                </a:solidFill>
                <a:effectLst/>
                <a:cs typeface="B Zar" panose="00000400000000000000" pitchFamily="2" charset="-78"/>
              </a:rPr>
              <a:t>اصل تعلق پذیری در نظام ثرندایک:</a:t>
            </a:r>
            <a:r>
              <a:rPr lang="fa-IR" sz="3200" dirty="0" smtClean="0">
                <a:solidFill>
                  <a:schemeClr val="tx1"/>
                </a:solidFill>
                <a:effectLst/>
                <a:cs typeface="B Zar" panose="00000400000000000000" pitchFamily="2" charset="-78"/>
              </a:rPr>
              <a:t/>
            </a:r>
            <a:br>
              <a:rPr lang="fa-IR" sz="3200" dirty="0" smtClean="0">
                <a:solidFill>
                  <a:schemeClr val="tx1"/>
                </a:solidFill>
                <a:effectLst/>
                <a:cs typeface="B Zar" panose="00000400000000000000" pitchFamily="2" charset="-78"/>
              </a:rPr>
            </a:br>
            <a:r>
              <a:rPr lang="fa-IR" sz="3200" dirty="0" smtClean="0">
                <a:solidFill>
                  <a:schemeClr val="tx1"/>
                </a:solidFill>
                <a:effectLst/>
                <a:cs typeface="B Zar" panose="00000400000000000000" pitchFamily="2" charset="-78"/>
              </a:rPr>
              <a:t>- اگر دو یا چند عنصر متعلق به هم درک شوند،راحت تر آموخته می شوند. </a:t>
            </a:r>
            <a:r>
              <a:rPr lang="fa-IR" sz="3200" dirty="0" smtClean="0">
                <a:solidFill>
                  <a:srgbClr val="FF0000"/>
                </a:solidFill>
                <a:effectLst/>
                <a:cs typeface="B Zar" panose="00000400000000000000" pitchFamily="2" charset="-78"/>
              </a:rPr>
              <a:t>مانند</a:t>
            </a:r>
            <a:r>
              <a:rPr lang="fa-IR" sz="3200" dirty="0" smtClean="0">
                <a:solidFill>
                  <a:schemeClr val="tx1"/>
                </a:solidFill>
                <a:effectLst/>
                <a:cs typeface="B Zar" panose="00000400000000000000" pitchFamily="2" charset="-78"/>
              </a:rPr>
              <a:t>؛همراه کردن اعداد باکلمات که به دنبال هم چندین بار تکرار شوند.</a:t>
            </a:r>
            <a:br>
              <a:rPr lang="fa-IR" sz="3200" dirty="0" smtClean="0">
                <a:solidFill>
                  <a:schemeClr val="tx1"/>
                </a:solidFill>
                <a:effectLst/>
                <a:cs typeface="B Zar" panose="00000400000000000000" pitchFamily="2" charset="-78"/>
              </a:rPr>
            </a:br>
            <a:r>
              <a:rPr lang="fa-IR" sz="3200" b="1" dirty="0" smtClean="0">
                <a:solidFill>
                  <a:srgbClr val="FF0000"/>
                </a:solidFill>
                <a:effectLst/>
                <a:cs typeface="B Zar" panose="00000400000000000000" pitchFamily="2" charset="-78"/>
              </a:rPr>
              <a:t>اصل گسترش اثر:</a:t>
            </a:r>
            <a:r>
              <a:rPr lang="fa-IR" sz="3200" dirty="0" smtClean="0">
                <a:solidFill>
                  <a:schemeClr val="tx1"/>
                </a:solidFill>
                <a:effectLst/>
                <a:cs typeface="B Zar" panose="00000400000000000000" pitchFamily="2" charset="-78"/>
              </a:rPr>
              <a:t/>
            </a:r>
            <a:br>
              <a:rPr lang="fa-IR" sz="3200" dirty="0" smtClean="0">
                <a:solidFill>
                  <a:schemeClr val="tx1"/>
                </a:solidFill>
                <a:effectLst/>
                <a:cs typeface="B Zar" panose="00000400000000000000" pitchFamily="2" charset="-78"/>
              </a:rPr>
            </a:br>
            <a:r>
              <a:rPr lang="fa-IR" sz="3200" dirty="0" smtClean="0">
                <a:solidFill>
                  <a:schemeClr val="tx1"/>
                </a:solidFill>
                <a:effectLst/>
                <a:cs typeface="B Zar" panose="00000400000000000000" pitchFamily="2" charset="-78"/>
              </a:rPr>
              <a:t>- یعنی وقتی </a:t>
            </a:r>
            <a:r>
              <a:rPr lang="fa-IR" sz="3200" dirty="0" smtClean="0">
                <a:solidFill>
                  <a:srgbClr val="FF0000"/>
                </a:solidFill>
                <a:effectLst/>
                <a:cs typeface="B Zar" panose="00000400000000000000" pitchFamily="2" charset="-78"/>
              </a:rPr>
              <a:t>پاسخی تقویت </a:t>
            </a:r>
            <a:r>
              <a:rPr lang="fa-IR" sz="3200" dirty="0" smtClean="0">
                <a:solidFill>
                  <a:schemeClr val="tx1"/>
                </a:solidFill>
                <a:effectLst/>
                <a:cs typeface="B Zar" panose="00000400000000000000" pitchFamily="2" charset="-78"/>
              </a:rPr>
              <a:t>می شود،</a:t>
            </a:r>
            <a:r>
              <a:rPr lang="fa-IR" sz="3200" dirty="0" smtClean="0">
                <a:solidFill>
                  <a:srgbClr val="FF0000"/>
                </a:solidFill>
                <a:effectLst/>
                <a:cs typeface="B Zar" panose="00000400000000000000" pitchFamily="2" charset="-78"/>
              </a:rPr>
              <a:t>سایرپاسخهای</a:t>
            </a:r>
            <a:r>
              <a:rPr lang="fa-IR" sz="3200" dirty="0" smtClean="0">
                <a:solidFill>
                  <a:schemeClr val="tx1"/>
                </a:solidFill>
                <a:effectLst/>
                <a:cs typeface="B Zar" panose="00000400000000000000" pitchFamily="2" charset="-78"/>
              </a:rPr>
              <a:t> مربوط به آن </a:t>
            </a:r>
            <a:br>
              <a:rPr lang="fa-IR" sz="3200" dirty="0" smtClean="0">
                <a:solidFill>
                  <a:schemeClr val="tx1"/>
                </a:solidFill>
                <a:effectLst/>
                <a:cs typeface="B Zar" panose="00000400000000000000" pitchFamily="2" charset="-78"/>
              </a:rPr>
            </a:br>
            <a:r>
              <a:rPr lang="fa-IR" sz="3200" dirty="0" smtClean="0">
                <a:solidFill>
                  <a:schemeClr val="tx1"/>
                </a:solidFill>
                <a:effectLst/>
                <a:cs typeface="B Zar" panose="00000400000000000000" pitchFamily="2" charset="-78"/>
              </a:rPr>
              <a:t>نیز تحت تأثیر قرار می گیرند.</a:t>
            </a:r>
            <a:r>
              <a:rPr lang="fa-IR" sz="3200" dirty="0" smtClean="0">
                <a:solidFill>
                  <a:srgbClr val="FF0000"/>
                </a:solidFill>
                <a:effectLst/>
                <a:cs typeface="B Zar" panose="00000400000000000000" pitchFamily="2" charset="-78"/>
              </a:rPr>
              <a:t>برای مثال</a:t>
            </a:r>
            <a:r>
              <a:rPr lang="fa-IR" sz="3200" dirty="0" smtClean="0">
                <a:solidFill>
                  <a:schemeClr val="tx1"/>
                </a:solidFill>
                <a:effectLst/>
                <a:cs typeface="B Zar" panose="00000400000000000000" pitchFamily="2" charset="-78"/>
              </a:rPr>
              <a:t>؛ ثرندایک از آزمودنیها خواست ازبین 1تا10،عددی را انتخاب کنندکه در یک مجموعه </a:t>
            </a:r>
            <a:br>
              <a:rPr lang="fa-IR" sz="3200" dirty="0" smtClean="0">
                <a:solidFill>
                  <a:schemeClr val="tx1"/>
                </a:solidFill>
                <a:effectLst/>
                <a:cs typeface="B Zar" panose="00000400000000000000" pitchFamily="2" charset="-78"/>
              </a:rPr>
            </a:br>
            <a:r>
              <a:rPr lang="fa-IR" sz="3200" dirty="0" smtClean="0">
                <a:solidFill>
                  <a:schemeClr val="tx1"/>
                </a:solidFill>
                <a:effectLst/>
                <a:cs typeface="B Zar" panose="00000400000000000000" pitchFamily="2" charset="-78"/>
              </a:rPr>
              <a:t>یا کلمه ای همراه بود. در بین این اعداد،عددی بودکه کلمه های همراه با آن بارها تکرار شده بودند. هروقت آزمودنی عددی را انتخاب می کرد که ازمایشگر آن را برای کلمه ای برگزیده بود </a:t>
            </a:r>
            <a:br>
              <a:rPr lang="fa-IR" sz="3200" dirty="0" smtClean="0">
                <a:solidFill>
                  <a:schemeClr val="tx1"/>
                </a:solidFill>
                <a:effectLst/>
                <a:cs typeface="B Zar" panose="00000400000000000000" pitchFamily="2" charset="-78"/>
              </a:rPr>
            </a:br>
            <a:r>
              <a:rPr lang="fa-IR" sz="3200" dirty="0" smtClean="0">
                <a:solidFill>
                  <a:schemeClr val="tx1"/>
                </a:solidFill>
                <a:effectLst/>
                <a:cs typeface="B Zar" panose="00000400000000000000" pitchFamily="2" charset="-78"/>
              </a:rPr>
              <a:t>که بارها تکرار شده بود،به اوگفته می شد:درست است.تعجب آور نبود که فراوانی تکرار اعداد«</a:t>
            </a:r>
            <a:r>
              <a:rPr lang="fa-IR" sz="3200" dirty="0" smtClean="0">
                <a:solidFill>
                  <a:srgbClr val="FF0000"/>
                </a:solidFill>
                <a:effectLst/>
                <a:cs typeface="B Zar" panose="00000400000000000000" pitchFamily="2" charset="-78"/>
              </a:rPr>
              <a:t>درست است</a:t>
            </a:r>
            <a:r>
              <a:rPr lang="fa-IR" sz="3200" dirty="0" smtClean="0">
                <a:solidFill>
                  <a:schemeClr val="tx1"/>
                </a:solidFill>
                <a:effectLst/>
                <a:cs typeface="B Zar" panose="00000400000000000000" pitchFamily="2" charset="-78"/>
              </a:rPr>
              <a:t>» افزایش یافت.</a:t>
            </a:r>
            <a:endParaRPr lang="en-US" sz="32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18995644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320"/>
            <a:ext cx="8229600" cy="6431280"/>
          </a:xfrm>
        </p:spPr>
        <p:txBody>
          <a:bodyPr>
            <a:normAutofit fontScale="90000"/>
          </a:bodyPr>
          <a:lstStyle/>
          <a:p>
            <a:pPr algn="r" rtl="1"/>
            <a:r>
              <a:rPr lang="fa-IR" sz="3600" b="1" dirty="0" smtClean="0">
                <a:solidFill>
                  <a:srgbClr val="FF0000"/>
                </a:solidFill>
                <a:effectLst/>
                <a:cs typeface="B Zar" panose="00000400000000000000" pitchFamily="2" charset="-78"/>
              </a:rPr>
              <a:t>کلارک ال.هال(1952- 1884)</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بلندپروازترین نظریه پرداز رفتاراست.</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نظام هال </a:t>
            </a:r>
            <a:r>
              <a:rPr lang="fa-IR" sz="3600" dirty="0" smtClean="0">
                <a:solidFill>
                  <a:schemeClr val="tx1"/>
                </a:solidFill>
                <a:effectLst/>
                <a:cs typeface="B Zar" panose="00000400000000000000" pitchFamily="2" charset="-78"/>
              </a:rPr>
              <a:t>بر اساس </a:t>
            </a:r>
            <a:r>
              <a:rPr lang="fa-IR" sz="3600" dirty="0" smtClean="0">
                <a:solidFill>
                  <a:srgbClr val="FF0000"/>
                </a:solidFill>
                <a:effectLst/>
                <a:cs typeface="B Zar" panose="00000400000000000000" pitchFamily="2" charset="-78"/>
              </a:rPr>
              <a:t>17</a:t>
            </a: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قانون</a:t>
            </a:r>
            <a:r>
              <a:rPr lang="fa-IR" sz="3600" dirty="0" smtClean="0">
                <a:solidFill>
                  <a:schemeClr val="tx1"/>
                </a:solidFill>
                <a:effectLst/>
                <a:cs typeface="B Zar" panose="00000400000000000000" pitchFamily="2" charset="-78"/>
              </a:rPr>
              <a:t>(که</a:t>
            </a:r>
            <a:r>
              <a:rPr lang="fa-IR" sz="3600" dirty="0" smtClean="0">
                <a:solidFill>
                  <a:srgbClr val="FF0000"/>
                </a:solidFill>
                <a:effectLst/>
                <a:cs typeface="B Zar" panose="00000400000000000000" pitchFamily="2" charset="-78"/>
              </a:rPr>
              <a:t> اصل موضوع </a:t>
            </a:r>
            <a:r>
              <a:rPr lang="fa-IR" sz="3600" dirty="0" smtClean="0">
                <a:solidFill>
                  <a:schemeClr val="tx1"/>
                </a:solidFill>
                <a:effectLst/>
                <a:cs typeface="B Zar" panose="00000400000000000000" pitchFamily="2" charset="-78"/>
              </a:rPr>
              <a:t>نام دارد) استوار است که بیش از صد قضیه و چند اصل تبعی از آنها به دست آمده است.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نظام هال</a:t>
            </a:r>
            <a:r>
              <a:rPr lang="fa-IR" sz="3600" dirty="0" smtClean="0">
                <a:solidFill>
                  <a:schemeClr val="tx1"/>
                </a:solidFill>
                <a:effectLst/>
                <a:cs typeface="B Zar" panose="00000400000000000000" pitchFamily="2" charset="-78"/>
              </a:rPr>
              <a:t>، نظام </a:t>
            </a:r>
            <a:r>
              <a:rPr lang="fa-IR" sz="3600" dirty="0" smtClean="0">
                <a:solidFill>
                  <a:srgbClr val="FF0000"/>
                </a:solidFill>
                <a:effectLst/>
                <a:cs typeface="B Zar" panose="00000400000000000000" pitchFamily="2" charset="-78"/>
              </a:rPr>
              <a:t>فرضی – استنتاجی </a:t>
            </a:r>
            <a:r>
              <a:rPr lang="fa-IR" sz="3600" dirty="0" smtClean="0">
                <a:solidFill>
                  <a:schemeClr val="tx1"/>
                </a:solidFill>
                <a:effectLst/>
                <a:cs typeface="B Zar" panose="00000400000000000000" pitchFamily="2" charset="-78"/>
              </a:rPr>
              <a:t>نامیده می شود.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هال</a:t>
            </a:r>
            <a:r>
              <a:rPr lang="fa-IR" sz="3600" dirty="0" smtClean="0">
                <a:solidFill>
                  <a:schemeClr val="tx1"/>
                </a:solidFill>
                <a:effectLst/>
                <a:cs typeface="B Zar" panose="00000400000000000000" pitchFamily="2" charset="-78"/>
              </a:rPr>
              <a:t> می گوید</a:t>
            </a:r>
            <a:r>
              <a:rPr lang="fa-IR" sz="3600" dirty="0" smtClean="0">
                <a:solidFill>
                  <a:srgbClr val="FF0000"/>
                </a:solidFill>
                <a:effectLst/>
                <a:cs typeface="B Zar" panose="00000400000000000000" pitchFamily="2" charset="-78"/>
              </a:rPr>
              <a:t>علم دوجنبه اساسی </a:t>
            </a:r>
            <a:r>
              <a:rPr lang="fa-IR" sz="3600" dirty="0" smtClean="0">
                <a:solidFill>
                  <a:schemeClr val="tx1"/>
                </a:solidFill>
                <a:effectLst/>
                <a:cs typeface="B Zar" panose="00000400000000000000" pitchFamily="2" charset="-78"/>
              </a:rPr>
              <a:t>دارد.</a:t>
            </a:r>
            <a:r>
              <a:rPr lang="fa-IR" sz="3600" dirty="0" smtClean="0">
                <a:solidFill>
                  <a:srgbClr val="FF0000"/>
                </a:solidFill>
                <a:effectLst/>
                <a:cs typeface="B Zar" panose="00000400000000000000" pitchFamily="2" charset="-78"/>
              </a:rPr>
              <a:t> یکی </a:t>
            </a:r>
            <a:r>
              <a:rPr lang="fa-IR" sz="3600" dirty="0" smtClean="0">
                <a:solidFill>
                  <a:schemeClr val="tx1"/>
                </a:solidFill>
                <a:effectLst/>
                <a:cs typeface="B Zar" panose="00000400000000000000" pitchFamily="2" charset="-78"/>
              </a:rPr>
              <a:t>به یافته های </a:t>
            </a:r>
            <a:r>
              <a:rPr lang="fa-IR" sz="3600" dirty="0" smtClean="0">
                <a:solidFill>
                  <a:srgbClr val="FF0000"/>
                </a:solidFill>
                <a:effectLst/>
                <a:cs typeface="B Zar" panose="00000400000000000000" pitchFamily="2" charset="-78"/>
              </a:rPr>
              <a:t>واقعی</a:t>
            </a:r>
            <a:r>
              <a:rPr lang="fa-IR" sz="3600" dirty="0" smtClean="0">
                <a:solidFill>
                  <a:schemeClr val="tx1"/>
                </a:solidFill>
                <a:effectLst/>
                <a:cs typeface="B Zar" panose="00000400000000000000" pitchFamily="2" charset="-78"/>
              </a:rPr>
              <a:t> (واقعیتهای)آن رشته مربوط می شود؛</a:t>
            </a:r>
            <a:r>
              <a:rPr lang="fa-IR" sz="3600" dirty="0" smtClean="0">
                <a:solidFill>
                  <a:srgbClr val="FF0000"/>
                </a:solidFill>
                <a:effectLst/>
                <a:cs typeface="B Zar" panose="00000400000000000000" pitchFamily="2" charset="-78"/>
              </a:rPr>
              <a:t>دیگری</a:t>
            </a:r>
            <a:r>
              <a:rPr lang="fa-IR" sz="3600" dirty="0" smtClean="0">
                <a:solidFill>
                  <a:schemeClr val="tx1"/>
                </a:solidFill>
                <a:effectLst/>
                <a:cs typeface="B Zar" panose="00000400000000000000" pitchFamily="2" charset="-78"/>
              </a:rPr>
              <a:t> می کوشدبا</a:t>
            </a:r>
            <a:r>
              <a:rPr lang="fa-IR" sz="3600" dirty="0" smtClean="0">
                <a:solidFill>
                  <a:srgbClr val="FF0000"/>
                </a:solidFill>
                <a:effectLst/>
                <a:cs typeface="B Zar" panose="00000400000000000000" pitchFamily="2" charset="-78"/>
              </a:rPr>
              <a:t>سازماندهی یافته ها </a:t>
            </a:r>
            <a:r>
              <a:rPr lang="fa-IR" sz="3600" dirty="0" smtClean="0">
                <a:solidFill>
                  <a:schemeClr val="tx1"/>
                </a:solidFill>
                <a:effectLst/>
                <a:cs typeface="B Zar" panose="00000400000000000000" pitchFamily="2" charset="-78"/>
              </a:rPr>
              <a:t>در یک نظام یا نظریه </a:t>
            </a:r>
            <a:r>
              <a:rPr lang="fa-IR" sz="3600" dirty="0" smtClean="0">
                <a:solidFill>
                  <a:srgbClr val="FF0000"/>
                </a:solidFill>
                <a:effectLst/>
                <a:cs typeface="B Zar" panose="00000400000000000000" pitchFamily="2" charset="-78"/>
              </a:rPr>
              <a:t>منسجم و منطقی</a:t>
            </a:r>
            <a:r>
              <a:rPr lang="fa-IR" sz="3600" dirty="0" smtClean="0">
                <a:solidFill>
                  <a:schemeClr val="tx1"/>
                </a:solidFill>
                <a:effectLst/>
                <a:cs typeface="B Zar" panose="00000400000000000000" pitchFamily="2" charset="-78"/>
              </a:rPr>
              <a:t>، به آنها معنی دهد.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بنابراین نظریه وظیفه توجیه کردن یافته هاوشالوده ای برای شناخت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و پیش بینی کردن را برعهده دارد.</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38416599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320"/>
            <a:ext cx="8153400" cy="6431280"/>
          </a:xfrm>
        </p:spPr>
        <p:txBody>
          <a:bodyPr>
            <a:normAutofit fontScale="90000"/>
          </a:bodyPr>
          <a:lstStyle/>
          <a:p>
            <a:pPr algn="r" rtl="1"/>
            <a:r>
              <a:rPr lang="fa-IR" sz="3600" b="1" dirty="0" smtClean="0">
                <a:solidFill>
                  <a:srgbClr val="FF0000"/>
                </a:solidFill>
                <a:effectLst/>
                <a:cs typeface="B Zar" panose="00000400000000000000" pitchFamily="2" charset="-78"/>
              </a:rPr>
              <a:t>عناصر اصلی نظام هال:</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نظام رفتارگرای هال با تمام ملاکهای رفتارگرایی برای</a:t>
            </a:r>
            <a:r>
              <a:rPr lang="fa-IR" sz="3600" dirty="0" smtClean="0">
                <a:solidFill>
                  <a:srgbClr val="FF0000"/>
                </a:solidFill>
                <a:effectLst/>
                <a:cs typeface="B Zar" panose="00000400000000000000" pitchFamily="2" charset="-78"/>
              </a:rPr>
              <a:t> عینیت، دقت، ونظم</a:t>
            </a:r>
            <a:r>
              <a:rPr lang="fa-IR" sz="3600" dirty="0" smtClean="0">
                <a:solidFill>
                  <a:schemeClr val="tx1"/>
                </a:solidFill>
                <a:effectLst/>
                <a:cs typeface="B Zar" panose="00000400000000000000" pitchFamily="2" charset="-78"/>
              </a:rPr>
              <a:t>، مشخص می شود.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هال در راستای رویکرد رفتارگرا،رفتار انسان را برحسب محرکها و پاسخها در نظر داشت.همانند </a:t>
            </a:r>
            <a:r>
              <a:rPr lang="fa-IR" sz="3600" dirty="0" smtClean="0">
                <a:solidFill>
                  <a:srgbClr val="FF0000"/>
                </a:solidFill>
                <a:effectLst/>
                <a:cs typeface="B Zar" panose="00000400000000000000" pitchFamily="2" charset="-78"/>
              </a:rPr>
              <a:t>پاولف،واتسون،گاتری و ثرندایک</a:t>
            </a:r>
            <a:r>
              <a:rPr lang="fa-IR" sz="3600" dirty="0" smtClean="0">
                <a:solidFill>
                  <a:schemeClr val="tx1"/>
                </a:solidFill>
                <a:effectLst/>
                <a:cs typeface="B Zar" panose="00000400000000000000" pitchFamily="2" charset="-78"/>
              </a:rPr>
              <a:t>، متقاعد شده بود پاسخهایی که به صورت محیطی شرطی شده اند، مبنای رفتار را تشکیل می دهند.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ازنظرهال</a:t>
            </a:r>
            <a:r>
              <a:rPr lang="fa-IR" sz="3600" dirty="0" smtClean="0">
                <a:solidFill>
                  <a:srgbClr val="FF0000"/>
                </a:solidFill>
                <a:effectLst/>
                <a:cs typeface="B Zar" panose="00000400000000000000" pitchFamily="2" charset="-78"/>
              </a:rPr>
              <a:t>،محرکها </a:t>
            </a:r>
            <a:r>
              <a:rPr lang="fa-IR" sz="3600" dirty="0" smtClean="0">
                <a:solidFill>
                  <a:schemeClr val="tx1"/>
                </a:solidFill>
                <a:effectLst/>
                <a:cs typeface="B Zar" panose="00000400000000000000" pitchFamily="2" charset="-78"/>
              </a:rPr>
              <a:t>ازکلیه شرایطی تشکیل می شوندکه برارگانیزم تأثیر می گذارند، ولی ممکن است به رفتار منجر شوندیا نشوند؛ او این شرایط پیشایند را </a:t>
            </a:r>
            <a:r>
              <a:rPr lang="fa-IR" sz="3600" dirty="0" smtClean="0">
                <a:solidFill>
                  <a:srgbClr val="FF0000"/>
                </a:solidFill>
                <a:effectLst/>
                <a:cs typeface="B Zar" panose="00000400000000000000" pitchFamily="2" charset="-78"/>
              </a:rPr>
              <a:t>متغیرهای درون داد </a:t>
            </a:r>
            <a:r>
              <a:rPr lang="fa-IR" sz="3600" dirty="0" smtClean="0">
                <a:solidFill>
                  <a:schemeClr val="tx1"/>
                </a:solidFill>
                <a:effectLst/>
                <a:cs typeface="B Zar" panose="00000400000000000000" pitchFamily="2" charset="-78"/>
              </a:rPr>
              <a:t>نامید.</a:t>
            </a:r>
            <a:br>
              <a:rPr lang="fa-IR" sz="3600" dirty="0" smtClean="0">
                <a:solidFill>
                  <a:schemeClr val="tx1"/>
                </a:solidFill>
                <a:effectLst/>
                <a:cs typeface="B Zar" panose="00000400000000000000" pitchFamily="2" charset="-78"/>
              </a:rPr>
            </a:br>
            <a:r>
              <a:rPr lang="fa-IR" sz="3600" dirty="0">
                <a:solidFill>
                  <a:schemeClr val="tx1"/>
                </a:solidFill>
                <a:effectLst/>
                <a:cs typeface="B Zar" panose="00000400000000000000" pitchFamily="2" charset="-78"/>
              </a:rPr>
              <a:t>-</a:t>
            </a:r>
            <a:r>
              <a:rPr lang="fa-IR" sz="3600" dirty="0" smtClean="0">
                <a:solidFill>
                  <a:schemeClr val="tx1"/>
                </a:solidFill>
                <a:effectLst/>
                <a:cs typeface="B Zar" panose="00000400000000000000" pitchFamily="2" charset="-78"/>
              </a:rPr>
              <a:t> همین طور،</a:t>
            </a:r>
            <a:r>
              <a:rPr lang="fa-IR" sz="3600" dirty="0" smtClean="0">
                <a:solidFill>
                  <a:srgbClr val="FF0000"/>
                </a:solidFill>
                <a:effectLst/>
                <a:cs typeface="B Zar" panose="00000400000000000000" pitchFamily="2" charset="-78"/>
              </a:rPr>
              <a:t>پاسخها</a:t>
            </a:r>
            <a:r>
              <a:rPr lang="fa-IR" sz="3600" dirty="0" smtClean="0">
                <a:solidFill>
                  <a:schemeClr val="tx1"/>
                </a:solidFill>
                <a:effectLst/>
                <a:cs typeface="B Zar" panose="00000400000000000000" pitchFamily="2" charset="-78"/>
              </a:rPr>
              <a:t> با عنوان </a:t>
            </a:r>
            <a:r>
              <a:rPr lang="fa-IR" sz="3600" dirty="0" smtClean="0">
                <a:solidFill>
                  <a:srgbClr val="FF0000"/>
                </a:solidFill>
                <a:effectLst/>
                <a:cs typeface="B Zar" panose="00000400000000000000" pitchFamily="2" charset="-78"/>
              </a:rPr>
              <a:t>متغیرهای برون داد </a:t>
            </a:r>
            <a:r>
              <a:rPr lang="fa-IR" sz="3600" dirty="0" smtClean="0">
                <a:solidFill>
                  <a:schemeClr val="tx1"/>
                </a:solidFill>
                <a:effectLst/>
                <a:cs typeface="B Zar" panose="00000400000000000000" pitchFamily="2" charset="-78"/>
              </a:rPr>
              <a:t>توصیف شده اند.</a:t>
            </a:r>
            <a:br>
              <a:rPr lang="fa-IR" sz="3600" dirty="0" smtClean="0">
                <a:solidFill>
                  <a:schemeClr val="tx1"/>
                </a:solidFill>
                <a:effectLst/>
                <a:cs typeface="B Zar" panose="00000400000000000000" pitchFamily="2" charset="-78"/>
              </a:rPr>
            </a:b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6177670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8095488" cy="6431280"/>
          </a:xfrm>
        </p:spPr>
        <p:txBody>
          <a:bodyPr>
            <a:normAutofit fontScale="90000"/>
          </a:bodyPr>
          <a:lstStyle/>
          <a:p>
            <a:pPr algn="r" rtl="1"/>
            <a:r>
              <a:rPr lang="fa-IR" sz="3200" dirty="0">
                <a:solidFill>
                  <a:prstClr val="black"/>
                </a:solidFill>
                <a:effectLst/>
                <a:cs typeface="B Zar" panose="00000400000000000000" pitchFamily="2" charset="-78"/>
              </a:rPr>
              <a:t>- تعدادی از اصول هال به توجیه کردن </a:t>
            </a:r>
            <a:r>
              <a:rPr lang="fa-IR" sz="3200" dirty="0">
                <a:solidFill>
                  <a:srgbClr val="FF0000"/>
                </a:solidFill>
                <a:effectLst/>
                <a:cs typeface="B Zar" panose="00000400000000000000" pitchFamily="2" charset="-78"/>
              </a:rPr>
              <a:t>ماهیت متغیرهای درون داد و برون داد و روابط موجود بین این دو</a:t>
            </a:r>
            <a:r>
              <a:rPr lang="fa-IR" sz="3200" dirty="0">
                <a:solidFill>
                  <a:prstClr val="black"/>
                </a:solidFill>
                <a:effectLst/>
                <a:cs typeface="B Zar" panose="00000400000000000000" pitchFamily="2" charset="-78"/>
              </a:rPr>
              <a:t>،اختصاص یافته اند. </a:t>
            </a:r>
            <a:r>
              <a:rPr lang="fa-IR" sz="3200" dirty="0" smtClean="0">
                <a:solidFill>
                  <a:prstClr val="black"/>
                </a:solidFill>
                <a:effectLst/>
                <a:cs typeface="B Zar" panose="00000400000000000000" pitchFamily="2" charset="-78"/>
              </a:rPr>
              <a:t/>
            </a:r>
            <a:br>
              <a:rPr lang="fa-IR" sz="3200" dirty="0" smtClean="0">
                <a:solidFill>
                  <a:prstClr val="black"/>
                </a:solidFill>
                <a:effectLst/>
                <a:cs typeface="B Zar" panose="00000400000000000000" pitchFamily="2" charset="-78"/>
              </a:rPr>
            </a:br>
            <a:r>
              <a:rPr lang="fa-IR" sz="3200" dirty="0" smtClean="0">
                <a:solidFill>
                  <a:prstClr val="black"/>
                </a:solidFill>
                <a:effectLst/>
                <a:cs typeface="B Zar" panose="00000400000000000000" pitchFamily="2" charset="-78"/>
              </a:rPr>
              <a:t>سومین </a:t>
            </a:r>
            <a:r>
              <a:rPr lang="fa-IR" sz="3200" dirty="0">
                <a:solidFill>
                  <a:prstClr val="black"/>
                </a:solidFill>
                <a:effectLst/>
                <a:cs typeface="B Zar" panose="00000400000000000000" pitchFamily="2" charset="-78"/>
              </a:rPr>
              <a:t>مجموعه متغیرهای رفتار که بخش مهمی از نظام هال را </a:t>
            </a:r>
            <a:r>
              <a:rPr lang="fa-IR" sz="3200" dirty="0" smtClean="0">
                <a:solidFill>
                  <a:prstClr val="black"/>
                </a:solidFill>
                <a:effectLst/>
                <a:cs typeface="B Zar" panose="00000400000000000000" pitchFamily="2" charset="-78"/>
              </a:rPr>
              <a:t>تشکیل </a:t>
            </a:r>
            <a:r>
              <a:rPr lang="fa-IR" sz="3200" dirty="0">
                <a:solidFill>
                  <a:prstClr val="black"/>
                </a:solidFill>
                <a:effectLst/>
                <a:cs typeface="B Zar" panose="00000400000000000000" pitchFamily="2" charset="-78"/>
              </a:rPr>
              <a:t>می دهد، </a:t>
            </a:r>
            <a:r>
              <a:rPr lang="fa-IR" sz="3200" dirty="0">
                <a:solidFill>
                  <a:srgbClr val="FF0000"/>
                </a:solidFill>
                <a:effectLst/>
                <a:cs typeface="B Zar" panose="00000400000000000000" pitchFamily="2" charset="-78"/>
              </a:rPr>
              <a:t>متغیرهای رابط </a:t>
            </a:r>
            <a:r>
              <a:rPr lang="fa-IR" sz="3200" dirty="0">
                <a:solidFill>
                  <a:prstClr val="black"/>
                </a:solidFill>
                <a:effectLst/>
                <a:cs typeface="B Zar" panose="00000400000000000000" pitchFamily="2" charset="-78"/>
              </a:rPr>
              <a:t>نام دارد</a:t>
            </a:r>
            <a:r>
              <a:rPr lang="fa-IR" sz="3200" dirty="0" smtClean="0">
                <a:solidFill>
                  <a:prstClr val="black"/>
                </a:solidFill>
                <a:effectLst/>
                <a:cs typeface="B Zar" panose="00000400000000000000" pitchFamily="2" charset="-78"/>
              </a:rPr>
              <a:t>.</a:t>
            </a:r>
            <a:br>
              <a:rPr lang="fa-IR" sz="3200" dirty="0" smtClean="0">
                <a:solidFill>
                  <a:prstClr val="black"/>
                </a:solidFill>
                <a:effectLst/>
                <a:cs typeface="B Zar" panose="00000400000000000000" pitchFamily="2" charset="-78"/>
              </a:rPr>
            </a:br>
            <a:r>
              <a:rPr lang="fa-IR" sz="3200" dirty="0" smtClean="0">
                <a:solidFill>
                  <a:prstClr val="black"/>
                </a:solidFill>
                <a:effectLst/>
                <a:cs typeface="B Zar" panose="00000400000000000000" pitchFamily="2" charset="-78"/>
              </a:rPr>
              <a:t>- جنبه های مهم متغیرهای درون داد و برون داد را می توان مشاهده و اندازه گیری کرد، در مقابل، متغیرهای رابط کاملاً فرضی هستند. آنها از درون داد و برون داد استنباط می شوند.</a:t>
            </a:r>
            <a:br>
              <a:rPr lang="fa-IR" sz="3200" dirty="0" smtClean="0">
                <a:solidFill>
                  <a:prstClr val="black"/>
                </a:solidFill>
                <a:effectLst/>
                <a:cs typeface="B Zar" panose="00000400000000000000" pitchFamily="2" charset="-78"/>
              </a:rPr>
            </a:br>
            <a:r>
              <a:rPr lang="fa-IR" sz="3200" dirty="0" smtClean="0">
                <a:solidFill>
                  <a:prstClr val="black"/>
                </a:solidFill>
                <a:effectLst/>
                <a:cs typeface="B Zar" panose="00000400000000000000" pitchFamily="2" charset="-78"/>
              </a:rPr>
              <a:t>- گاهی هال خود را به خاطرحدسهایش در باره محرک و وقوع پاسخ ،</a:t>
            </a:r>
            <a:br>
              <a:rPr lang="fa-IR" sz="3200" dirty="0" smtClean="0">
                <a:solidFill>
                  <a:prstClr val="black"/>
                </a:solidFill>
                <a:effectLst/>
                <a:cs typeface="B Zar" panose="00000400000000000000" pitchFamily="2" charset="-78"/>
              </a:rPr>
            </a:br>
            <a:r>
              <a:rPr lang="fa-IR" sz="3200" dirty="0" smtClean="0">
                <a:solidFill>
                  <a:prstClr val="black"/>
                </a:solidFill>
                <a:effectLst/>
                <a:cs typeface="B Zar" panose="00000400000000000000" pitchFamily="2" charset="-78"/>
              </a:rPr>
              <a:t>به جای رفتارگرا، </a:t>
            </a:r>
            <a:r>
              <a:rPr lang="fa-IR" sz="3200" dirty="0" smtClean="0">
                <a:solidFill>
                  <a:srgbClr val="FF0000"/>
                </a:solidFill>
                <a:effectLst/>
                <a:cs typeface="B Zar" panose="00000400000000000000" pitchFamily="2" charset="-78"/>
              </a:rPr>
              <a:t>نورفتارگرا </a:t>
            </a:r>
            <a:r>
              <a:rPr lang="fa-IR" sz="3200" dirty="0" smtClean="0">
                <a:solidFill>
                  <a:prstClr val="black"/>
                </a:solidFill>
                <a:effectLst/>
                <a:cs typeface="B Zar" panose="00000400000000000000" pitchFamily="2" charset="-78"/>
              </a:rPr>
              <a:t>توصیف کرد.</a:t>
            </a:r>
            <a:br>
              <a:rPr lang="fa-IR" sz="3200" dirty="0" smtClean="0">
                <a:solidFill>
                  <a:prstClr val="black"/>
                </a:solidFill>
                <a:effectLst/>
                <a:cs typeface="B Zar" panose="00000400000000000000" pitchFamily="2" charset="-78"/>
              </a:rPr>
            </a:br>
            <a:r>
              <a:rPr lang="fa-IR" sz="3200" dirty="0" smtClean="0">
                <a:solidFill>
                  <a:prstClr val="black"/>
                </a:solidFill>
                <a:effectLst/>
                <a:cs typeface="B Zar" panose="00000400000000000000" pitchFamily="2" charset="-78"/>
              </a:rPr>
              <a:t>- هال براثرتأثیر پذیری از تحقیق پاولف، اعتقاد داشت که کل رفتار از  پیوندهای </a:t>
            </a:r>
            <a:r>
              <a:rPr lang="en-US" sz="3200" dirty="0" smtClean="0">
                <a:solidFill>
                  <a:prstClr val="black"/>
                </a:solidFill>
                <a:effectLst/>
                <a:cs typeface="B Zar" panose="00000400000000000000" pitchFamily="2" charset="-78"/>
              </a:rPr>
              <a:t>S-R</a:t>
            </a:r>
            <a:r>
              <a:rPr lang="fa-IR" sz="3200" dirty="0" smtClean="0">
                <a:solidFill>
                  <a:prstClr val="black"/>
                </a:solidFill>
                <a:effectLst/>
                <a:cs typeface="B Zar" panose="00000400000000000000" pitchFamily="2" charset="-78"/>
              </a:rPr>
              <a:t>تشکیل می شود.</a:t>
            </a:r>
            <a:br>
              <a:rPr lang="fa-IR" sz="3200" dirty="0" smtClean="0">
                <a:solidFill>
                  <a:prstClr val="black"/>
                </a:solidFill>
                <a:effectLst/>
                <a:cs typeface="B Zar" panose="00000400000000000000" pitchFamily="2" charset="-78"/>
              </a:rPr>
            </a:br>
            <a:r>
              <a:rPr lang="fa-IR" sz="3200" dirty="0" smtClean="0">
                <a:solidFill>
                  <a:prstClr val="black"/>
                </a:solidFill>
                <a:effectLst/>
                <a:cs typeface="B Zar" panose="00000400000000000000" pitchFamily="2" charset="-78"/>
              </a:rPr>
              <a:t>- مفهوم اصلی دررفتارعادت است و عادت پیوند </a:t>
            </a:r>
            <a:r>
              <a:rPr lang="en-US" sz="3200" dirty="0">
                <a:solidFill>
                  <a:prstClr val="black"/>
                </a:solidFill>
                <a:effectLst/>
                <a:cs typeface="B Zar" panose="00000400000000000000" pitchFamily="2" charset="-78"/>
              </a:rPr>
              <a:t>S-R </a:t>
            </a:r>
            <a:r>
              <a:rPr lang="fa-IR" sz="3200" dirty="0" smtClean="0">
                <a:solidFill>
                  <a:prstClr val="black"/>
                </a:solidFill>
                <a:effectLst/>
                <a:cs typeface="B Zar" panose="00000400000000000000" pitchFamily="2" charset="-78"/>
              </a:rPr>
              <a:t> یا مجموعه ای از این پیوندهاست که </a:t>
            </a:r>
            <a:r>
              <a:rPr lang="fa-IR" sz="3200" dirty="0" smtClean="0">
                <a:solidFill>
                  <a:srgbClr val="FF0000"/>
                </a:solidFill>
                <a:effectLst/>
                <a:cs typeface="B Zar" panose="00000400000000000000" pitchFamily="2" charset="-78"/>
              </a:rPr>
              <a:t>سلسله مراتب عادتهای هم خانواده </a:t>
            </a:r>
            <a:r>
              <a:rPr lang="fa-IR" sz="3200" dirty="0" smtClean="0">
                <a:solidFill>
                  <a:prstClr val="black"/>
                </a:solidFill>
                <a:effectLst/>
                <a:cs typeface="B Zar" panose="00000400000000000000" pitchFamily="2" charset="-78"/>
              </a:rPr>
              <a:t>نامیده می شود.</a:t>
            </a:r>
            <a:endParaRPr lang="en-US" dirty="0">
              <a:effectLst/>
              <a:cs typeface="B Zar" panose="00000400000000000000" pitchFamily="2" charset="-78"/>
            </a:endParaRPr>
          </a:p>
        </p:txBody>
      </p:sp>
    </p:spTree>
    <p:extLst>
      <p:ext uri="{BB962C8B-B14F-4D97-AF65-F5344CB8AC3E}">
        <p14:creationId xmlns:p14="http://schemas.microsoft.com/office/powerpoint/2010/main" val="14768135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320"/>
            <a:ext cx="8019288" cy="6431280"/>
          </a:xfrm>
        </p:spPr>
        <p:txBody>
          <a:bodyPr>
            <a:normAutofit/>
          </a:bodyPr>
          <a:lstStyle/>
          <a:p>
            <a:pPr algn="r" rtl="1"/>
            <a:r>
              <a:rPr lang="fa-IR" sz="3600" b="1" dirty="0" smtClean="0">
                <a:solidFill>
                  <a:srgbClr val="FF0000"/>
                </a:solidFill>
                <a:effectLst/>
                <a:cs typeface="B Zar" panose="00000400000000000000" pitchFamily="2" charset="-78"/>
              </a:rPr>
              <a:t>متغیرهای درون داد: پیش بین ها</a:t>
            </a:r>
            <a:r>
              <a:rPr lang="fa-IR" sz="3600" dirty="0" smtClean="0">
                <a:effectLst/>
                <a:cs typeface="B Zar" panose="00000400000000000000" pitchFamily="2" charset="-78"/>
              </a:rPr>
              <a:t/>
            </a:r>
            <a:br>
              <a:rPr lang="fa-IR" sz="3600" dirty="0" smtClean="0">
                <a:effectLst/>
                <a:cs typeface="B Zar" panose="00000400000000000000" pitchFamily="2" charset="-78"/>
              </a:rPr>
            </a:br>
            <a:r>
              <a:rPr lang="fa-IR" sz="3600" dirty="0" smtClean="0">
                <a:solidFill>
                  <a:schemeClr val="tx1"/>
                </a:solidFill>
                <a:effectLst/>
                <a:cs typeface="B Zar" panose="00000400000000000000" pitchFamily="2" charset="-78"/>
              </a:rPr>
              <a:t>- در نظام هال، </a:t>
            </a:r>
            <a:r>
              <a:rPr lang="fa-IR" sz="3600" dirty="0" smtClean="0">
                <a:solidFill>
                  <a:srgbClr val="FF0000"/>
                </a:solidFill>
                <a:effectLst/>
                <a:cs typeface="B Zar" panose="00000400000000000000" pitchFamily="2" charset="-78"/>
              </a:rPr>
              <a:t>متغیرهای درون داد </a:t>
            </a:r>
            <a:r>
              <a:rPr lang="fa-IR" sz="3600" dirty="0" smtClean="0">
                <a:solidFill>
                  <a:schemeClr val="tx1"/>
                </a:solidFill>
                <a:effectLst/>
                <a:cs typeface="B Zar" panose="00000400000000000000" pitchFamily="2" charset="-78"/>
              </a:rPr>
              <a:t>همان </a:t>
            </a:r>
            <a:r>
              <a:rPr lang="fa-IR" sz="3600" dirty="0" smtClean="0">
                <a:solidFill>
                  <a:srgbClr val="FF0000"/>
                </a:solidFill>
                <a:effectLst/>
                <a:cs typeface="B Zar" panose="00000400000000000000" pitchFamily="2" charset="-78"/>
              </a:rPr>
              <a:t>پیش بین ها </a:t>
            </a:r>
            <a:r>
              <a:rPr lang="fa-IR" sz="3600" dirty="0" smtClean="0">
                <a:solidFill>
                  <a:schemeClr val="tx1"/>
                </a:solidFill>
                <a:effectLst/>
                <a:cs typeface="B Zar" panose="00000400000000000000" pitchFamily="2" charset="-78"/>
              </a:rPr>
              <a:t>هستند.آنها بیانگراطلاعاتی هستندکه روانشناسان برای پیش بینی کردن دقیق نحوه ای که فرد پاسخ خواهد داد،به آنها نیاز دارند.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به عبارت دیگر، متغیرهای </a:t>
            </a:r>
            <a:r>
              <a:rPr lang="fa-IR" sz="3600" dirty="0" smtClean="0">
                <a:solidFill>
                  <a:srgbClr val="FF0000"/>
                </a:solidFill>
                <a:effectLst/>
                <a:cs typeface="B Zar" panose="00000400000000000000" pitchFamily="2" charset="-78"/>
              </a:rPr>
              <a:t>محرک</a:t>
            </a:r>
            <a:r>
              <a:rPr lang="fa-IR" sz="3600" dirty="0" smtClean="0">
                <a:solidFill>
                  <a:schemeClr val="tx1"/>
                </a:solidFill>
                <a:effectLst/>
                <a:cs typeface="B Zar" panose="00000400000000000000" pitchFamily="2" charset="-78"/>
              </a:rPr>
              <a:t>،متغیرهای </a:t>
            </a:r>
            <a:r>
              <a:rPr lang="fa-IR" sz="3600" dirty="0" smtClean="0">
                <a:solidFill>
                  <a:srgbClr val="FF0000"/>
                </a:solidFill>
                <a:effectLst/>
                <a:cs typeface="B Zar" panose="00000400000000000000" pitchFamily="2" charset="-78"/>
              </a:rPr>
              <a:t>مستقل</a:t>
            </a:r>
            <a:r>
              <a:rPr lang="fa-IR" sz="3600" dirty="0" smtClean="0">
                <a:solidFill>
                  <a:schemeClr val="tx1"/>
                </a:solidFill>
                <a:effectLst/>
                <a:cs typeface="B Zar" panose="00000400000000000000" pitchFamily="2" charset="-78"/>
              </a:rPr>
              <a:t> و متغیرهای </a:t>
            </a:r>
            <a:r>
              <a:rPr lang="fa-IR" sz="3600" dirty="0" smtClean="0">
                <a:solidFill>
                  <a:srgbClr val="FF0000"/>
                </a:solidFill>
                <a:effectLst/>
                <a:cs typeface="B Zar" panose="00000400000000000000" pitchFamily="2" charset="-78"/>
              </a:rPr>
              <a:t>پاسخ</a:t>
            </a:r>
            <a:r>
              <a:rPr lang="fa-IR" sz="3600" dirty="0" smtClean="0">
                <a:solidFill>
                  <a:schemeClr val="tx1"/>
                </a:solidFill>
                <a:effectLst/>
                <a:cs typeface="B Zar" panose="00000400000000000000" pitchFamily="2" charset="-78"/>
              </a:rPr>
              <a:t>، متغیرهای </a:t>
            </a:r>
            <a:r>
              <a:rPr lang="fa-IR" sz="3600" dirty="0" smtClean="0">
                <a:solidFill>
                  <a:srgbClr val="FF0000"/>
                </a:solidFill>
                <a:effectLst/>
                <a:cs typeface="B Zar" panose="00000400000000000000" pitchFamily="2" charset="-78"/>
              </a:rPr>
              <a:t>وابسته</a:t>
            </a:r>
            <a:r>
              <a:rPr lang="fa-IR" sz="3600" dirty="0" smtClean="0">
                <a:solidFill>
                  <a:schemeClr val="tx1"/>
                </a:solidFill>
                <a:effectLst/>
                <a:cs typeface="B Zar" panose="00000400000000000000" pitchFamily="2" charset="-78"/>
              </a:rPr>
              <a:t> هستند.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بطور خلاصه </a:t>
            </a:r>
            <a:r>
              <a:rPr lang="fa-IR" sz="3600" dirty="0" smtClean="0">
                <a:solidFill>
                  <a:srgbClr val="FF0000"/>
                </a:solidFill>
                <a:effectLst/>
                <a:cs typeface="B Zar" panose="00000400000000000000" pitchFamily="2" charset="-78"/>
              </a:rPr>
              <a:t>متغیرهای درون داد</a:t>
            </a:r>
            <a:r>
              <a:rPr lang="fa-IR" sz="3600" dirty="0" smtClean="0">
                <a:solidFill>
                  <a:schemeClr val="tx1"/>
                </a:solidFill>
                <a:effectLst/>
                <a:cs typeface="B Zar" panose="00000400000000000000" pitchFamily="2" charset="-78"/>
              </a:rPr>
              <a:t>، بیانگر </a:t>
            </a:r>
            <a:r>
              <a:rPr lang="fa-IR" sz="3600" dirty="0" smtClean="0">
                <a:solidFill>
                  <a:srgbClr val="FF0000"/>
                </a:solidFill>
                <a:effectLst/>
                <a:cs typeface="B Zar" panose="00000400000000000000" pitchFamily="2" charset="-78"/>
              </a:rPr>
              <a:t>محرک</a:t>
            </a:r>
            <a:r>
              <a:rPr lang="fa-IR" sz="3600" dirty="0" smtClean="0">
                <a:solidFill>
                  <a:schemeClr val="tx1"/>
                </a:solidFill>
                <a:effectLst/>
                <a:cs typeface="B Zar" panose="00000400000000000000" pitchFamily="2" charset="-78"/>
              </a:rPr>
              <a:t> هستند. امامحرک فقط یک احساس ساده،مانندصدای زنگ نیست، بلکه محصول پیچیده تعداد زیادی رویدادهای قبلی است.</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34196039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8153400" cy="6431280"/>
          </a:xfrm>
        </p:spPr>
        <p:txBody>
          <a:bodyPr>
            <a:noAutofit/>
          </a:bodyPr>
          <a:lstStyle/>
          <a:p>
            <a:pPr algn="r" rtl="1"/>
            <a:r>
              <a:rPr lang="fa-IR" sz="3200" b="1" dirty="0" smtClean="0">
                <a:solidFill>
                  <a:srgbClr val="FF0000"/>
                </a:solidFill>
                <a:effectLst/>
                <a:cs typeface="B Zar" panose="00000400000000000000" pitchFamily="2" charset="-78"/>
              </a:rPr>
              <a:t>متغیرهای رابط: </a:t>
            </a:r>
            <a:r>
              <a:rPr lang="fa-IR" sz="3200" dirty="0" smtClean="0">
                <a:solidFill>
                  <a:schemeClr val="tx1"/>
                </a:solidFill>
                <a:effectLst/>
                <a:cs typeface="B Zar" panose="00000400000000000000" pitchFamily="2" charset="-78"/>
              </a:rPr>
              <a:t>این متغیرها با متغیرهای بیرونی پیوندهای مهمی دارند،آنها بین رویدادهای محرک وپاسخ میانجی می شوند تا تعیین کنندآیا به محرک پاسخ داده خواهد شد یانه.</a:t>
            </a:r>
            <a:br>
              <a:rPr lang="fa-IR" sz="3200" dirty="0" smtClean="0">
                <a:solidFill>
                  <a:schemeClr val="tx1"/>
                </a:solidFill>
                <a:effectLst/>
                <a:cs typeface="B Zar" panose="00000400000000000000" pitchFamily="2" charset="-78"/>
              </a:rPr>
            </a:br>
            <a:r>
              <a:rPr lang="fa-IR" sz="3200" dirty="0" smtClean="0">
                <a:solidFill>
                  <a:schemeClr val="tx1"/>
                </a:solidFill>
                <a:effectLst/>
                <a:cs typeface="B Zar" panose="00000400000000000000" pitchFamily="2" charset="-78"/>
              </a:rPr>
              <a:t>- نیروی متغیرهای رابط درتعیین پاسخهاکلاً توسط </a:t>
            </a:r>
            <a:r>
              <a:rPr lang="fa-IR" sz="3200" dirty="0" smtClean="0">
                <a:solidFill>
                  <a:srgbClr val="FF0000"/>
                </a:solidFill>
                <a:effectLst/>
                <a:cs typeface="B Zar" panose="00000400000000000000" pitchFamily="2" charset="-78"/>
              </a:rPr>
              <a:t>متغیرهای درون داد </a:t>
            </a:r>
            <a:r>
              <a:rPr lang="fa-IR" sz="3200" dirty="0" smtClean="0">
                <a:solidFill>
                  <a:schemeClr val="tx1"/>
                </a:solidFill>
                <a:effectLst/>
                <a:cs typeface="B Zar" panose="00000400000000000000" pitchFamily="2" charset="-78"/>
              </a:rPr>
              <a:t>تعیین وکنترل می شود.</a:t>
            </a:r>
            <a:br>
              <a:rPr lang="fa-IR" sz="3200" dirty="0" smtClean="0">
                <a:solidFill>
                  <a:schemeClr val="tx1"/>
                </a:solidFill>
                <a:effectLst/>
                <a:cs typeface="B Zar" panose="00000400000000000000" pitchFamily="2" charset="-78"/>
              </a:rPr>
            </a:br>
            <a:r>
              <a:rPr lang="fa-IR" sz="3200" dirty="0" smtClean="0">
                <a:solidFill>
                  <a:schemeClr val="tx1"/>
                </a:solidFill>
                <a:effectLst/>
                <a:cs typeface="B Zar" panose="00000400000000000000" pitchFamily="2" charset="-78"/>
              </a:rPr>
              <a:t>-متغ</a:t>
            </a:r>
            <a:r>
              <a:rPr lang="fa-IR" sz="3200" dirty="0" smtClean="0">
                <a:solidFill>
                  <a:prstClr val="black"/>
                </a:solidFill>
                <a:effectLst/>
                <a:cs typeface="B Zar" panose="00000400000000000000" pitchFamily="2" charset="-78"/>
              </a:rPr>
              <a:t>یرهای رابط تااندازه ای </a:t>
            </a:r>
            <a:r>
              <a:rPr lang="fa-IR" sz="3200" dirty="0" smtClean="0">
                <a:solidFill>
                  <a:srgbClr val="FF0000"/>
                </a:solidFill>
                <a:effectLst/>
                <a:cs typeface="B Zar" panose="00000400000000000000" pitchFamily="2" charset="-78"/>
              </a:rPr>
              <a:t>توصیف ریاضی روابط </a:t>
            </a:r>
            <a:r>
              <a:rPr lang="en-US" sz="3200" dirty="0" smtClean="0">
                <a:solidFill>
                  <a:srgbClr val="FF0000"/>
                </a:solidFill>
                <a:effectLst/>
                <a:cs typeface="B Zar" panose="00000400000000000000" pitchFamily="2" charset="-78"/>
              </a:rPr>
              <a:t>S-R</a:t>
            </a:r>
            <a:r>
              <a:rPr lang="fa-IR" sz="3200" dirty="0" smtClean="0">
                <a:solidFill>
                  <a:srgbClr val="FF0000"/>
                </a:solidFill>
                <a:effectLst/>
                <a:cs typeface="B Zar" panose="00000400000000000000" pitchFamily="2" charset="-78"/>
              </a:rPr>
              <a:t> هستند </a:t>
            </a:r>
            <a:r>
              <a:rPr lang="fa-IR" sz="3200" dirty="0" smtClean="0">
                <a:solidFill>
                  <a:prstClr val="black"/>
                </a:solidFill>
                <a:effectLst/>
                <a:cs typeface="B Zar" panose="00000400000000000000" pitchFamily="2" charset="-78"/>
              </a:rPr>
              <a:t>؛ یعنی از لحاظ ریاضی، هرمتغیرمحرکی(درون داد)،متغیر مربوط به خودش را دارد. بنابراین ویژگیهای متغیرهای درون داد در ارزش متغیرهای رابط منعکس می شوند که به نوبه خود،تعیین می کنند</a:t>
            </a:r>
            <a:br>
              <a:rPr lang="fa-IR" sz="3200" dirty="0" smtClean="0">
                <a:solidFill>
                  <a:prstClr val="black"/>
                </a:solidFill>
                <a:effectLst/>
                <a:cs typeface="B Zar" panose="00000400000000000000" pitchFamily="2" charset="-78"/>
              </a:rPr>
            </a:br>
            <a:r>
              <a:rPr lang="fa-IR" sz="3200" dirty="0" smtClean="0">
                <a:solidFill>
                  <a:prstClr val="black"/>
                </a:solidFill>
                <a:effectLst/>
                <a:cs typeface="B Zar" panose="00000400000000000000" pitchFamily="2" charset="-78"/>
              </a:rPr>
              <a:t>آیا پاسخ خاصی روی خواهد داد یانه.</a:t>
            </a:r>
            <a:br>
              <a:rPr lang="fa-IR" sz="3200" dirty="0" smtClean="0">
                <a:solidFill>
                  <a:prstClr val="black"/>
                </a:solidFill>
                <a:effectLst/>
                <a:cs typeface="B Zar" panose="00000400000000000000" pitchFamily="2" charset="-78"/>
              </a:rPr>
            </a:br>
            <a:r>
              <a:rPr lang="fa-IR" sz="3200" dirty="0" smtClean="0">
                <a:solidFill>
                  <a:prstClr val="black"/>
                </a:solidFill>
                <a:effectLst/>
                <a:cs typeface="B Zar" panose="00000400000000000000" pitchFamily="2" charset="-78"/>
              </a:rPr>
              <a:t>- هدف هال بوجودآوردن نظامی ریاضی بودکه محاسبه کردن </a:t>
            </a:r>
            <a:br>
              <a:rPr lang="fa-IR" sz="3200" dirty="0" smtClean="0">
                <a:solidFill>
                  <a:prstClr val="black"/>
                </a:solidFill>
                <a:effectLst/>
                <a:cs typeface="B Zar" panose="00000400000000000000" pitchFamily="2" charset="-78"/>
              </a:rPr>
            </a:br>
            <a:r>
              <a:rPr lang="fa-IR" sz="3200" dirty="0" smtClean="0">
                <a:solidFill>
                  <a:prstClr val="black"/>
                </a:solidFill>
                <a:effectLst/>
                <a:cs typeface="B Zar" panose="00000400000000000000" pitchFamily="2" charset="-78"/>
              </a:rPr>
              <a:t>رفتار انسان را با در دست داشتن آگاهی کافی در باره شرایط پیشایند،امکانپذیر سازد.درواقع نوعی </a:t>
            </a:r>
            <a:r>
              <a:rPr lang="fa-IR" sz="3200" dirty="0" smtClean="0">
                <a:solidFill>
                  <a:srgbClr val="FF0000"/>
                </a:solidFill>
                <a:effectLst/>
                <a:cs typeface="B Zar" panose="00000400000000000000" pitchFamily="2" charset="-78"/>
              </a:rPr>
              <a:t>ماشین حساب رفتار انسان</a:t>
            </a:r>
            <a:r>
              <a:rPr lang="fa-IR" sz="3200" dirty="0" smtClean="0">
                <a:solidFill>
                  <a:prstClr val="black"/>
                </a:solidFill>
                <a:effectLst/>
                <a:cs typeface="B Zar" panose="00000400000000000000" pitchFamily="2" charset="-78"/>
              </a:rPr>
              <a:t>.</a:t>
            </a:r>
            <a:endParaRPr lang="en-US" sz="32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1235875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8095488" cy="6705600"/>
          </a:xfrm>
        </p:spPr>
        <p:txBody>
          <a:bodyPr>
            <a:normAutofit fontScale="90000"/>
          </a:bodyPr>
          <a:lstStyle/>
          <a:p>
            <a:pPr algn="r" rtl="1"/>
            <a:r>
              <a:rPr lang="fa-IR" sz="3100" b="1" dirty="0" smtClean="0">
                <a:solidFill>
                  <a:srgbClr val="FF0000"/>
                </a:solidFill>
                <a:effectLst/>
                <a:cs typeface="B Zar" panose="00000400000000000000" pitchFamily="2" charset="-78"/>
              </a:rPr>
              <a:t>خرده پاسخهای مقدم بر هدف:</a:t>
            </a:r>
            <a:r>
              <a:rPr lang="fa-IR" sz="3100" dirty="0" smtClean="0">
                <a:solidFill>
                  <a:schemeClr val="tx1"/>
                </a:solidFill>
                <a:effectLst/>
                <a:cs typeface="B Zar" panose="00000400000000000000" pitchFamily="2" charset="-78"/>
              </a:rPr>
              <a:t/>
            </a:r>
            <a:br>
              <a:rPr lang="fa-IR" sz="3100" dirty="0" smtClean="0">
                <a:solidFill>
                  <a:schemeClr val="tx1"/>
                </a:solidFill>
                <a:effectLst/>
                <a:cs typeface="B Zar" panose="00000400000000000000" pitchFamily="2" charset="-78"/>
              </a:rPr>
            </a:br>
            <a:r>
              <a:rPr lang="fa-IR" sz="3100" dirty="0" smtClean="0">
                <a:solidFill>
                  <a:schemeClr val="tx1"/>
                </a:solidFill>
                <a:effectLst/>
                <a:cs typeface="B Zar" panose="00000400000000000000" pitchFamily="2" charset="-78"/>
              </a:rPr>
              <a:t/>
            </a:r>
            <a:br>
              <a:rPr lang="fa-IR" sz="3100" dirty="0" smtClean="0">
                <a:solidFill>
                  <a:schemeClr val="tx1"/>
                </a:solidFill>
                <a:effectLst/>
                <a:cs typeface="B Zar" panose="00000400000000000000" pitchFamily="2" charset="-78"/>
              </a:rPr>
            </a:br>
            <a:r>
              <a:rPr lang="fa-IR" sz="3100" dirty="0" smtClean="0">
                <a:solidFill>
                  <a:schemeClr val="tx1"/>
                </a:solidFill>
                <a:effectLst/>
                <a:cs typeface="B Zar" panose="00000400000000000000" pitchFamily="2" charset="-78"/>
              </a:rPr>
              <a:t>- هال یادگیری را عمدتاً از طریق </a:t>
            </a:r>
            <a:r>
              <a:rPr lang="fa-IR" sz="3100" dirty="0" smtClean="0">
                <a:solidFill>
                  <a:srgbClr val="FF0000"/>
                </a:solidFill>
                <a:effectLst/>
                <a:cs typeface="B Zar" panose="00000400000000000000" pitchFamily="2" charset="-78"/>
              </a:rPr>
              <a:t>تقویت</a:t>
            </a:r>
            <a:r>
              <a:rPr lang="fa-IR" sz="3100" dirty="0" smtClean="0">
                <a:solidFill>
                  <a:schemeClr val="tx1"/>
                </a:solidFill>
                <a:effectLst/>
                <a:cs typeface="B Zar" panose="00000400000000000000" pitchFamily="2" charset="-78"/>
              </a:rPr>
              <a:t> توجیه کرد. اومعتقد بودکه تقویت، کاهش </a:t>
            </a:r>
            <a:r>
              <a:rPr lang="fa-IR" sz="3100" dirty="0" smtClean="0">
                <a:solidFill>
                  <a:srgbClr val="FF0000"/>
                </a:solidFill>
                <a:effectLst/>
                <a:cs typeface="B Zar" panose="00000400000000000000" pitchFamily="2" charset="-78"/>
              </a:rPr>
              <a:t>سایق</a:t>
            </a:r>
            <a:r>
              <a:rPr lang="fa-IR" sz="3100" dirty="0" smtClean="0">
                <a:solidFill>
                  <a:schemeClr val="tx1"/>
                </a:solidFill>
                <a:effectLst/>
                <a:cs typeface="B Zar" panose="00000400000000000000" pitchFamily="2" charset="-78"/>
              </a:rPr>
              <a:t> را شامل می شود.</a:t>
            </a:r>
            <a:br>
              <a:rPr lang="fa-IR" sz="3100" dirty="0" smtClean="0">
                <a:solidFill>
                  <a:schemeClr val="tx1"/>
                </a:solidFill>
                <a:effectLst/>
                <a:cs typeface="B Zar" panose="00000400000000000000" pitchFamily="2" charset="-78"/>
              </a:rPr>
            </a:br>
            <a:r>
              <a:rPr lang="fa-IR" sz="3100" dirty="0" smtClean="0">
                <a:solidFill>
                  <a:schemeClr val="tx1"/>
                </a:solidFill>
                <a:effectLst/>
                <a:cs typeface="B Zar" panose="00000400000000000000" pitchFamily="2" charset="-78"/>
              </a:rPr>
              <a:t>- روش معمول کاهش دادن سایق، رسیدن به هدف یا نشان دادن </a:t>
            </a:r>
            <a:r>
              <a:rPr lang="fa-IR" sz="3100" dirty="0" smtClean="0">
                <a:solidFill>
                  <a:srgbClr val="FF0000"/>
                </a:solidFill>
                <a:effectLst/>
                <a:cs typeface="B Zar" panose="00000400000000000000" pitchFamily="2" charset="-78"/>
              </a:rPr>
              <a:t>واکنش هدف </a:t>
            </a:r>
            <a:r>
              <a:rPr lang="fa-IR" sz="3100" dirty="0" smtClean="0">
                <a:solidFill>
                  <a:schemeClr val="tx1"/>
                </a:solidFill>
                <a:effectLst/>
                <a:cs typeface="B Zar" panose="00000400000000000000" pitchFamily="2" charset="-78"/>
              </a:rPr>
              <a:t>است.</a:t>
            </a:r>
            <a:br>
              <a:rPr lang="fa-IR" sz="3100" dirty="0" smtClean="0">
                <a:solidFill>
                  <a:schemeClr val="tx1"/>
                </a:solidFill>
                <a:effectLst/>
                <a:cs typeface="B Zar" panose="00000400000000000000" pitchFamily="2" charset="-78"/>
              </a:rPr>
            </a:br>
            <a:r>
              <a:rPr lang="fa-IR" sz="3100" dirty="0" smtClean="0">
                <a:solidFill>
                  <a:schemeClr val="tx1"/>
                </a:solidFill>
                <a:effectLst/>
                <a:cs typeface="B Zar" panose="00000400000000000000" pitchFamily="2" charset="-78"/>
              </a:rPr>
              <a:t>- هال واکنشهای هدف را به صورت </a:t>
            </a:r>
            <a:r>
              <a:rPr lang="fa-IR" sz="3100" dirty="0" smtClean="0">
                <a:solidFill>
                  <a:srgbClr val="FF0000"/>
                </a:solidFill>
                <a:effectLst/>
                <a:cs typeface="B Zar" panose="00000400000000000000" pitchFamily="2" charset="-78"/>
              </a:rPr>
              <a:t>پاسخ های صرف کردن</a:t>
            </a:r>
            <a:r>
              <a:rPr lang="fa-IR" sz="3100" dirty="0" smtClean="0">
                <a:solidFill>
                  <a:schemeClr val="tx1"/>
                </a:solidFill>
                <a:effectLst/>
                <a:cs typeface="B Zar" panose="00000400000000000000" pitchFamily="2" charset="-78"/>
              </a:rPr>
              <a:t>،توصیف کرد (خوردن یا نوشیدن که </a:t>
            </a:r>
            <a:r>
              <a:rPr lang="fa-IR" sz="3100" dirty="0" smtClean="0">
                <a:solidFill>
                  <a:srgbClr val="FF0000"/>
                </a:solidFill>
                <a:effectLst/>
                <a:cs typeface="B Zar" panose="00000400000000000000" pitchFamily="2" charset="-78"/>
              </a:rPr>
              <a:t>پاسخهای پایانی نامیده </a:t>
            </a:r>
            <a:r>
              <a:rPr lang="fa-IR" sz="3100" dirty="0" smtClean="0">
                <a:solidFill>
                  <a:schemeClr val="tx1"/>
                </a:solidFill>
                <a:effectLst/>
                <a:cs typeface="B Zar" panose="00000400000000000000" pitchFamily="2" charset="-78"/>
              </a:rPr>
              <a:t>می شدند).</a:t>
            </a:r>
            <a:br>
              <a:rPr lang="fa-IR" sz="3100" dirty="0" smtClean="0">
                <a:solidFill>
                  <a:schemeClr val="tx1"/>
                </a:solidFill>
                <a:effectLst/>
                <a:cs typeface="B Zar" panose="00000400000000000000" pitchFamily="2" charset="-78"/>
              </a:rPr>
            </a:br>
            <a:r>
              <a:rPr lang="fa-IR" sz="3100" dirty="0" smtClean="0">
                <a:solidFill>
                  <a:schemeClr val="tx1"/>
                </a:solidFill>
                <a:effectLst/>
                <a:cs typeface="B Zar" panose="00000400000000000000" pitchFamily="2" charset="-78"/>
              </a:rPr>
              <a:t>- </a:t>
            </a:r>
            <a:r>
              <a:rPr lang="fa-IR" sz="3100" dirty="0" smtClean="0">
                <a:solidFill>
                  <a:srgbClr val="FF0000"/>
                </a:solidFill>
                <a:effectLst/>
                <a:cs typeface="B Zar" panose="00000400000000000000" pitchFamily="2" charset="-78"/>
              </a:rPr>
              <a:t>خرده پاسخ مقدم برهدف</a:t>
            </a:r>
            <a:r>
              <a:rPr lang="fa-IR" sz="3100" dirty="0" smtClean="0">
                <a:solidFill>
                  <a:schemeClr val="tx1"/>
                </a:solidFill>
                <a:effectLst/>
                <a:cs typeface="B Zar" panose="00000400000000000000" pitchFamily="2" charset="-78"/>
              </a:rPr>
              <a:t>، پاسخی شرطی است که ارگانیزم آن را قبل از </a:t>
            </a:r>
            <a:r>
              <a:rPr lang="fa-IR" sz="3100" dirty="0" smtClean="0">
                <a:solidFill>
                  <a:srgbClr val="FF0000"/>
                </a:solidFill>
                <a:effectLst/>
                <a:cs typeface="B Zar" panose="00000400000000000000" pitchFamily="2" charset="-78"/>
              </a:rPr>
              <a:t>واکنش هدف واقعی </a:t>
            </a:r>
            <a:r>
              <a:rPr lang="fa-IR" sz="3100" dirty="0" smtClean="0">
                <a:solidFill>
                  <a:schemeClr val="tx1"/>
                </a:solidFill>
                <a:effectLst/>
                <a:cs typeface="B Zar" panose="00000400000000000000" pitchFamily="2" charset="-78"/>
              </a:rPr>
              <a:t>می دهد.</a:t>
            </a:r>
            <a:br>
              <a:rPr lang="fa-IR" sz="3100" dirty="0" smtClean="0">
                <a:solidFill>
                  <a:schemeClr val="tx1"/>
                </a:solidFill>
                <a:effectLst/>
                <a:cs typeface="B Zar" panose="00000400000000000000" pitchFamily="2" charset="-78"/>
              </a:rPr>
            </a:br>
            <a:r>
              <a:rPr lang="fa-IR" sz="3100" dirty="0" smtClean="0">
                <a:solidFill>
                  <a:schemeClr val="tx1"/>
                </a:solidFill>
                <a:effectLst/>
                <a:cs typeface="B Zar" panose="00000400000000000000" pitchFamily="2" charset="-78"/>
              </a:rPr>
              <a:t>*یکی از مثالهای هال به موشی مربوط می شود که یادگرفته است در انتهای ماز،غذا وجود دارد. </a:t>
            </a:r>
            <a:r>
              <a:rPr lang="fa-IR" sz="3100" dirty="0" smtClean="0">
                <a:solidFill>
                  <a:srgbClr val="FF0000"/>
                </a:solidFill>
                <a:effectLst/>
                <a:cs typeface="B Zar" panose="00000400000000000000" pitchFamily="2" charset="-78"/>
              </a:rPr>
              <a:t>واکنش هدف </a:t>
            </a:r>
            <a:r>
              <a:rPr lang="fa-IR" sz="3100" dirty="0" smtClean="0">
                <a:solidFill>
                  <a:schemeClr val="tx1"/>
                </a:solidFill>
                <a:effectLst/>
                <a:cs typeface="B Zar" panose="00000400000000000000" pitchFamily="2" charset="-78"/>
              </a:rPr>
              <a:t>این موش(</a:t>
            </a:r>
            <a:r>
              <a:rPr lang="fa-IR" sz="3100" dirty="0" smtClean="0">
                <a:solidFill>
                  <a:srgbClr val="FF0000"/>
                </a:solidFill>
                <a:effectLst/>
                <a:cs typeface="B Zar" panose="00000400000000000000" pitchFamily="2" charset="-78"/>
              </a:rPr>
              <a:t>خوردن</a:t>
            </a:r>
            <a:r>
              <a:rPr lang="fa-IR" sz="3100" dirty="0" smtClean="0">
                <a:solidFill>
                  <a:schemeClr val="tx1"/>
                </a:solidFill>
                <a:effectLst/>
                <a:cs typeface="B Zar" panose="00000400000000000000" pitchFamily="2" charset="-78"/>
              </a:rPr>
              <a:t>) از طریق شرطی سازی با جعبه غذا و همین طور با انواع محرکهای دیگری که در آنجا وجود دارند، مانند دیدنیها و بوهای دیگر پیوند برقرار می کند. </a:t>
            </a:r>
            <a:r>
              <a:rPr lang="fa-IR" sz="3600" dirty="0" smtClean="0">
                <a:effectLst/>
                <a:cs typeface="B Zar" panose="00000400000000000000" pitchFamily="2" charset="-78"/>
              </a:rPr>
              <a:t/>
            </a:r>
            <a:br>
              <a:rPr lang="fa-IR" sz="3600" dirty="0" smtClean="0">
                <a:effectLst/>
                <a:cs typeface="B Zar" panose="00000400000000000000" pitchFamily="2" charset="-78"/>
              </a:rPr>
            </a:br>
            <a:endParaRPr lang="en-US" sz="3600" dirty="0">
              <a:effectLst/>
              <a:cs typeface="B Zar" panose="00000400000000000000" pitchFamily="2" charset="-78"/>
            </a:endParaRPr>
          </a:p>
        </p:txBody>
      </p:sp>
    </p:spTree>
    <p:extLst>
      <p:ext uri="{BB962C8B-B14F-4D97-AF65-F5344CB8AC3E}">
        <p14:creationId xmlns:p14="http://schemas.microsoft.com/office/powerpoint/2010/main" val="228324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7943088" cy="6431280"/>
          </a:xfrm>
        </p:spPr>
        <p:txBody>
          <a:bodyPr>
            <a:normAutofit fontScale="90000"/>
          </a:bodyPr>
          <a:lstStyle/>
          <a:p>
            <a:pPr algn="r" rtl="1"/>
            <a:r>
              <a:rPr lang="fa-IR" sz="3600" dirty="0" smtClean="0">
                <a:solidFill>
                  <a:schemeClr val="tx1"/>
                </a:solidFill>
                <a:effectLst/>
                <a:cs typeface="B Zar" panose="00000400000000000000" pitchFamily="2" charset="-78"/>
              </a:rPr>
              <a:t>منظور از اصطلاح </a:t>
            </a:r>
            <a:r>
              <a:rPr lang="fa-IR" sz="3600" dirty="0" smtClean="0">
                <a:solidFill>
                  <a:srgbClr val="FF0000"/>
                </a:solidFill>
                <a:effectLst/>
                <a:cs typeface="B Zar" panose="00000400000000000000" pitchFamily="2" charset="-78"/>
              </a:rPr>
              <a:t>انسانگرایی</a:t>
            </a:r>
            <a:r>
              <a:rPr lang="fa-IR" sz="3600" dirty="0" smtClean="0">
                <a:solidFill>
                  <a:schemeClr val="tx1"/>
                </a:solidFill>
                <a:effectLst/>
                <a:cs typeface="B Zar" panose="00000400000000000000" pitchFamily="2" charset="-78"/>
              </a:rPr>
              <a:t>، اختصاص دادن ویژگیهایی مانند؛ </a:t>
            </a:r>
            <a:r>
              <a:rPr lang="fa-IR" sz="3600" dirty="0" smtClean="0">
                <a:solidFill>
                  <a:srgbClr val="FF0000"/>
                </a:solidFill>
                <a:effectLst/>
                <a:cs typeface="B Zar" panose="00000400000000000000" pitchFamily="2" charset="-78"/>
              </a:rPr>
              <a:t>انگیزه ها </a:t>
            </a:r>
            <a:r>
              <a:rPr lang="fa-IR" sz="3600" dirty="0" smtClean="0">
                <a:solidFill>
                  <a:schemeClr val="tx1"/>
                </a:solidFill>
                <a:effectLst/>
                <a:cs typeface="B Zar" panose="00000400000000000000" pitchFamily="2" charset="-78"/>
              </a:rPr>
              <a:t>و </a:t>
            </a:r>
            <a:r>
              <a:rPr lang="fa-IR" sz="3600" dirty="0" smtClean="0">
                <a:solidFill>
                  <a:srgbClr val="FF0000"/>
                </a:solidFill>
                <a:effectLst/>
                <a:cs typeface="B Zar" panose="00000400000000000000" pitchFamily="2" charset="-78"/>
              </a:rPr>
              <a:t>ارزشها</a:t>
            </a:r>
            <a:r>
              <a:rPr lang="fa-IR" sz="3600" dirty="0" smtClean="0">
                <a:solidFill>
                  <a:schemeClr val="tx1"/>
                </a:solidFill>
                <a:effectLst/>
                <a:cs typeface="B Zar" panose="00000400000000000000" pitchFamily="2" charset="-78"/>
              </a:rPr>
              <a:t> به حیوانات است که صرفاً به</a:t>
            </a:r>
            <a:r>
              <a:rPr lang="fa-IR" sz="3600" dirty="0" smtClean="0">
                <a:solidFill>
                  <a:srgbClr val="FF0000"/>
                </a:solidFill>
                <a:effectLst/>
                <a:cs typeface="B Zar" panose="00000400000000000000" pitchFamily="2" charset="-78"/>
              </a:rPr>
              <a:t> انسانها </a:t>
            </a:r>
            <a:r>
              <a:rPr lang="fa-IR" sz="3600" dirty="0" smtClean="0">
                <a:solidFill>
                  <a:schemeClr val="tx1"/>
                </a:solidFill>
                <a:effectLst/>
                <a:cs typeface="B Zar" panose="00000400000000000000" pitchFamily="2" charset="-78"/>
              </a:rPr>
              <a:t>تعلق دارد.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چه کسی می گوید گربه ها فکر نمی کنند؟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چه کسی می گوید کدام ویژگیهای هیجان و هوش صرفاً انسانی هستند؟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این سوالات ممکن است ساده به نظر برسند، ولی پاسخهای راحتی ندارند.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تقریباً در همان زمانی که روان شناسی علمی متولد می شد، </a:t>
            </a:r>
            <a:r>
              <a:rPr lang="fa-IR" sz="3600" dirty="0" smtClean="0">
                <a:solidFill>
                  <a:srgbClr val="FF0000"/>
                </a:solidFill>
                <a:effectLst/>
                <a:cs typeface="B Zar" panose="00000400000000000000" pitchFamily="2" charset="-78"/>
              </a:rPr>
              <a:t>چارلز داروین </a:t>
            </a:r>
            <a:r>
              <a:rPr lang="fa-IR" sz="3600" dirty="0" smtClean="0">
                <a:solidFill>
                  <a:schemeClr val="tx1"/>
                </a:solidFill>
                <a:effectLst/>
                <a:cs typeface="B Zar" panose="00000400000000000000" pitchFamily="2" charset="-78"/>
              </a:rPr>
              <a:t>در کتاب مشهور خود با عنوان </a:t>
            </a:r>
            <a:r>
              <a:rPr lang="fa-IR" sz="3600" dirty="0" smtClean="0">
                <a:solidFill>
                  <a:srgbClr val="FF0000"/>
                </a:solidFill>
                <a:effectLst/>
                <a:cs typeface="B Zar" panose="00000400000000000000" pitchFamily="2" charset="-78"/>
              </a:rPr>
              <a:t>منشاءگونه</a:t>
            </a:r>
            <a:r>
              <a:rPr lang="fa-IR" sz="3600" dirty="0" smtClean="0">
                <a:solidFill>
                  <a:schemeClr val="tx1"/>
                </a:solidFill>
                <a:effectLst/>
                <a:cs typeface="B Zar" panose="00000400000000000000" pitchFamily="2" charset="-78"/>
              </a:rPr>
              <a:t> (1962- 1859) اعلام داشت که انسانها گونه دیگری از حیوانات هستند. با اینکه خصوصیات متفاوتی پرورش داده اند.</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31173829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320"/>
            <a:ext cx="8019288" cy="6431280"/>
          </a:xfrm>
        </p:spPr>
        <p:txBody>
          <a:bodyPr>
            <a:normAutofit fontScale="90000"/>
          </a:bodyPr>
          <a:lstStyle/>
          <a:p>
            <a:pPr algn="r" rtl="1"/>
            <a:r>
              <a:rPr lang="fa-IR" sz="3600" b="1" dirty="0" smtClean="0">
                <a:solidFill>
                  <a:srgbClr val="FF0000"/>
                </a:solidFill>
                <a:effectLst/>
                <a:cs typeface="B Zar" panose="00000400000000000000" pitchFamily="2" charset="-78"/>
              </a:rPr>
              <a:t>سلسله مراتب عادت هم خانواده:</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در جریان یادگیری- یا فراگیری عادتها، فرد </a:t>
            </a:r>
            <a:r>
              <a:rPr lang="fa-IR" sz="3600" dirty="0" smtClean="0">
                <a:solidFill>
                  <a:srgbClr val="FF0000"/>
                </a:solidFill>
                <a:effectLst/>
                <a:cs typeface="B Zar" panose="00000400000000000000" pitchFamily="2" charset="-78"/>
              </a:rPr>
              <a:t>چندپاسخ متفاوت </a:t>
            </a:r>
            <a:r>
              <a:rPr lang="fa-IR" sz="3600" dirty="0" smtClean="0">
                <a:solidFill>
                  <a:schemeClr val="tx1"/>
                </a:solidFill>
                <a:effectLst/>
                <a:cs typeface="B Zar" panose="00000400000000000000" pitchFamily="2" charset="-78"/>
              </a:rPr>
              <a:t>را برای یک محرک یاد می گیرد؛ درخیلی از موارد ،هر پاسخ به هدف یکسانی می انجامد. این </a:t>
            </a:r>
            <a:r>
              <a:rPr lang="fa-IR" sz="3600" dirty="0" smtClean="0">
                <a:solidFill>
                  <a:srgbClr val="FF0000"/>
                </a:solidFill>
                <a:effectLst/>
                <a:cs typeface="B Zar" panose="00000400000000000000" pitchFamily="2" charset="-78"/>
              </a:rPr>
              <a:t>پاسخهای متفاوت یا جایگزین</a:t>
            </a: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خانواده عادت </a:t>
            </a:r>
            <a:r>
              <a:rPr lang="fa-IR" sz="3600" dirty="0" smtClean="0">
                <a:solidFill>
                  <a:schemeClr val="tx1"/>
                </a:solidFill>
                <a:effectLst/>
                <a:cs typeface="B Zar" panose="00000400000000000000" pitchFamily="2" charset="-78"/>
              </a:rPr>
              <a:t>را تشکیل می دهندکه به صورت سلسله مراتبی ترتیب یافته اند.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علت اینکه آنها </a:t>
            </a:r>
            <a:r>
              <a:rPr lang="fa-IR" sz="3600" dirty="0" smtClean="0">
                <a:solidFill>
                  <a:srgbClr val="FF0000"/>
                </a:solidFill>
                <a:effectLst/>
                <a:cs typeface="B Zar" panose="00000400000000000000" pitchFamily="2" charset="-78"/>
              </a:rPr>
              <a:t>هم خانواده نامیده </a:t>
            </a:r>
            <a:r>
              <a:rPr lang="fa-IR" sz="3600" dirty="0" smtClean="0">
                <a:solidFill>
                  <a:schemeClr val="tx1"/>
                </a:solidFill>
                <a:effectLst/>
                <a:cs typeface="B Zar" panose="00000400000000000000" pitchFamily="2" charset="-78"/>
              </a:rPr>
              <a:t>می شوند این است که در </a:t>
            </a:r>
            <a:r>
              <a:rPr lang="fa-IR" sz="3600" dirty="0" smtClean="0">
                <a:solidFill>
                  <a:srgbClr val="FF0000"/>
                </a:solidFill>
                <a:effectLst/>
                <a:cs typeface="B Zar" panose="00000400000000000000" pitchFamily="2" charset="-78"/>
              </a:rPr>
              <a:t>خرده پاسخهای مقدم برهدف </a:t>
            </a:r>
            <a:r>
              <a:rPr lang="fa-IR" sz="3600" dirty="0" smtClean="0">
                <a:solidFill>
                  <a:schemeClr val="tx1"/>
                </a:solidFill>
                <a:effectLst/>
                <a:cs typeface="B Zar" panose="00000400000000000000" pitchFamily="2" charset="-78"/>
              </a:rPr>
              <a:t>مشترک، </a:t>
            </a:r>
            <a:r>
              <a:rPr lang="fa-IR" sz="3600" dirty="0" smtClean="0">
                <a:solidFill>
                  <a:srgbClr val="FF0000"/>
                </a:solidFill>
                <a:effectLst/>
                <a:cs typeface="B Zar" panose="00000400000000000000" pitchFamily="2" charset="-78"/>
              </a:rPr>
              <a:t>سهیم هستند</a:t>
            </a:r>
            <a:r>
              <a:rPr lang="fa-IR" sz="3600" dirty="0" smtClean="0">
                <a:solidFill>
                  <a:schemeClr val="tx1"/>
                </a:solidFill>
                <a:effectLst/>
                <a:cs typeface="B Zar" panose="00000400000000000000" pitchFamily="2" charset="-78"/>
              </a:rPr>
              <a:t>؛ وعلت اینکه </a:t>
            </a:r>
            <a:r>
              <a:rPr lang="fa-IR" sz="3600" dirty="0" smtClean="0">
                <a:solidFill>
                  <a:srgbClr val="FF0000"/>
                </a:solidFill>
                <a:effectLst/>
                <a:cs typeface="B Zar" panose="00000400000000000000" pitchFamily="2" charset="-78"/>
              </a:rPr>
              <a:t>سلسله مراتبی </a:t>
            </a:r>
            <a:r>
              <a:rPr lang="fa-IR" sz="3600" dirty="0" smtClean="0">
                <a:solidFill>
                  <a:schemeClr val="tx1"/>
                </a:solidFill>
                <a:effectLst/>
                <a:cs typeface="B Zar" panose="00000400000000000000" pitchFamily="2" charset="-78"/>
              </a:rPr>
              <a:t>هستند این است که معمولاًیک گزینه بر دیگری ترجیح داده می شود؛ احتمالاً به این خاطر که درگذشته بیشتر تقویت شده و در نتیجه،توان واکنش مرتبط با آن بیشتر است.</a:t>
            </a:r>
            <a:br>
              <a:rPr lang="fa-IR" sz="3600" dirty="0" smtClean="0">
                <a:solidFill>
                  <a:schemeClr val="tx1"/>
                </a:solidFill>
                <a:effectLst/>
                <a:cs typeface="B Zar" panose="00000400000000000000" pitchFamily="2" charset="-78"/>
              </a:rPr>
            </a:b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10614366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320"/>
            <a:ext cx="8153400" cy="6431280"/>
          </a:xfrm>
        </p:spPr>
        <p:txBody>
          <a:bodyPr>
            <a:normAutofit fontScale="90000"/>
          </a:bodyPr>
          <a:lstStyle/>
          <a:p>
            <a:pPr algn="r" rtl="1"/>
            <a:r>
              <a:rPr lang="fa-IR" sz="3600" b="1" dirty="0" smtClean="0">
                <a:solidFill>
                  <a:srgbClr val="FF0000"/>
                </a:solidFill>
                <a:effectLst/>
                <a:cs typeface="B Zar" panose="00000400000000000000" pitchFamily="2" charset="-78"/>
              </a:rPr>
              <a:t>ارزیابی رفتارگرایی رسمی هال:</a:t>
            </a:r>
            <a:r>
              <a:rPr lang="fa-IR" sz="3600" dirty="0" smtClean="0">
                <a:solidFill>
                  <a:srgbClr val="FF0000"/>
                </a:solidFill>
                <a:effectLst/>
                <a:cs typeface="B Zar" panose="00000400000000000000" pitchFamily="2" charset="-78"/>
              </a:rPr>
              <a:t/>
            </a:r>
            <a:br>
              <a:rPr lang="fa-IR" sz="3600" dirty="0" smtClean="0">
                <a:solidFill>
                  <a:srgbClr val="FF0000"/>
                </a:solidFill>
                <a:effectLst/>
                <a:cs typeface="B Zar" panose="00000400000000000000" pitchFamily="2" charset="-78"/>
              </a:rPr>
            </a:br>
            <a:r>
              <a:rPr lang="fa-IR" sz="3600" dirty="0" smtClean="0">
                <a:solidFill>
                  <a:srgbClr val="FF0000"/>
                </a:solidFill>
                <a:effectLst/>
                <a:cs typeface="B Zar" panose="00000400000000000000" pitchFamily="2" charset="-78"/>
              </a:rPr>
              <a:t>- </a:t>
            </a:r>
            <a:r>
              <a:rPr lang="fa-IR" sz="3600" dirty="0" smtClean="0">
                <a:solidFill>
                  <a:schemeClr val="tx1"/>
                </a:solidFill>
                <a:effectLst/>
                <a:cs typeface="B Zar" panose="00000400000000000000" pitchFamily="2" charset="-78"/>
              </a:rPr>
              <a:t>هدف اصلی نظریه هال پی بردن به روابط موجود بین </a:t>
            </a:r>
            <a:r>
              <a:rPr lang="fa-IR" sz="3600" dirty="0" smtClean="0">
                <a:solidFill>
                  <a:srgbClr val="FF0000"/>
                </a:solidFill>
                <a:effectLst/>
                <a:cs typeface="B Zar" panose="00000400000000000000" pitchFamily="2" charset="-78"/>
              </a:rPr>
              <a:t>محرکها (</a:t>
            </a:r>
            <a:r>
              <a:rPr lang="fa-IR" sz="3600" dirty="0" smtClean="0">
                <a:solidFill>
                  <a:schemeClr val="tx1"/>
                </a:solidFill>
                <a:effectLst/>
                <a:cs typeface="B Zar" panose="00000400000000000000" pitchFamily="2" charset="-78"/>
              </a:rPr>
              <a:t>متغیرهای درون داد</a:t>
            </a:r>
            <a:r>
              <a:rPr lang="fa-IR" sz="3600" dirty="0" smtClean="0">
                <a:solidFill>
                  <a:srgbClr val="FF0000"/>
                </a:solidFill>
                <a:effectLst/>
                <a:cs typeface="B Zar" panose="00000400000000000000" pitchFamily="2" charset="-78"/>
              </a:rPr>
              <a:t>) و پاسخها(</a:t>
            </a:r>
            <a:r>
              <a:rPr lang="fa-IR" sz="3600" dirty="0" smtClean="0">
                <a:solidFill>
                  <a:schemeClr val="tx1"/>
                </a:solidFill>
                <a:effectLst/>
                <a:cs typeface="B Zar" panose="00000400000000000000" pitchFamily="2" charset="-78"/>
              </a:rPr>
              <a:t>متغیرهای برون داد</a:t>
            </a:r>
            <a:r>
              <a:rPr lang="fa-IR" sz="3600" dirty="0" smtClean="0">
                <a:solidFill>
                  <a:srgbClr val="FF0000"/>
                </a:solidFill>
                <a:effectLst/>
                <a:cs typeface="B Zar" panose="00000400000000000000" pitchFamily="2" charset="-78"/>
              </a:rPr>
              <a:t>)</a:t>
            </a:r>
            <a:r>
              <a:rPr lang="fa-IR" sz="3600" dirty="0" smtClean="0">
                <a:solidFill>
                  <a:schemeClr val="tx1"/>
                </a:solidFill>
                <a:effectLst/>
                <a:cs typeface="B Zar" panose="00000400000000000000" pitchFamily="2" charset="-78"/>
              </a:rPr>
              <a:t>به منظور پیش بینی </a:t>
            </a:r>
            <a:r>
              <a:rPr lang="fa-IR" sz="3600" dirty="0" smtClean="0">
                <a:solidFill>
                  <a:srgbClr val="FF0000"/>
                </a:solidFill>
                <a:effectLst/>
                <a:cs typeface="B Zar" panose="00000400000000000000" pitchFamily="2" charset="-78"/>
              </a:rPr>
              <a:t>برون داد </a:t>
            </a:r>
            <a:r>
              <a:rPr lang="fa-IR" sz="3600" dirty="0" smtClean="0">
                <a:solidFill>
                  <a:schemeClr val="tx1"/>
                </a:solidFill>
                <a:effectLst/>
                <a:cs typeface="B Zar" panose="00000400000000000000" pitchFamily="2" charset="-78"/>
              </a:rPr>
              <a:t>با توجه به آگاهی از </a:t>
            </a:r>
            <a:r>
              <a:rPr lang="fa-IR" sz="3600" dirty="0" smtClean="0">
                <a:solidFill>
                  <a:srgbClr val="FF0000"/>
                </a:solidFill>
                <a:effectLst/>
                <a:cs typeface="B Zar" panose="00000400000000000000" pitchFamily="2" charset="-78"/>
              </a:rPr>
              <a:t>درون داد </a:t>
            </a:r>
            <a:r>
              <a:rPr lang="fa-IR" sz="3600" dirty="0" smtClean="0">
                <a:solidFill>
                  <a:schemeClr val="tx1"/>
                </a:solidFill>
                <a:effectLst/>
                <a:cs typeface="B Zar" panose="00000400000000000000" pitchFamily="2" charset="-78"/>
              </a:rPr>
              <a:t>است.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نظریه هال واقعیتها را منعکس می کند.</a:t>
            </a:r>
            <a:r>
              <a:rPr lang="fa-IR" sz="3600" dirty="0" smtClean="0">
                <a:solidFill>
                  <a:srgbClr val="FF0000"/>
                </a:solidFill>
                <a:effectLst/>
                <a:cs typeface="B Zar" panose="00000400000000000000" pitchFamily="2" charset="-78"/>
              </a:rPr>
              <a:t/>
            </a:r>
            <a:br>
              <a:rPr lang="fa-IR" sz="3600" dirty="0" smtClean="0">
                <a:solidFill>
                  <a:srgbClr val="FF0000"/>
                </a:solidFill>
                <a:effectLst/>
                <a:cs typeface="B Zar" panose="00000400000000000000" pitchFamily="2" charset="-78"/>
              </a:rPr>
            </a:br>
            <a:r>
              <a:rPr lang="fa-IR" sz="3600" dirty="0" smtClean="0">
                <a:solidFill>
                  <a:srgbClr val="FF0000"/>
                </a:solidFill>
                <a:effectLst/>
                <a:cs typeface="B Zar" panose="00000400000000000000" pitchFamily="2" charset="-78"/>
              </a:rPr>
              <a:t>- نظام هال از سه جهت </a:t>
            </a:r>
            <a:r>
              <a:rPr lang="fa-IR" sz="3600" dirty="0" smtClean="0">
                <a:solidFill>
                  <a:schemeClr val="tx1"/>
                </a:solidFill>
                <a:effectLst/>
                <a:cs typeface="B Zar" panose="00000400000000000000" pitchFamily="2" charset="-78"/>
              </a:rPr>
              <a:t>به پیشرفت نظریه روان شناختی کمک کرده است: </a:t>
            </a:r>
            <a:r>
              <a:rPr lang="fa-IR" sz="3600" dirty="0" smtClean="0">
                <a:solidFill>
                  <a:srgbClr val="FF0000"/>
                </a:solidFill>
                <a:effectLst/>
                <a:cs typeface="B Zar" panose="00000400000000000000" pitchFamily="2" charset="-78"/>
              </a:rPr>
              <a:t>اول اینکه، </a:t>
            </a:r>
            <a:r>
              <a:rPr lang="fa-IR" sz="3600" dirty="0" smtClean="0">
                <a:solidFill>
                  <a:schemeClr val="tx1"/>
                </a:solidFill>
                <a:effectLst/>
                <a:cs typeface="B Zar" panose="00000400000000000000" pitchFamily="2" charset="-78"/>
              </a:rPr>
              <a:t>معرفی مفاهیمی،مانند </a:t>
            </a:r>
            <a:r>
              <a:rPr lang="fa-IR" sz="3600" dirty="0" smtClean="0">
                <a:solidFill>
                  <a:srgbClr val="FF0000"/>
                </a:solidFill>
                <a:effectLst/>
                <a:cs typeface="B Zar" panose="00000400000000000000" pitchFamily="2" charset="-78"/>
              </a:rPr>
              <a:t>خرده پاسخهای مقدم برهدف </a:t>
            </a:r>
            <a:r>
              <a:rPr lang="fa-IR" sz="3600" dirty="0" smtClean="0">
                <a:solidFill>
                  <a:schemeClr val="tx1"/>
                </a:solidFill>
                <a:effectLst/>
                <a:cs typeface="B Zar" panose="00000400000000000000" pitchFamily="2" charset="-78"/>
              </a:rPr>
              <a:t>از موضوعات شناختی خبرداد.</a:t>
            </a:r>
            <a:r>
              <a:rPr lang="fa-IR" sz="3600" dirty="0" smtClean="0">
                <a:solidFill>
                  <a:srgbClr val="FF0000"/>
                </a:solidFill>
                <a:effectLst/>
                <a:cs typeface="B Zar" panose="00000400000000000000" pitchFamily="2" charset="-78"/>
              </a:rPr>
              <a:t/>
            </a:r>
            <a:br>
              <a:rPr lang="fa-IR" sz="3600" dirty="0" smtClean="0">
                <a:solidFill>
                  <a:srgbClr val="FF0000"/>
                </a:solidFill>
                <a:effectLst/>
                <a:cs typeface="B Zar" panose="00000400000000000000" pitchFamily="2" charset="-78"/>
              </a:rPr>
            </a:br>
            <a:r>
              <a:rPr lang="fa-IR" sz="3600" dirty="0" smtClean="0">
                <a:solidFill>
                  <a:srgbClr val="FF0000"/>
                </a:solidFill>
                <a:effectLst/>
                <a:cs typeface="B Zar" panose="00000400000000000000" pitchFamily="2" charset="-78"/>
              </a:rPr>
              <a:t>دوم اینکه، </a:t>
            </a:r>
            <a:r>
              <a:rPr lang="fa-IR" sz="3600" dirty="0" smtClean="0">
                <a:solidFill>
                  <a:schemeClr val="tx1"/>
                </a:solidFill>
                <a:effectLst/>
                <a:cs typeface="B Zar" panose="00000400000000000000" pitchFamily="2" charset="-78"/>
              </a:rPr>
              <a:t>بر نحوه اجرای پژوهشهای روان شناختی تأثیر عمیقی داشته است.</a:t>
            </a:r>
            <a:r>
              <a:rPr lang="fa-IR" sz="3600" dirty="0" smtClean="0">
                <a:solidFill>
                  <a:srgbClr val="FF0000"/>
                </a:solidFill>
                <a:effectLst/>
                <a:cs typeface="B Zar" panose="00000400000000000000" pitchFamily="2" charset="-78"/>
              </a:rPr>
              <a:t/>
            </a:r>
            <a:br>
              <a:rPr lang="fa-IR" sz="3600" dirty="0" smtClean="0">
                <a:solidFill>
                  <a:srgbClr val="FF0000"/>
                </a:solidFill>
                <a:effectLst/>
                <a:cs typeface="B Zar" panose="00000400000000000000" pitchFamily="2" charset="-78"/>
              </a:rPr>
            </a:br>
            <a:r>
              <a:rPr lang="fa-IR" sz="3600" dirty="0" smtClean="0">
                <a:solidFill>
                  <a:srgbClr val="FF0000"/>
                </a:solidFill>
                <a:effectLst/>
                <a:cs typeface="B Zar" panose="00000400000000000000" pitchFamily="2" charset="-78"/>
              </a:rPr>
              <a:t>سوم اینکه هال،</a:t>
            </a:r>
            <a:r>
              <a:rPr lang="fa-IR" sz="3600" dirty="0" smtClean="0">
                <a:solidFill>
                  <a:schemeClr val="tx1"/>
                </a:solidFill>
                <a:effectLst/>
                <a:cs typeface="B Zar" panose="00000400000000000000" pitchFamily="2" charset="-78"/>
              </a:rPr>
              <a:t> همراه ثرندایک و اسکینر این عقیده را که</a:t>
            </a:r>
            <a:r>
              <a:rPr lang="fa-IR" sz="3600" dirty="0" smtClean="0">
                <a:solidFill>
                  <a:srgbClr val="FF0000"/>
                </a:solidFill>
                <a:effectLst/>
                <a:cs typeface="B Zar" panose="00000400000000000000" pitchFamily="2" charset="-78"/>
              </a:rPr>
              <a:t> تقویت </a:t>
            </a:r>
            <a:r>
              <a:rPr lang="fa-IR" sz="3600" dirty="0" smtClean="0">
                <a:solidFill>
                  <a:schemeClr val="tx1"/>
                </a:solidFill>
                <a:effectLst/>
                <a:cs typeface="B Zar" panose="00000400000000000000" pitchFamily="2" charset="-78"/>
              </a:rPr>
              <a:t>یکی از مهمترین نیروها در </a:t>
            </a:r>
            <a:r>
              <a:rPr lang="fa-IR" sz="3600" dirty="0" smtClean="0">
                <a:solidFill>
                  <a:srgbClr val="FF0000"/>
                </a:solidFill>
                <a:effectLst/>
                <a:cs typeface="B Zar" panose="00000400000000000000" pitchFamily="2" charset="-78"/>
              </a:rPr>
              <a:t>شکل دهی رفتار </a:t>
            </a:r>
            <a:r>
              <a:rPr lang="fa-IR" sz="3600" dirty="0" smtClean="0">
                <a:solidFill>
                  <a:schemeClr val="tx1"/>
                </a:solidFill>
                <a:effectLst/>
                <a:cs typeface="B Zar" panose="00000400000000000000" pitchFamily="2" charset="-78"/>
              </a:rPr>
              <a:t>است،عمومیت و به آن نظم می بخشد.</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2708762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8095488" cy="6355080"/>
          </a:xfrm>
        </p:spPr>
        <p:txBody>
          <a:bodyPr>
            <a:noAutofit/>
          </a:bodyPr>
          <a:lstStyle/>
          <a:p>
            <a:pPr algn="r" rtl="1"/>
            <a:r>
              <a:rPr lang="fa-IR" sz="2800" b="1" dirty="0">
                <a:solidFill>
                  <a:srgbClr val="FF0000"/>
                </a:solidFill>
                <a:effectLst/>
                <a:cs typeface="B Zar" panose="00000400000000000000" pitchFamily="2" charset="-78"/>
              </a:rPr>
              <a:t>ادوارد ال.ثرندایک(1949-1874</a:t>
            </a:r>
            <a:r>
              <a:rPr lang="fa-IR" sz="2800" b="1" dirty="0" smtClean="0">
                <a:solidFill>
                  <a:srgbClr val="FF0000"/>
                </a:solidFill>
                <a:effectLst/>
                <a:cs typeface="B Zar" panose="00000400000000000000" pitchFamily="2" charset="-78"/>
              </a:rPr>
              <a:t>)</a:t>
            </a:r>
            <a:r>
              <a:rPr lang="fa-IR" sz="2800" b="1" dirty="0" smtClean="0">
                <a:solidFill>
                  <a:prstClr val="black"/>
                </a:solidFill>
                <a:effectLst/>
                <a:cs typeface="B Zar" panose="00000400000000000000" pitchFamily="2" charset="-78"/>
              </a:rPr>
              <a:t/>
            </a:r>
            <a:br>
              <a:rPr lang="fa-IR" sz="2800" b="1" dirty="0" smtClean="0">
                <a:solidFill>
                  <a:prstClr val="black"/>
                </a:solidFill>
                <a:effectLst/>
                <a:cs typeface="B Zar" panose="00000400000000000000" pitchFamily="2" charset="-78"/>
              </a:rPr>
            </a:br>
            <a:r>
              <a:rPr lang="fa-IR" sz="2800" dirty="0" smtClean="0">
                <a:solidFill>
                  <a:prstClr val="black"/>
                </a:solidFill>
                <a:effectLst/>
                <a:cs typeface="B Zar" panose="00000400000000000000" pitchFamily="2" charset="-78"/>
              </a:rPr>
              <a:t>- آیا حیوانات«</a:t>
            </a:r>
            <a:r>
              <a:rPr lang="fa-IR" sz="2800" dirty="0" smtClean="0">
                <a:solidFill>
                  <a:srgbClr val="FF0000"/>
                </a:solidFill>
                <a:effectLst/>
                <a:cs typeface="B Zar" panose="00000400000000000000" pitchFamily="2" charset="-78"/>
              </a:rPr>
              <a:t>کودن</a:t>
            </a:r>
            <a:r>
              <a:rPr lang="fa-IR" sz="2800" dirty="0" smtClean="0">
                <a:solidFill>
                  <a:prstClr val="black"/>
                </a:solidFill>
                <a:effectLst/>
                <a:cs typeface="B Zar" panose="00000400000000000000" pitchFamily="2" charset="-78"/>
              </a:rPr>
              <a:t>» از تواناییهای ظاهراً انسانی تفکر و منطق برخوردارند؟</a:t>
            </a:r>
            <a:br>
              <a:rPr lang="fa-IR" sz="2800" dirty="0" smtClean="0">
                <a:solidFill>
                  <a:prstClr val="black"/>
                </a:solidFill>
                <a:effectLst/>
                <a:cs typeface="B Zar" panose="00000400000000000000" pitchFamily="2" charset="-78"/>
              </a:rPr>
            </a:br>
            <a:r>
              <a:rPr lang="fa-IR" sz="2800" dirty="0" smtClean="0">
                <a:solidFill>
                  <a:prstClr val="black"/>
                </a:solidFill>
                <a:effectLst/>
                <a:cs typeface="B Zar" panose="00000400000000000000" pitchFamily="2" charset="-78"/>
              </a:rPr>
              <a:t>- نوشته های داروین حاوی حکایتهای متعددی است که آنچه را هوش حیوانی به نظر می رسید، نشان می دهند؛</a:t>
            </a:r>
            <a:br>
              <a:rPr lang="fa-IR" sz="2800" dirty="0" smtClean="0">
                <a:solidFill>
                  <a:prstClr val="black"/>
                </a:solidFill>
                <a:effectLst/>
                <a:cs typeface="B Zar" panose="00000400000000000000" pitchFamily="2" charset="-78"/>
              </a:rPr>
            </a:br>
            <a:r>
              <a:rPr lang="fa-IR" sz="2800" dirty="0" smtClean="0">
                <a:solidFill>
                  <a:srgbClr val="FF0000"/>
                </a:solidFill>
                <a:effectLst/>
                <a:cs typeface="B Zar" panose="00000400000000000000" pitchFamily="2" charset="-78"/>
              </a:rPr>
              <a:t>مثلاً</a:t>
            </a:r>
            <a:r>
              <a:rPr lang="fa-IR" sz="2800" dirty="0" smtClean="0">
                <a:solidFill>
                  <a:prstClr val="black"/>
                </a:solidFill>
                <a:effectLst/>
                <a:cs typeface="B Zar" panose="00000400000000000000" pitchFamily="2" charset="-78"/>
              </a:rPr>
              <a:t> ؛میمونهایی که با یک شیء تیز خود را زخمی می کردند هرگز این اشتباه را دوباره مرتکب نمی شدند.</a:t>
            </a:r>
            <a:br>
              <a:rPr lang="fa-IR" sz="2800" dirty="0" smtClean="0">
                <a:solidFill>
                  <a:prstClr val="black"/>
                </a:solidFill>
                <a:effectLst/>
                <a:cs typeface="B Zar" panose="00000400000000000000" pitchFamily="2" charset="-78"/>
              </a:rPr>
            </a:br>
            <a:r>
              <a:rPr lang="fa-IR" sz="2800" dirty="0" smtClean="0">
                <a:solidFill>
                  <a:prstClr val="black"/>
                </a:solidFill>
                <a:effectLst/>
                <a:cs typeface="B Zar" panose="00000400000000000000" pitchFamily="2" charset="-78"/>
              </a:rPr>
              <a:t>- یا میمونهایی که حبه قند پیچیده شده درکاغذ را خورده بودند و بعداً حبه قند پیچیده شده درکاغذی را که به آنها می دادند که زنبور هم در آن بود، نتیجه می گرفتند که دفعه بعد باید این بسته را نزدیک گوش خود نگهدارند تا مطمئن شوند زنبوری در آن هست یا نیست؟</a:t>
            </a:r>
            <a:br>
              <a:rPr lang="fa-IR" sz="2800" dirty="0" smtClean="0">
                <a:solidFill>
                  <a:prstClr val="black"/>
                </a:solidFill>
                <a:effectLst/>
                <a:cs typeface="B Zar" panose="00000400000000000000" pitchFamily="2" charset="-78"/>
              </a:rPr>
            </a:br>
            <a:r>
              <a:rPr lang="fa-IR" sz="2800" dirty="0" smtClean="0">
                <a:solidFill>
                  <a:prstClr val="black"/>
                </a:solidFill>
                <a:effectLst/>
                <a:cs typeface="B Zar" panose="00000400000000000000" pitchFamily="2" charset="-78"/>
              </a:rPr>
              <a:t>- یا اگرسگی گم شود بعد از طی مسافتی طولانی راه خود را به خانه پیدا می کند.</a:t>
            </a:r>
            <a:br>
              <a:rPr lang="fa-IR" sz="2800" dirty="0" smtClean="0">
                <a:solidFill>
                  <a:prstClr val="black"/>
                </a:solidFill>
                <a:effectLst/>
                <a:cs typeface="B Zar" panose="00000400000000000000" pitchFamily="2" charset="-78"/>
              </a:rPr>
            </a:br>
            <a:r>
              <a:rPr lang="fa-IR" sz="2800" dirty="0" smtClean="0">
                <a:solidFill>
                  <a:prstClr val="black"/>
                </a:solidFill>
                <a:effectLst/>
                <a:cs typeface="B Zar" panose="00000400000000000000" pitchFamily="2" charset="-78"/>
              </a:rPr>
              <a:t>- ثرندایک می گوید این تصور غلطی است که انسانها فرض می کنند حیوانات این رابطه را می فهمند. برای این منظور باید آزمایش های کنترل شده انجام دهند. </a:t>
            </a:r>
            <a:endParaRPr lang="en-US" sz="3600" b="1" dirty="0">
              <a:effectLst/>
              <a:cs typeface="B Zar" panose="00000400000000000000" pitchFamily="2" charset="-78"/>
            </a:endParaRPr>
          </a:p>
        </p:txBody>
      </p:sp>
    </p:spTree>
    <p:extLst>
      <p:ext uri="{BB962C8B-B14F-4D97-AF65-F5344CB8AC3E}">
        <p14:creationId xmlns:p14="http://schemas.microsoft.com/office/powerpoint/2010/main" val="2221343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943088" cy="6355080"/>
          </a:xfrm>
        </p:spPr>
        <p:txBody>
          <a:bodyPr>
            <a:normAutofit fontScale="90000"/>
          </a:bodyPr>
          <a:lstStyle/>
          <a:p>
            <a:pPr algn="r" rtl="1"/>
            <a:r>
              <a:rPr lang="fa-IR" sz="3600" b="1" dirty="0" smtClean="0">
                <a:solidFill>
                  <a:srgbClr val="FF0000"/>
                </a:solidFill>
                <a:effectLst/>
                <a:cs typeface="B Zar" panose="00000400000000000000" pitchFamily="2" charset="-78"/>
              </a:rPr>
              <a:t>هوش حیوانی:</a:t>
            </a:r>
            <a:r>
              <a:rPr lang="fa-IR" sz="3600" dirty="0" smtClean="0">
                <a:solidFill>
                  <a:srgbClr val="FF0000"/>
                </a:solidFill>
                <a:effectLst/>
                <a:cs typeface="B Zar" panose="00000400000000000000" pitchFamily="2" charset="-78"/>
              </a:rPr>
              <a:t/>
            </a:r>
            <a:br>
              <a:rPr lang="fa-IR" sz="3600" dirty="0" smtClean="0">
                <a:solidFill>
                  <a:srgbClr val="FF0000"/>
                </a:solidFill>
                <a:effectLst/>
                <a:cs typeface="B Zar" panose="00000400000000000000" pitchFamily="2" charset="-78"/>
              </a:rPr>
            </a:br>
            <a:r>
              <a:rPr lang="fa-IR" sz="3600" dirty="0" smtClean="0">
                <a:solidFill>
                  <a:schemeClr val="tx1"/>
                </a:solidFill>
                <a:effectLst/>
                <a:cs typeface="B Zar" panose="00000400000000000000" pitchFamily="2" charset="-78"/>
              </a:rPr>
              <a:t>- ثرندایک برای اندازه گیری هوش حیوانات تعدادی </a:t>
            </a:r>
            <a:r>
              <a:rPr lang="fa-IR" sz="3600" dirty="0" smtClean="0">
                <a:solidFill>
                  <a:srgbClr val="FF0000"/>
                </a:solidFill>
                <a:effectLst/>
                <a:cs typeface="B Zar" panose="00000400000000000000" pitchFamily="2" charset="-78"/>
              </a:rPr>
              <a:t>جعبهء معما </a:t>
            </a:r>
            <a:r>
              <a:rPr lang="fa-IR" sz="3600" dirty="0" smtClean="0">
                <a:solidFill>
                  <a:schemeClr val="tx1"/>
                </a:solidFill>
                <a:effectLst/>
                <a:cs typeface="B Zar" panose="00000400000000000000" pitchFamily="2" charset="-78"/>
              </a:rPr>
              <a:t>ابداع کرد.</a:t>
            </a:r>
            <a:r>
              <a:rPr lang="fa-IR" sz="3600" dirty="0" smtClean="0">
                <a:solidFill>
                  <a:srgbClr val="FF0000"/>
                </a:solidFill>
                <a:effectLst/>
                <a:cs typeface="B Zar" panose="00000400000000000000" pitchFamily="2" charset="-78"/>
              </a:rPr>
              <a:t/>
            </a:r>
            <a:br>
              <a:rPr lang="fa-IR" sz="3600" dirty="0" smtClean="0">
                <a:solidFill>
                  <a:srgbClr val="FF0000"/>
                </a:solidFill>
                <a:effectLst/>
                <a:cs typeface="B Zar" panose="00000400000000000000" pitchFamily="2" charset="-78"/>
              </a:rPr>
            </a:br>
            <a:r>
              <a:rPr lang="fa-IR" sz="3600" dirty="0" smtClean="0">
                <a:solidFill>
                  <a:schemeClr val="tx1"/>
                </a:solidFill>
                <a:effectLst/>
                <a:cs typeface="B Zar" panose="00000400000000000000" pitchFamily="2" charset="-78"/>
              </a:rPr>
              <a:t>- این جعبه طوری طراحی شده است که گربه محبوس درآن فقط در صورتی می تواند بگریزد که سه کار انجام دهد:</a:t>
            </a:r>
            <a:r>
              <a:rPr lang="fa-IR" sz="3600" dirty="0" smtClean="0">
                <a:solidFill>
                  <a:srgbClr val="FF0000"/>
                </a:solidFill>
                <a:effectLst/>
                <a:cs typeface="B Zar" panose="00000400000000000000" pitchFamily="2" charset="-78"/>
              </a:rPr>
              <a:t/>
            </a:r>
            <a:br>
              <a:rPr lang="fa-IR" sz="3600" dirty="0" smtClean="0">
                <a:solidFill>
                  <a:srgbClr val="FF0000"/>
                </a:solidFill>
                <a:effectLst/>
                <a:cs typeface="B Zar" panose="00000400000000000000" pitchFamily="2" charset="-78"/>
              </a:rPr>
            </a:br>
            <a:r>
              <a:rPr lang="fa-IR" sz="3600" dirty="0" smtClean="0">
                <a:solidFill>
                  <a:srgbClr val="FF0000"/>
                </a:solidFill>
                <a:effectLst/>
                <a:cs typeface="B Zar" panose="00000400000000000000" pitchFamily="2" charset="-78"/>
              </a:rPr>
              <a:t>1- طنابی را برای باز کردن یک چفت بکشد، </a:t>
            </a:r>
            <a:br>
              <a:rPr lang="fa-IR" sz="3600" dirty="0" smtClean="0">
                <a:solidFill>
                  <a:srgbClr val="FF0000"/>
                </a:solidFill>
                <a:effectLst/>
                <a:cs typeface="B Zar" panose="00000400000000000000" pitchFamily="2" charset="-78"/>
              </a:rPr>
            </a:br>
            <a:r>
              <a:rPr lang="fa-IR" sz="3600" dirty="0" smtClean="0">
                <a:solidFill>
                  <a:srgbClr val="FF0000"/>
                </a:solidFill>
                <a:effectLst/>
                <a:cs typeface="B Zar" panose="00000400000000000000" pitchFamily="2" charset="-78"/>
              </a:rPr>
              <a:t>2- روی اهرمی برای باز کردن چفت دوم پا بگذارد،</a:t>
            </a:r>
            <a:br>
              <a:rPr lang="fa-IR" sz="3600" dirty="0" smtClean="0">
                <a:solidFill>
                  <a:srgbClr val="FF0000"/>
                </a:solidFill>
                <a:effectLst/>
                <a:cs typeface="B Zar" panose="00000400000000000000" pitchFamily="2" charset="-78"/>
              </a:rPr>
            </a:br>
            <a:r>
              <a:rPr lang="fa-IR" sz="3600" dirty="0" smtClean="0">
                <a:solidFill>
                  <a:srgbClr val="FF0000"/>
                </a:solidFill>
                <a:effectLst/>
                <a:cs typeface="B Zar" panose="00000400000000000000" pitchFamily="2" charset="-78"/>
              </a:rPr>
              <a:t>3- ضربه ای به چفت بزند تا بلاخره در را باز کند.</a:t>
            </a:r>
            <a:br>
              <a:rPr lang="fa-IR" sz="3600" dirty="0" smtClean="0">
                <a:solidFill>
                  <a:srgbClr val="FF0000"/>
                </a:solidFill>
                <a:effectLst/>
                <a:cs typeface="B Zar" panose="00000400000000000000" pitchFamily="2" charset="-78"/>
              </a:rPr>
            </a:br>
            <a:r>
              <a:rPr lang="fa-IR" sz="3600" dirty="0" smtClean="0">
                <a:solidFill>
                  <a:schemeClr val="tx1"/>
                </a:solidFill>
                <a:effectLst/>
                <a:cs typeface="B Zar" panose="00000400000000000000" pitchFamily="2" charset="-78"/>
              </a:rPr>
              <a:t>- برای علاقه مندی گربه به خارج شدن ازجعبه، ظرفی که ماهی درآن است، دور از دسترس،ولی نه چندان دورگذاشته می شود.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-گربه ها چندین را حل برای این مسئله دارند.(سه راهکاربالا) که یا بایدازطریق </a:t>
            </a:r>
            <a:r>
              <a:rPr lang="fa-IR" sz="3600" dirty="0" smtClean="0">
                <a:solidFill>
                  <a:srgbClr val="FF0000"/>
                </a:solidFill>
                <a:effectLst/>
                <a:cs typeface="B Zar" panose="00000400000000000000" pitchFamily="2" charset="-78"/>
              </a:rPr>
              <a:t>کوشش وخطا </a:t>
            </a:r>
            <a:r>
              <a:rPr lang="fa-IR" sz="3600" dirty="0" smtClean="0">
                <a:solidFill>
                  <a:schemeClr val="tx1"/>
                </a:solidFill>
                <a:effectLst/>
                <a:cs typeface="B Zar" panose="00000400000000000000" pitchFamily="2" charset="-78"/>
              </a:rPr>
              <a:t>یک راه حل را پیدا کنندویا از طریق </a:t>
            </a:r>
            <a:r>
              <a:rPr lang="fa-IR" sz="3600" dirty="0" smtClean="0">
                <a:solidFill>
                  <a:srgbClr val="FF0000"/>
                </a:solidFill>
                <a:effectLst/>
                <a:cs typeface="B Zar" panose="00000400000000000000" pitchFamily="2" charset="-78"/>
              </a:rPr>
              <a:t>وراندازکردن موقعیت و فکر کردن.</a:t>
            </a:r>
            <a:endParaRPr lang="en-US" dirty="0"/>
          </a:p>
        </p:txBody>
      </p:sp>
    </p:spTree>
    <p:extLst>
      <p:ext uri="{BB962C8B-B14F-4D97-AF65-F5344CB8AC3E}">
        <p14:creationId xmlns:p14="http://schemas.microsoft.com/office/powerpoint/2010/main" val="129202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320"/>
            <a:ext cx="8153400" cy="6355080"/>
          </a:xfrm>
        </p:spPr>
        <p:txBody>
          <a:bodyPr>
            <a:noAutofit/>
          </a:bodyPr>
          <a:lstStyle/>
          <a:p>
            <a:pPr algn="r" rtl="1"/>
            <a:r>
              <a:rPr lang="fa-IR" sz="3200" dirty="0" smtClean="0">
                <a:solidFill>
                  <a:schemeClr val="tx1"/>
                </a:solidFill>
                <a:effectLst/>
                <a:cs typeface="B Zar" panose="00000400000000000000" pitchFamily="2" charset="-78"/>
              </a:rPr>
              <a:t>- گربه های ثرندایک در این آزمایش چنین کاری نکردند،بلکه آنها از راه کوشش وخطا استفاده کردند.</a:t>
            </a:r>
            <a:br>
              <a:rPr lang="fa-IR" sz="3200" dirty="0" smtClean="0">
                <a:solidFill>
                  <a:schemeClr val="tx1"/>
                </a:solidFill>
                <a:effectLst/>
                <a:cs typeface="B Zar" panose="00000400000000000000" pitchFamily="2" charset="-78"/>
              </a:rPr>
            </a:br>
            <a:r>
              <a:rPr lang="fa-IR" sz="3200" dirty="0" smtClean="0">
                <a:solidFill>
                  <a:srgbClr val="FF0000"/>
                </a:solidFill>
                <a:effectLst/>
                <a:cs typeface="B Zar" panose="00000400000000000000" pitchFamily="2" charset="-78"/>
              </a:rPr>
              <a:t>- ثرندایک </a:t>
            </a:r>
            <a:r>
              <a:rPr lang="fa-IR" sz="3200" dirty="0" smtClean="0">
                <a:solidFill>
                  <a:schemeClr val="tx1"/>
                </a:solidFill>
                <a:effectLst/>
                <a:cs typeface="B Zar" panose="00000400000000000000" pitchFamily="2" charset="-78"/>
              </a:rPr>
              <a:t>می گوید: نتیجه گیری من این است که نه در گربه ها و نه درمیمونها،استدلال سطح عالی که به راحتی بتوان آن را اثبات کرد وجود ندارد.</a:t>
            </a:r>
            <a:br>
              <a:rPr lang="fa-IR" sz="3200" dirty="0" smtClean="0">
                <a:solidFill>
                  <a:schemeClr val="tx1"/>
                </a:solidFill>
                <a:effectLst/>
                <a:cs typeface="B Zar" panose="00000400000000000000" pitchFamily="2" charset="-78"/>
              </a:rPr>
            </a:br>
            <a:r>
              <a:rPr lang="fa-IR" sz="3200" dirty="0" smtClean="0">
                <a:solidFill>
                  <a:schemeClr val="tx1"/>
                </a:solidFill>
                <a:effectLst/>
                <a:cs typeface="B Zar" panose="00000400000000000000" pitchFamily="2" charset="-78"/>
              </a:rPr>
              <a:t>- دلیل دیگر این است که در حیوانات </a:t>
            </a:r>
            <a:r>
              <a:rPr lang="fa-IR" sz="3200" dirty="0" smtClean="0">
                <a:solidFill>
                  <a:srgbClr val="FF0000"/>
                </a:solidFill>
                <a:effectLst/>
                <a:cs typeface="B Zar" panose="00000400000000000000" pitchFamily="2" charset="-78"/>
              </a:rPr>
              <a:t>تقلید واقعی </a:t>
            </a:r>
            <a:r>
              <a:rPr lang="fa-IR" sz="3200" dirty="0" smtClean="0">
                <a:solidFill>
                  <a:schemeClr val="tx1"/>
                </a:solidFill>
                <a:effectLst/>
                <a:cs typeface="B Zar" panose="00000400000000000000" pitchFamily="2" charset="-78"/>
              </a:rPr>
              <a:t>مبتنی بر درک و اندیشه وجود ندارد.</a:t>
            </a:r>
            <a:br>
              <a:rPr lang="fa-IR" sz="3200" dirty="0" smtClean="0">
                <a:solidFill>
                  <a:schemeClr val="tx1"/>
                </a:solidFill>
                <a:effectLst/>
                <a:cs typeface="B Zar" panose="00000400000000000000" pitchFamily="2" charset="-78"/>
              </a:rPr>
            </a:br>
            <a:r>
              <a:rPr lang="fa-IR" sz="3200" dirty="0" smtClean="0">
                <a:solidFill>
                  <a:schemeClr val="tx1"/>
                </a:solidFill>
                <a:effectLst/>
                <a:cs typeface="B Zar" panose="00000400000000000000" pitchFamily="2" charset="-78"/>
              </a:rPr>
              <a:t>- </a:t>
            </a:r>
            <a:r>
              <a:rPr lang="fa-IR" sz="3200" dirty="0" smtClean="0">
                <a:solidFill>
                  <a:srgbClr val="FF0000"/>
                </a:solidFill>
                <a:effectLst/>
                <a:cs typeface="B Zar" panose="00000400000000000000" pitchFamily="2" charset="-78"/>
              </a:rPr>
              <a:t>ثرندایک</a:t>
            </a:r>
            <a:r>
              <a:rPr lang="fa-IR" sz="3200" dirty="0" smtClean="0">
                <a:solidFill>
                  <a:schemeClr val="tx1"/>
                </a:solidFill>
                <a:effectLst/>
                <a:cs typeface="B Zar" panose="00000400000000000000" pitchFamily="2" charset="-78"/>
              </a:rPr>
              <a:t> بارها نشان داد که به</a:t>
            </a:r>
            <a:r>
              <a:rPr lang="fa-IR" sz="3200" dirty="0" smtClean="0">
                <a:solidFill>
                  <a:srgbClr val="FF0000"/>
                </a:solidFill>
                <a:effectLst/>
                <a:cs typeface="B Zar" panose="00000400000000000000" pitchFamily="2" charset="-78"/>
              </a:rPr>
              <a:t> گربه، سگ، یا میمون بی تجربه ای </a:t>
            </a:r>
            <a:r>
              <a:rPr lang="fa-IR" sz="3200" dirty="0" smtClean="0">
                <a:solidFill>
                  <a:schemeClr val="tx1"/>
                </a:solidFill>
                <a:effectLst/>
                <a:cs typeface="B Zar" panose="00000400000000000000" pitchFamily="2" charset="-78"/>
              </a:rPr>
              <a:t>می توان امکان </a:t>
            </a:r>
            <a:r>
              <a:rPr lang="fa-IR" sz="3200" dirty="0" smtClean="0">
                <a:solidFill>
                  <a:srgbClr val="FF0000"/>
                </a:solidFill>
                <a:effectLst/>
                <a:cs typeface="B Zar" panose="00000400000000000000" pitchFamily="2" charset="-78"/>
              </a:rPr>
              <a:t>مشاهده کردن </a:t>
            </a:r>
            <a:r>
              <a:rPr lang="fa-IR" sz="3200" dirty="0" smtClean="0">
                <a:solidFill>
                  <a:schemeClr val="tx1"/>
                </a:solidFill>
                <a:effectLst/>
                <a:cs typeface="B Zar" panose="00000400000000000000" pitchFamily="2" charset="-78"/>
              </a:rPr>
              <a:t>گربه،سگ،یامیمون باتجربه و تربیت شده ای را داد که رفتارهایی را برای گریختن از جعبه معما انجام می دهند ولی در نهایت آن رفتار را یاد نمی گیرند. پس گربه ها از </a:t>
            </a:r>
            <a:r>
              <a:rPr lang="fa-IR" sz="3200" dirty="0" smtClean="0">
                <a:solidFill>
                  <a:srgbClr val="FF0000"/>
                </a:solidFill>
                <a:effectLst/>
                <a:cs typeface="B Zar" panose="00000400000000000000" pitchFamily="2" charset="-78"/>
              </a:rPr>
              <a:t>طریق بینش از موقعیت </a:t>
            </a:r>
            <a:r>
              <a:rPr lang="fa-IR" sz="3200" dirty="0" smtClean="0">
                <a:solidFill>
                  <a:schemeClr val="tx1"/>
                </a:solidFill>
                <a:effectLst/>
                <a:cs typeface="B Zar" panose="00000400000000000000" pitchFamily="2" charset="-78"/>
              </a:rPr>
              <a:t>یاد نمی گیرند بلکه از </a:t>
            </a:r>
            <a:r>
              <a:rPr lang="fa-IR" sz="3200" dirty="0" smtClean="0">
                <a:solidFill>
                  <a:srgbClr val="FF0000"/>
                </a:solidFill>
                <a:effectLst/>
                <a:cs typeface="B Zar" panose="00000400000000000000" pitchFamily="2" charset="-78"/>
              </a:rPr>
              <a:t>طریق کوشش و خطا </a:t>
            </a:r>
            <a:r>
              <a:rPr lang="fa-IR" sz="3200" dirty="0" smtClean="0">
                <a:solidFill>
                  <a:schemeClr val="tx1"/>
                </a:solidFill>
                <a:effectLst/>
                <a:cs typeface="B Zar" panose="00000400000000000000" pitchFamily="2" charset="-78"/>
              </a:rPr>
              <a:t>یاد می گیرند.</a:t>
            </a:r>
            <a:endParaRPr lang="en-US" sz="32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561344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320"/>
            <a:ext cx="8019288" cy="6355080"/>
          </a:xfrm>
        </p:spPr>
        <p:txBody>
          <a:bodyPr>
            <a:noAutofit/>
          </a:bodyPr>
          <a:lstStyle/>
          <a:p>
            <a:pPr algn="r" rtl="1"/>
            <a:r>
              <a:rPr lang="fa-IR" sz="3600" b="1" dirty="0" smtClean="0">
                <a:solidFill>
                  <a:srgbClr val="FF0000"/>
                </a:solidFill>
                <a:effectLst/>
                <a:cs typeface="B Zar" panose="00000400000000000000" pitchFamily="2" charset="-78"/>
              </a:rPr>
              <a:t>مجاورت یا تقویت:</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در نظریه های یادگیری ازطریق شرطی سازی یکی ازاین دو توجیه متفاوت برای یادگیری مقدم است: </a:t>
            </a:r>
            <a:r>
              <a:rPr lang="fa-IR" sz="3600" dirty="0" smtClean="0">
                <a:solidFill>
                  <a:srgbClr val="FF0000"/>
                </a:solidFill>
                <a:effectLst/>
                <a:cs typeface="B Zar" panose="00000400000000000000" pitchFamily="2" charset="-78"/>
              </a:rPr>
              <a:t>مجاورت</a:t>
            </a:r>
            <a:r>
              <a:rPr lang="fa-IR" sz="3600" dirty="0" smtClean="0">
                <a:solidFill>
                  <a:schemeClr val="tx1"/>
                </a:solidFill>
                <a:effectLst/>
                <a:cs typeface="B Zar" panose="00000400000000000000" pitchFamily="2" charset="-78"/>
              </a:rPr>
              <a:t> یا </a:t>
            </a:r>
            <a:r>
              <a:rPr lang="fa-IR" sz="3600" dirty="0" smtClean="0">
                <a:solidFill>
                  <a:srgbClr val="FF0000"/>
                </a:solidFill>
                <a:effectLst/>
                <a:cs typeface="B Zar" panose="00000400000000000000" pitchFamily="2" charset="-78"/>
              </a:rPr>
              <a:t>تقویت</a:t>
            </a:r>
            <a:r>
              <a:rPr lang="fa-IR" sz="3600" dirty="0" smtClean="0">
                <a:solidFill>
                  <a:schemeClr val="tx1"/>
                </a:solidFill>
                <a:effectLst/>
                <a:cs typeface="B Zar" panose="00000400000000000000" pitchFamily="2" charset="-78"/>
              </a:rPr>
              <a:t>.</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توجیه اول</a:t>
            </a:r>
            <a:r>
              <a:rPr lang="fa-IR" sz="3600" dirty="0">
                <a:solidFill>
                  <a:prstClr val="black"/>
                </a:solidFill>
                <a:effectLst/>
                <a:cs typeface="B Zar" panose="00000400000000000000" pitchFamily="2" charset="-78"/>
              </a:rPr>
              <a:t> ؛</a:t>
            </a:r>
            <a:r>
              <a:rPr lang="fa-IR" sz="3600" dirty="0" smtClean="0">
                <a:solidFill>
                  <a:srgbClr val="FF0000"/>
                </a:solidFill>
                <a:effectLst/>
                <a:cs typeface="B Zar" panose="00000400000000000000" pitchFamily="2" charset="-78"/>
              </a:rPr>
              <a:t> مجاورت</a:t>
            </a:r>
            <a:r>
              <a:rPr lang="fa-IR" sz="3600" dirty="0" smtClean="0">
                <a:solidFill>
                  <a:schemeClr val="tx1"/>
                </a:solidFill>
                <a:effectLst/>
                <a:cs typeface="B Zar" panose="00000400000000000000" pitchFamily="2" charset="-78"/>
              </a:rPr>
              <a:t> یعنی بین محرکها، یا بین محرکها و پاسخها تداعی برقرار می شود،یعنی آنها در مجاورت هم روی داده اند؛بطور همزمان یا به صورت مجاورت زمانی نزدیک واقع شده اند.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a:t>
            </a:r>
            <a:r>
              <a:rPr lang="fa-IR" sz="3600" dirty="0" smtClean="0">
                <a:solidFill>
                  <a:srgbClr val="FF0000"/>
                </a:solidFill>
                <a:effectLst/>
                <a:cs typeface="B Zar" panose="00000400000000000000" pitchFamily="2" charset="-78"/>
              </a:rPr>
              <a:t>توجیه دوم؛ یعنی تقویت</a:t>
            </a:r>
            <a:r>
              <a:rPr lang="fa-IR" sz="3600" dirty="0" smtClean="0">
                <a:solidFill>
                  <a:schemeClr val="tx1"/>
                </a:solidFill>
                <a:effectLst/>
                <a:cs typeface="B Zar" panose="00000400000000000000" pitchFamily="2" charset="-78"/>
              </a:rPr>
              <a:t>، می گوید یادگیری به علت </a:t>
            </a:r>
            <a:r>
              <a:rPr lang="fa-IR" sz="3600" dirty="0" smtClean="0">
                <a:solidFill>
                  <a:srgbClr val="FF0000"/>
                </a:solidFill>
                <a:effectLst/>
                <a:cs typeface="B Zar" panose="00000400000000000000" pitchFamily="2" charset="-78"/>
              </a:rPr>
              <a:t>پیامدهای رفتار </a:t>
            </a:r>
            <a:r>
              <a:rPr lang="fa-IR" sz="3600" dirty="0" smtClean="0">
                <a:solidFill>
                  <a:schemeClr val="tx1"/>
                </a:solidFill>
                <a:effectLst/>
                <a:cs typeface="B Zar" panose="00000400000000000000" pitchFamily="2" charset="-78"/>
              </a:rPr>
              <a:t>روی می دهد؛یعنی به علت اینکه رفتار به پیامدهای </a:t>
            </a:r>
            <a:r>
              <a:rPr lang="fa-IR" sz="3600" dirty="0" smtClean="0">
                <a:solidFill>
                  <a:srgbClr val="FF0000"/>
                </a:solidFill>
                <a:effectLst/>
                <a:cs typeface="B Zar" panose="00000400000000000000" pitchFamily="2" charset="-78"/>
              </a:rPr>
              <a:t>خوشایند</a:t>
            </a:r>
            <a:r>
              <a:rPr lang="fa-IR" sz="3600" dirty="0" smtClean="0">
                <a:solidFill>
                  <a:schemeClr val="tx1"/>
                </a:solidFill>
                <a:effectLst/>
                <a:cs typeface="B Zar" panose="00000400000000000000" pitchFamily="2" charset="-78"/>
              </a:rPr>
              <a:t> یا حذف چیزی </a:t>
            </a:r>
            <a:r>
              <a:rPr lang="fa-IR" sz="3600" dirty="0" smtClean="0">
                <a:solidFill>
                  <a:srgbClr val="FF0000"/>
                </a:solidFill>
                <a:effectLst/>
                <a:cs typeface="B Zar" panose="00000400000000000000" pitchFamily="2" charset="-78"/>
              </a:rPr>
              <a:t>ناخوشایند</a:t>
            </a:r>
            <a:r>
              <a:rPr lang="fa-IR" sz="3600" dirty="0" smtClean="0">
                <a:solidFill>
                  <a:schemeClr val="tx1"/>
                </a:solidFill>
                <a:effectLst/>
                <a:cs typeface="B Zar" panose="00000400000000000000" pitchFamily="2" charset="-78"/>
              </a:rPr>
              <a:t>(یا هردو) منجر می شود.</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1768823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320"/>
            <a:ext cx="8095488" cy="6355080"/>
          </a:xfrm>
        </p:spPr>
        <p:txBody>
          <a:bodyPr>
            <a:normAutofit fontScale="90000"/>
          </a:bodyPr>
          <a:lstStyle/>
          <a:p>
            <a:pPr algn="r" rtl="1"/>
            <a:r>
              <a:rPr lang="fa-IR" sz="3600" dirty="0" smtClean="0">
                <a:solidFill>
                  <a:schemeClr val="tx1"/>
                </a:solidFill>
                <a:effectLst/>
                <a:cs typeface="B Zar" panose="00000400000000000000" pitchFamily="2" charset="-78"/>
              </a:rPr>
              <a:t>-</a:t>
            </a:r>
            <a:r>
              <a:rPr lang="fa-IR" sz="3600" dirty="0" smtClean="0">
                <a:solidFill>
                  <a:srgbClr val="FF0000"/>
                </a:solidFill>
                <a:effectLst/>
                <a:cs typeface="B Zar" panose="00000400000000000000" pitchFamily="2" charset="-78"/>
              </a:rPr>
              <a:t>پاولف</a:t>
            </a:r>
            <a:r>
              <a:rPr lang="fa-IR" sz="3600" dirty="0" smtClean="0">
                <a:solidFill>
                  <a:schemeClr val="tx1"/>
                </a:solidFill>
                <a:effectLst/>
                <a:cs typeface="B Zar" panose="00000400000000000000" pitchFamily="2" charset="-78"/>
              </a:rPr>
              <a:t> ، </a:t>
            </a:r>
            <a:r>
              <a:rPr lang="fa-IR" sz="3600" dirty="0" smtClean="0">
                <a:solidFill>
                  <a:srgbClr val="FF0000"/>
                </a:solidFill>
                <a:effectLst/>
                <a:cs typeface="B Zar" panose="00000400000000000000" pitchFamily="2" charset="-78"/>
              </a:rPr>
              <a:t>واتسون</a:t>
            </a:r>
            <a:r>
              <a:rPr lang="fa-IR" sz="3600" dirty="0" smtClean="0">
                <a:solidFill>
                  <a:schemeClr val="tx1"/>
                </a:solidFill>
                <a:effectLst/>
                <a:cs typeface="B Zar" panose="00000400000000000000" pitchFamily="2" charset="-78"/>
              </a:rPr>
              <a:t> و</a:t>
            </a:r>
            <a:r>
              <a:rPr lang="fa-IR" sz="3600" dirty="0" smtClean="0">
                <a:solidFill>
                  <a:srgbClr val="FF0000"/>
                </a:solidFill>
                <a:effectLst/>
                <a:cs typeface="B Zar" panose="00000400000000000000" pitchFamily="2" charset="-78"/>
              </a:rPr>
              <a:t>گاتری</a:t>
            </a:r>
            <a:r>
              <a:rPr lang="fa-IR" sz="3600" dirty="0" smtClean="0">
                <a:solidFill>
                  <a:schemeClr val="tx1"/>
                </a:solidFill>
                <a:effectLst/>
                <a:cs typeface="B Zar" panose="00000400000000000000" pitchFamily="2" charset="-78"/>
              </a:rPr>
              <a:t> برای توجیه کردن </a:t>
            </a:r>
            <a:r>
              <a:rPr lang="fa-IR" sz="3600" dirty="0" smtClean="0">
                <a:solidFill>
                  <a:srgbClr val="FF0000"/>
                </a:solidFill>
                <a:effectLst/>
                <a:cs typeface="B Zar" panose="00000400000000000000" pitchFamily="2" charset="-78"/>
              </a:rPr>
              <a:t>یادگیری</a:t>
            </a:r>
            <a:r>
              <a:rPr lang="fa-IR" sz="3600" dirty="0" smtClean="0">
                <a:solidFill>
                  <a:schemeClr val="tx1"/>
                </a:solidFill>
                <a:effectLst/>
                <a:cs typeface="B Zar" panose="00000400000000000000" pitchFamily="2" charset="-78"/>
              </a:rPr>
              <a:t> از</a:t>
            </a:r>
            <a:r>
              <a:rPr lang="fa-IR" sz="3600" dirty="0" smtClean="0">
                <a:solidFill>
                  <a:srgbClr val="FF0000"/>
                </a:solidFill>
                <a:effectLst/>
                <a:cs typeface="B Zar" panose="00000400000000000000" pitchFamily="2" charset="-78"/>
              </a:rPr>
              <a:t>مجاورت</a:t>
            </a:r>
            <a:r>
              <a:rPr lang="fa-IR" sz="3600" dirty="0" smtClean="0">
                <a:solidFill>
                  <a:schemeClr val="tx1"/>
                </a:solidFill>
                <a:effectLst/>
                <a:cs typeface="B Zar" panose="00000400000000000000" pitchFamily="2" charset="-78"/>
              </a:rPr>
              <a:t> استفاده کردند.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ثرندایک می گوید: مجاورت فقط بخشی از کل ماجراست. اگر به خاطر پیامدهای خشنودکننده نبود،مطمئناً گربه گریختن از جعبه معما را یاد نمی گرفت.</a:t>
            </a:r>
            <a:br>
              <a:rPr lang="fa-IR" sz="3600" dirty="0" smtClean="0">
                <a:solidFill>
                  <a:schemeClr val="tx1"/>
                </a:solidFill>
                <a:effectLst/>
                <a:cs typeface="B Zar" panose="00000400000000000000" pitchFamily="2" charset="-78"/>
              </a:rPr>
            </a:br>
            <a:r>
              <a:rPr lang="fa-IR" sz="3600" b="1" dirty="0" smtClean="0">
                <a:solidFill>
                  <a:srgbClr val="FF0000"/>
                </a:solidFill>
                <a:effectLst/>
                <a:cs typeface="B Zar" panose="00000400000000000000" pitchFamily="2" charset="-78"/>
              </a:rPr>
              <a:t>* نظریه ثرندایک قبل سال 1930:</a:t>
            </a:r>
            <a:r>
              <a:rPr lang="fa-IR" sz="3600" dirty="0" smtClean="0">
                <a:solidFill>
                  <a:schemeClr val="tx1"/>
                </a:solidFill>
                <a:effectLst/>
                <a:cs typeface="B Zar" panose="00000400000000000000" pitchFamily="2" charset="-78"/>
              </a:rPr>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روان شناسان به طور سنتی در رابطه با انسانها و حیوانات دو نوع اظهار نظر کرده اند: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1- </a:t>
            </a:r>
            <a:r>
              <a:rPr lang="fa-IR" sz="3600" dirty="0" smtClean="0">
                <a:solidFill>
                  <a:srgbClr val="FF0000"/>
                </a:solidFill>
                <a:effectLst/>
                <a:cs typeface="B Zar" panose="00000400000000000000" pitchFamily="2" charset="-78"/>
              </a:rPr>
              <a:t>آنهایی که به هشیاری </a:t>
            </a:r>
            <a:r>
              <a:rPr lang="fa-IR" sz="3600" dirty="0" smtClean="0">
                <a:solidFill>
                  <a:schemeClr val="tx1"/>
                </a:solidFill>
                <a:effectLst/>
                <a:cs typeface="B Zar" panose="00000400000000000000" pitchFamily="2" charset="-78"/>
              </a:rPr>
              <a:t>و </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2- </a:t>
            </a:r>
            <a:r>
              <a:rPr lang="fa-IR" sz="3600" dirty="0" smtClean="0">
                <a:solidFill>
                  <a:srgbClr val="FF0000"/>
                </a:solidFill>
                <a:effectLst/>
                <a:cs typeface="B Zar" panose="00000400000000000000" pitchFamily="2" charset="-78"/>
              </a:rPr>
              <a:t>آنهایی که به رفتار </a:t>
            </a:r>
            <a:r>
              <a:rPr lang="fa-IR" sz="3600" dirty="0" smtClean="0">
                <a:solidFill>
                  <a:schemeClr val="tx1"/>
                </a:solidFill>
                <a:effectLst/>
                <a:cs typeface="B Zar" panose="00000400000000000000" pitchFamily="2" charset="-78"/>
              </a:rPr>
              <a:t>ربط دارند.</a:t>
            </a:r>
            <a:br>
              <a:rPr lang="fa-IR" sz="3600" dirty="0" smtClean="0">
                <a:solidFill>
                  <a:schemeClr val="tx1"/>
                </a:solidFill>
                <a:effectLst/>
                <a:cs typeface="B Zar" panose="00000400000000000000" pitchFamily="2" charset="-78"/>
              </a:rPr>
            </a:br>
            <a:r>
              <a:rPr lang="fa-IR" sz="3600" dirty="0" smtClean="0">
                <a:solidFill>
                  <a:schemeClr val="tx1"/>
                </a:solidFill>
                <a:effectLst/>
                <a:cs typeface="B Zar" panose="00000400000000000000" pitchFamily="2" charset="-78"/>
              </a:rPr>
              <a:t>- ثرندایک هشدارمی دهدکه؛ اظهارنظر در باره </a:t>
            </a:r>
            <a:r>
              <a:rPr lang="fa-IR" sz="3600" dirty="0" smtClean="0">
                <a:solidFill>
                  <a:srgbClr val="FF0000"/>
                </a:solidFill>
                <a:effectLst/>
                <a:cs typeface="B Zar" panose="00000400000000000000" pitchFamily="2" charset="-78"/>
              </a:rPr>
              <a:t>هشیاری</a:t>
            </a:r>
            <a:r>
              <a:rPr lang="fa-IR" sz="3600" dirty="0" smtClean="0">
                <a:solidFill>
                  <a:schemeClr val="tx1"/>
                </a:solidFill>
                <a:effectLst/>
                <a:cs typeface="B Zar" panose="00000400000000000000" pitchFamily="2" charset="-78"/>
              </a:rPr>
              <a:t>،مخصوصاً در رابطه با حیوانات و بچه ها،</a:t>
            </a:r>
            <a:r>
              <a:rPr lang="fa-IR" sz="3600" dirty="0" smtClean="0">
                <a:solidFill>
                  <a:srgbClr val="FF0000"/>
                </a:solidFill>
                <a:effectLst/>
                <a:cs typeface="B Zar" panose="00000400000000000000" pitchFamily="2" charset="-78"/>
              </a:rPr>
              <a:t>نامطمئن ودشوار </a:t>
            </a:r>
            <a:r>
              <a:rPr lang="fa-IR" sz="3600" dirty="0" smtClean="0">
                <a:solidFill>
                  <a:schemeClr val="tx1"/>
                </a:solidFill>
                <a:effectLst/>
                <a:cs typeface="B Zar" panose="00000400000000000000" pitchFamily="2" charset="-78"/>
              </a:rPr>
              <a:t>است.</a:t>
            </a:r>
            <a:endParaRPr lang="en-US" sz="3600" dirty="0">
              <a:solidFill>
                <a:schemeClr val="tx1"/>
              </a:solidFill>
              <a:effectLst/>
              <a:cs typeface="B Zar" panose="00000400000000000000" pitchFamily="2" charset="-78"/>
            </a:endParaRPr>
          </a:p>
        </p:txBody>
      </p:sp>
    </p:spTree>
    <p:extLst>
      <p:ext uri="{BB962C8B-B14F-4D97-AF65-F5344CB8AC3E}">
        <p14:creationId xmlns:p14="http://schemas.microsoft.com/office/powerpoint/2010/main" val="2067574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8305800" cy="6355080"/>
          </a:xfrm>
        </p:spPr>
        <p:txBody>
          <a:bodyPr>
            <a:noAutofit/>
          </a:bodyPr>
          <a:lstStyle/>
          <a:p>
            <a:pPr algn="r" rtl="1"/>
            <a:r>
              <a:rPr lang="fa-IR" sz="3600" dirty="0" smtClean="0">
                <a:solidFill>
                  <a:schemeClr val="tx1"/>
                </a:solidFill>
                <a:cs typeface="B Zar" panose="00000400000000000000" pitchFamily="2" charset="-78"/>
              </a:rPr>
              <a:t>- اظهار نظر روان شناسان در مورد بزرگسالان،عمدتاً برپایه </a:t>
            </a:r>
            <a:r>
              <a:rPr lang="fa-IR" sz="3600" dirty="0" smtClean="0">
                <a:solidFill>
                  <a:srgbClr val="FF0000"/>
                </a:solidFill>
                <a:cs typeface="B Zar" panose="00000400000000000000" pitchFamily="2" charset="-78"/>
              </a:rPr>
              <a:t>درون نگری </a:t>
            </a:r>
            <a:r>
              <a:rPr lang="fa-IR" sz="3600" dirty="0" smtClean="0">
                <a:solidFill>
                  <a:schemeClr val="tx1"/>
                </a:solidFill>
                <a:cs typeface="B Zar" panose="00000400000000000000" pitchFamily="2" charset="-78"/>
              </a:rPr>
              <a:t>قرار دارند که از لحاظ علمی روش مشکوکی است.</a:t>
            </a:r>
            <a:br>
              <a:rPr lang="fa-IR" sz="3600" dirty="0" smtClean="0">
                <a:solidFill>
                  <a:schemeClr val="tx1"/>
                </a:solidFill>
                <a:cs typeface="B Zar" panose="00000400000000000000" pitchFamily="2" charset="-78"/>
              </a:rPr>
            </a:br>
            <a:r>
              <a:rPr lang="fa-IR" sz="3600" dirty="0" smtClean="0">
                <a:solidFill>
                  <a:schemeClr val="tx1"/>
                </a:solidFill>
                <a:cs typeface="B Zar" panose="00000400000000000000" pitchFamily="2" charset="-78"/>
              </a:rPr>
              <a:t>-</a:t>
            </a:r>
            <a:r>
              <a:rPr lang="fa-IR" sz="3600" dirty="0" smtClean="0">
                <a:solidFill>
                  <a:srgbClr val="FF0000"/>
                </a:solidFill>
                <a:cs typeface="B Zar" panose="00000400000000000000" pitchFamily="2" charset="-78"/>
              </a:rPr>
              <a:t> ثرندایک </a:t>
            </a:r>
            <a:r>
              <a:rPr lang="fa-IR" sz="3600" dirty="0" smtClean="0">
                <a:solidFill>
                  <a:schemeClr val="tx1"/>
                </a:solidFill>
                <a:cs typeface="B Zar" panose="00000400000000000000" pitchFamily="2" charset="-78"/>
              </a:rPr>
              <a:t>معتقد است که روانشناسی حداقل تا اندازه ای </a:t>
            </a:r>
            <a:br>
              <a:rPr lang="fa-IR" sz="3600" dirty="0" smtClean="0">
                <a:solidFill>
                  <a:schemeClr val="tx1"/>
                </a:solidFill>
                <a:cs typeface="B Zar" panose="00000400000000000000" pitchFamily="2" charset="-78"/>
              </a:rPr>
            </a:br>
            <a:r>
              <a:rPr lang="fa-IR" sz="3600" dirty="0" smtClean="0">
                <a:solidFill>
                  <a:schemeClr val="tx1"/>
                </a:solidFill>
                <a:cs typeface="B Zar" panose="00000400000000000000" pitchFamily="2" charset="-78"/>
              </a:rPr>
              <a:t>می تواند«مانند فیزیک از </a:t>
            </a:r>
            <a:r>
              <a:rPr lang="fa-IR" sz="3600" dirty="0" smtClean="0">
                <a:solidFill>
                  <a:srgbClr val="FF0000"/>
                </a:solidFill>
                <a:cs typeface="B Zar" panose="00000400000000000000" pitchFamily="2" charset="-78"/>
              </a:rPr>
              <a:t>درون نگری </a:t>
            </a:r>
            <a:r>
              <a:rPr lang="fa-IR" sz="3600" dirty="0" smtClean="0">
                <a:solidFill>
                  <a:schemeClr val="tx1"/>
                </a:solidFill>
                <a:cs typeface="B Zar" panose="00000400000000000000" pitchFamily="2" charset="-78"/>
              </a:rPr>
              <a:t>مستقل باشد».</a:t>
            </a:r>
            <a:br>
              <a:rPr lang="fa-IR" sz="3600" dirty="0" smtClean="0">
                <a:solidFill>
                  <a:schemeClr val="tx1"/>
                </a:solidFill>
                <a:cs typeface="B Zar" panose="00000400000000000000" pitchFamily="2" charset="-78"/>
              </a:rPr>
            </a:br>
            <a:r>
              <a:rPr lang="fa-IR" sz="3600" dirty="0" smtClean="0">
                <a:solidFill>
                  <a:schemeClr val="tx1"/>
                </a:solidFill>
                <a:cs typeface="B Zar" panose="00000400000000000000" pitchFamily="2" charset="-78"/>
              </a:rPr>
              <a:t>*بنابراین، به جای </a:t>
            </a:r>
            <a:r>
              <a:rPr lang="fa-IR" sz="3600" dirty="0" smtClean="0">
                <a:solidFill>
                  <a:srgbClr val="FF0000"/>
                </a:solidFill>
                <a:cs typeface="B Zar" panose="00000400000000000000" pitchFamily="2" charset="-78"/>
              </a:rPr>
              <a:t>فکر</a:t>
            </a:r>
            <a:r>
              <a:rPr lang="fa-IR" sz="3600" dirty="0" smtClean="0">
                <a:solidFill>
                  <a:schemeClr val="tx1"/>
                </a:solidFill>
                <a:cs typeface="B Zar" panose="00000400000000000000" pitchFamily="2" charset="-78"/>
              </a:rPr>
              <a:t>،روی </a:t>
            </a:r>
            <a:r>
              <a:rPr lang="fa-IR" sz="3600" dirty="0" smtClean="0">
                <a:solidFill>
                  <a:srgbClr val="FF0000"/>
                </a:solidFill>
                <a:cs typeface="B Zar" panose="00000400000000000000" pitchFamily="2" charset="-78"/>
              </a:rPr>
              <a:t>رفتار</a:t>
            </a:r>
            <a:r>
              <a:rPr lang="fa-IR" sz="3600" dirty="0" smtClean="0">
                <a:solidFill>
                  <a:schemeClr val="tx1"/>
                </a:solidFill>
                <a:cs typeface="B Zar" panose="00000400000000000000" pitchFamily="2" charset="-78"/>
              </a:rPr>
              <a:t> و به جای </a:t>
            </a:r>
            <a:r>
              <a:rPr lang="fa-IR" sz="3600" dirty="0" smtClean="0">
                <a:solidFill>
                  <a:srgbClr val="FF0000"/>
                </a:solidFill>
                <a:cs typeface="B Zar" panose="00000400000000000000" pitchFamily="2" charset="-78"/>
              </a:rPr>
              <a:t>درون نگری </a:t>
            </a:r>
            <a:r>
              <a:rPr lang="fa-IR" sz="3600" dirty="0" smtClean="0">
                <a:solidFill>
                  <a:schemeClr val="tx1"/>
                </a:solidFill>
                <a:cs typeface="B Zar" panose="00000400000000000000" pitchFamily="2" charset="-78"/>
              </a:rPr>
              <a:t>بر </a:t>
            </a:r>
            <a:r>
              <a:rPr lang="fa-IR" sz="3600" dirty="0" smtClean="0">
                <a:solidFill>
                  <a:srgbClr val="FF0000"/>
                </a:solidFill>
                <a:cs typeface="B Zar" panose="00000400000000000000" pitchFamily="2" charset="-78"/>
              </a:rPr>
              <a:t>آزمایشگری</a:t>
            </a:r>
            <a:r>
              <a:rPr lang="fa-IR" sz="3600" dirty="0" smtClean="0">
                <a:solidFill>
                  <a:schemeClr val="tx1"/>
                </a:solidFill>
                <a:cs typeface="B Zar" panose="00000400000000000000" pitchFamily="2" charset="-78"/>
              </a:rPr>
              <a:t> تأکیدکرد.</a:t>
            </a:r>
            <a:br>
              <a:rPr lang="fa-IR" sz="3600" dirty="0" smtClean="0">
                <a:solidFill>
                  <a:schemeClr val="tx1"/>
                </a:solidFill>
                <a:cs typeface="B Zar" panose="00000400000000000000" pitchFamily="2" charset="-78"/>
              </a:rPr>
            </a:br>
            <a:r>
              <a:rPr lang="fa-IR" sz="3600" dirty="0" smtClean="0">
                <a:solidFill>
                  <a:schemeClr val="tx1"/>
                </a:solidFill>
                <a:cs typeface="B Zar" panose="00000400000000000000" pitchFamily="2" charset="-78"/>
              </a:rPr>
              <a:t>- ثرندایک خودش را </a:t>
            </a:r>
            <a:r>
              <a:rPr lang="fa-IR" sz="3600" dirty="0" smtClean="0">
                <a:solidFill>
                  <a:srgbClr val="FF0000"/>
                </a:solidFill>
                <a:cs typeface="B Zar" panose="00000400000000000000" pitchFamily="2" charset="-78"/>
              </a:rPr>
              <a:t>پیوندگرا</a:t>
            </a:r>
            <a:r>
              <a:rPr lang="fa-IR" sz="3600" dirty="0" smtClean="0">
                <a:solidFill>
                  <a:schemeClr val="tx1"/>
                </a:solidFill>
                <a:cs typeface="B Zar" panose="00000400000000000000" pitchFamily="2" charset="-78"/>
              </a:rPr>
              <a:t> می دانست </a:t>
            </a:r>
            <a:r>
              <a:rPr lang="fa-IR" sz="3600" dirty="0" smtClean="0">
                <a:solidFill>
                  <a:srgbClr val="FF0000"/>
                </a:solidFill>
                <a:cs typeface="B Zar" panose="00000400000000000000" pitchFamily="2" charset="-78"/>
              </a:rPr>
              <a:t>نه رفتارگرا</a:t>
            </a:r>
            <a:r>
              <a:rPr lang="fa-IR" sz="3600" dirty="0" smtClean="0">
                <a:solidFill>
                  <a:schemeClr val="tx1"/>
                </a:solidFill>
                <a:cs typeface="B Zar" panose="00000400000000000000" pitchFamily="2" charset="-78"/>
              </a:rPr>
              <a:t>.</a:t>
            </a:r>
            <a:br>
              <a:rPr lang="fa-IR" sz="3600" dirty="0" smtClean="0">
                <a:solidFill>
                  <a:schemeClr val="tx1"/>
                </a:solidFill>
                <a:cs typeface="B Zar" panose="00000400000000000000" pitchFamily="2" charset="-78"/>
              </a:rPr>
            </a:br>
            <a:r>
              <a:rPr lang="fa-IR" sz="3600" dirty="0" smtClean="0">
                <a:solidFill>
                  <a:schemeClr val="tx1"/>
                </a:solidFill>
                <a:cs typeface="B Zar" panose="00000400000000000000" pitchFamily="2" charset="-78"/>
              </a:rPr>
              <a:t>- از نظر ثرندایک </a:t>
            </a:r>
            <a:r>
              <a:rPr lang="fa-IR" sz="3600" dirty="0" smtClean="0">
                <a:solidFill>
                  <a:srgbClr val="FF0000"/>
                </a:solidFill>
                <a:cs typeface="B Zar" panose="00000400000000000000" pitchFamily="2" charset="-78"/>
              </a:rPr>
              <a:t>یادگیری</a:t>
            </a:r>
            <a:r>
              <a:rPr lang="fa-IR" sz="3600" dirty="0" smtClean="0">
                <a:solidFill>
                  <a:schemeClr val="tx1"/>
                </a:solidFill>
                <a:cs typeface="B Zar" panose="00000400000000000000" pitchFamily="2" charset="-78"/>
              </a:rPr>
              <a:t> عبارت است از تشکیل </a:t>
            </a:r>
            <a:r>
              <a:rPr lang="fa-IR" sz="3600" dirty="0" smtClean="0">
                <a:solidFill>
                  <a:srgbClr val="FF0000"/>
                </a:solidFill>
                <a:cs typeface="B Zar" panose="00000400000000000000" pitchFamily="2" charset="-78"/>
              </a:rPr>
              <a:t>پیوندهایی</a:t>
            </a:r>
            <a:r>
              <a:rPr lang="fa-IR" sz="3600" dirty="0" smtClean="0">
                <a:solidFill>
                  <a:schemeClr val="tx1"/>
                </a:solidFill>
                <a:cs typeface="B Zar" panose="00000400000000000000" pitchFamily="2" charset="-78"/>
              </a:rPr>
              <a:t> بین </a:t>
            </a:r>
            <a:r>
              <a:rPr lang="fa-IR" sz="3600" dirty="0" smtClean="0">
                <a:solidFill>
                  <a:srgbClr val="FF0000"/>
                </a:solidFill>
                <a:cs typeface="B Zar" panose="00000400000000000000" pitchFamily="2" charset="-78"/>
              </a:rPr>
              <a:t>محرکها و پاسخها</a:t>
            </a:r>
            <a:r>
              <a:rPr lang="fa-IR" sz="3600" dirty="0" smtClean="0">
                <a:solidFill>
                  <a:schemeClr val="tx1"/>
                </a:solidFill>
                <a:cs typeface="B Zar" panose="00000400000000000000" pitchFamily="2" charset="-78"/>
              </a:rPr>
              <a:t>-پیوندهایی که شکل ارتباطهای عصبی می گیرند و به همین خاطر </a:t>
            </a:r>
            <a:r>
              <a:rPr lang="fa-IR" sz="3600" dirty="0" smtClean="0">
                <a:solidFill>
                  <a:srgbClr val="FF0000"/>
                </a:solidFill>
                <a:cs typeface="B Zar" panose="00000400000000000000" pitchFamily="2" charset="-78"/>
              </a:rPr>
              <a:t>پیوندگرایی</a:t>
            </a:r>
            <a:r>
              <a:rPr lang="fa-IR" sz="3600" dirty="0" smtClean="0">
                <a:solidFill>
                  <a:schemeClr val="tx1"/>
                </a:solidFill>
                <a:cs typeface="B Zar" panose="00000400000000000000" pitchFamily="2" charset="-78"/>
              </a:rPr>
              <a:t> نامیده می شود.</a:t>
            </a:r>
            <a:endParaRPr lang="en-US" sz="3600" dirty="0">
              <a:solidFill>
                <a:schemeClr val="tx1"/>
              </a:solidFill>
              <a:cs typeface="B Zar" panose="00000400000000000000" pitchFamily="2" charset="-78"/>
            </a:endParaRPr>
          </a:p>
        </p:txBody>
      </p:sp>
    </p:spTree>
    <p:extLst>
      <p:ext uri="{BB962C8B-B14F-4D97-AF65-F5344CB8AC3E}">
        <p14:creationId xmlns:p14="http://schemas.microsoft.com/office/powerpoint/2010/main" val="4355785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520</TotalTime>
  <Words>287</Words>
  <Application>Microsoft Office PowerPoint</Application>
  <PresentationFormat>On-screen Show (4:3)</PresentationFormat>
  <Paragraphs>31</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Solstice</vt:lpstr>
      <vt:lpstr>فصل سه ثرندایک و هال: پیامد های رفتار  </vt:lpstr>
      <vt:lpstr>هدفهای این فصل: - پیوند گرایی:ادوارد ال.ثرندایک(1949-1874)چه ویژگی هایی دارد؟ - قوانین اثروآمادگی، قوانین جنبی ثرندایک چه می گویند؟  - بعد از 1930، تفکر ثرندایک چه تغییراتی کرد؟ - ماهیت نظام کلارک ال.هال(1952-1884)چیست؟ - بین متغیرهای درون داد: پیش بین ها ،متغیر های رابط ومتغیرهای برون داد: پیش بینی شده ها چه روابطی حاکم است؟ - منظور از سلسله مراتب عادت هم خانواده چیست؟ - خرده پاسخهای مقدم برهدف چیستند؟</vt:lpstr>
      <vt:lpstr>منظور از اصطلاح انسانگرایی، اختصاص دادن ویژگیهایی مانند؛ انگیزه ها و ارزشها به حیوانات است که صرفاً به انسانها تعلق دارد. - چه کسی می گوید گربه ها فکر نمی کنند؟ - چه کسی می گوید کدام ویژگیهای هیجان و هوش صرفاً انسانی هستند؟ - این سوالات ممکن است ساده به نظر برسند، ولی پاسخهای راحتی ندارند. * تقریباً در همان زمانی که روان شناسی علمی متولد می شد، چارلز داروین در کتاب مشهور خود با عنوان منشاءگونه (1962- 1859) اعلام داشت که انسانها گونه دیگری از حیوانات هستند. با اینکه خصوصیات متفاوتی پرورش داده اند.</vt:lpstr>
      <vt:lpstr>ادوارد ال.ثرندایک(1949-1874) - آیا حیوانات«کودن» از تواناییهای ظاهراً انسانی تفکر و منطق برخوردارند؟ - نوشته های داروین حاوی حکایتهای متعددی است که آنچه را هوش حیوانی به نظر می رسید، نشان می دهند؛ مثلاً ؛میمونهایی که با یک شیء تیز خود را زخمی می کردند هرگز این اشتباه را دوباره مرتکب نمی شدند. - یا میمونهایی که حبه قند پیچیده شده درکاغذ را خورده بودند و بعداً حبه قند پیچیده شده درکاغذی را که به آنها می دادند که زنبور هم در آن بود، نتیجه می گرفتند که دفعه بعد باید این بسته را نزدیک گوش خود نگهدارند تا مطمئن شوند زنبوری در آن هست یا نیست؟ - یا اگرسگی گم شود بعد از طی مسافتی طولانی راه خود را به خانه پیدا می کند. - ثرندایک می گوید این تصور غلطی است که انسانها فرض می کنند حیوانات این رابطه را می فهمند. برای این منظور باید آزمایش های کنترل شده انجام دهند. </vt:lpstr>
      <vt:lpstr>هوش حیوانی: - ثرندایک برای اندازه گیری هوش حیوانات تعدادی جعبهء معما ابداع کرد. - این جعبه طوری طراحی شده است که گربه محبوس درآن فقط در صورتی می تواند بگریزد که سه کار انجام دهد: 1- طنابی را برای باز کردن یک چفت بکشد،  2- روی اهرمی برای باز کردن چفت دوم پا بگذارد، 3- ضربه ای به چفت بزند تا بلاخره در را باز کند. - برای علاقه مندی گربه به خارج شدن ازجعبه، ظرفی که ماهی درآن است، دور از دسترس،ولی نه چندان دورگذاشته می شود. -گربه ها چندین را حل برای این مسئله دارند.(سه راهکاربالا) که یا بایدازطریق کوشش وخطا یک راه حل را پیدا کنندویا از طریق وراندازکردن موقعیت و فکر کردن.</vt:lpstr>
      <vt:lpstr>- گربه های ثرندایک در این آزمایش چنین کاری نکردند،بلکه آنها از راه کوشش وخطا استفاده کردند. - ثرندایک می گوید: نتیجه گیری من این است که نه در گربه ها و نه درمیمونها،استدلال سطح عالی که به راحتی بتوان آن را اثبات کرد وجود ندارد. - دلیل دیگر این است که در حیوانات تقلید واقعی مبتنی بر درک و اندیشه وجود ندارد. - ثرندایک بارها نشان داد که به گربه، سگ، یا میمون بی تجربه ای می توان امکان مشاهده کردن گربه،سگ،یامیمون باتجربه و تربیت شده ای را داد که رفتارهایی را برای گریختن از جعبه معما انجام می دهند ولی در نهایت آن رفتار را یاد نمی گیرند. پس گربه ها از طریق بینش از موقعیت یاد نمی گیرند بلکه از طریق کوشش و خطا یاد می گیرند.</vt:lpstr>
      <vt:lpstr>مجاورت یا تقویت: - در نظریه های یادگیری ازطریق شرطی سازی یکی ازاین دو توجیه متفاوت برای یادگیری مقدم است: مجاورت یا تقویت. -  توجیه اول ؛ مجاورت یعنی بین محرکها، یا بین محرکها و پاسخها تداعی برقرار می شود،یعنی آنها در مجاورت هم روی داده اند؛بطور همزمان یا به صورت مجاورت زمانی نزدیک واقع شده اند.  - توجیه دوم؛ یعنی تقویت، می گوید یادگیری به علت پیامدهای رفتار روی می دهد؛یعنی به علت اینکه رفتار به پیامدهای خوشایند یا حذف چیزی ناخوشایند(یا هردو) منجر می شود.</vt:lpstr>
      <vt:lpstr>-پاولف ، واتسون وگاتری برای توجیه کردن یادگیری ازمجاورت استفاده کردند. - ثرندایک می گوید: مجاورت فقط بخشی از کل ماجراست. اگر به خاطر پیامدهای خشنودکننده نبود،مطمئناً گربه گریختن از جعبه معما را یاد نمی گرفت. * نظریه ثرندایک قبل سال 1930: - روان شناسان به طور سنتی در رابطه با انسانها و حیوانات دو نوع اظهار نظر کرده اند: 1- آنهایی که به هشیاری و  2- آنهایی که به رفتار ربط دارند. - ثرندایک هشدارمی دهدکه؛ اظهارنظر در باره هشیاری،مخصوصاً در رابطه با حیوانات و بچه ها،نامطمئن ودشوار است.</vt:lpstr>
      <vt:lpstr>- اظهار نظر روان شناسان در مورد بزرگسالان،عمدتاً برپایه درون نگری قرار دارند که از لحاظ علمی روش مشکوکی است. - ثرندایک معتقد است که روانشناسی حداقل تا اندازه ای  می تواند«مانند فیزیک از درون نگری مستقل باشد». *بنابراین، به جای فکر،روی رفتار و به جای درون نگری بر آزمایشگری تأکیدکرد. - ثرندایک خودش را پیوندگرا می دانست نه رفتارگرا. - از نظر ثرندایک یادگیری عبارت است از تشکیل پیوندهایی بین محرکها و پاسخها-پیوندهایی که شکل ارتباطهای عصبی می گیرند و به همین خاطر پیوندگرایی نامیده می شود.</vt:lpstr>
      <vt:lpstr>قانون تمرین ثرندایک: - پیوند بین محرکها و پاسخها از طریق تمرین کردن مکرر، به تازگی، وبه شدت نیرومند می شود. قانون اثر ثرندایک: - اینکه یک پیوند نیرومند شود یا نشود، بیشتر به پیامدهای آن بستگی دارد نه اینکه چقدر تمرین شده باشد. از این رو، مهمترین قانون ثرندایک قانون اثراست(ثرندایک 1913). قانون اثر عبارت است از: پاسخهای دقیقاً قبل ازشرایط خشنودکننده  به احتمال بیشتری تکرار خواهند شد. برعکس این کار نیز کاربرد دارد ولی در توجیه یادگیری کم اهمیت است. پاسخهای دقیقاًقبل از شرایط آزارنده به احتمال بیشتری تکرار نخواهند شد.  - بنابرابن آنچه را ثرندایک شرایط خشنودکننده وشرایط آزارنده می نامد برای یادگیری اهمیت دارند.</vt:lpstr>
      <vt:lpstr>به نظر رفتار گرایان پروپا قرص، اصطلاحاتی چون شرایط خشنودکننده و شرایط آزارنده نه خیلی عینی و نه خیلی رفتارگرایانه هستند.  - این اصطلاحات ذهنی هستند و روان شناسانی از آنها طرفداری می کنند که به درون نگری و تدمل روی می آورند. این اصطلاحات برازنده روان شناسانی که گرایش ازمایشی دارند و عینی هستند، مانند ثرندایک واتسون نیست. - پاسخ ثرندایک به منتقدان خودش این است: شرایط خشنودکننده و آزارنده را می توان کاملاً به صورت عینی تعریف کرد. شرایط خشنودکننده شرایطی است که حیوان یا انسان از آن اجتناب نمی کند یا می کوشد آن را حفظ کند.</vt:lpstr>
      <vt:lpstr>- شرایط آزارنده شرایطی است که حیوان یا انسان آن را حفظ نمی کند یا می کوشد به آن خاتمه دهد(ثرندایک 1913). - قانون اثراصولاً مدلی از یادگیری وسیله ای است.ارگانیزم پاسخی می دهد که به شرایط خشنودکننده منجر می شود. (پاسخی که وسیله ای است برای به وجودآوردن این شرایط خشنودکننده)وبین آن پاسخ و محرک قبل از آن ،پیوند برقرار می شود. - یک جنبه مهم این مدل ازیادگیری وسیله ای،فرضی است که می گوید این پیوند بین محرک و پاسخ برقرار می شود نه بین پاداش و پاسخ.</vt:lpstr>
      <vt:lpstr>قانون آمادگی: - این قانون بخش مهمی از نظام قبل از 1930 ثرندایک را تشکیل می دهد. - این قانون به انگیزش یادگیرنده ربط دارد. یعنی نیروهایی که به رفتار می انجامد. - طبق این قانون احتمال یادگیری برخی رفتارها بیشتر از رفتارهای دیگر است. - ثرندایک می گوید: وقتی یک واحد هدایت آماده هدایت شدن است، هدایت کردن آن خشنودکننده و هدایت نکردن آن آزارنده است. به همین منوال ،وقتی یک واحد هدایت آماده هدایت شدن نیست،اجباربه هدایت کردن آن،آزارنده است. </vt:lpstr>
      <vt:lpstr>- قانون آمادگی درکاربست پرورشی،عینی تر و مفیدتر شده است. - آمادگی بارسش و یادگیری قبلی یادگیرنده رابطه تنگاتنگی دارد و با این موضوع که آیا یک فعالیت خشنودکننده است یا آزارنده بسیار مرتبط است. - شرایط خشنودکننده زمانی حاصل می شود که یادگیرنده برای یادگرفتن آمادگی دارد. - مجبورشدن به یادگیری،زمانیکه یادگیرنده آمادگی لازم را ندارد یا وقتی آمادگی دارد،اجازه یادگیری به او داده نمی شود،به شرایط آزارنده می انجامد. *به قوا ریتا واتسون(1996)؛برای اینکه نظریه آمادگی در آموزش وپرورش مفید باشد؛ بایدآنچه راکه در باره رشد کودکان و آنچه که در باره آموزش می دانیم،مورد توجه قرار داد.</vt:lpstr>
      <vt:lpstr>قوانین جنبی یادگیری ثرنداک: 1- قانون پاسخهای چندگانه: درهرموقعیت معینی،اگراولین پاسخ ارگانیزم فوراً به شرایط خشنودکننده منجرنشود(یعنی پاداش یا پاسخ مناسب)، به شکلهای مختلف پاسخ خواهد داد. مثل کوشش وخطا درآزمایش ثرندایک،یعنی آزمایش گربه در جعبه معما.</vt:lpstr>
      <vt:lpstr>2- آمایه یا نگرش: - یادگیری تا اندازه ای حاصل نگرش یا آمایه است. - قانون آمایه نه تنها در مورد شرایط خشنودکننده و آزارنده، بلکه در موردماهیت پاسخهایی که فرد صادر می کند نیز دارد. مثلاً در برخورد با مشکلات، روشهایی وجود دارد که فرهنگ آنها را تعیین می کند. خیلی از فرهنگها،نشان دادن واکنش پرخاشگری به پرخاشگری را جایز می شمارد. یعنی افراد این فرهنگ آمادگی دارند که پرخاشگرانه پاسخ دهند. - ممکن است این نوع پاسخ دهی،شرایط خشنودکننده را برای فرد پرخاشگر،وشرایط آزارنده را برای فردی که مورد پرخاشگری واقع شده است،به بارآورد.</vt:lpstr>
      <vt:lpstr>3- قانون غلبه عناصر - این امکان برای یادگیرنده وجود دارد که فقط به عناصر مهم (غالب)دریک موقعیت پاسخ دهد وجنبه های نامربوط آن موقعیت وی را منحرف نکنند؛ مثلاً برای اینکه آزمودنی تشخیص دهد یک شکل مربع است نه مستطیل، فقط باید به رابطه بین اضلاع شکل و نه رنگ،جای و موارد دیگر آن پاسخ دهد.</vt:lpstr>
      <vt:lpstr>4- قانون پاسخ به وسیله قیاس طبق این اصل فردی که در موقعیت تازه ای قرار می گیرد می تواند با پاسخهایی واکنش نشان دهد که آنها را در موقعیتهای دیگری به کار برده که از برخی جهات مشابه هستند،یابه قول ثرندایک عناصر همایندی دارند. - مثلاً وقتی دانش آموزی محاسبه می کند که اگر 2000تومان به بستنی بپردازد هنوز 3000تومان از پنج هزاریش باقی می ماند، به وسیله قیاسی پاسخ می دهد که آن را از قاعده تفریق در مدرسه یادگرفته است.  -ثرندایک می گوید:علت اینکه او این کار را می کند این است که شباهتهای مهم بین موقعیت فعلی و موقعیت حل مسئله درمدرسه را تشخیص می دهد.یعنی آنچه را که آموخته است، انتقال دهد.این اصل یعنی نظریه انتقال،گاهی نظریه عناصر همانند نامیده می شود.</vt:lpstr>
      <vt:lpstr>5- جابه جایی تداعی - این اصل جانشینی محرک نیزخوانده می شود. - طبق اصل جابه جایی تداعی، امکان جابه جا کردن پاسخ  از یک موقعیت به موقعیت دیگر وجود دارد. - ثرندایک این فرایندرا باتربیت کردن گربه برای اینکه بایستد ، توضیح می دهد. در ابتدا گربه می ایستد چون آزمایشگر تکه ای ماهی را بالا نگهداشته است. به تدریج مقدار ماهی کاهش می یابد تا اینکه گربه حتی زمانی که ماهی وجود ندارد، می ایستد. </vt:lpstr>
      <vt:lpstr>لغو قانون تمرین: - ثرندایک از طریق آزمایش با انسانها به جای صرفاًگربه ها یا جوجه ها، به این نتیجه رسید که تکرار صرف موجب یادگیری نمی شود.  برای مثال؛ اودر یکی از این آزمایشها، ازآزمودنیها خواست با چشمان بسته، پشت میزشان بنشیند. و به هرآزمودنی مقدار زیادی کاغذویک مداد داد و ازآنها خواست بایک حرکت  سریع،خطی در حدود 4 اینچ بکشند.طی چندین جلسه در روزهای متوالی نتایج دوواقعیت کلی را نشان می دهند:  1- پاسخ چندگانه یاواکنش متغیر و2- ناتوانی تکرار موقعیت در ایجادیادگیری.  به عبارت دیگر،تمرین- یاتکرار- تأثیری بریادگیری ندارد.</vt:lpstr>
      <vt:lpstr>نیمی از قانون اثر: - ثرندایک تأکید دارد که آنچه موجب یادگیری می شود، تکرارنیست، بلکه پیامدها یا آثار عمل است.به بیان دقیق تر،او همواره معتقد بود اعمالی که به شرایط خشنودکننده می انجامند نیرومند و حفظ می شوند. و بالعکس اعمالی که پاسخ منفی دریافت می کنند تکرارنمی شوند. - </vt:lpstr>
      <vt:lpstr>یادگیری از راه اندیشه: - ثراندایک چون یافته هایش معلوم می کردند که افکار یا اندیشه ها در یادگیری انسان اهمیت دارند، نظریه او به  مسائل شناختی اشاره کرد. - یادگیری از راه اندیشه ها،همان گونه که از اسم آن برمی آید با حضور مکرر اندیشه ها به عنوان موقعیتها یا پاسخهاو یا هردو مشخص می شود.درحالی که قسمت عمده یادگیری ای که سگها، گربه ها،جوجه ها و موشها آشکار می سازند از پیوندهایی تشکیل می شود که از موقعیتهای بیرونی یا ادراکی شروع شده و مستقیماً  به اعمال بدنی یا گرایشهای تکانشی مرتبط با اینگونه اعمال منجر می شوند، یادگیری بینشی انسان به کمک اندیشه ها صورت  می گیرد که محدودیتی ندارند.</vt:lpstr>
      <vt:lpstr>اصل تعلق پذیری در نظام ثرندایک: - اگر دو یا چند عنصر متعلق به هم درک شوند،راحت تر آموخته می شوند. مانند؛همراه کردن اعداد باکلمات که به دنبال هم چندین بار تکرار شوند. اصل گسترش اثر: - یعنی وقتی پاسخی تقویت می شود،سایرپاسخهای مربوط به آن  نیز تحت تأثیر قرار می گیرند.برای مثال؛ ثرندایک از آزمودنیها خواست ازبین 1تا10،عددی را انتخاب کنندکه در یک مجموعه  یا کلمه ای همراه بود. در بین این اعداد،عددی بودکه کلمه های همراه با آن بارها تکرار شده بودند. هروقت آزمودنی عددی را انتخاب می کرد که ازمایشگر آن را برای کلمه ای برگزیده بود  که بارها تکرار شده بود،به اوگفته می شد:درست است.تعجب آور نبود که فراوانی تکرار اعداد«درست است» افزایش یافت.</vt:lpstr>
      <vt:lpstr>کلارک ال.هال(1952- 1884) - بلندپروازترین نظریه پرداز رفتاراست. - نظام هال بر اساس 17 قانون(که اصل موضوع نام دارد) استوار است که بیش از صد قضیه و چند اصل تبعی از آنها به دست آمده است.  - نظام هال، نظام فرضی – استنتاجی نامیده می شود. - هال می گویدعلم دوجنبه اساسی دارد. یکی به یافته های واقعی (واقعیتهای)آن رشته مربوط می شود؛دیگری می کوشدباسازماندهی یافته ها در یک نظام یا نظریه منسجم و منطقی، به آنها معنی دهد. بنابراین نظریه وظیفه توجیه کردن یافته هاوشالوده ای برای شناخت  و پیش بینی کردن را برعهده دارد.</vt:lpstr>
      <vt:lpstr>عناصر اصلی نظام هال: - نظام رفتارگرای هال با تمام ملاکهای رفتارگرایی برای عینیت، دقت، ونظم، مشخص می شود. - هال در راستای رویکرد رفتارگرا،رفتار انسان را برحسب محرکها و پاسخها در نظر داشت.همانند پاولف،واتسون،گاتری و ثرندایک، متقاعد شده بود پاسخهایی که به صورت محیطی شرطی شده اند، مبنای رفتار را تشکیل می دهند. - ازنظرهال،محرکها ازکلیه شرایطی تشکیل می شوندکه برارگانیزم تأثیر می گذارند، ولی ممکن است به رفتار منجر شوندیا نشوند؛ او این شرایط پیشایند را متغیرهای درون داد نامید. - همین طور،پاسخها با عنوان متغیرهای برون داد توصیف شده اند. </vt:lpstr>
      <vt:lpstr>- تعدادی از اصول هال به توجیه کردن ماهیت متغیرهای درون داد و برون داد و روابط موجود بین این دو،اختصاص یافته اند.  سومین مجموعه متغیرهای رفتار که بخش مهمی از نظام هال را تشکیل می دهد، متغیرهای رابط نام دارد. - جنبه های مهم متغیرهای درون داد و برون داد را می توان مشاهده و اندازه گیری کرد، در مقابل، متغیرهای رابط کاملاً فرضی هستند. آنها از درون داد و برون داد استنباط می شوند. - گاهی هال خود را به خاطرحدسهایش در باره محرک و وقوع پاسخ ، به جای رفتارگرا، نورفتارگرا توصیف کرد. - هال براثرتأثیر پذیری از تحقیق پاولف، اعتقاد داشت که کل رفتار از  پیوندهای S-Rتشکیل می شود. - مفهوم اصلی دررفتارعادت است و عادت پیوند S-R  یا مجموعه ای از این پیوندهاست که سلسله مراتب عادتهای هم خانواده نامیده می شود.</vt:lpstr>
      <vt:lpstr>متغیرهای درون داد: پیش بین ها - در نظام هال، متغیرهای درون داد همان پیش بین ها هستند.آنها بیانگراطلاعاتی هستندکه روانشناسان برای پیش بینی کردن دقیق نحوه ای که فرد پاسخ خواهد داد،به آنها نیاز دارند.  - به عبارت دیگر، متغیرهای محرک،متغیرهای مستقل و متغیرهای پاسخ، متغیرهای وابسته هستند. - بطور خلاصه متغیرهای درون داد، بیانگر محرک هستند. امامحرک فقط یک احساس ساده،مانندصدای زنگ نیست، بلکه محصول پیچیده تعداد زیادی رویدادهای قبلی است.</vt:lpstr>
      <vt:lpstr>متغیرهای رابط: این متغیرها با متغیرهای بیرونی پیوندهای مهمی دارند،آنها بین رویدادهای محرک وپاسخ میانجی می شوند تا تعیین کنندآیا به محرک پاسخ داده خواهد شد یانه. - نیروی متغیرهای رابط درتعیین پاسخهاکلاً توسط متغیرهای درون داد تعیین وکنترل می شود. -متغیرهای رابط تااندازه ای توصیف ریاضی روابط S-R هستند ؛ یعنی از لحاظ ریاضی، هرمتغیرمحرکی(درون داد)،متغیر مربوط به خودش را دارد. بنابراین ویژگیهای متغیرهای درون داد در ارزش متغیرهای رابط منعکس می شوند که به نوبه خود،تعیین می کنند آیا پاسخ خاصی روی خواهد داد یانه. - هدف هال بوجودآوردن نظامی ریاضی بودکه محاسبه کردن  رفتار انسان را با در دست داشتن آگاهی کافی در باره شرایط پیشایند،امکانپذیر سازد.درواقع نوعی ماشین حساب رفتار انسان.</vt:lpstr>
      <vt:lpstr>خرده پاسخهای مقدم بر هدف:  - هال یادگیری را عمدتاً از طریق تقویت توجیه کرد. اومعتقد بودکه تقویت، کاهش سایق را شامل می شود. - روش معمول کاهش دادن سایق، رسیدن به هدف یا نشان دادن واکنش هدف است. - هال واکنشهای هدف را به صورت پاسخ های صرف کردن،توصیف کرد (خوردن یا نوشیدن که پاسخهای پایانی نامیده می شدند). - خرده پاسخ مقدم برهدف، پاسخی شرطی است که ارگانیزم آن را قبل از واکنش هدف واقعی می دهد. *یکی از مثالهای هال به موشی مربوط می شود که یادگرفته است در انتهای ماز،غذا وجود دارد. واکنش هدف این موش(خوردن) از طریق شرطی سازی با جعبه غذا و همین طور با انواع محرکهای دیگری که در آنجا وجود دارند، مانند دیدنیها و بوهای دیگر پیوند برقرار می کند.  </vt:lpstr>
      <vt:lpstr>سلسله مراتب عادت هم خانواده: - در جریان یادگیری- یا فراگیری عادتها، فرد چندپاسخ متفاوت را برای یک محرک یاد می گیرد؛ درخیلی از موارد ،هر پاسخ به هدف یکسانی می انجامد. این پاسخهای متفاوت یا جایگزین، خانواده عادت را تشکیل می دهندکه به صورت سلسله مراتبی ترتیب یافته اند. - علت اینکه آنها هم خانواده نامیده می شوند این است که در خرده پاسخهای مقدم برهدف مشترک، سهیم هستند؛ وعلت اینکه سلسله مراتبی هستند این است که معمولاًیک گزینه بر دیگری ترجیح داده می شود؛ احتمالاً به این خاطر که درگذشته بیشتر تقویت شده و در نتیجه،توان واکنش مرتبط با آن بیشتر است. </vt:lpstr>
      <vt:lpstr>ارزیابی رفتارگرایی رسمی هال: - هدف اصلی نظریه هال پی بردن به روابط موجود بین محرکها (متغیرهای درون داد) و پاسخها(متغیرهای برون داد)به منظور پیش بینی برون داد با توجه به آگاهی از درون داد است.  - نظریه هال واقعیتها را منعکس می کند. - نظام هال از سه جهت به پیشرفت نظریه روان شناختی کمک کرده است: اول اینکه، معرفی مفاهیمی،مانند خرده پاسخهای مقدم برهدف از موضوعات شناختی خبرداد. دوم اینکه، بر نحوه اجرای پژوهشهای روان شناختی تأثیر عمیقی داشته است. سوم اینکه هال، همراه ثرندایک و اسکینر این عقیده را که تقویت یکی از مهمترین نیروها در شکل دهی رفتار است،عمومیت و به آن نظم می بخشد.</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فصل سه ثرندایک و هال: پیامد های رفتار</dc:title>
  <dc:creator>Windows 7</dc:creator>
  <cp:lastModifiedBy>MRT Pack 30 DVDs</cp:lastModifiedBy>
  <cp:revision>50</cp:revision>
  <dcterms:created xsi:type="dcterms:W3CDTF">2020-04-02T08:18:28Z</dcterms:created>
  <dcterms:modified xsi:type="dcterms:W3CDTF">2020-04-18T06:38:45Z</dcterms:modified>
</cp:coreProperties>
</file>