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5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41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notesSlides/notesSlide30.xml" ContentType="application/vnd.openxmlformats-officedocument.presentationml.notesSlide+xml"/>
  <Override PartName="/ppt/notesSlides/notesSlide168.xml" ContentType="application/vnd.openxmlformats-officedocument.presentationml.notes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5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notesSlides/notesSlide13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124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60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119.xml" ContentType="application/vnd.openxmlformats-officedocument.presentationml.slide+xml"/>
  <Override PartName="/ppt/slides/slide166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29.xml" ContentType="application/vnd.openxmlformats-officedocument.presentationml.notesSlide+xml"/>
  <Override PartName="/ppt/slides/slide108.xml" ContentType="application/vnd.openxmlformats-officedocument.presentationml.slide+xml"/>
  <Override PartName="/ppt/slides/slide155.xml" ContentType="application/vnd.openxmlformats-officedocument.presentationml.slide+xml"/>
  <Override PartName="/ppt/notesSlides/notesSlide118.xml" ContentType="application/vnd.openxmlformats-officedocument.presentationml.notesSlide+xml"/>
  <Override PartName="/ppt/notesSlides/notesSlide165.xml" ContentType="application/vnd.openxmlformats-officedocument.presentationml.notesSlide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s/slide144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54.xml" ContentType="application/vnd.openxmlformats-officedocument.presentationml.notes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43.xml" ContentType="application/vnd.openxmlformats-officedocument.presentationml.notes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121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11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138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59.xml" ContentType="application/vnd.openxmlformats-officedocument.presentationml.notesSlide+xml"/>
  <Override PartName="/ppt/slides/slide79.xml" ContentType="application/vnd.openxmlformats-officedocument.presentationml.slide+xml"/>
  <Override PartName="/ppt/slides/slide127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37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116.xml" ContentType="application/vnd.openxmlformats-officedocument.presentationml.slide+xml"/>
  <Override PartName="/ppt/slides/slide163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126.xml" ContentType="application/vnd.openxmlformats-officedocument.presentationml.notesSlide+xml"/>
  <Override PartName="/ppt/slides/slide57.xml" ContentType="application/vnd.openxmlformats-officedocument.presentationml.slide+xml"/>
  <Override PartName="/ppt/slides/slide105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62.xml" ContentType="application/vnd.openxmlformats-officedocument.presentationml.notesSlide+xml"/>
  <Override PartName="/ppt/slides/slide46.xml" ContentType="application/vnd.openxmlformats-officedocument.presentationml.slide+xml"/>
  <Override PartName="/ppt/slides/slide93.xml" ContentType="application/vnd.openxmlformats-officedocument.presentationml.slide+xml"/>
  <Override PartName="/ppt/slides/slide130.xml" ContentType="application/vnd.openxmlformats-officedocument.presentationml.slide+xml"/>
  <Override PartName="/ppt/notesSlides/notesSlide48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140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84.xml" ContentType="application/vnd.openxmlformats-officedocument.presentationml.notesSlide+xml"/>
  <Override PartName="/ppt/slides/slide13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168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51.xml" ContentType="application/vnd.openxmlformats-officedocument.presentationml.notes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67.xml" ContentType="application/vnd.openxmlformats-officedocument.presentationml.notes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5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notesSlides/notesSlide89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63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notesSlides/notesSlide78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34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67.xml" ContentType="application/vnd.openxmlformats-officedocument.presentationml.notesSlide+xml"/>
  <Override PartName="/ppt/notesSlides/notesSlide112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slides/slide129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139.xml" ContentType="application/vnd.openxmlformats-officedocument.presentationml.notesSlide+xml"/>
  <Override PartName="/ppt/slides/slide118.xml" ContentType="application/vnd.openxmlformats-officedocument.presentationml.slide+xml"/>
  <Override PartName="/ppt/slides/slide165.xml" ContentType="application/vnd.openxmlformats-officedocument.presentationml.slide+xml"/>
  <Override PartName="/ppt/notesSlides/notesSlide128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viewProps.xml" ContentType="application/vnd.openxmlformats-officedocument.presentationml.viewProps+xml"/>
  <Override PartName="/ppt/notesSlides/notesSlide10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64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142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131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12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148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58.xml" ContentType="application/vnd.openxmlformats-officedocument.presentationml.notesSlide+xml"/>
  <Override PartName="/ppt/slides/slide89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notesSlides/notesSlide147.xml" ContentType="application/vnd.openxmlformats-officedocument.presentationml.notesSlide+xml"/>
  <Override PartName="/ppt/slides/slide78.xml" ContentType="application/vnd.openxmlformats-officedocument.presentationml.slide+xml"/>
  <Override PartName="/ppt/slides/slide115.xml" ContentType="application/vnd.openxmlformats-officedocument.presentationml.slide+xml"/>
  <Override PartName="/ppt/slides/slide162.xml" ContentType="application/vnd.openxmlformats-officedocument.presentationml.slide+xml"/>
  <Override PartName="/ppt/notesSlides/notesSlide125.xml" ContentType="application/vnd.openxmlformats-officedocument.presentationml.notesSlide+xml"/>
  <Override PartName="/ppt/notesSlides/notesSlide136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6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slides/slide140.xml" ContentType="application/vnd.openxmlformats-officedocument.presentationml.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50.xml" ContentType="application/vnd.openxmlformats-officedocument.presentationml.notes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notesSlides/notesSlide36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61.xml" ContentType="application/vnd.openxmlformats-officedocument.presentationml.notesSlide+xml"/>
  <Override PartName="/ppt/slides/slide167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109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notesSlides/notesSlide10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66.xml" ContentType="application/vnd.openxmlformats-officedocument.presentationml.notesSlide+xml"/>
  <Override PartName="/ppt/slides/slide97.xml" ContentType="application/vnd.openxmlformats-officedocument.presentationml.slide+xml"/>
  <Override PartName="/ppt/slides/slide134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44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23.xml" ContentType="application/vnd.openxmlformats-officedocument.presentationml.slide+xml"/>
  <Override PartName="/ppt/notesSlides/notesSlide88.xml" ContentType="application/vnd.openxmlformats-officedocument.presentationml.notesSlide+xml"/>
  <Override PartName="/ppt/notesSlides/notesSlide13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64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122.xml" ContentType="application/vnd.openxmlformats-officedocument.presentationml.notesSlide+xml"/>
  <Override PartName="/ppt/slides/slide53.xml" ContentType="application/vnd.openxmlformats-officedocument.presentationml.slide+xml"/>
  <Default Extension="jpeg" ContentType="image/jpeg"/>
  <Override PartName="/ppt/notesSlides/notesSlide55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11.xml" ContentType="application/vnd.openxmlformats-officedocument.presentationml.notes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notesSlides/notesSlide44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7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3" r:id="rId97"/>
    <p:sldId id="354" r:id="rId98"/>
    <p:sldId id="358" r:id="rId99"/>
    <p:sldId id="359" r:id="rId100"/>
    <p:sldId id="360" r:id="rId101"/>
    <p:sldId id="361" r:id="rId102"/>
    <p:sldId id="362" r:id="rId103"/>
    <p:sldId id="363" r:id="rId104"/>
    <p:sldId id="364" r:id="rId105"/>
    <p:sldId id="365" r:id="rId106"/>
    <p:sldId id="366" r:id="rId107"/>
    <p:sldId id="367" r:id="rId108"/>
    <p:sldId id="368" r:id="rId109"/>
    <p:sldId id="369" r:id="rId110"/>
    <p:sldId id="371" r:id="rId111"/>
    <p:sldId id="372" r:id="rId112"/>
    <p:sldId id="373" r:id="rId113"/>
    <p:sldId id="374" r:id="rId114"/>
    <p:sldId id="375" r:id="rId115"/>
    <p:sldId id="376" r:id="rId116"/>
    <p:sldId id="377" r:id="rId117"/>
    <p:sldId id="378" r:id="rId118"/>
    <p:sldId id="379" r:id="rId119"/>
    <p:sldId id="380" r:id="rId120"/>
    <p:sldId id="381" r:id="rId121"/>
    <p:sldId id="382" r:id="rId122"/>
    <p:sldId id="383" r:id="rId123"/>
    <p:sldId id="384" r:id="rId124"/>
    <p:sldId id="385" r:id="rId125"/>
    <p:sldId id="386" r:id="rId126"/>
    <p:sldId id="387" r:id="rId127"/>
    <p:sldId id="389" r:id="rId128"/>
    <p:sldId id="391" r:id="rId129"/>
    <p:sldId id="392" r:id="rId130"/>
    <p:sldId id="393" r:id="rId131"/>
    <p:sldId id="394" r:id="rId132"/>
    <p:sldId id="395" r:id="rId133"/>
    <p:sldId id="396" r:id="rId134"/>
    <p:sldId id="397" r:id="rId135"/>
    <p:sldId id="398" r:id="rId136"/>
    <p:sldId id="399" r:id="rId137"/>
    <p:sldId id="400" r:id="rId138"/>
    <p:sldId id="401" r:id="rId139"/>
    <p:sldId id="402" r:id="rId140"/>
    <p:sldId id="403" r:id="rId141"/>
    <p:sldId id="404" r:id="rId142"/>
    <p:sldId id="405" r:id="rId143"/>
    <p:sldId id="406" r:id="rId144"/>
    <p:sldId id="407" r:id="rId145"/>
    <p:sldId id="408" r:id="rId146"/>
    <p:sldId id="409" r:id="rId147"/>
    <p:sldId id="410" r:id="rId148"/>
    <p:sldId id="411" r:id="rId149"/>
    <p:sldId id="412" r:id="rId150"/>
    <p:sldId id="413" r:id="rId151"/>
    <p:sldId id="414" r:id="rId152"/>
    <p:sldId id="415" r:id="rId153"/>
    <p:sldId id="416" r:id="rId154"/>
    <p:sldId id="417" r:id="rId155"/>
    <p:sldId id="418" r:id="rId156"/>
    <p:sldId id="419" r:id="rId157"/>
    <p:sldId id="420" r:id="rId158"/>
    <p:sldId id="421" r:id="rId159"/>
    <p:sldId id="422" r:id="rId160"/>
    <p:sldId id="423" r:id="rId161"/>
    <p:sldId id="424" r:id="rId162"/>
    <p:sldId id="425" r:id="rId163"/>
    <p:sldId id="426" r:id="rId164"/>
    <p:sldId id="431" r:id="rId165"/>
    <p:sldId id="427" r:id="rId166"/>
    <p:sldId id="428" r:id="rId167"/>
    <p:sldId id="429" r:id="rId168"/>
    <p:sldId id="430" r:id="rId169"/>
  </p:sldIdLst>
  <p:sldSz cx="9144000" cy="6858000" type="screen4x3"/>
  <p:notesSz cx="6858000" cy="9144000"/>
  <p:defaultTextStyle>
    <a:defPPr>
      <a:defRPr lang="en-US"/>
    </a:defPPr>
    <a:lvl1pPr algn="r" rtl="1" fontAlgn="base">
      <a:lnSpc>
        <a:spcPct val="2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1pPr>
    <a:lvl2pPr marL="457200" algn="r" rtl="1" fontAlgn="base">
      <a:lnSpc>
        <a:spcPct val="2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2pPr>
    <a:lvl3pPr marL="914400" algn="r" rtl="1" fontAlgn="base">
      <a:lnSpc>
        <a:spcPct val="2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3pPr>
    <a:lvl4pPr marL="1371600" algn="r" rtl="1" fontAlgn="base">
      <a:lnSpc>
        <a:spcPct val="2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4pPr>
    <a:lvl5pPr marL="1828800" algn="r" rtl="1" fontAlgn="base">
      <a:lnSpc>
        <a:spcPct val="200000"/>
      </a:lnSpc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PXP_Titr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099FF"/>
    <a:srgbClr val="0066CC"/>
    <a:srgbClr val="33CC33"/>
    <a:srgbClr val="800000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42" autoAdjust="0"/>
    <p:restoredTop sz="94660"/>
  </p:normalViewPr>
  <p:slideViewPr>
    <p:cSldViewPr>
      <p:cViewPr>
        <p:scale>
          <a:sx n="76" d="100"/>
          <a:sy n="76" d="100"/>
        </p:scale>
        <p:origin x="-9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72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lnSpc>
                <a:spcPct val="100000"/>
              </a:lnSpc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lnSpc>
                <a:spcPct val="100000"/>
              </a:lnSpc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81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1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lnSpc>
                <a:spcPct val="100000"/>
              </a:lnSpc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281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lnSpc>
                <a:spcPct val="100000"/>
              </a:lnSpc>
              <a:defRPr sz="1200">
                <a:latin typeface="Arial" charset="0"/>
                <a:cs typeface="Arial" charset="0"/>
              </a:defRPr>
            </a:lvl1pPr>
          </a:lstStyle>
          <a:p>
            <a:fld id="{7771960B-0F98-4E01-B0A7-D34F254EC96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8420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C99699-E55C-4E63-8076-35CB2FD692F7}" type="slidenum">
              <a:rPr lang="ar-SA"/>
              <a:pPr/>
              <a:t>1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364A1-FE41-474F-A111-73486BB26DA2}" type="slidenum">
              <a:rPr lang="ar-SA"/>
              <a:pPr/>
              <a:t>10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3EF70-B126-4EE5-8809-3C0AB574C9C9}" type="slidenum">
              <a:rPr lang="ar-SA"/>
              <a:pPr/>
              <a:t>100</a:t>
            </a:fld>
            <a:endParaRPr lang="en-US"/>
          </a:p>
        </p:txBody>
      </p:sp>
      <p:sp>
        <p:nvSpPr>
          <p:cNvPr id="3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AB234B-CD0B-4F52-B4C5-01EA0405E6B9}" type="slidenum">
              <a:rPr lang="ar-SA"/>
              <a:pPr/>
              <a:t>101</a:t>
            </a:fld>
            <a:endParaRPr lang="en-US"/>
          </a:p>
        </p:txBody>
      </p:sp>
      <p:sp>
        <p:nvSpPr>
          <p:cNvPr id="38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A68287-16CF-44E0-9076-FDEB3CEF3B10}" type="slidenum">
              <a:rPr lang="ar-SA"/>
              <a:pPr/>
              <a:t>102</a:t>
            </a:fld>
            <a:endParaRPr lang="en-US"/>
          </a:p>
        </p:txBody>
      </p:sp>
      <p:sp>
        <p:nvSpPr>
          <p:cNvPr id="38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A8815-C99E-4A57-831F-878EBB277734}" type="slidenum">
              <a:rPr lang="ar-SA"/>
              <a:pPr/>
              <a:t>103</a:t>
            </a:fld>
            <a:endParaRPr lang="en-US"/>
          </a:p>
        </p:txBody>
      </p:sp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14BCB-EA41-46BB-A43D-21663212A93A}" type="slidenum">
              <a:rPr lang="ar-SA"/>
              <a:pPr/>
              <a:t>104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B7598-3D8E-4C3F-8FCF-7A86676B1BE5}" type="slidenum">
              <a:rPr lang="ar-SA"/>
              <a:pPr/>
              <a:t>105</a:t>
            </a:fld>
            <a:endParaRPr lang="en-US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CC912-3080-4E13-BEB2-B965024DE2A4}" type="slidenum">
              <a:rPr lang="ar-SA"/>
              <a:pPr/>
              <a:t>106</a:t>
            </a:fld>
            <a:endParaRPr lang="en-US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BDC63-51FE-4938-97E7-226E95894BCD}" type="slidenum">
              <a:rPr lang="ar-SA"/>
              <a:pPr/>
              <a:t>107</a:t>
            </a:fld>
            <a:endParaRPr lang="en-US"/>
          </a:p>
        </p:txBody>
      </p:sp>
      <p:sp>
        <p:nvSpPr>
          <p:cNvPr id="39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A669B-28E7-4A7D-82B3-C079AAD30D02}" type="slidenum">
              <a:rPr lang="ar-SA"/>
              <a:pPr/>
              <a:t>108</a:t>
            </a:fld>
            <a:endParaRPr lang="en-US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08081-AC7A-4B18-A7DE-535217C58FC3}" type="slidenum">
              <a:rPr lang="ar-SA"/>
              <a:pPr/>
              <a:t>109</a:t>
            </a:fld>
            <a:endParaRPr lang="en-US"/>
          </a:p>
        </p:txBody>
      </p:sp>
      <p:sp>
        <p:nvSpPr>
          <p:cNvPr id="393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C7ED5-41AA-4D39-A92E-5E0E27E77F37}" type="slidenum">
              <a:rPr lang="ar-SA"/>
              <a:pPr/>
              <a:t>11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8BE586-35C7-4D6E-8A2F-2AB51EFAC76E}" type="slidenum">
              <a:rPr lang="ar-SA"/>
              <a:pPr/>
              <a:t>110</a:t>
            </a:fld>
            <a:endParaRPr lang="en-US"/>
          </a:p>
        </p:txBody>
      </p:sp>
      <p:sp>
        <p:nvSpPr>
          <p:cNvPr id="39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9AD95B-679B-4EA5-8BD0-5B7A59CCD95F}" type="slidenum">
              <a:rPr lang="ar-SA"/>
              <a:pPr/>
              <a:t>111</a:t>
            </a:fld>
            <a:endParaRPr lang="en-US"/>
          </a:p>
        </p:txBody>
      </p:sp>
      <p:sp>
        <p:nvSpPr>
          <p:cNvPr id="39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BCFCB6-58AB-421E-ABD6-1FF110792F3E}" type="slidenum">
              <a:rPr lang="ar-SA"/>
              <a:pPr/>
              <a:t>112</a:t>
            </a:fld>
            <a:endParaRPr lang="en-US"/>
          </a:p>
        </p:txBody>
      </p:sp>
      <p:sp>
        <p:nvSpPr>
          <p:cNvPr id="39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96777F-B777-4D2C-A461-2B83044FA6E8}" type="slidenum">
              <a:rPr lang="ar-SA"/>
              <a:pPr/>
              <a:t>113</a:t>
            </a:fld>
            <a:endParaRPr lang="en-US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DD86F-A328-43C4-AA28-32444BD3E174}" type="slidenum">
              <a:rPr lang="ar-SA"/>
              <a:pPr/>
              <a:t>114</a:t>
            </a:fld>
            <a:endParaRPr lang="en-US"/>
          </a:p>
        </p:txBody>
      </p:sp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5FBD2E-EAE7-4FB4-8EEB-AA0202F9D188}" type="slidenum">
              <a:rPr lang="ar-SA"/>
              <a:pPr/>
              <a:t>115</a:t>
            </a:fld>
            <a:endParaRPr lang="en-US"/>
          </a:p>
        </p:txBody>
      </p:sp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DAE32-C347-41D8-BBC0-2461D1828813}" type="slidenum">
              <a:rPr lang="ar-SA"/>
              <a:pPr/>
              <a:t>116</a:t>
            </a:fld>
            <a:endParaRPr lang="en-US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39790C-6389-4D8C-820B-14FD2C47F031}" type="slidenum">
              <a:rPr lang="ar-SA"/>
              <a:pPr/>
              <a:t>117</a:t>
            </a:fld>
            <a:endParaRPr lang="en-US"/>
          </a:p>
        </p:txBody>
      </p:sp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8A4A5-7559-48C2-AC39-5853378A0024}" type="slidenum">
              <a:rPr lang="ar-SA"/>
              <a:pPr/>
              <a:t>118</a:t>
            </a:fld>
            <a:endParaRPr lang="en-US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421BBD-AF8B-4C7C-959F-F1ED60929451}" type="slidenum">
              <a:rPr lang="ar-SA"/>
              <a:pPr/>
              <a:t>119</a:t>
            </a:fld>
            <a:endParaRPr lang="en-US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027264-A123-482E-808D-66483901EF9E}" type="slidenum">
              <a:rPr lang="ar-SA"/>
              <a:pPr/>
              <a:t>12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36497B-280B-442D-8F62-9A616EB59857}" type="slidenum">
              <a:rPr lang="ar-SA"/>
              <a:pPr/>
              <a:t>120</a:t>
            </a:fld>
            <a:endParaRPr lang="en-US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DEE46-6E78-4FF2-8F81-3FAC82E4058D}" type="slidenum">
              <a:rPr lang="ar-SA"/>
              <a:pPr/>
              <a:t>121</a:t>
            </a:fld>
            <a:endParaRPr lang="en-US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78B99A-1FE5-49C9-841B-4FA1640C359B}" type="slidenum">
              <a:rPr lang="ar-SA"/>
              <a:pPr/>
              <a:t>122</a:t>
            </a:fld>
            <a:endParaRPr lang="en-US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7E1C11-9212-4B4B-940C-A6A5BD260DFB}" type="slidenum">
              <a:rPr lang="ar-SA"/>
              <a:pPr/>
              <a:t>123</a:t>
            </a:fld>
            <a:endParaRPr lang="en-US"/>
          </a:p>
        </p:txBody>
      </p:sp>
      <p:sp>
        <p:nvSpPr>
          <p:cNvPr id="40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844E52-0180-4206-A8C7-5B21E3B66E44}" type="slidenum">
              <a:rPr lang="ar-SA"/>
              <a:pPr/>
              <a:t>124</a:t>
            </a:fld>
            <a:endParaRPr lang="en-US"/>
          </a:p>
        </p:txBody>
      </p:sp>
      <p:sp>
        <p:nvSpPr>
          <p:cNvPr id="40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0C2B48-794F-4912-B2FE-9504BC31D9DB}" type="slidenum">
              <a:rPr lang="ar-SA"/>
              <a:pPr/>
              <a:t>125</a:t>
            </a:fld>
            <a:endParaRPr lang="en-US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B3B93-23E9-4999-8F1B-473956E79948}" type="slidenum">
              <a:rPr lang="ar-SA"/>
              <a:pPr/>
              <a:t>126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1BDC2-DC6E-4152-B688-5337E3E41F5F}" type="slidenum">
              <a:rPr lang="ar-SA"/>
              <a:pPr/>
              <a:t>127</a:t>
            </a:fld>
            <a:endParaRPr lang="en-US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9CEBF-ED41-4FD9-BA60-1785F6658066}" type="slidenum">
              <a:rPr lang="ar-SA"/>
              <a:pPr/>
              <a:t>128</a:t>
            </a:fld>
            <a:endParaRPr lang="en-US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C5B2CD-9F30-4CEF-9FA1-A41246D8C390}" type="slidenum">
              <a:rPr lang="ar-SA"/>
              <a:pPr/>
              <a:t>129</a:t>
            </a:fld>
            <a:endParaRPr lang="en-US"/>
          </a:p>
        </p:txBody>
      </p:sp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E9DE33-5F5C-436F-A7C5-B16F1E0EBB3B}" type="slidenum">
              <a:rPr lang="ar-SA"/>
              <a:pPr/>
              <a:t>13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BDF6A-3561-46FC-B5EE-533C1364F048}" type="slidenum">
              <a:rPr lang="ar-SA"/>
              <a:pPr/>
              <a:t>130</a:t>
            </a:fld>
            <a:endParaRPr lang="en-US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631078-9F38-460D-A7EF-67B1C6608058}" type="slidenum">
              <a:rPr lang="ar-SA"/>
              <a:pPr/>
              <a:t>131</a:t>
            </a:fld>
            <a:endParaRPr lang="en-US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C0F8CB-D805-4808-84B4-5B3A2E6CF535}" type="slidenum">
              <a:rPr lang="ar-SA"/>
              <a:pPr/>
              <a:t>132</a:t>
            </a:fld>
            <a:endParaRPr lang="en-US"/>
          </a:p>
        </p:txBody>
      </p:sp>
      <p:sp>
        <p:nvSpPr>
          <p:cNvPr id="41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62F57-39EC-40F8-9280-EC08061AC8BE}" type="slidenum">
              <a:rPr lang="ar-SA"/>
              <a:pPr/>
              <a:t>133</a:t>
            </a:fld>
            <a:endParaRPr lang="en-US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1ACC37-746B-4640-93DB-4202958065B7}" type="slidenum">
              <a:rPr lang="ar-SA"/>
              <a:pPr/>
              <a:t>134</a:t>
            </a:fld>
            <a:endParaRPr lang="en-US"/>
          </a:p>
        </p:txBody>
      </p:sp>
      <p:sp>
        <p:nvSpPr>
          <p:cNvPr id="41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A9097-137F-411D-B059-F6CFA762ED6A}" type="slidenum">
              <a:rPr lang="ar-SA"/>
              <a:pPr/>
              <a:t>135</a:t>
            </a:fld>
            <a:endParaRPr lang="en-US"/>
          </a:p>
        </p:txBody>
      </p:sp>
      <p:sp>
        <p:nvSpPr>
          <p:cNvPr id="41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73E350-2AE8-43AC-BA30-825474DD3305}" type="slidenum">
              <a:rPr lang="ar-SA"/>
              <a:pPr/>
              <a:t>136</a:t>
            </a:fld>
            <a:endParaRPr lang="en-US"/>
          </a:p>
        </p:txBody>
      </p:sp>
      <p:sp>
        <p:nvSpPr>
          <p:cNvPr id="42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2831E-B91C-4164-8177-0DBC3FD1665B}" type="slidenum">
              <a:rPr lang="ar-SA"/>
              <a:pPr/>
              <a:t>137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800CD5-CDEA-432E-9267-5E53757A4183}" type="slidenum">
              <a:rPr lang="ar-SA"/>
              <a:pPr/>
              <a:t>138</a:t>
            </a:fld>
            <a:endParaRPr lang="en-US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C569D-2B77-4EF6-AA14-0A24CC3D49E8}" type="slidenum">
              <a:rPr lang="ar-SA"/>
              <a:pPr/>
              <a:t>139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3DAA4B-4527-45EF-8182-D04184A6D5A0}" type="slidenum">
              <a:rPr lang="ar-SA"/>
              <a:pPr/>
              <a:t>14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05C508-D40D-428A-9A06-3D3E08923FB7}" type="slidenum">
              <a:rPr lang="ar-SA"/>
              <a:pPr/>
              <a:t>140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8F294D-3AFE-4A73-8B88-62D08A1610AF}" type="slidenum">
              <a:rPr lang="ar-SA"/>
              <a:pPr/>
              <a:t>141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9969A1-01DD-47F7-A721-771BD1A36C7D}" type="slidenum">
              <a:rPr lang="ar-SA"/>
              <a:pPr/>
              <a:t>142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F6BEDA-F308-4C44-837A-65CB8B9B2217}" type="slidenum">
              <a:rPr lang="ar-SA"/>
              <a:pPr/>
              <a:t>143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D1A432-E4C1-44CF-8212-8E640C47DB2E}" type="slidenum">
              <a:rPr lang="ar-SA"/>
              <a:pPr/>
              <a:t>144</a:t>
            </a:fld>
            <a:endParaRPr lang="en-US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BD621C-01A7-42E3-8601-BE0E2DD60D7C}" type="slidenum">
              <a:rPr lang="ar-SA"/>
              <a:pPr/>
              <a:t>145</a:t>
            </a:fld>
            <a:endParaRPr lang="en-US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43C4AB-8AD7-4479-87E0-EDCEE6C8A8B5}" type="slidenum">
              <a:rPr lang="ar-SA"/>
              <a:pPr/>
              <a:t>146</a:t>
            </a:fld>
            <a:endParaRPr lang="en-US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FA6BF-9A04-496C-BEB5-C3A245CF3B33}" type="slidenum">
              <a:rPr lang="ar-SA"/>
              <a:pPr/>
              <a:t>147</a:t>
            </a:fld>
            <a:endParaRPr lang="en-US"/>
          </a:p>
        </p:txBody>
      </p:sp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B9730-B735-4A99-8521-6710EDC229C2}" type="slidenum">
              <a:rPr lang="ar-SA"/>
              <a:pPr/>
              <a:t>148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2B7D80-B07B-4272-9A77-F16562DA72C8}" type="slidenum">
              <a:rPr lang="ar-SA"/>
              <a:pPr/>
              <a:t>149</a:t>
            </a:fld>
            <a:endParaRPr lang="en-US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E465F-9A11-48CB-80FF-5FA68F9665B5}" type="slidenum">
              <a:rPr lang="ar-SA"/>
              <a:pPr/>
              <a:t>15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F3C3A-0726-4097-8046-50BF75EB2B6C}" type="slidenum">
              <a:rPr lang="ar-SA"/>
              <a:pPr/>
              <a:t>150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37711-EFD7-482C-B951-4AB5317E9EA4}" type="slidenum">
              <a:rPr lang="ar-SA"/>
              <a:pPr/>
              <a:t>151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32E1E8-AE84-4A94-881A-4586777DD544}" type="slidenum">
              <a:rPr lang="ar-SA"/>
              <a:pPr/>
              <a:t>152</a:t>
            </a:fld>
            <a:endParaRPr lang="en-US"/>
          </a:p>
        </p:txBody>
      </p:sp>
      <p:sp>
        <p:nvSpPr>
          <p:cNvPr id="43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5BE034-46BF-4EF8-9A80-0F4395D7F479}" type="slidenum">
              <a:rPr lang="ar-SA"/>
              <a:pPr/>
              <a:t>153</a:t>
            </a:fld>
            <a:endParaRPr lang="en-US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EE743-3441-4F81-9B94-50CF655FED05}" type="slidenum">
              <a:rPr lang="ar-SA"/>
              <a:pPr/>
              <a:t>154</a:t>
            </a:fld>
            <a:endParaRPr lang="en-US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F54FB-AC4B-4FAA-A2F8-BF87B8387B51}" type="slidenum">
              <a:rPr lang="ar-SA"/>
              <a:pPr/>
              <a:t>155</a:t>
            </a:fld>
            <a:endParaRPr lang="en-US"/>
          </a:p>
        </p:txBody>
      </p:sp>
      <p:sp>
        <p:nvSpPr>
          <p:cNvPr id="44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9C2A78-FA85-423F-8067-34EFF42ABFC5}" type="slidenum">
              <a:rPr lang="ar-SA"/>
              <a:pPr/>
              <a:t>156</a:t>
            </a:fld>
            <a:endParaRPr lang="en-US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1EAEB-5864-4534-922A-600E3FB50FCA}" type="slidenum">
              <a:rPr lang="ar-SA"/>
              <a:pPr/>
              <a:t>157</a:t>
            </a:fld>
            <a:endParaRPr lang="en-US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FEFB9-8696-427A-A3CA-68DF71EADC33}" type="slidenum">
              <a:rPr lang="ar-SA"/>
              <a:pPr/>
              <a:t>158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8BAE59-6D99-4696-81C2-976838942B38}" type="slidenum">
              <a:rPr lang="ar-SA"/>
              <a:pPr/>
              <a:t>159</a:t>
            </a:fld>
            <a:endParaRPr lang="en-US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25D52B-3E2F-4E45-ACF9-2C35254E7496}" type="slidenum">
              <a:rPr lang="ar-SA"/>
              <a:pPr/>
              <a:t>16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44D13-967B-49B4-8EAA-C2083A493900}" type="slidenum">
              <a:rPr lang="ar-SA"/>
              <a:pPr/>
              <a:t>160</a:t>
            </a:fld>
            <a:endParaRPr 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F0456E-4486-4577-A33C-D0D3D23AE79A}" type="slidenum">
              <a:rPr lang="ar-SA"/>
              <a:pPr/>
              <a:t>161</a:t>
            </a:fld>
            <a:endParaRPr lang="en-US"/>
          </a:p>
        </p:txBody>
      </p:sp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B0AC3-6653-41CF-8CA2-518E38E63451}" type="slidenum">
              <a:rPr lang="ar-SA"/>
              <a:pPr/>
              <a:t>162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48446C-259F-4CAC-A6C4-704AB06D1EFD}" type="slidenum">
              <a:rPr lang="ar-SA"/>
              <a:pPr/>
              <a:t>163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58E4D-0340-4476-924A-5A86BD011A6D}" type="slidenum">
              <a:rPr lang="ar-SA"/>
              <a:pPr/>
              <a:t>164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6C91E-750A-4883-9DEE-C9D36C99EAFB}" type="slidenum">
              <a:rPr lang="ar-SA"/>
              <a:pPr/>
              <a:t>165</a:t>
            </a:fld>
            <a:endParaRPr 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D750D2-E894-4CCB-8E4C-BE18DFEDAA34}" type="slidenum">
              <a:rPr lang="ar-SA"/>
              <a:pPr/>
              <a:t>166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781C5-A460-4CA1-A966-16A5CA653EC3}" type="slidenum">
              <a:rPr lang="ar-SA"/>
              <a:pPr/>
              <a:t>167</a:t>
            </a:fld>
            <a:endParaRPr lang="en-US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4363CB-4498-473D-B285-327B8B89AB28}" type="slidenum">
              <a:rPr lang="ar-SA"/>
              <a:pPr/>
              <a:t>168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06D3D0-D2D7-4D46-91D0-20077BA06F6C}" type="slidenum">
              <a:rPr lang="ar-SA"/>
              <a:pPr/>
              <a:t>17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86E6C1-95CA-4A4C-AB26-643EF35A2620}" type="slidenum">
              <a:rPr lang="ar-SA"/>
              <a:pPr/>
              <a:t>18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4FD80-4C04-4C54-9332-5445A7DAEB1E}" type="slidenum">
              <a:rPr lang="ar-SA"/>
              <a:pPr/>
              <a:t>19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0A431-FB4A-4860-B4E7-56D109332B3E}" type="slidenum">
              <a:rPr lang="ar-SA"/>
              <a:pPr/>
              <a:t>2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19067-34A1-45C3-90E8-1A86013CCD97}" type="slidenum">
              <a:rPr lang="ar-SA"/>
              <a:pPr/>
              <a:t>20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665B4-85A0-483F-8648-4672D7FE98A4}" type="slidenum">
              <a:rPr lang="ar-SA"/>
              <a:pPr/>
              <a:t>21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1E8C54-C0EB-4D81-B385-48C54BA666EC}" type="slidenum">
              <a:rPr lang="ar-SA"/>
              <a:pPr/>
              <a:t>22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99A024-BED3-4D4B-8071-BC12E04E843F}" type="slidenum">
              <a:rPr lang="ar-SA"/>
              <a:pPr/>
              <a:t>23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D5D2CB-DCAE-41FF-8C84-BE149FF7AD2D}" type="slidenum">
              <a:rPr lang="ar-SA"/>
              <a:pPr/>
              <a:t>24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08E9D-217B-4F74-849C-49168A4FF306}" type="slidenum">
              <a:rPr lang="ar-SA"/>
              <a:pPr/>
              <a:t>25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7D73D-18E5-4649-B691-5A3C409EAC8A}" type="slidenum">
              <a:rPr lang="ar-SA"/>
              <a:pPr/>
              <a:t>26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5CB3-C138-4243-A627-FED69A22FE1D}" type="slidenum">
              <a:rPr lang="ar-SA"/>
              <a:pPr/>
              <a:t>27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3E2C6-B4E3-4CF2-8EDE-CE207CA86464}" type="slidenum">
              <a:rPr lang="ar-SA"/>
              <a:pPr/>
              <a:t>28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C866A-5521-49B3-81BA-ED4105925547}" type="slidenum">
              <a:rPr lang="ar-SA"/>
              <a:pPr/>
              <a:t>29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5E8E2F-8E01-43EC-B0E1-449CDC2F069B}" type="slidenum">
              <a:rPr lang="ar-SA"/>
              <a:pPr/>
              <a:t>3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AE0C34-A1BB-40C7-B7B3-AEA31AF877F3}" type="slidenum">
              <a:rPr lang="ar-SA"/>
              <a:pPr/>
              <a:t>30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73593E-F348-428B-9904-D831C1F610FB}" type="slidenum">
              <a:rPr lang="ar-SA"/>
              <a:pPr/>
              <a:t>31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B2AC59-AA28-4EF5-A826-49EF1390BF9A}" type="slidenum">
              <a:rPr lang="ar-SA"/>
              <a:pPr/>
              <a:t>32</a:t>
            </a:fld>
            <a:endParaRPr lang="en-US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18DDD4-4DCA-4B26-B0D3-9B0A38AEEB51}" type="slidenum">
              <a:rPr lang="ar-SA"/>
              <a:pPr/>
              <a:t>33</a:t>
            </a:fld>
            <a:endParaRPr lang="en-US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1AB2D-4D24-4F9B-B249-EF5A3837CEAE}" type="slidenum">
              <a:rPr lang="ar-SA"/>
              <a:pPr/>
              <a:t>34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5A7EC4-4488-467E-9BCD-2741D2730E2C}" type="slidenum">
              <a:rPr lang="ar-SA"/>
              <a:pPr/>
              <a:t>35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A4AF4A-E720-4C9D-B0C4-43133A2D9125}" type="slidenum">
              <a:rPr lang="ar-SA"/>
              <a:pPr/>
              <a:t>36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27E452-2E82-44CD-AC91-86C262F6EEEC}" type="slidenum">
              <a:rPr lang="ar-SA"/>
              <a:pPr/>
              <a:t>37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A55B7B-463F-4076-95ED-0D67E85A8066}" type="slidenum">
              <a:rPr lang="ar-SA"/>
              <a:pPr/>
              <a:t>38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DB90E9-69CC-4557-BDD1-2C34F3A3D9DE}" type="slidenum">
              <a:rPr lang="ar-SA"/>
              <a:pPr/>
              <a:t>39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47BB87-9EEE-482E-B004-D8579A0B962D}" type="slidenum">
              <a:rPr lang="ar-SA"/>
              <a:pPr/>
              <a:t>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417C9-6687-4A52-B890-7DF0DC5B0A9C}" type="slidenum">
              <a:rPr lang="ar-SA"/>
              <a:pPr/>
              <a:t>40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823579-A57E-4FCF-BDA4-5FF11DBB97EC}" type="slidenum">
              <a:rPr lang="ar-SA"/>
              <a:pPr/>
              <a:t>41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5AA8D-A0CC-4047-82A0-BC7943B63F47}" type="slidenum">
              <a:rPr lang="ar-SA"/>
              <a:pPr/>
              <a:t>42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5D55EB-5011-42D2-945A-1F12074320EE}" type="slidenum">
              <a:rPr lang="ar-SA"/>
              <a:pPr/>
              <a:t>43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2D51CC-97EE-4658-AC36-F6DD31345784}" type="slidenum">
              <a:rPr lang="ar-SA"/>
              <a:pPr/>
              <a:t>44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A5817A-EF44-4828-B651-413C1290E64E}" type="slidenum">
              <a:rPr lang="ar-SA"/>
              <a:pPr/>
              <a:t>45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DAAEB1-E04E-43E6-AF1D-332AB3863D1B}" type="slidenum">
              <a:rPr lang="ar-SA"/>
              <a:pPr/>
              <a:t>46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4D6382-E016-45B0-B397-319CE1161C30}" type="slidenum">
              <a:rPr lang="ar-SA"/>
              <a:pPr/>
              <a:t>47</a:t>
            </a:fld>
            <a:endParaRPr lang="en-US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5B8E47-6583-4DA8-9403-5A76038477AB}" type="slidenum">
              <a:rPr lang="ar-SA"/>
              <a:pPr/>
              <a:t>48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34E51C-428F-4E1F-97FD-DBBE6D465624}" type="slidenum">
              <a:rPr lang="ar-SA"/>
              <a:pPr/>
              <a:t>49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60B54-9B37-4B9A-8400-0287329F13DE}" type="slidenum">
              <a:rPr lang="ar-SA"/>
              <a:pPr/>
              <a:t>5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01784-A920-4D1A-9D89-73D8B89270A8}" type="slidenum">
              <a:rPr lang="ar-SA"/>
              <a:pPr/>
              <a:t>50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179F5-E17C-4CBA-8F71-90BDE3F89F01}" type="slidenum">
              <a:rPr lang="ar-SA"/>
              <a:pPr/>
              <a:t>51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2979D7-DFC8-400E-A39C-2F4E055C0C08}" type="slidenum">
              <a:rPr lang="ar-SA"/>
              <a:pPr/>
              <a:t>52</a:t>
            </a:fld>
            <a:endParaRPr lang="en-US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852EA5-3ED9-448A-A663-B0AF4F8712D9}" type="slidenum">
              <a:rPr lang="ar-SA"/>
              <a:pPr/>
              <a:t>53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6FD3D4-860B-4745-BAD8-BC1918EB281D}" type="slidenum">
              <a:rPr lang="ar-SA"/>
              <a:pPr/>
              <a:t>54</a:t>
            </a:fld>
            <a:endParaRPr lang="en-US"/>
          </a:p>
        </p:txBody>
      </p:sp>
      <p:sp>
        <p:nvSpPr>
          <p:cNvPr id="3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C14D9-BAA9-40D0-B988-F766C2364BF1}" type="slidenum">
              <a:rPr lang="ar-SA"/>
              <a:pPr/>
              <a:t>55</a:t>
            </a:fld>
            <a:endParaRPr lang="en-US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28A05D-87CF-4A56-846E-C46FD58CC0D4}" type="slidenum">
              <a:rPr lang="ar-SA"/>
              <a:pPr/>
              <a:t>56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BD048F-CA5B-4926-9515-7D3CDC7866D6}" type="slidenum">
              <a:rPr lang="ar-SA"/>
              <a:pPr/>
              <a:t>57</a:t>
            </a:fld>
            <a:endParaRPr lang="en-US"/>
          </a:p>
        </p:txBody>
      </p:sp>
      <p:sp>
        <p:nvSpPr>
          <p:cNvPr id="33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3CD80B-BE6F-4C8D-9588-57AEC5E02F85}" type="slidenum">
              <a:rPr lang="ar-SA"/>
              <a:pPr/>
              <a:t>58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71A77B-9B39-448A-9845-BDEF4F54D91D}" type="slidenum">
              <a:rPr lang="ar-SA"/>
              <a:pPr/>
              <a:t>59</a:t>
            </a:fld>
            <a:endParaRPr lang="en-US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35B468-0A33-4EFB-9A51-0DC887FC42BB}" type="slidenum">
              <a:rPr lang="ar-SA"/>
              <a:pPr/>
              <a:t>6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82140-179F-41B3-8353-82672F2A3E77}" type="slidenum">
              <a:rPr lang="ar-SA"/>
              <a:pPr/>
              <a:t>60</a:t>
            </a:fld>
            <a:endParaRPr 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A76E10-FDEC-4FF9-BFC5-555B91301C57}" type="slidenum">
              <a:rPr lang="ar-SA"/>
              <a:pPr/>
              <a:t>61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DF4980-6F9E-4C63-8D03-0143477161D6}" type="slidenum">
              <a:rPr lang="ar-SA"/>
              <a:pPr/>
              <a:t>62</a:t>
            </a:fld>
            <a:endParaRPr lang="en-US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99896-919E-4B43-8E22-2EBD4A2BE15D}" type="slidenum">
              <a:rPr lang="ar-SA"/>
              <a:pPr/>
              <a:t>63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971830-B144-4B5D-9F11-8B82E14BC3B5}" type="slidenum">
              <a:rPr lang="ar-SA"/>
              <a:pPr/>
              <a:t>64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A28E3-CE6A-4AB1-954E-12681982047F}" type="slidenum">
              <a:rPr lang="ar-SA"/>
              <a:pPr/>
              <a:t>65</a:t>
            </a:fld>
            <a:endParaRPr lang="en-US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9132C-AE0D-4CC8-8FF9-2B107D8C2D1A}" type="slidenum">
              <a:rPr lang="ar-SA"/>
              <a:pPr/>
              <a:t>66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85755-6E84-4375-81BD-0B5F816627EC}" type="slidenum">
              <a:rPr lang="ar-SA"/>
              <a:pPr/>
              <a:t>67</a:t>
            </a:fld>
            <a:endParaRPr lang="en-US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9FCAAB-DAE8-4958-BFE5-D0C365A5790B}" type="slidenum">
              <a:rPr lang="ar-SA"/>
              <a:pPr/>
              <a:t>68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62895-CA41-4F99-8F11-CDCAA34F4480}" type="slidenum">
              <a:rPr lang="ar-SA"/>
              <a:pPr/>
              <a:t>69</a:t>
            </a:fld>
            <a:endParaRPr lang="en-US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168E4-08B2-40BC-BB5A-C4A9641F32B8}" type="slidenum">
              <a:rPr lang="ar-SA"/>
              <a:pPr/>
              <a:t>7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55A017-C0B0-4189-B764-6849F565F6DB}" type="slidenum">
              <a:rPr lang="ar-SA"/>
              <a:pPr/>
              <a:t>70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069FC-F92F-4DE2-9FC8-A10AC4C880A8}" type="slidenum">
              <a:rPr lang="ar-SA"/>
              <a:pPr/>
              <a:t>71</a:t>
            </a:fld>
            <a:endParaRPr lang="en-US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55269-D4AD-40B6-817A-B207E19FAF17}" type="slidenum">
              <a:rPr lang="ar-SA"/>
              <a:pPr/>
              <a:t>72</a:t>
            </a:fld>
            <a:endParaRPr lang="en-US"/>
          </a:p>
        </p:txBody>
      </p:sp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73A13-2D88-444C-83A9-8A22CE9C504C}" type="slidenum">
              <a:rPr lang="ar-SA"/>
              <a:pPr/>
              <a:t>73</a:t>
            </a:fld>
            <a:endParaRPr lang="en-US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86DC77-5C35-4BF8-8DAC-BA8F536541F0}" type="slidenum">
              <a:rPr lang="ar-SA"/>
              <a:pPr/>
              <a:t>74</a:t>
            </a:fld>
            <a:endParaRPr lang="en-US"/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C95D7-CFE3-4C6A-93F9-87B8C67F1D6A}" type="slidenum">
              <a:rPr lang="ar-SA"/>
              <a:pPr/>
              <a:t>75</a:t>
            </a:fld>
            <a:endParaRPr lang="en-US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D6412-718F-4C96-9D9B-51611C391282}" type="slidenum">
              <a:rPr lang="ar-SA"/>
              <a:pPr/>
              <a:t>76</a:t>
            </a:fld>
            <a:endParaRPr lang="en-US"/>
          </a:p>
        </p:txBody>
      </p:sp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05803-25A1-4F32-A9B8-611F65296DDF}" type="slidenum">
              <a:rPr lang="ar-SA"/>
              <a:pPr/>
              <a:t>77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3868F5-2E31-455F-8782-59BA48EC8F03}" type="slidenum">
              <a:rPr lang="ar-SA"/>
              <a:pPr/>
              <a:t>78</a:t>
            </a:fld>
            <a:endParaRPr lang="en-US"/>
          </a:p>
        </p:txBody>
      </p:sp>
      <p:sp>
        <p:nvSpPr>
          <p:cNvPr id="36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A11AF7-1FB1-4CF3-93F8-C722B08FDF14}" type="slidenum">
              <a:rPr lang="ar-SA"/>
              <a:pPr/>
              <a:t>79</a:t>
            </a:fld>
            <a:endParaRPr lang="en-US"/>
          </a:p>
        </p:txBody>
      </p:sp>
      <p:sp>
        <p:nvSpPr>
          <p:cNvPr id="36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8744E9-1AB1-4CC0-9E69-D6939A757687}" type="slidenum">
              <a:rPr lang="ar-SA"/>
              <a:pPr/>
              <a:t>8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A0D790-9BA6-4274-A852-F498D8634E41}" type="slidenum">
              <a:rPr lang="ar-SA"/>
              <a:pPr/>
              <a:t>80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1108D-68EA-4E0D-B0F9-067D7171D531}" type="slidenum">
              <a:rPr lang="ar-SA"/>
              <a:pPr/>
              <a:t>81</a:t>
            </a:fld>
            <a:endParaRPr lang="en-US"/>
          </a:p>
        </p:txBody>
      </p:sp>
      <p:sp>
        <p:nvSpPr>
          <p:cNvPr id="36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4A86A4-6983-456A-AFCD-6435B03E89BA}" type="slidenum">
              <a:rPr lang="ar-SA"/>
              <a:pPr/>
              <a:t>82</a:t>
            </a:fld>
            <a:endParaRPr lang="en-US"/>
          </a:p>
        </p:txBody>
      </p:sp>
      <p:sp>
        <p:nvSpPr>
          <p:cNvPr id="36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4EAEC5-FC1C-45AF-989A-1E02D55782D9}" type="slidenum">
              <a:rPr lang="ar-SA"/>
              <a:pPr/>
              <a:t>83</a:t>
            </a:fld>
            <a:endParaRPr lang="en-US"/>
          </a:p>
        </p:txBody>
      </p:sp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C2ED6-3F38-4374-AF5D-14435FBF3BD2}" type="slidenum">
              <a:rPr lang="ar-SA"/>
              <a:pPr/>
              <a:t>84</a:t>
            </a:fld>
            <a:endParaRPr lang="en-US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0E94F-34BB-416C-B607-76A4CAB39D10}" type="slidenum">
              <a:rPr lang="ar-SA"/>
              <a:pPr/>
              <a:t>85</a:t>
            </a:fld>
            <a:endParaRPr lang="en-US"/>
          </a:p>
        </p:txBody>
      </p:sp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88A36-0054-49CB-AA39-DAB87D2F809C}" type="slidenum">
              <a:rPr lang="ar-SA"/>
              <a:pPr/>
              <a:t>86</a:t>
            </a:fld>
            <a:endParaRPr lang="en-US"/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CA3344-0FD6-44E5-B337-AF6C8F0F3737}" type="slidenum">
              <a:rPr lang="ar-SA"/>
              <a:pPr/>
              <a:t>87</a:t>
            </a:fld>
            <a:endParaRPr lang="en-US"/>
          </a:p>
        </p:txBody>
      </p:sp>
      <p:sp>
        <p:nvSpPr>
          <p:cNvPr id="37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5368D-F44F-4031-BBE9-64C275CD7FFA}" type="slidenum">
              <a:rPr lang="ar-SA"/>
              <a:pPr/>
              <a:t>88</a:t>
            </a:fld>
            <a:endParaRPr lang="en-US"/>
          </a:p>
        </p:txBody>
      </p:sp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C6A03-05B4-43B4-8470-A12ADC8EA96C}" type="slidenum">
              <a:rPr lang="ar-SA"/>
              <a:pPr/>
              <a:t>89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213E8-E1B8-422A-81DB-2E60654B77DB}" type="slidenum">
              <a:rPr lang="ar-SA"/>
              <a:pPr/>
              <a:t>9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CE54F7-EE53-4BB2-AA7B-37EEA101580A}" type="slidenum">
              <a:rPr lang="ar-SA"/>
              <a:pPr/>
              <a:t>90</a:t>
            </a:fld>
            <a:endParaRPr lang="en-US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C46DF6-F8E9-43A5-8C69-C931333351FF}" type="slidenum">
              <a:rPr lang="ar-SA"/>
              <a:pPr/>
              <a:t>91</a:t>
            </a:fld>
            <a:endParaRPr lang="en-US"/>
          </a:p>
        </p:txBody>
      </p:sp>
      <p:sp>
        <p:nvSpPr>
          <p:cNvPr id="37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84F7D4-3F7A-4AE4-A384-4D80A0B726F8}" type="slidenum">
              <a:rPr lang="ar-SA"/>
              <a:pPr/>
              <a:t>92</a:t>
            </a:fld>
            <a:endParaRPr lang="en-US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D4D5AA-8967-404B-AF59-DCB92ED51BC2}" type="slidenum">
              <a:rPr lang="ar-SA"/>
              <a:pPr/>
              <a:t>93</a:t>
            </a:fld>
            <a:endParaRPr lang="en-US"/>
          </a:p>
        </p:txBody>
      </p:sp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AD426-D466-409D-A00D-298D99B939C8}" type="slidenum">
              <a:rPr lang="ar-SA"/>
              <a:pPr/>
              <a:t>94</a:t>
            </a:fld>
            <a:endParaRPr lang="en-US"/>
          </a:p>
        </p:txBody>
      </p:sp>
      <p:sp>
        <p:nvSpPr>
          <p:cNvPr id="37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E4103-3C42-4FA7-8ECC-C0177134C272}" type="slidenum">
              <a:rPr lang="ar-SA"/>
              <a:pPr/>
              <a:t>95</a:t>
            </a:fld>
            <a:endParaRPr lang="en-US"/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F5326-C804-43A5-8ADF-658CC098E219}" type="slidenum">
              <a:rPr lang="ar-SA"/>
              <a:pPr/>
              <a:t>96</a:t>
            </a:fld>
            <a:endParaRPr lang="en-US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2B6426-5522-468B-A350-FBE1AF7A60AE}" type="slidenum">
              <a:rPr lang="ar-SA"/>
              <a:pPr/>
              <a:t>97</a:t>
            </a:fld>
            <a:endParaRPr lang="en-US"/>
          </a:p>
        </p:txBody>
      </p:sp>
      <p:sp>
        <p:nvSpPr>
          <p:cNvPr id="380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D46F0A-3A56-40F1-AED9-DCD4767A89BF}" type="slidenum">
              <a:rPr lang="ar-SA"/>
              <a:pPr/>
              <a:t>98</a:t>
            </a:fld>
            <a:endParaRPr lang="en-US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7BDFC3-71C7-4E41-856B-B7C21ADDAEAB}" type="slidenum">
              <a:rPr lang="ar-SA"/>
              <a:pPr/>
              <a:t>99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33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233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234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4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234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34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2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234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235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235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11D74DF-4708-4DD7-9BE1-55C669152EA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015B6F-5A79-4DB6-B583-5E5064F0A1C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CEFAE2-D928-466C-B880-405F43698B2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E53F092-E36C-4110-8475-40AFE136DE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D7B3AB-D3E7-4AEC-A251-D0E4E78DCDB4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813258-A6DF-4A19-B6EB-265A403ABA8D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AE21BD-67AD-46AC-8004-93E28A414BF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B92559-80AD-4477-8DBA-1C1A88207B28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99AFBF-14DB-4C8E-AC2D-E1967A2AFF6E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32365B-F9FE-461B-AF9E-439A4811CB3E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CB2709-844E-495D-9B11-50DD927B1AE8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4B5AC7-12FD-42C8-9A4C-631A2DE57977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fld id="{E6432E8D-AF7B-4E10-AD87-85978FCB174F}" type="slidenum">
              <a:rPr lang="ar-SA"/>
              <a:pPr/>
              <a:t>‹#›</a:t>
            </a:fld>
            <a:endParaRPr lang="en-US"/>
          </a:p>
        </p:txBody>
      </p:sp>
      <p:grpSp>
        <p:nvGrpSpPr>
          <p:cNvPr id="14131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131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413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2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3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13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32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13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13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413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ransition advClick="0">
    <p:push dir="r"/>
  </p:transition>
  <p:timing>
    <p:tnLst>
      <p:par>
        <p:cTn id="1" dur="indefinite" restart="never" nodeType="tmRoot"/>
      </p:par>
    </p:tnLst>
  </p:timing>
  <p:txStyles>
    <p:titleStyle>
      <a:lvl1pPr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brdr0m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</a:blip>
          <a:srcRect l="13551" t="26591" r="9479" b="27716"/>
          <a:stretch>
            <a:fillRect/>
          </a:stretch>
        </p:blipFill>
        <p:spPr bwMode="auto">
          <a:xfrm>
            <a:off x="1908175" y="765175"/>
            <a:ext cx="53530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250825" y="550863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تعريف</a:t>
            </a:r>
          </a:p>
          <a:p>
            <a:pPr algn="just"/>
            <a:r>
              <a:rPr lang="fa-IR" sz="3200">
                <a:cs typeface="B Titr" pitchFamily="2" charset="-78"/>
              </a:rPr>
              <a:t>بيان ايراد معناي واحد به طرق مختلف است مشروط بر اينكه اختلاف آن طرق (شيوه</a:t>
            </a:r>
            <a:r>
              <a:rPr lang="fa-IR" sz="3200">
                <a:cs typeface="Arial" charset="0"/>
              </a:rPr>
              <a:t>‌</a:t>
            </a:r>
            <a:r>
              <a:rPr lang="fa-IR" sz="3200">
                <a:cs typeface="B Titr" pitchFamily="2" charset="-78"/>
              </a:rPr>
              <a:t>هاي مختلف گفتار) مبتني بر تخييل باشد، يعني لغات و عبارات به لحاظ خيال انگيزي نسبت به هم متفاوت باشند.</a:t>
            </a:r>
            <a:endParaRPr lang="en-US" sz="320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250825" y="-9525"/>
            <a:ext cx="8642350" cy="692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انواع- مشبه عقلي، مشبه به حسي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رايج ترين نوع تشبيه است زيرا غرض تشبيه را به خوبي تامين مي كند.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آه چه آرام و پرغرور گذر داشت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زندگي من چو جويبار غريبي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در دل اين جمله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ساكت متروك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زندگي: عقلي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جويبار: حسي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107950" y="395288"/>
            <a:ext cx="8893175" cy="676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70000"/>
              </a:lnSpc>
            </a:pPr>
            <a:r>
              <a:rPr lang="fa-IR" sz="3200">
                <a:solidFill>
                  <a:srgbClr val="33CC33"/>
                </a:solidFill>
              </a:rPr>
              <a:t>انواع- مشبه عقلي، مشبه به حسي</a:t>
            </a:r>
          </a:p>
          <a:p>
            <a:pPr>
              <a:lnSpc>
                <a:spcPct val="170000"/>
              </a:lnSpc>
            </a:pPr>
            <a:r>
              <a:rPr lang="fa-IR" sz="3000"/>
              <a:t>رايج ترين نوع تشبيه است زيرا غرض تشبيه را به خوبي مي رساند.</a:t>
            </a:r>
          </a:p>
          <a:p>
            <a:pPr>
              <a:lnSpc>
                <a:spcPct val="170000"/>
              </a:lnSpc>
            </a:pPr>
            <a:r>
              <a:rPr lang="fa-IR" sz="3200"/>
              <a:t>دانش اندر دل چراغ روشن است</a:t>
            </a:r>
          </a:p>
          <a:p>
            <a:pPr>
              <a:lnSpc>
                <a:spcPct val="170000"/>
              </a:lnSpc>
            </a:pPr>
            <a:r>
              <a:rPr lang="fa-IR" sz="3200"/>
              <a:t>وز همه بد بر تن تو جوشن است</a:t>
            </a:r>
          </a:p>
          <a:p>
            <a:pPr>
              <a:lnSpc>
                <a:spcPct val="170000"/>
              </a:lnSpc>
            </a:pPr>
            <a:r>
              <a:rPr lang="fa-IR" sz="3200"/>
              <a:t>دانش: عقلي</a:t>
            </a:r>
          </a:p>
          <a:p>
            <a:pPr>
              <a:lnSpc>
                <a:spcPct val="170000"/>
              </a:lnSpc>
            </a:pPr>
            <a:r>
              <a:rPr lang="fa-IR" sz="3200"/>
              <a:t>چراغ: حسي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250825" y="-9525"/>
            <a:ext cx="8675688" cy="765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انواع- مشبه به حسي- مشبه عقلي</a:t>
            </a:r>
          </a:p>
          <a:p>
            <a:pPr>
              <a:lnSpc>
                <a:spcPct val="150000"/>
              </a:lnSpc>
            </a:pPr>
            <a:r>
              <a:rPr lang="fa-IR" sz="3200"/>
              <a:t> اين نوع تشبيه با توجه به غرض تشبيه نبايد وجود داشته باشد</a:t>
            </a:r>
          </a:p>
          <a:p>
            <a:pPr>
              <a:lnSpc>
                <a:spcPct val="150000"/>
              </a:lnSpc>
            </a:pPr>
            <a:r>
              <a:rPr lang="fa-IR" sz="3200"/>
              <a:t>مگر وجه شبه در تشبيه حضور داشته باشد</a:t>
            </a:r>
          </a:p>
          <a:p>
            <a:pPr>
              <a:lnSpc>
                <a:spcPct val="150000"/>
              </a:lnSpc>
            </a:pPr>
            <a:r>
              <a:rPr lang="fa-IR" sz="3200"/>
              <a:t>فارغ از سودم و زيان چون عدم</a:t>
            </a:r>
          </a:p>
          <a:p>
            <a:pPr>
              <a:lnSpc>
                <a:spcPct val="150000"/>
              </a:lnSpc>
            </a:pPr>
            <a:r>
              <a:rPr lang="fa-IR" sz="3200"/>
              <a:t>طرفه بي سود و بي زيان كه منم</a:t>
            </a:r>
          </a:p>
          <a:p>
            <a:pPr>
              <a:lnSpc>
                <a:spcPct val="150000"/>
              </a:lnSpc>
            </a:pPr>
            <a:r>
              <a:rPr lang="fa-IR" sz="3200"/>
              <a:t>مشبه: من</a:t>
            </a:r>
          </a:p>
          <a:p>
            <a:pPr>
              <a:lnSpc>
                <a:spcPct val="150000"/>
              </a:lnSpc>
            </a:pPr>
            <a:r>
              <a:rPr lang="fa-IR" sz="3200"/>
              <a:t>مشبه به: عدم			</a:t>
            </a:r>
          </a:p>
          <a:p>
            <a:pPr>
              <a:lnSpc>
                <a:spcPct val="150000"/>
              </a:lnSpc>
            </a:pPr>
            <a:r>
              <a:rPr lang="fa-IR" sz="3200"/>
              <a:t>وجه شبه: فارغ از سود و زيان بودن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0" y="333375"/>
            <a:ext cx="8675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250825" y="260350"/>
            <a:ext cx="864235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غرض از تشبيه</a:t>
            </a:r>
          </a:p>
          <a:p>
            <a:pPr>
              <a:lnSpc>
                <a:spcPct val="180000"/>
              </a:lnSpc>
            </a:pPr>
            <a:r>
              <a:rPr lang="fa-IR" sz="3200"/>
              <a:t>تقرير و توضيح حال مشبه در ذهن خواننده توسط مشبه به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64235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غرض از تشبيه</a:t>
            </a:r>
          </a:p>
          <a:p>
            <a:pPr>
              <a:lnSpc>
                <a:spcPct val="180000"/>
              </a:lnSpc>
            </a:pPr>
            <a:r>
              <a:rPr lang="fa-IR" sz="3200"/>
              <a:t>روشن كردن وضع مجهولي ( مشبه) توسط معلومي ( مشبه به)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179388" y="-100013"/>
            <a:ext cx="8748712" cy="769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70000"/>
              </a:lnSpc>
            </a:pPr>
            <a:r>
              <a:rPr lang="fa-IR" sz="3200">
                <a:solidFill>
                  <a:srgbClr val="33CC33"/>
                </a:solidFill>
              </a:rPr>
              <a:t>انواع- مشبه و مشبه به هر دو عقلي</a:t>
            </a:r>
          </a:p>
          <a:p>
            <a:pPr algn="justLow">
              <a:lnSpc>
                <a:spcPct val="170000"/>
              </a:lnSpc>
            </a:pPr>
            <a:r>
              <a:rPr lang="fa-IR" sz="3200"/>
              <a:t>از نظر تئوري نبايد وجود داشته باشد. اگر كسي اين نوع تشبيه را به كار برد بايد وجه شبه را بياورد مگر مشبه به در صفتي بسيار معروف باشد.</a:t>
            </a:r>
          </a:p>
          <a:p>
            <a:pPr algn="justLow">
              <a:lnSpc>
                <a:spcPct val="170000"/>
              </a:lnSpc>
            </a:pPr>
            <a:r>
              <a:rPr lang="fa-IR" sz="3200"/>
              <a:t>وفاي توست چون عمر من وماند	      به محشر وعده ديدار جانا</a:t>
            </a:r>
          </a:p>
          <a:p>
            <a:pPr algn="justLow">
              <a:lnSpc>
                <a:spcPct val="170000"/>
              </a:lnSpc>
            </a:pPr>
            <a:r>
              <a:rPr lang="fa-IR" sz="3200"/>
              <a:t>وفا و عمر هر دو عقلي</a:t>
            </a:r>
          </a:p>
          <a:p>
            <a:pPr algn="justLow">
              <a:lnSpc>
                <a:spcPct val="170000"/>
              </a:lnSpc>
            </a:pPr>
            <a:r>
              <a:rPr lang="fa-IR" sz="3200"/>
              <a:t> وجه شبه: عمر به كوتاهي معروف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721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مشبه و مشبه به هر دو عقلي</a:t>
            </a:r>
          </a:p>
          <a:p>
            <a:pPr>
              <a:lnSpc>
                <a:spcPct val="180000"/>
              </a:lnSpc>
            </a:pPr>
            <a:r>
              <a:rPr lang="fa-IR" sz="3200"/>
              <a:t>وجه شبه بايد حضور داشته باشد مگر روشن و معروف باشد</a:t>
            </a:r>
          </a:p>
          <a:p>
            <a:pPr>
              <a:lnSpc>
                <a:spcPct val="180000"/>
              </a:lnSpc>
            </a:pPr>
            <a:r>
              <a:rPr lang="fa-IR" sz="3200"/>
              <a:t>خرد همچو جان است زي هوشيار</a:t>
            </a:r>
          </a:p>
          <a:p>
            <a:pPr>
              <a:lnSpc>
                <a:spcPct val="180000"/>
              </a:lnSpc>
            </a:pPr>
            <a:r>
              <a:rPr lang="fa-IR" sz="3200"/>
              <a:t>خرد را چنين خوار مايه مدار</a:t>
            </a:r>
          </a:p>
          <a:p>
            <a:pPr>
              <a:lnSpc>
                <a:spcPct val="180000"/>
              </a:lnSpc>
            </a:pPr>
            <a:r>
              <a:rPr lang="fa-IR" sz="3200"/>
              <a:t>وجه شبه ذكر نشده، جان در عزيز بودن معروف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0" name="Text Box 4"/>
          <p:cNvSpPr txBox="1">
            <a:spLocks noChangeArrowheads="1"/>
          </p:cNvSpPr>
          <p:nvPr/>
        </p:nvSpPr>
        <p:spPr bwMode="auto">
          <a:xfrm>
            <a:off x="323850" y="115888"/>
            <a:ext cx="8496300" cy="721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وجه شبه تحقيقي</a:t>
            </a:r>
          </a:p>
          <a:p>
            <a:pPr>
              <a:lnSpc>
                <a:spcPct val="180000"/>
              </a:lnSpc>
            </a:pPr>
            <a:r>
              <a:rPr lang="fa-IR" sz="3200"/>
              <a:t>مايه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 و زمينه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شباهت تا حدودي واقعاً در دو طرف وجود دارد</a:t>
            </a:r>
          </a:p>
          <a:p>
            <a:pPr>
              <a:lnSpc>
                <a:spcPct val="180000"/>
              </a:lnSpc>
            </a:pPr>
            <a:r>
              <a:rPr lang="fa-IR" sz="3200"/>
              <a:t>و من در آينه مي ديدمش</a:t>
            </a:r>
          </a:p>
          <a:p>
            <a:pPr>
              <a:lnSpc>
                <a:spcPct val="180000"/>
              </a:lnSpc>
            </a:pPr>
            <a:r>
              <a:rPr lang="fa-IR" sz="3200"/>
              <a:t>كه مثل آينه، پاكيزه بود و روشن بود</a:t>
            </a:r>
          </a:p>
          <a:p>
            <a:pPr>
              <a:lnSpc>
                <a:spcPct val="180000"/>
              </a:lnSpc>
            </a:pPr>
            <a:r>
              <a:rPr lang="fa-IR" sz="3200"/>
              <a:t> پاكيزه و روشن بودن مي تواند حقيقتاً در( او و آينه) باشد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497887" cy="721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وجه شبه تخييلي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صفات به كار گرفته شده در دو طرف يا دستكم در يكي از آنها حقيقتاً وجود ندارد و خيالي و ادعايي است.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 تشبيه شخص لال به سوسن به اعتبار اينكه در سنن ادبي سوسن زبان دارد اما قادر به گفتار نيست.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8" name="Text Box 4"/>
          <p:cNvSpPr txBox="1">
            <a:spLocks noChangeArrowheads="1"/>
          </p:cNvSpPr>
          <p:nvPr/>
        </p:nvSpPr>
        <p:spPr bwMode="auto">
          <a:xfrm>
            <a:off x="323850" y="-134938"/>
            <a:ext cx="8496300" cy="6921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وجه شبه دو گانه</a:t>
            </a:r>
          </a:p>
          <a:p>
            <a:pPr>
              <a:lnSpc>
                <a:spcPct val="150000"/>
              </a:lnSpc>
            </a:pPr>
            <a:r>
              <a:rPr lang="fa-IR" sz="3200"/>
              <a:t>يا صنعت استخدام، وجه شبه در ارتباط مشبه يك معني و در ارتباط مشبه به معني ديگري دارد. يك بار حسي و بار ديگر عقلي است.</a:t>
            </a:r>
          </a:p>
          <a:p>
            <a:pPr>
              <a:lnSpc>
                <a:spcPct val="150000"/>
              </a:lnSpc>
            </a:pPr>
            <a:r>
              <a:rPr lang="fa-IR" sz="3200"/>
              <a:t>بر مثل زاهدان جمله چمن، خشك بود</a:t>
            </a:r>
          </a:p>
          <a:p>
            <a:pPr>
              <a:lnSpc>
                <a:spcPct val="150000"/>
              </a:lnSpc>
            </a:pPr>
            <a:r>
              <a:rPr lang="fa-IR" sz="3200"/>
              <a:t>مشبه: چمن = حسي</a:t>
            </a:r>
          </a:p>
          <a:p>
            <a:pPr>
              <a:lnSpc>
                <a:spcPct val="150000"/>
              </a:lnSpc>
            </a:pPr>
            <a:r>
              <a:rPr lang="fa-IR" sz="3200"/>
              <a:t>مشبه به: زاهدان = عقلي</a:t>
            </a:r>
          </a:p>
          <a:p>
            <a:pPr>
              <a:lnSpc>
                <a:spcPct val="150000"/>
              </a:lnSpc>
            </a:pPr>
            <a:r>
              <a:rPr lang="fa-IR" sz="3200"/>
              <a:t>وجه شبه: خشك بودن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323850" y="268288"/>
            <a:ext cx="8569325" cy="618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تعريف</a:t>
            </a:r>
          </a:p>
          <a:p>
            <a:pPr algn="just"/>
            <a:r>
              <a:rPr lang="fa-IR" sz="4000">
                <a:solidFill>
                  <a:srgbClr val="33CC33"/>
                </a:solidFill>
                <a:cs typeface="B Titr" pitchFamily="2" charset="-78"/>
              </a:rPr>
              <a:t>اداي معناي واحد به طرق مختلف</a:t>
            </a:r>
          </a:p>
          <a:p>
            <a:pPr algn="just"/>
            <a:r>
              <a:rPr lang="fa-IR" sz="3200">
                <a:cs typeface="B Titr" pitchFamily="2" charset="-78"/>
              </a:rPr>
              <a:t>دقت در نحوه اداهاي مختلف معني واحد، مبين اختلاف در نگرش</a:t>
            </a:r>
            <a:r>
              <a:rPr lang="fa-IR" sz="3200">
                <a:cs typeface="Arial" charset="0"/>
              </a:rPr>
              <a:t>‌</a:t>
            </a:r>
            <a:r>
              <a:rPr lang="fa-IR" sz="3200">
                <a:cs typeface="B Titr" pitchFamily="2" charset="-78"/>
              </a:rPr>
              <a:t>هاي هنرمندان است و نهايتاً اختلاف سبك دوره</a:t>
            </a:r>
            <a:r>
              <a:rPr lang="fa-IR" sz="3200">
                <a:cs typeface="Arial" charset="0"/>
              </a:rPr>
              <a:t>‌</a:t>
            </a:r>
            <a:r>
              <a:rPr lang="fa-IR" sz="3200">
                <a:cs typeface="B Titr" pitchFamily="2" charset="-78"/>
              </a:rPr>
              <a:t>هاي مختلف ادبي يا سبك خاص شاعران و نويسندگان را نشان مي</a:t>
            </a:r>
            <a:r>
              <a:rPr lang="fa-IR" sz="3200">
                <a:cs typeface="Arial" charset="0"/>
              </a:rPr>
              <a:t>‌</a:t>
            </a:r>
            <a:r>
              <a:rPr lang="fa-IR" sz="3200">
                <a:cs typeface="B Titr" pitchFamily="2" charset="-78"/>
              </a:rPr>
              <a:t>دهد.</a:t>
            </a:r>
            <a:endParaRPr lang="en-US" sz="320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351837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وجه شبه مفرد</a:t>
            </a:r>
          </a:p>
          <a:p>
            <a:pPr>
              <a:lnSpc>
                <a:spcPct val="180000"/>
              </a:lnSpc>
            </a:pPr>
            <a:r>
              <a:rPr lang="fa-IR" sz="3200"/>
              <a:t>در تشبيه گل به آتش، وجه شبه، تنها و تنها سرخي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351837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 وجه شبه متعدد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در تشبيه گونه به گل، وجه شبه مي تواند لطافت، سرخي، خوشرنگي، خوش بويي و.... باشد.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675688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وجه شبه مركب</a:t>
            </a:r>
          </a:p>
          <a:p>
            <a:pPr>
              <a:lnSpc>
                <a:spcPct val="180000"/>
              </a:lnSpc>
            </a:pPr>
            <a:r>
              <a:rPr lang="fa-IR" sz="3200"/>
              <a:t>انتزاع از چند چيز يا تابلويي از مجموع جزئيات</a:t>
            </a:r>
          </a:p>
          <a:p>
            <a:pPr>
              <a:lnSpc>
                <a:spcPct val="180000"/>
              </a:lnSpc>
            </a:pPr>
            <a:r>
              <a:rPr lang="fa-IR" sz="3200"/>
              <a:t>بنگر به ستاره كه بتازد  زپس ديو</a:t>
            </a:r>
          </a:p>
          <a:p>
            <a:pPr>
              <a:lnSpc>
                <a:spcPct val="180000"/>
              </a:lnSpc>
            </a:pPr>
            <a:r>
              <a:rPr lang="fa-IR" sz="3200"/>
              <a:t>چون زرگدازيده كه بر قير چكانيش</a:t>
            </a:r>
          </a:p>
          <a:p>
            <a:pPr>
              <a:lnSpc>
                <a:spcPct val="180000"/>
              </a:lnSpc>
            </a:pPr>
            <a:r>
              <a:rPr lang="fa-IR" sz="3200"/>
              <a:t>وجه شبه: حركت عمودي جسمي روشن در صفحه گسترده تاريكي.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179388" y="-100013"/>
            <a:ext cx="8785225" cy="721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وجه شبه مركب</a:t>
            </a:r>
          </a:p>
          <a:p>
            <a:pPr>
              <a:lnSpc>
                <a:spcPct val="180000"/>
              </a:lnSpc>
            </a:pPr>
            <a:r>
              <a:rPr lang="fa-IR" sz="3200"/>
              <a:t>هيئت حاصله از امور متعدد. در تشيه مركب نبايد اجزاء را تك تك مورد نظر داشت.</a:t>
            </a:r>
          </a:p>
          <a:p>
            <a:pPr>
              <a:lnSpc>
                <a:spcPct val="180000"/>
              </a:lnSpc>
            </a:pPr>
            <a:r>
              <a:rPr lang="fa-IR" sz="3200"/>
              <a:t>سر از البرز بر زد قرص خورشيد</a:t>
            </a:r>
          </a:p>
          <a:p>
            <a:pPr>
              <a:lnSpc>
                <a:spcPct val="180000"/>
              </a:lnSpc>
            </a:pPr>
            <a:r>
              <a:rPr lang="fa-IR" sz="3200"/>
              <a:t>چو خون آلوده دزدي سر زمکمن</a:t>
            </a:r>
          </a:p>
          <a:p>
            <a:pPr>
              <a:lnSpc>
                <a:spcPct val="180000"/>
              </a:lnSpc>
            </a:pPr>
            <a:r>
              <a:rPr lang="fa-IR" sz="3200"/>
              <a:t> وجه شبه: بالا آمدن تدريجي جسمي سرخ از پشت جسمي سياه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569325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تمثيل</a:t>
            </a:r>
          </a:p>
          <a:p>
            <a:pPr>
              <a:lnSpc>
                <a:spcPct val="180000"/>
              </a:lnSpc>
            </a:pPr>
            <a:r>
              <a:rPr lang="fa-IR" sz="3200"/>
              <a:t>مشبه: امري معقول و مركب</a:t>
            </a:r>
          </a:p>
          <a:p>
            <a:pPr>
              <a:lnSpc>
                <a:spcPct val="180000"/>
              </a:lnSpc>
            </a:pPr>
            <a:r>
              <a:rPr lang="fa-IR" sz="3200"/>
              <a:t>مشبه به: امري محسوس و مركب ( جنبه مثل يا حكايت دارد)</a:t>
            </a:r>
          </a:p>
          <a:p>
            <a:pPr>
              <a:lnSpc>
                <a:spcPct val="180000"/>
              </a:lnSpc>
            </a:pPr>
            <a:r>
              <a:rPr lang="fa-IR" sz="3200"/>
              <a:t>وجه شبه: مركب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642350" cy="815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ادامه</a:t>
            </a:r>
          </a:p>
          <a:p>
            <a:pPr algn="ctr">
              <a:lnSpc>
                <a:spcPct val="150000"/>
              </a:lnSpc>
            </a:pPr>
            <a:endParaRPr lang="fa-IR" sz="2000"/>
          </a:p>
          <a:p>
            <a:pPr algn="ctr">
              <a:lnSpc>
                <a:spcPct val="150000"/>
              </a:lnSpc>
            </a:pPr>
            <a:r>
              <a:rPr lang="fa-IR" sz="2000"/>
              <a:t>آگاه نيست آد مي از گشت روزگار	               شادان همي نشيند و غافل همي رود</a:t>
            </a:r>
          </a:p>
          <a:p>
            <a:pPr algn="ctr">
              <a:lnSpc>
                <a:spcPct val="150000"/>
              </a:lnSpc>
            </a:pPr>
            <a:r>
              <a:rPr lang="fa-IR" sz="2000"/>
              <a:t>ماند بر آن كه باشد بركشتي يي روان	               پندارد اوست ساكن و ساحل همي رود</a:t>
            </a:r>
          </a:p>
          <a:p>
            <a:pPr algn="ctr">
              <a:lnSpc>
                <a:spcPct val="150000"/>
              </a:lnSpc>
            </a:pPr>
            <a:endParaRPr lang="fa-IR" sz="2000"/>
          </a:p>
          <a:p>
            <a:pPr algn="justLow">
              <a:lnSpc>
                <a:spcPct val="150000"/>
              </a:lnSpc>
            </a:pPr>
            <a:r>
              <a:rPr lang="fa-IR" sz="3200"/>
              <a:t>مشبه: </a:t>
            </a:r>
            <a:r>
              <a:rPr lang="fa-IR" sz="3000"/>
              <a:t>آگاه نبودن آدمي از گذشت زمان و غفلت و شادماني او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مشبه به: نشستن آدمي در كشتي و تصور او بر اينكه او ساكن است و ساحل حركت مي كند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وجه شبه: غفلت حاصل از توهم و ظاهر بيني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0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8497888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غريب بعيد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داراي زاويه تشبيه باز و رابط بين دو طرف دور از ذهن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حاصل ذهن خلاق شاعران و مبين نوآوري ايشان است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107950" y="404813"/>
            <a:ext cx="8820150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قريب مبتذل</a:t>
            </a:r>
          </a:p>
          <a:p>
            <a:pPr>
              <a:lnSpc>
                <a:spcPct val="180000"/>
              </a:lnSpc>
            </a:pPr>
            <a:r>
              <a:rPr lang="fa-IR" sz="3200"/>
              <a:t>داراي  زاويه  تشبيه تنگ و ربط  ميان هردو طرف ساده و زود ياب.</a:t>
            </a:r>
          </a:p>
          <a:p>
            <a:pPr>
              <a:lnSpc>
                <a:spcPct val="180000"/>
              </a:lnSpc>
            </a:pPr>
            <a:r>
              <a:rPr lang="fa-IR" sz="3200"/>
              <a:t>تشبيهات تكراري و پيش پا افتاده.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8" name="Text Box 4"/>
          <p:cNvSpPr txBox="1">
            <a:spLocks noChangeArrowheads="1"/>
          </p:cNvSpPr>
          <p:nvPr/>
        </p:nvSpPr>
        <p:spPr bwMode="auto">
          <a:xfrm>
            <a:off x="179388" y="115888"/>
            <a:ext cx="8820150" cy="721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زاويه تشبيه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 يعني ربط ميان مشبه و مشبه به، كه هر قدر اين رابطه نو و بكر باشد زاويه تشبيه بازتر و تشبيه هنري تر خواهد بود. ذهن خلاق هنرمندان برجسته آفريننده اين نوع تشبيهات هستند.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.... آنگاه در پشت يك سنگ 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اجاق شقايق</a:t>
            </a:r>
            <a:r>
              <a:rPr lang="fa-IR" sz="3200"/>
              <a:t> مرا گرم كرد.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2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569325" cy="808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اضافه تشبيهي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با فرمول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زير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توان تشخيص داد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الف) اين مضاف ( مشبه) مانند مضاف اليه ( مشبه به) است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ب) اين مضاف اليه ( مشبه) مانند مضاف ( مشبه به) است.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الف- زلف كمند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ب- كمند زلف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539750" y="404813"/>
            <a:ext cx="8064500" cy="715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تعريف</a:t>
            </a:r>
          </a:p>
          <a:p>
            <a:r>
              <a:rPr lang="fa-IR" sz="4000">
                <a:solidFill>
                  <a:srgbClr val="33CC33"/>
                </a:solidFill>
              </a:rPr>
              <a:t>اداي معناي واحد به طرق مختلف</a:t>
            </a:r>
          </a:p>
          <a:p>
            <a:r>
              <a:rPr lang="fa-IR" sz="3200"/>
              <a:t>در بيان </a:t>
            </a:r>
            <a:r>
              <a:rPr lang="fa-IR" sz="3200">
                <a:solidFill>
                  <a:srgbClr val="33CC33"/>
                </a:solidFill>
              </a:rPr>
              <a:t>پيري</a:t>
            </a:r>
            <a:r>
              <a:rPr lang="fa-IR" sz="3200"/>
              <a:t>:</a:t>
            </a:r>
          </a:p>
          <a:p>
            <a:r>
              <a:rPr lang="fa-IR" sz="3200"/>
              <a:t>فردوسي: پر از برف شد كوهسار سياه ...</a:t>
            </a:r>
          </a:p>
          <a:p>
            <a:r>
              <a:rPr lang="fa-IR" sz="3200"/>
              <a:t>سعدي: چو کوه سپيدش پر از برف موي ...</a:t>
            </a:r>
          </a:p>
          <a:p>
            <a:r>
              <a:rPr lang="fa-IR" sz="3200"/>
              <a:t>جامي: سپيد شد چو درخت شكوفه دار سرم ...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6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640762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اضافه تشبيهي</a:t>
            </a:r>
            <a:endParaRPr lang="en-US" sz="3200">
              <a:solidFill>
                <a:srgbClr val="33CC33"/>
              </a:solidFill>
            </a:endParaRPr>
          </a:p>
        </p:txBody>
      </p:sp>
      <p:sp>
        <p:nvSpPr>
          <p:cNvPr id="223271" name="Rectangle 39"/>
          <p:cNvSpPr>
            <a:spLocks noChangeArrowheads="1"/>
          </p:cNvSpPr>
          <p:nvPr/>
        </p:nvSpPr>
        <p:spPr bwMode="auto">
          <a:xfrm>
            <a:off x="7439025" y="3789363"/>
            <a:ext cx="1654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 rtl="0">
              <a:lnSpc>
                <a:spcPct val="100000"/>
              </a:lnSpc>
            </a:pPr>
            <a:r>
              <a:rPr lang="fa-IR" sz="3200"/>
              <a:t>مي تواند</a:t>
            </a:r>
            <a:r>
              <a:rPr lang="en-US" sz="3200"/>
              <a:t> </a:t>
            </a:r>
          </a:p>
        </p:txBody>
      </p:sp>
      <p:sp>
        <p:nvSpPr>
          <p:cNvPr id="223272" name="Text Box 40"/>
          <p:cNvSpPr txBox="1">
            <a:spLocks noChangeArrowheads="1"/>
          </p:cNvSpPr>
          <p:nvPr/>
        </p:nvSpPr>
        <p:spPr bwMode="auto">
          <a:xfrm>
            <a:off x="611188" y="2276475"/>
            <a:ext cx="64801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a-IR" sz="2800"/>
              <a:t>الف) اضافه تلميحي باشد</a:t>
            </a:r>
            <a:r>
              <a:rPr lang="en-US" sz="2800"/>
              <a:t> </a:t>
            </a:r>
            <a:endParaRPr lang="fa-IR" sz="280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a-IR" sz="2800"/>
              <a:t>همچو يوسف بگذر ا زندان و چاه</a:t>
            </a:r>
            <a:r>
              <a:rPr lang="en-US" sz="2800"/>
              <a:t> </a:t>
            </a:r>
            <a:r>
              <a:rPr lang="fa-IR" sz="2800"/>
              <a:t>    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fa-IR" sz="2800"/>
              <a:t> تا شوي در </a:t>
            </a:r>
            <a:r>
              <a:rPr lang="fa-IR" sz="2800">
                <a:solidFill>
                  <a:srgbClr val="33CC33"/>
                </a:solidFill>
              </a:rPr>
              <a:t>مصر عزت</a:t>
            </a:r>
            <a:r>
              <a:rPr lang="fa-IR" sz="2800"/>
              <a:t> پادشاه</a:t>
            </a:r>
            <a:r>
              <a:rPr lang="en-US" sz="2800"/>
              <a:t> </a:t>
            </a:r>
            <a:endParaRPr lang="fa-IR" sz="280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a-IR" sz="2800"/>
              <a:t>ب) اضافه سمبليك باشد</a:t>
            </a:r>
            <a:r>
              <a:rPr lang="en-US" sz="2800"/>
              <a:t> </a:t>
            </a:r>
            <a:endParaRPr lang="fa-IR" sz="280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a-IR" sz="2800">
                <a:solidFill>
                  <a:srgbClr val="33CC33"/>
                </a:solidFill>
              </a:rPr>
              <a:t>يوسف حسني</a:t>
            </a:r>
            <a:r>
              <a:rPr lang="fa-IR" sz="2800"/>
              <a:t> و اين عالم چو چاه</a:t>
            </a:r>
            <a:r>
              <a:rPr lang="en-US" sz="2800"/>
              <a:t> </a:t>
            </a:r>
            <a:r>
              <a:rPr lang="fa-IR" sz="2800"/>
              <a:t>       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fa-IR" sz="2800"/>
              <a:t>وين رسن صبراست بر امر اله</a:t>
            </a:r>
            <a:r>
              <a:rPr lang="en-US" sz="2800"/>
              <a:t> </a:t>
            </a:r>
          </a:p>
        </p:txBody>
      </p:sp>
      <p:sp>
        <p:nvSpPr>
          <p:cNvPr id="223273" name="AutoShape 41"/>
          <p:cNvSpPr>
            <a:spLocks/>
          </p:cNvSpPr>
          <p:nvPr/>
        </p:nvSpPr>
        <p:spPr bwMode="auto">
          <a:xfrm>
            <a:off x="7019925" y="2205038"/>
            <a:ext cx="288925" cy="3673475"/>
          </a:xfrm>
          <a:prstGeom prst="rightBrace">
            <a:avLst>
              <a:gd name="adj1" fmla="val 105952"/>
              <a:gd name="adj2" fmla="val 50792"/>
            </a:avLst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0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424862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نوكردن</a:t>
            </a:r>
          </a:p>
          <a:p>
            <a:pPr algn="justLow"/>
            <a:r>
              <a:rPr lang="fa-IR" sz="3200"/>
              <a:t> تشبيهات مبتذل و تكراري و پيش پا افتاده را به وسيله تشبيه مشروط و تفضيل مي توان نو كرد.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وهمي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مشبه به غير موجود و مركب از دو جزء كه يكي از اجزاي آن وجود خارجي ندارد.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 از دو سو كوه سر كشيده به ماه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چون </a:t>
            </a:r>
            <a:r>
              <a:rPr lang="fa-IR" sz="3200">
                <a:solidFill>
                  <a:srgbClr val="33CC33"/>
                </a:solidFill>
              </a:rPr>
              <a:t>كف دست ديو</a:t>
            </a:r>
            <a:r>
              <a:rPr lang="fa-IR" sz="3200"/>
              <a:t> صاف و سياه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8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675687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استعاره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تعريف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لغوي: عاريه خواستن لغتي به جاي لغت ديگري. شاعران در استعاره واژه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هايي را به علاقه مشابهت به جاي واژه ديگري به كار مي برند.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سرو چمان من...... 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 او در چميدن مانند سرو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8569325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استعاره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تعريف</a:t>
            </a:r>
          </a:p>
          <a:p>
            <a:pPr>
              <a:lnSpc>
                <a:spcPct val="180000"/>
              </a:lnSpc>
            </a:pPr>
            <a:r>
              <a:rPr lang="fa-IR" sz="3200"/>
              <a:t>مجازي است كه در آن علاقه، مشابهت است</a:t>
            </a:r>
          </a:p>
          <a:p>
            <a:pPr>
              <a:lnSpc>
                <a:spcPct val="180000"/>
              </a:lnSpc>
            </a:pPr>
            <a:r>
              <a:rPr lang="fa-IR" sz="3200"/>
              <a:t>نرگس مست تو....................</a:t>
            </a:r>
          </a:p>
          <a:p>
            <a:pPr>
              <a:lnSpc>
                <a:spcPct val="180000"/>
              </a:lnSpc>
            </a:pPr>
            <a:r>
              <a:rPr lang="fa-IR" sz="3200"/>
              <a:t>نرگس داراي معني مجازي به علاقه مستي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396875" y="260350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تعريف</a:t>
            </a:r>
          </a:p>
          <a:p>
            <a:r>
              <a:rPr lang="fa-IR" sz="3200"/>
              <a:t>تشبيهي است كه يكي از دو ركن اصلي آن حذف شده باشد.</a:t>
            </a:r>
          </a:p>
          <a:p>
            <a:r>
              <a:rPr lang="fa-IR" sz="3200"/>
              <a:t>صبا ( مانند پيكي) به لطف بگو آن ( يار مانند) غزال رعنا را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4248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تعريف</a:t>
            </a:r>
          </a:p>
          <a:p>
            <a:r>
              <a:rPr lang="fa-IR" sz="3200"/>
              <a:t>استعاره در واقع تشبيه فشرده است.</a:t>
            </a:r>
          </a:p>
          <a:p>
            <a:r>
              <a:rPr lang="fa-IR" sz="3200"/>
              <a:t>در تشبيه ادعاي همانندي و در استعاره</a:t>
            </a:r>
          </a:p>
          <a:p>
            <a:r>
              <a:rPr lang="fa-IR" sz="3200"/>
              <a:t>ادعاي يكساني و اين هماني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مصرحه</a:t>
            </a:r>
          </a:p>
          <a:p>
            <a:pPr algn="justLow"/>
            <a:r>
              <a:rPr lang="fa-IR" sz="3200"/>
              <a:t>يا نوع اول يا محققه يا تحقيقيه كه اصلي ترين نوع استعاره است و در آن مشبه حذف مي شود و تنها مشبه به باقي مي ماند.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71438" y="215900"/>
            <a:ext cx="8964612" cy="721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استعاره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 مصرحه مجرده</a:t>
            </a:r>
          </a:p>
          <a:p>
            <a:pPr>
              <a:lnSpc>
                <a:spcPct val="180000"/>
              </a:lnSpc>
            </a:pPr>
            <a:r>
              <a:rPr lang="fa-IR" sz="3200"/>
              <a:t> مشبه به+ ملائمات( صفات) مشبه كه همان قرينه  صارفه است.</a:t>
            </a:r>
          </a:p>
          <a:p>
            <a:pPr>
              <a:lnSpc>
                <a:spcPct val="180000"/>
              </a:lnSpc>
            </a:pPr>
            <a:r>
              <a:rPr lang="fa-IR" sz="3200"/>
              <a:t>آه از آن نرگس جادو كه چه بازي انگيخت</a:t>
            </a:r>
          </a:p>
          <a:p>
            <a:pPr>
              <a:lnSpc>
                <a:spcPct val="180000"/>
              </a:lnSpc>
            </a:pPr>
            <a:r>
              <a:rPr lang="fa-IR" sz="3200"/>
              <a:t>آه از آن مست كه با مردم هشيار چه كرد</a:t>
            </a:r>
          </a:p>
          <a:p>
            <a:pPr>
              <a:lnSpc>
                <a:spcPct val="180000"/>
              </a:lnSpc>
            </a:pPr>
            <a:r>
              <a:rPr lang="fa-IR" sz="3200"/>
              <a:t>جادو، مست، مردم قرينه اي براي اينكه نرگس در معني مجازي به كار رفته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مصرحه مرشحه</a:t>
            </a:r>
          </a:p>
          <a:p>
            <a:r>
              <a:rPr lang="fa-IR" sz="3200"/>
              <a:t>تقويت شده و قوي- قرينه با ملائم يكي نيست.</a:t>
            </a:r>
          </a:p>
          <a:p>
            <a:r>
              <a:rPr lang="fa-IR" sz="3200"/>
              <a:t>قرينه ظريف و دور از ذهن- ادعاي يكساني و اين هماني در اوج.</a:t>
            </a:r>
          </a:p>
          <a:p>
            <a:r>
              <a:rPr lang="fa-IR" sz="3200"/>
              <a:t>مشبه به+ ملائمات مشبه به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468313" y="623888"/>
            <a:ext cx="842486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موضوع</a:t>
            </a:r>
          </a:p>
          <a:p>
            <a:pPr algn="justLow"/>
            <a:r>
              <a:rPr lang="fa-IR" sz="3200"/>
              <a:t>موضوع بيان، بحث در تصويرهاي شاعرانه است. بررسي اين تصويرها در چهار مقوله اصلي: </a:t>
            </a:r>
            <a:r>
              <a:rPr lang="fa-IR" sz="3200">
                <a:solidFill>
                  <a:srgbClr val="33CC33"/>
                </a:solidFill>
              </a:rPr>
              <a:t>مجاز، تشبيه، استعاره،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و كنايه</a:t>
            </a:r>
            <a:r>
              <a:rPr lang="fa-IR" sz="3200"/>
              <a:t> و مقوله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تازه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تر و فرعي: </a:t>
            </a:r>
            <a:r>
              <a:rPr lang="fa-IR" sz="3200">
                <a:solidFill>
                  <a:srgbClr val="33CC33"/>
                </a:solidFill>
              </a:rPr>
              <a:t>سمبل، اسطوره، تمثيل، آركي تايپ و ...</a:t>
            </a:r>
            <a:r>
              <a:rPr lang="fa-IR" sz="3200"/>
              <a:t> قابل بحث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4" name="Text Box 4"/>
          <p:cNvSpPr txBox="1">
            <a:spLocks noChangeArrowheads="1"/>
          </p:cNvSpPr>
          <p:nvPr/>
        </p:nvSpPr>
        <p:spPr bwMode="auto">
          <a:xfrm>
            <a:off x="395288" y="-26988"/>
            <a:ext cx="8496300" cy="6921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مصرحه مرشحه</a:t>
            </a:r>
          </a:p>
          <a:p>
            <a:pPr>
              <a:lnSpc>
                <a:spcPct val="150000"/>
              </a:lnSpc>
            </a:pPr>
            <a:r>
              <a:rPr lang="fa-IR" sz="3200"/>
              <a:t>درك و دريافت آن دشوار است</a:t>
            </a:r>
          </a:p>
          <a:p>
            <a:pPr>
              <a:lnSpc>
                <a:spcPct val="150000"/>
              </a:lnSpc>
            </a:pPr>
            <a:r>
              <a:rPr lang="fa-IR" sz="3200"/>
              <a:t>طاووس بين كه زاغ خورد وانگه از گلو</a:t>
            </a:r>
          </a:p>
          <a:p>
            <a:pPr>
              <a:lnSpc>
                <a:spcPct val="150000"/>
              </a:lnSpc>
            </a:pPr>
            <a:r>
              <a:rPr lang="fa-IR" sz="3200"/>
              <a:t>گاورس ريزه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منقا برافكند</a:t>
            </a:r>
          </a:p>
          <a:p>
            <a:pPr>
              <a:lnSpc>
                <a:spcPct val="150000"/>
              </a:lnSpc>
            </a:pPr>
            <a:r>
              <a:rPr lang="fa-IR" sz="3200"/>
              <a:t>طاووس= آتش		</a:t>
            </a:r>
          </a:p>
          <a:p>
            <a:pPr>
              <a:lnSpc>
                <a:spcPct val="150000"/>
              </a:lnSpc>
            </a:pPr>
            <a:r>
              <a:rPr lang="fa-IR" sz="3200"/>
              <a:t>قرينه= خورده شدن زاغ و ريختن گاورس ازگلو</a:t>
            </a:r>
          </a:p>
          <a:p>
            <a:pPr>
              <a:lnSpc>
                <a:spcPct val="150000"/>
              </a:lnSpc>
            </a:pPr>
            <a:r>
              <a:rPr lang="fa-IR" sz="3200"/>
              <a:t>زاغ= زغال 	 گاورس ريزه= جرقه	</a:t>
            </a:r>
          </a:p>
          <a:p>
            <a:pPr>
              <a:lnSpc>
                <a:spcPct val="150000"/>
              </a:lnSpc>
            </a:pPr>
            <a:r>
              <a:rPr lang="fa-IR" sz="3200"/>
              <a:t>ملائمات= خوردن، گلو، گاورس ريزه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351837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مصرحه مطلقه</a:t>
            </a:r>
          </a:p>
          <a:p>
            <a:pPr>
              <a:lnSpc>
                <a:spcPct val="180000"/>
              </a:lnSpc>
            </a:pPr>
            <a:r>
              <a:rPr lang="fa-IR" sz="3200"/>
              <a:t> مشبه به+ ملائمات مشبه به و مشبه</a:t>
            </a:r>
          </a:p>
          <a:p>
            <a:pPr>
              <a:lnSpc>
                <a:spcPct val="180000"/>
              </a:lnSpc>
            </a:pPr>
            <a:r>
              <a:rPr lang="fa-IR" sz="3200"/>
              <a:t>هم داراي تجريد و هم ترشيح- حالت تعادل</a:t>
            </a:r>
          </a:p>
          <a:p>
            <a:pPr>
              <a:lnSpc>
                <a:spcPct val="180000"/>
              </a:lnSpc>
            </a:pPr>
            <a:r>
              <a:rPr lang="fa-IR" sz="3200"/>
              <a:t> مطلقه= آزاد و رها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2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351837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مصرحه مطلقه</a:t>
            </a:r>
          </a:p>
          <a:p>
            <a:pPr>
              <a:lnSpc>
                <a:spcPct val="180000"/>
              </a:lnSpc>
            </a:pPr>
            <a:r>
              <a:rPr lang="fa-IR" sz="3200"/>
              <a:t>چو پر بگسترد عقاب آهنين 		</a:t>
            </a:r>
          </a:p>
          <a:p>
            <a:pPr algn="l">
              <a:lnSpc>
                <a:spcPct val="180000"/>
              </a:lnSpc>
            </a:pPr>
            <a:r>
              <a:rPr lang="fa-IR" sz="3200"/>
              <a:t>شكار اوست شهر و روستاي او</a:t>
            </a:r>
          </a:p>
          <a:p>
            <a:pPr>
              <a:lnSpc>
                <a:spcPct val="180000"/>
              </a:lnSpc>
            </a:pPr>
            <a:r>
              <a:rPr lang="fa-IR" sz="3200"/>
              <a:t>عقاب به قرينه آهنين= هواپيما</a:t>
            </a:r>
          </a:p>
          <a:p>
            <a:pPr>
              <a:lnSpc>
                <a:spcPct val="180000"/>
              </a:lnSpc>
            </a:pPr>
            <a:r>
              <a:rPr lang="fa-IR" sz="3200"/>
              <a:t>آهنين قرينه مشبه</a:t>
            </a:r>
          </a:p>
          <a:p>
            <a:pPr>
              <a:lnSpc>
                <a:spcPct val="180000"/>
              </a:lnSpc>
            </a:pPr>
            <a:r>
              <a:rPr lang="fa-IR" sz="3200"/>
              <a:t>پر گستردن از ملائمات عقاب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8208963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 انواع- مكنيه و تخييليه</a:t>
            </a:r>
          </a:p>
          <a:p>
            <a:pPr algn="justLow"/>
            <a:r>
              <a:rPr lang="fa-IR" sz="3200"/>
              <a:t>يا بالكنايه يا نوع دوم:  مشبه + يكي از ملائمات مشبه به</a:t>
            </a:r>
          </a:p>
          <a:p>
            <a:pPr algn="justLow"/>
            <a:r>
              <a:rPr lang="fa-IR" sz="3200"/>
              <a:t>حذف مشبه به ( برخلاف تئوري كلي تعريف  استعاره) در تشبيه اين نوع استعاره را به وجود مي آورد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713787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 - بالكنايه</a:t>
            </a:r>
          </a:p>
          <a:p>
            <a:r>
              <a:rPr lang="fa-IR" sz="3200"/>
              <a:t> از نظر شكل دو گونه مي توان تشخيص داد:</a:t>
            </a:r>
          </a:p>
          <a:p>
            <a:r>
              <a:rPr lang="fa-IR" sz="3200"/>
              <a:t>1- به صورت اضافه</a:t>
            </a:r>
          </a:p>
          <a:p>
            <a:r>
              <a:rPr lang="fa-IR" sz="3200"/>
              <a:t>2- به صورت غير اضافه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5693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بالكنايه- به صورت اضافه</a:t>
            </a:r>
          </a:p>
          <a:p>
            <a:pPr algn="justLow"/>
            <a:r>
              <a:rPr lang="fa-IR" sz="3200"/>
              <a:t>در دستور اضافه استعاري نام دارد: </a:t>
            </a:r>
          </a:p>
          <a:p>
            <a:pPr algn="justLow"/>
            <a:r>
              <a:rPr lang="fa-IR" sz="3200"/>
              <a:t>رخسار صبح، روي گل، چنگال مرگ </a:t>
            </a:r>
          </a:p>
          <a:p>
            <a:pPr algn="justLow"/>
            <a:r>
              <a:rPr lang="fa-IR" sz="3200"/>
              <a:t>گاهي به صورت صفت و موصوف: </a:t>
            </a:r>
          </a:p>
          <a:p>
            <a:pPr algn="justLow"/>
            <a:r>
              <a:rPr lang="fa-IR" sz="3200"/>
              <a:t>عزم تيز گام، مرگ تيز دندان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8" name="Text Box 4"/>
          <p:cNvSpPr txBox="1">
            <a:spLocks noChangeArrowheads="1"/>
          </p:cNvSpPr>
          <p:nvPr/>
        </p:nvSpPr>
        <p:spPr bwMode="auto">
          <a:xfrm>
            <a:off x="0" y="188913"/>
            <a:ext cx="8893175" cy="699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بالكنايه- به صورت غيراضافه</a:t>
            </a:r>
          </a:p>
          <a:p>
            <a:pPr>
              <a:lnSpc>
                <a:spcPct val="180000"/>
              </a:lnSpc>
            </a:pPr>
            <a:r>
              <a:rPr lang="fa-IR" sz="3200"/>
              <a:t> ميان مكنيه و تخييليه فاصله است</a:t>
            </a:r>
          </a:p>
          <a:p>
            <a:pPr>
              <a:lnSpc>
                <a:spcPct val="180000"/>
              </a:lnSpc>
            </a:pPr>
            <a:r>
              <a:rPr lang="fa-IR" sz="2800"/>
              <a:t>هزار نقش برآرد زمانه و نبود 	        يكي چنانكه در آيينه تصور ماست</a:t>
            </a:r>
          </a:p>
          <a:p>
            <a:pPr>
              <a:lnSpc>
                <a:spcPct val="180000"/>
              </a:lnSpc>
            </a:pPr>
            <a:r>
              <a:rPr lang="fa-IR" sz="3200"/>
              <a:t> زمانه: مكنياً به نقاش يا بازيگر تشبيه شده است.</a:t>
            </a:r>
          </a:p>
          <a:p>
            <a:pPr>
              <a:lnSpc>
                <a:spcPct val="180000"/>
              </a:lnSpc>
            </a:pPr>
            <a:r>
              <a:rPr lang="fa-IR" sz="3200"/>
              <a:t>نقش بر آوردن: تخييل شده است.</a:t>
            </a:r>
          </a:p>
          <a:p>
            <a:pPr>
              <a:lnSpc>
                <a:spcPct val="180000"/>
              </a:lnSpc>
            </a:pPr>
            <a:r>
              <a:rPr lang="fa-IR" sz="3200"/>
              <a:t> مي توان اين نوع را با استعاره تبعيه توضيح داد.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Text Box 4"/>
          <p:cNvSpPr txBox="1">
            <a:spLocks noChangeArrowheads="1"/>
          </p:cNvSpPr>
          <p:nvPr/>
        </p:nvSpPr>
        <p:spPr bwMode="auto">
          <a:xfrm>
            <a:off x="323850" y="476250"/>
            <a:ext cx="84963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>
              <a:lnSpc>
                <a:spcPct val="190000"/>
              </a:lnSpc>
            </a:pPr>
            <a:r>
              <a:rPr lang="fa-IR" sz="3200">
                <a:solidFill>
                  <a:srgbClr val="33CC33"/>
                </a:solidFill>
              </a:rPr>
              <a:t>پرسونيفيكاسيون</a:t>
            </a:r>
          </a:p>
          <a:p>
            <a:pPr>
              <a:lnSpc>
                <a:spcPct val="190000"/>
              </a:lnSpc>
            </a:pPr>
            <a:r>
              <a:rPr lang="fa-IR" sz="3200"/>
              <a:t>مشبه به حذف شده، شخص يا دستكم جان دار است.</a:t>
            </a:r>
          </a:p>
          <a:p>
            <a:pPr>
              <a:lnSpc>
                <a:spcPct val="190000"/>
              </a:lnSpc>
            </a:pPr>
            <a:r>
              <a:rPr lang="fa-IR" sz="3200"/>
              <a:t> تشخيص، انسانوارگي، انسان مدار، انسانواره ، جاندار پنداري، جاندار انگاري........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569325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بيان- استعاره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بالكنايه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باغ ما در طرف سايه دانايي </a:t>
            </a:r>
            <a:r>
              <a:rPr lang="fa-IR" sz="3200">
                <a:cs typeface="Arial" charset="0"/>
              </a:rPr>
              <a:t>‌‌</a:t>
            </a:r>
            <a:r>
              <a:rPr lang="fa-IR" sz="3200"/>
              <a:t>[مانند باغ، ديوار، درخت، كوه] بود.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مشبه به محذوف و از ملائمات آن سايه همراه مشبه يعني دانايي حضور دارد.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468313" y="188913"/>
            <a:ext cx="828040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بالكنايه</a:t>
            </a:r>
          </a:p>
          <a:p>
            <a:r>
              <a:rPr lang="fa-IR" sz="3200"/>
              <a:t>و ما بي تو دوره مي كنيم شب [ كه مانند كتاب يا دفتر] را و روز [ مثل كتاب و دفتر</a:t>
            </a:r>
            <a:r>
              <a:rPr lang="fa-IR" sz="3200">
                <a:cs typeface="Arial" charset="0"/>
              </a:rPr>
              <a:t>‍‍‍</a:t>
            </a:r>
            <a:r>
              <a:rPr lang="fa-IR" sz="3200"/>
              <a:t>[ را.</a:t>
            </a:r>
          </a:p>
          <a:p>
            <a:r>
              <a:rPr lang="fa-IR" sz="3200"/>
              <a:t>مشبه به محذوف و از ملائمات آن دوره كردن همراه مشبه يعني شب و روز در استعاره حضور دارد.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64235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فايده</a:t>
            </a:r>
          </a:p>
          <a:p>
            <a:pPr algn="justLow"/>
            <a:r>
              <a:rPr lang="fa-IR" sz="3200"/>
              <a:t>در علم بيان با شيوه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مختلف اداي معناي واحد و يا ابزارهاي مختلف در زبان آشنا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شويم و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آموزيم كه چگونه بايد مراد شاعر را از واژه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 و عباراتي كه در معناي اصلي خود به كار نرفته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اند، دريافت از اين رو علم بيان راه ورود به دنياي ادبيات است.</a:t>
            </a:r>
            <a:endParaRPr 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آنيميسم</a:t>
            </a:r>
          </a:p>
          <a:p>
            <a:r>
              <a:rPr lang="fa-IR" sz="3200"/>
              <a:t>يا  جاندار انگاري  به جاي  استعاره بالكنايه  مشروط به  اينكه  مشبه به محذوف نه شخص باشد و نه غير جاندار.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Text Box 4"/>
          <p:cNvSpPr txBox="1">
            <a:spLocks noChangeArrowheads="1"/>
          </p:cNvSpPr>
          <p:nvPr/>
        </p:nvSpPr>
        <p:spPr bwMode="auto">
          <a:xfrm>
            <a:off x="395288" y="-171450"/>
            <a:ext cx="8497887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نوع دوم</a:t>
            </a:r>
          </a:p>
          <a:p>
            <a:r>
              <a:rPr lang="fa-IR" sz="3200"/>
              <a:t>1- پرسونيفيكاسيون: سلام اي شب معصوم</a:t>
            </a:r>
          </a:p>
          <a:p>
            <a:r>
              <a:rPr lang="fa-IR" sz="3200"/>
              <a:t>2- آنيميسم : به ايوان مي روم و انگشتانم را</a:t>
            </a:r>
          </a:p>
          <a:p>
            <a:r>
              <a:rPr lang="fa-IR" sz="3200"/>
              <a:t>بر پوست كشيده شب مي كشم</a:t>
            </a:r>
          </a:p>
          <a:p>
            <a:r>
              <a:rPr lang="fa-IR" sz="3200"/>
              <a:t>3- مكنيه تخييليه: باغ ما در طرف سايه دانايي بود</a:t>
            </a:r>
          </a:p>
          <a:p>
            <a:r>
              <a:rPr lang="fa-IR" sz="3200"/>
              <a:t>4- مجاز عقلي: اي ديو سپيد پاي در بند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تركيب اضافي</a:t>
            </a:r>
          </a:p>
          <a:p>
            <a:r>
              <a:rPr lang="fa-IR" sz="3200"/>
              <a:t>1- استعاري: چنگال مرگ</a:t>
            </a:r>
          </a:p>
          <a:p>
            <a:r>
              <a:rPr lang="fa-IR" sz="3200"/>
              <a:t>2- اقتراني: دست ارادت</a:t>
            </a:r>
          </a:p>
          <a:p>
            <a:r>
              <a:rPr lang="fa-IR" sz="3200"/>
              <a:t>3- مجازي: دست روزگار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56932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 انواع- تبعيه</a:t>
            </a:r>
          </a:p>
          <a:p>
            <a:r>
              <a:rPr lang="fa-IR" sz="3200"/>
              <a:t>استعاره در فعل است</a:t>
            </a:r>
          </a:p>
          <a:p>
            <a:r>
              <a:rPr lang="fa-IR" sz="3200"/>
              <a:t>قضا چون ز گردون فرو هشت پر</a:t>
            </a:r>
          </a:p>
          <a:p>
            <a:r>
              <a:rPr lang="fa-IR" sz="3200"/>
              <a:t>همه عاقلان كور گردند و كر</a:t>
            </a:r>
          </a:p>
          <a:p>
            <a:r>
              <a:rPr lang="fa-IR" sz="3200"/>
              <a:t>فروهشتن پر استعاره در فعل است يعني نازل شدن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4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497888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 تبعيه- فورگراندنيگ</a:t>
            </a:r>
          </a:p>
          <a:p>
            <a:r>
              <a:rPr lang="fa-IR" sz="3200"/>
              <a:t>استعاره در فعل به طور نو و بديع و غيرمنتظره باشد </a:t>
            </a:r>
          </a:p>
          <a:p>
            <a:r>
              <a:rPr lang="fa-IR" sz="3200"/>
              <a:t>برجسته سازي يا فورگراندينگ است</a:t>
            </a:r>
          </a:p>
          <a:p>
            <a:r>
              <a:rPr lang="fa-IR" sz="3200"/>
              <a:t>آن روز هم كه دست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تو ويران شدند، باد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آمد.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8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تناسبي تشبيهي</a:t>
            </a:r>
          </a:p>
          <a:p>
            <a:pPr algn="justLow"/>
            <a:r>
              <a:rPr lang="fa-IR" sz="3200"/>
              <a:t>در استعاره تناسبي تشبيه ( فراموش كردن اينكه تشبيهي در كار بوده است) وجود دارد و در نتيجه اغراق و تخييل در آن در اوج است. چون مبتني بر ادعاي اتحاد است، انگار با حقيقت سروكار دارد. ( حقيقت ادعايي).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6423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قريب</a:t>
            </a:r>
          </a:p>
          <a:p>
            <a:r>
              <a:rPr lang="fa-IR" sz="3200"/>
              <a:t>يا مبتذل، استعاره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شناخته شده كليشه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 است</a:t>
            </a:r>
          </a:p>
          <a:p>
            <a:r>
              <a:rPr lang="fa-IR" sz="3200"/>
              <a:t> لعل ( لب)، سنبل ( زلف)، سرو( قامت) ..............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6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بعيد</a:t>
            </a:r>
          </a:p>
          <a:p>
            <a:pPr algn="justLow"/>
            <a:r>
              <a:rPr lang="fa-IR" sz="3200"/>
              <a:t>حاصل فعاليت  ذهن خلاق هنرمند- داراي  جنبه هنري بالا-  دير ياب و دور از ذهن- در آثار شاعران نو آور و مبتكر به چشم مي خورد.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تحقيقييه</a:t>
            </a:r>
          </a:p>
          <a:p>
            <a:pPr algn="justLow"/>
            <a:r>
              <a:rPr lang="fa-IR" sz="3200"/>
              <a:t>جامع ( وجه شبه) در هر دو سو محققاً مي تواند وجود داشته باشد.</a:t>
            </a:r>
          </a:p>
          <a:p>
            <a:pPr algn="justLow"/>
            <a:r>
              <a:rPr lang="fa-IR" sz="3200"/>
              <a:t>گل(روي)، سرخي، يا لطافت در هر دو طرف مي تواند باشد.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5693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تخييليه</a:t>
            </a:r>
          </a:p>
          <a:p>
            <a:r>
              <a:rPr lang="fa-IR" sz="3200"/>
              <a:t>جامع( وجه شبه) در يكي از دو طرف محققاً وجود ندارد</a:t>
            </a:r>
          </a:p>
          <a:p>
            <a:r>
              <a:rPr lang="fa-IR" sz="3200"/>
              <a:t>نرگس (چشم)، خماري يا .....در گل نرگس ادعايي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250825" y="-171450"/>
            <a:ext cx="8640763" cy="788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فايده</a:t>
            </a:r>
            <a:endParaRPr lang="en-US" sz="3200">
              <a:solidFill>
                <a:schemeClr val="hlink"/>
              </a:solidFill>
              <a:cs typeface="B Titr" pitchFamily="2" charset="-78"/>
            </a:endParaRPr>
          </a:p>
          <a:p>
            <a:pPr algn="justLow"/>
            <a:r>
              <a:rPr lang="fa-IR" sz="3200"/>
              <a:t>هر علم معيار و محك و روش و آيين و به اصطلاح متدولوژي (روش شناسي) خاصي دارد كه آن علم را بدان وسيله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سنجند و بررسي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كنند ... متدولوژي قسمت اعظمي از ادبيات</a:t>
            </a:r>
            <a:r>
              <a:rPr lang="en-US" sz="3200"/>
              <a:t> </a:t>
            </a:r>
            <a:r>
              <a:rPr lang="fa-IR" sz="3200">
                <a:solidFill>
                  <a:srgbClr val="33CC33"/>
                </a:solidFill>
              </a:rPr>
              <a:t>علم بيان</a:t>
            </a:r>
            <a:r>
              <a:rPr lang="fa-IR" sz="3200"/>
              <a:t> است و توسط آن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توان والايي و استواري يا فرودستي و خاصي آثار ادبي را سنجيد و ميزان نوآوري و تقليد را اندازه گرفت</a:t>
            </a:r>
            <a:r>
              <a:rPr lang="en-US" sz="3200"/>
              <a:t>.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وفاقيه</a:t>
            </a:r>
          </a:p>
          <a:p>
            <a:pPr algn="justLow"/>
            <a:r>
              <a:rPr lang="fa-IR" sz="3200"/>
              <a:t>جمع شدن مفهوم دو طرف تشبيه در يك جا بلا اشكال است.</a:t>
            </a:r>
          </a:p>
          <a:p>
            <a:pPr algn="justLow"/>
            <a:r>
              <a:rPr lang="fa-IR" sz="3200"/>
              <a:t>حيات ( علم)، جمع شدن حيات و علم در يك تن طبيعي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6407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عناديه</a:t>
            </a:r>
          </a:p>
          <a:p>
            <a:r>
              <a:rPr lang="fa-IR" sz="3200"/>
              <a:t> جمع شدن مفهوم دو طرف تشبيه در يك جا ممكن نباشد.</a:t>
            </a:r>
          </a:p>
          <a:p>
            <a:r>
              <a:rPr lang="fa-IR" sz="3200"/>
              <a:t>زنده( مرده اي كه آثار خيري از او باقي مانده باشد)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24863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تهکميه</a:t>
            </a:r>
          </a:p>
          <a:p>
            <a:r>
              <a:rPr lang="fa-IR" sz="3200"/>
              <a:t>از فروع عناديه، در طنز كارايي دارد. ربط ميان دو طرف كمال تضاد است نه شباهت.</a:t>
            </a:r>
          </a:p>
          <a:p>
            <a:r>
              <a:rPr lang="fa-IR" sz="3200"/>
              <a:t>...الحق امناي مال ايتام	همچون تو حلال زاده بايند.....</a:t>
            </a:r>
          </a:p>
          <a:p>
            <a:r>
              <a:rPr lang="fa-IR" sz="3200"/>
              <a:t>حلال زاده( حرامزاده)        - مجاز به علاقه تضاد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56932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مركب</a:t>
            </a:r>
          </a:p>
          <a:p>
            <a:pPr algn="justLow"/>
            <a:r>
              <a:rPr lang="fa-IR" sz="3200"/>
              <a:t>استعاره در جمله، جمله اي كه درمعناي حقيقي خود به كار نرفته است. جنبه ارسال المثل يا ضرب المثل دارد- استعاره تمثيليه هم مي گويند. </a:t>
            </a:r>
          </a:p>
          <a:p>
            <a:pPr algn="justLow"/>
            <a:r>
              <a:rPr lang="fa-IR" sz="3200"/>
              <a:t>آب در هاون كوبيدن، تكيه بر آب زدن ( عمل  ناممكن )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4" name="Text Box 4"/>
          <p:cNvSpPr txBox="1">
            <a:spLocks noChangeArrowheads="1"/>
          </p:cNvSpPr>
          <p:nvPr/>
        </p:nvSpPr>
        <p:spPr bwMode="auto">
          <a:xfrm>
            <a:off x="250825" y="-100013"/>
            <a:ext cx="8569325" cy="7689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pPr algn="justLow"/>
            <a:r>
              <a:rPr lang="fa-IR" sz="3100"/>
              <a:t>فرق استعاره مركب با كنايه ( كه در ساختمان مانند همديگرند)</a:t>
            </a:r>
          </a:p>
          <a:p>
            <a:pPr algn="justLow"/>
            <a:r>
              <a:rPr lang="fa-IR" sz="3100"/>
              <a:t>در اين است كه در استعاره قرينه صارفه بايد وجود داشته باشد اما در كنايه جمله در معني حقيقي خود هم معني دارد و نياز به قرينه نيست.</a:t>
            </a:r>
          </a:p>
          <a:p>
            <a:pPr algn="justLow"/>
            <a:r>
              <a:rPr lang="fa-IR" sz="3100"/>
              <a:t> گره  به باد زدن </a:t>
            </a:r>
            <a:r>
              <a:rPr lang="fa-IR"/>
              <a:t>: </a:t>
            </a:r>
            <a:r>
              <a:rPr lang="fa-IR" sz="3100"/>
              <a:t>استعاره		   پخته خواري: كنايه </a:t>
            </a:r>
            <a:endParaRPr lang="en-US" sz="31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8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</a:t>
            </a:r>
          </a:p>
          <a:p>
            <a:r>
              <a:rPr lang="fa-IR" sz="3200">
                <a:solidFill>
                  <a:srgbClr val="33CC33"/>
                </a:solidFill>
              </a:rPr>
              <a:t>هدف از استعاره:</a:t>
            </a:r>
          </a:p>
          <a:p>
            <a:r>
              <a:rPr lang="fa-IR" sz="3200"/>
              <a:t>1- بيان مخيل مشبه محذوف ( مصرحه)</a:t>
            </a:r>
          </a:p>
          <a:p>
            <a:r>
              <a:rPr lang="fa-IR" sz="3200"/>
              <a:t>2- بيان و تصوير اغراق آميز مشبه به</a:t>
            </a:r>
          </a:p>
          <a:p>
            <a:r>
              <a:rPr lang="fa-IR" sz="3200"/>
              <a:t>3- ايجاد ايجاز در زبان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6423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سمبل</a:t>
            </a:r>
          </a:p>
          <a:p>
            <a:pPr algn="justLow"/>
            <a:r>
              <a:rPr lang="fa-IR" sz="3200"/>
              <a:t>سمبل را در فارسي رمز و مظهر و نماد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گويند كه در آن، مانند استعاره، ذكر مشبه به و اراده مشبه ديده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شود.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323850" y="44450"/>
            <a:ext cx="8640763" cy="74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lnSpc>
                <a:spcPct val="15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فرق سمبل و استعاره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الف) مشبه به در سمبل صريحاً به يك مشبه خاص دلالت ندارد 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زندان= تن، دنيا، اميال نفساني و .... نرگس= چشم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ب) در استعاره ناچاريم كه مشبه به را به سبب وجود قرينه صارفه حتماً در معني ثانوي دريابيم در حالي كه سمبل در معني خود نيز درك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شود</a:t>
            </a:r>
          </a:p>
          <a:p>
            <a:pPr algn="justLow">
              <a:lnSpc>
                <a:spcPct val="150000"/>
              </a:lnSpc>
            </a:pPr>
            <a:r>
              <a:rPr lang="fa-IR" sz="3200"/>
              <a:t>سرو چمان 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استعاره		آيينه 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سمبل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539750" y="260350"/>
            <a:ext cx="8208963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r>
              <a:rPr lang="fa-IR" sz="3200">
                <a:solidFill>
                  <a:srgbClr val="33CC33"/>
                </a:solidFill>
              </a:rPr>
              <a:t>اضافه سمبوليك</a:t>
            </a:r>
          </a:p>
          <a:p>
            <a:r>
              <a:rPr lang="fa-IR" sz="3200"/>
              <a:t>اضافه سمبل به معني آن است (اضافه مشبه به به مشبه)</a:t>
            </a:r>
          </a:p>
          <a:p>
            <a:r>
              <a:rPr lang="fa-IR" sz="3200"/>
              <a:t>يعني مضاف سمبل مضاف اليه است.</a:t>
            </a:r>
          </a:p>
          <a:p>
            <a:r>
              <a:rPr lang="fa-IR" sz="3200"/>
              <a:t>عقاب جور</a:t>
            </a:r>
          </a:p>
          <a:p>
            <a:r>
              <a:rPr lang="fa-IR" sz="3200"/>
              <a:t>عقاب سمبل جور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280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تمثيل</a:t>
            </a:r>
          </a:p>
          <a:p>
            <a:pPr algn="justLow"/>
            <a:r>
              <a:rPr lang="fa-IR" sz="3200"/>
              <a:t>حاصل يك ارتباط دوگانه بين دو طرف (مشبه و مشبه به) است. بيان حكايت و روايتي است كه - هر چند معناي ظاهري دارد- مراد گوينده معناي كلي ديگري باشد.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971550" y="333375"/>
            <a:ext cx="770413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r>
              <a:rPr lang="fa-IR" sz="3200"/>
              <a:t>علاقه كليت و جزئيت</a:t>
            </a:r>
          </a:p>
          <a:p>
            <a:r>
              <a:rPr lang="fa-IR" sz="3200">
                <a:solidFill>
                  <a:srgbClr val="33CC33"/>
                </a:solidFill>
              </a:rPr>
              <a:t>- ذكر كل و اراده جزء</a:t>
            </a:r>
          </a:p>
          <a:p>
            <a:r>
              <a:rPr lang="fa-IR" sz="3200">
                <a:solidFill>
                  <a:schemeClr val="hlink"/>
                </a:solidFill>
              </a:rPr>
              <a:t>آب صافي شده است خون دلم</a:t>
            </a:r>
            <a:r>
              <a:rPr lang="fa-IR" sz="3200"/>
              <a:t>		</a:t>
            </a:r>
          </a:p>
          <a:p>
            <a:pPr algn="l"/>
            <a:r>
              <a:rPr lang="fa-IR" sz="3200">
                <a:solidFill>
                  <a:schemeClr val="hlink"/>
                </a:solidFill>
              </a:rPr>
              <a:t>خون ديده شده است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آب سرم</a:t>
            </a:r>
          </a:p>
          <a:p>
            <a:r>
              <a:rPr lang="fa-IR" sz="3200"/>
              <a:t>كه مراد از آب سر، آب چشم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468313" y="476250"/>
            <a:ext cx="82804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r>
              <a:rPr lang="fa-IR" sz="3200">
                <a:solidFill>
                  <a:srgbClr val="33CC33"/>
                </a:solidFill>
              </a:rPr>
              <a:t> انواع تمثيل</a:t>
            </a:r>
          </a:p>
          <a:p>
            <a:r>
              <a:rPr lang="fa-IR" sz="3200"/>
              <a:t>1) فابل= تمثيل حيواني</a:t>
            </a:r>
          </a:p>
          <a:p>
            <a:r>
              <a:rPr lang="fa-IR" sz="3200"/>
              <a:t>2) پارابل= تمثيل غير حيواني، مثل گويي</a:t>
            </a:r>
          </a:p>
          <a:p>
            <a:r>
              <a:rPr lang="fa-IR" sz="3200"/>
              <a:t>3) اگزمپليوم= مثال داستاني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 اسطوره</a:t>
            </a:r>
          </a:p>
          <a:p>
            <a:pPr algn="justLow"/>
            <a:r>
              <a:rPr lang="fa-IR" sz="3200"/>
              <a:t>از ديدگاه بيان، اسطوره مشبه بهي است كه بايد مشبه محذوف آن را با تخيل و قرائن تاريخي و مردم شناسي و جامعه شناسي دريافت و درك كرد. بحث اساطير در ادبيات سنتي ما تا حدود زيادي همان بحث تلميحات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0" name="Text Box 4"/>
          <p:cNvSpPr txBox="1">
            <a:spLocks noChangeArrowheads="1"/>
          </p:cNvSpPr>
          <p:nvPr/>
        </p:nvSpPr>
        <p:spPr bwMode="auto">
          <a:xfrm>
            <a:off x="0" y="188913"/>
            <a:ext cx="889317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اضافه اساطيري</a:t>
            </a:r>
          </a:p>
          <a:p>
            <a:pPr algn="justLow"/>
            <a:r>
              <a:rPr lang="fa-IR" sz="3200"/>
              <a:t>بسياري از تعبيرات و اضافه هايي كه ما امروزه در علم بيان تشبيهي يا استعاري مي ناميم در عصراساطير جنبه تساوي و اين هماني داشته است: شير آفتاب، تاج آفتاب و......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4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r>
              <a:rPr lang="fa-IR" sz="3200">
                <a:solidFill>
                  <a:srgbClr val="33CC33"/>
                </a:solidFill>
              </a:rPr>
              <a:t>اضافه تلميحي</a:t>
            </a:r>
          </a:p>
          <a:p>
            <a:r>
              <a:rPr lang="fa-IR" sz="3200"/>
              <a:t>اضافه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 كه درك وجه شبه آن و در نتيجه درك آن موقوف به آشنايي با داستان يا اسطوره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 باشد.     </a:t>
            </a:r>
          </a:p>
          <a:p>
            <a:r>
              <a:rPr lang="fa-IR" sz="3200">
                <a:solidFill>
                  <a:srgbClr val="33CC33"/>
                </a:solidFill>
              </a:rPr>
              <a:t>يوسف جان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6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24862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استعاره گونه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ها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آركي تايپ</a:t>
            </a:r>
          </a:p>
          <a:p>
            <a:pPr algn="justLow"/>
            <a:r>
              <a:rPr lang="fa-IR" sz="3200"/>
              <a:t>از وجوه ارتباط دو جانبه ميان طرف غايب و طرف حاضر كه در ادبيات مرسوم است آركي تايپ نام دارد كه در فارسي به كهن  الگو، صورت نوعي، سنخ هاي باستاني، نمونه هاي ازلي، صور ازلي و صور اساطيري ترجمه شده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713787" cy="623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كنايه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تعريف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عبارت يا جمله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 است كه مراد گوينده معناي ظاهري آن نباشد، اما قرينه صارفه اي هم كه مخاطب را از معناي ظاهري به معني باطني راهنمايي كند وجود نداشته باشد. كنايه ذكر مطلبي و دريافت مطلب ديگر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2" name="Text Box 4"/>
          <p:cNvSpPr txBox="1">
            <a:spLocks noChangeArrowheads="1"/>
          </p:cNvSpPr>
          <p:nvPr/>
        </p:nvSpPr>
        <p:spPr bwMode="auto">
          <a:xfrm>
            <a:off x="322263" y="260350"/>
            <a:ext cx="8497887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كنايه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</a:t>
            </a:r>
          </a:p>
          <a:p>
            <a:r>
              <a:rPr lang="fa-IR" sz="3200"/>
              <a:t>كنايه از حيث دلالت مكني به  به مكني عنه بر سه قسم است:</a:t>
            </a:r>
          </a:p>
          <a:p>
            <a:r>
              <a:rPr lang="fa-IR" sz="3200"/>
              <a:t>1) كنايه از موصوف ( اسم)</a:t>
            </a:r>
          </a:p>
          <a:p>
            <a:r>
              <a:rPr lang="fa-IR" sz="3200"/>
              <a:t>2) كنايه از صفت</a:t>
            </a:r>
          </a:p>
          <a:p>
            <a:r>
              <a:rPr lang="fa-IR" sz="3200"/>
              <a:t>3) كنايه از فعل يا مصدر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34925" y="407988"/>
            <a:ext cx="889317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كنايه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</a:t>
            </a:r>
          </a:p>
          <a:p>
            <a:r>
              <a:rPr lang="fa-IR" sz="3200"/>
              <a:t>كنايه به لحاظ انتقال معناي مقصود دو نوع است:</a:t>
            </a:r>
          </a:p>
          <a:p>
            <a:r>
              <a:rPr lang="fa-IR" sz="3200"/>
              <a:t>1) قريب، ربط  بين لازم و ملزوم به آساني فهميده مي شود.</a:t>
            </a:r>
          </a:p>
          <a:p>
            <a:r>
              <a:rPr lang="fa-IR" sz="3200"/>
              <a:t>2) بعيد، بين معني ظاهر و باطن  ربط به راحتي صورت نگيرد.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250825" y="-100013"/>
            <a:ext cx="8642350" cy="6915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كنايه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</a:t>
            </a:r>
          </a:p>
          <a:p>
            <a:pPr algn="justLow"/>
            <a:r>
              <a:rPr lang="fa-IR" sz="3200"/>
              <a:t>قدما كنايه را از نظر وضوح و خفا و قلت و كثرت وسائط  و سرعت يا كندي انتقال از مكني به  به مكني عنه به چهار قسمت تقسيم كرده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اند:</a:t>
            </a:r>
          </a:p>
          <a:p>
            <a:pPr algn="justLow"/>
            <a:r>
              <a:rPr lang="fa-IR" sz="3200"/>
              <a:t>1- </a:t>
            </a:r>
            <a:r>
              <a:rPr lang="fa-IR" sz="3200">
                <a:solidFill>
                  <a:srgbClr val="33CC33"/>
                </a:solidFill>
              </a:rPr>
              <a:t>تلويح </a:t>
            </a:r>
            <a:r>
              <a:rPr lang="fa-IR" sz="3200"/>
              <a:t>             2- </a:t>
            </a:r>
            <a:r>
              <a:rPr lang="fa-IR" sz="3200">
                <a:solidFill>
                  <a:srgbClr val="33CC33"/>
                </a:solidFill>
              </a:rPr>
              <a:t>ايماء</a:t>
            </a:r>
          </a:p>
          <a:p>
            <a:pPr algn="justLow"/>
            <a:r>
              <a:rPr lang="fa-IR" sz="3200"/>
              <a:t>3- </a:t>
            </a:r>
            <a:r>
              <a:rPr lang="fa-IR" sz="3200">
                <a:solidFill>
                  <a:srgbClr val="33CC33"/>
                </a:solidFill>
              </a:rPr>
              <a:t>رمز</a:t>
            </a:r>
            <a:r>
              <a:rPr lang="fa-IR" sz="3200"/>
              <a:t>               4- </a:t>
            </a:r>
            <a:r>
              <a:rPr lang="fa-IR" sz="3200">
                <a:solidFill>
                  <a:srgbClr val="33CC33"/>
                </a:solidFill>
              </a:rPr>
              <a:t>تعريض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468313" y="188913"/>
            <a:ext cx="8208962" cy="703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/>
              <a:t>علاقه كليت و جزئيت</a:t>
            </a:r>
          </a:p>
          <a:p>
            <a:r>
              <a:rPr lang="fa-IR" sz="3600">
                <a:solidFill>
                  <a:srgbClr val="33CC33"/>
                </a:solidFill>
              </a:rPr>
              <a:t>ذكر جزء و اراده كل</a:t>
            </a:r>
          </a:p>
          <a:p>
            <a:r>
              <a:rPr lang="fa-IR" sz="3200">
                <a:solidFill>
                  <a:schemeClr val="hlink"/>
                </a:solidFill>
              </a:rPr>
              <a:t>من آن </a:t>
            </a:r>
            <a:r>
              <a:rPr lang="fa-IR" sz="3200">
                <a:solidFill>
                  <a:srgbClr val="33CC33"/>
                </a:solidFill>
              </a:rPr>
              <a:t>نگين</a:t>
            </a:r>
            <a:r>
              <a:rPr lang="fa-IR" sz="3200">
                <a:solidFill>
                  <a:schemeClr val="hlink"/>
                </a:solidFill>
              </a:rPr>
              <a:t> سليمان به هيچ نستانم		</a:t>
            </a:r>
          </a:p>
          <a:p>
            <a:pPr algn="l"/>
            <a:r>
              <a:rPr lang="fa-IR" sz="3200">
                <a:solidFill>
                  <a:schemeClr val="hlink"/>
                </a:solidFill>
              </a:rPr>
              <a:t>كه گاه گاه بر او دست اهرمن باشد</a:t>
            </a:r>
          </a:p>
          <a:p>
            <a:r>
              <a:rPr lang="fa-IR" sz="3200"/>
              <a:t>مراد از نگين، انگشتري است كه قسمتي از آن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8208963" cy="703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/>
              <a:t>علاقه كليت و جزئيت</a:t>
            </a:r>
          </a:p>
          <a:p>
            <a:r>
              <a:rPr lang="fa-IR" sz="3600">
                <a:solidFill>
                  <a:srgbClr val="33CC33"/>
                </a:solidFill>
              </a:rPr>
              <a:t>ذكر جزء و اراده كل</a:t>
            </a:r>
          </a:p>
          <a:p>
            <a:r>
              <a:rPr lang="fa-IR" sz="3200"/>
              <a:t>رستم از اين بيت و غزل اي شه و سلطان ازل</a:t>
            </a:r>
          </a:p>
          <a:p>
            <a:r>
              <a:rPr lang="fa-IR" sz="3200">
                <a:solidFill>
                  <a:srgbClr val="33CC33"/>
                </a:solidFill>
              </a:rPr>
              <a:t>مفتعلن مفتعلن مفتعلن</a:t>
            </a:r>
            <a:r>
              <a:rPr lang="fa-IR" sz="3200"/>
              <a:t> كشت مرا</a:t>
            </a:r>
          </a:p>
          <a:p>
            <a:r>
              <a:rPr lang="fa-IR" sz="3200"/>
              <a:t>مراد از مفتعلن همه اركان عروضي و نهايتاً عروض است.</a:t>
            </a:r>
            <a:endParaRPr lang="en-US" sz="3200"/>
          </a:p>
        </p:txBody>
      </p:sp>
    </p:spTree>
  </p:cSld>
  <p:clrMapOvr>
    <a:masterClrMapping/>
  </p:clrMapOvr>
  <p:transition spd="slow" advClick="0">
    <p:push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496300" cy="667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>
              <a:lnSpc>
                <a:spcPct val="150000"/>
              </a:lnSpc>
            </a:pPr>
            <a:r>
              <a:rPr lang="fa-IR" sz="3200"/>
              <a:t>علاقه مايكون 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آينده، بودني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گفتن اسم، حال يا صفت آتي كسي يا چيزي و اراده كردن حال و وضع كنوني.</a:t>
            </a:r>
          </a:p>
          <a:p>
            <a:pPr>
              <a:lnSpc>
                <a:spcPct val="150000"/>
              </a:lnSpc>
            </a:pPr>
            <a:r>
              <a:rPr lang="fa-IR" sz="3200"/>
              <a:t>فريبش داد تا باشد شكيبش 		</a:t>
            </a:r>
          </a:p>
          <a:p>
            <a:pPr algn="l">
              <a:lnSpc>
                <a:spcPct val="150000"/>
              </a:lnSpc>
            </a:pPr>
            <a:r>
              <a:rPr lang="fa-IR" sz="3200"/>
              <a:t>نهاد آن </a:t>
            </a:r>
            <a:r>
              <a:rPr lang="fa-IR" sz="3200">
                <a:solidFill>
                  <a:srgbClr val="33CC33"/>
                </a:solidFill>
              </a:rPr>
              <a:t>كشتني</a:t>
            </a:r>
            <a:r>
              <a:rPr lang="fa-IR" sz="3200"/>
              <a:t> دل بر فريبش</a:t>
            </a:r>
          </a:p>
          <a:p>
            <a:pPr algn="justLow">
              <a:lnSpc>
                <a:spcPct val="150000"/>
              </a:lnSpc>
            </a:pPr>
            <a:r>
              <a:rPr lang="fa-IR" sz="3200">
                <a:solidFill>
                  <a:schemeClr val="hlink"/>
                </a:solidFill>
              </a:rPr>
              <a:t>با توجه به محور عمودي سخن در خسرو وشيرين نظامي، مراد از </a:t>
            </a:r>
            <a:r>
              <a:rPr lang="fa-IR" sz="3200">
                <a:solidFill>
                  <a:srgbClr val="33CC33"/>
                </a:solidFill>
              </a:rPr>
              <a:t>كشتني ، شيرويه</a:t>
            </a:r>
            <a:r>
              <a:rPr lang="fa-IR" sz="3200">
                <a:solidFill>
                  <a:schemeClr val="hlink"/>
                </a:solidFill>
              </a:rPr>
              <a:t> پسر خسرو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353425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fa-IR" sz="3600" b="1" dirty="0">
                <a:solidFill>
                  <a:srgbClr val="33CC33"/>
                </a:solidFill>
                <a:cs typeface="Nasim" pitchFamily="2" charset="-78"/>
              </a:rPr>
              <a:t>شناسنامه درس</a:t>
            </a:r>
          </a:p>
          <a:p>
            <a:pPr algn="just"/>
            <a:r>
              <a:rPr lang="fa-IR" sz="3200" dirty="0">
                <a:solidFill>
                  <a:srgbClr val="33CC33"/>
                </a:solidFill>
                <a:cs typeface="Nasim" pitchFamily="2" charset="-78"/>
              </a:rPr>
              <a:t>نام درس:</a:t>
            </a:r>
            <a:r>
              <a:rPr lang="fa-IR" sz="3200" dirty="0">
                <a:cs typeface="B Titr" pitchFamily="2" charset="-78"/>
              </a:rPr>
              <a:t> </a:t>
            </a:r>
            <a:r>
              <a:rPr lang="fa-IR" sz="3200" dirty="0" smtClean="0">
                <a:cs typeface="B Titr" pitchFamily="2" charset="-78"/>
              </a:rPr>
              <a:t>بلاغت1-بیان</a:t>
            </a:r>
            <a:endParaRPr lang="fa-IR" sz="3200" dirty="0">
              <a:cs typeface="B Titr" pitchFamily="2" charset="-78"/>
            </a:endParaRPr>
          </a:p>
          <a:p>
            <a:pPr algn="just"/>
            <a:r>
              <a:rPr lang="fa-IR" sz="3200" dirty="0" smtClean="0">
                <a:solidFill>
                  <a:srgbClr val="33CC33"/>
                </a:solidFill>
                <a:cs typeface="Nasim" pitchFamily="2" charset="-78"/>
              </a:rPr>
              <a:t>قابل توجه دانشجویان عزیز</a:t>
            </a:r>
            <a:endParaRPr lang="fa-IR" sz="3200" dirty="0">
              <a:cs typeface="B Titr" pitchFamily="2" charset="-78"/>
            </a:endParaRPr>
          </a:p>
          <a:p>
            <a:pPr algn="just"/>
            <a:r>
              <a:rPr lang="fa-IR" sz="3200" dirty="0" smtClean="0">
                <a:solidFill>
                  <a:srgbClr val="33CC33"/>
                </a:solidFill>
                <a:cs typeface="Nasim" pitchFamily="2" charset="-78"/>
              </a:rPr>
              <a:t>این پاورپویننت به همراه پاورپوینت کتاب بدیع منابع امتحان درس </a:t>
            </a:r>
          </a:p>
          <a:p>
            <a:pPr algn="just"/>
            <a:r>
              <a:rPr lang="fa-IR" sz="3200" smtClean="0">
                <a:solidFill>
                  <a:srgbClr val="33CC33"/>
                </a:solidFill>
                <a:cs typeface="Nasim" pitchFamily="2" charset="-78"/>
              </a:rPr>
              <a:t>بلاغت 1هستند.درضمن موضوع تکالیف عملکردی هم که قبلا تعیین شده بود ودرپیام رسان ایتا بارگذاری شده است.موفق ومویدباشید.</a:t>
            </a:r>
            <a:endParaRPr lang="fa-IR" sz="3200" dirty="0">
              <a:cs typeface="B Titr" pitchFamily="2" charset="-78"/>
            </a:endParaRPr>
          </a:p>
          <a:p>
            <a:pPr algn="just"/>
            <a:r>
              <a:rPr lang="fa-IR" sz="3200" dirty="0">
                <a:solidFill>
                  <a:srgbClr val="33CC33"/>
                </a:solidFill>
                <a:cs typeface="Nasim" pitchFamily="2" charset="-78"/>
              </a:rPr>
              <a:t>نام مولف:</a:t>
            </a:r>
            <a:r>
              <a:rPr lang="fa-IR" sz="3200" dirty="0">
                <a:cs typeface="B Titr" pitchFamily="2" charset="-78"/>
              </a:rPr>
              <a:t> دكتر سيروس </a:t>
            </a:r>
            <a:r>
              <a:rPr lang="fa-IR" sz="3200" dirty="0" smtClean="0">
                <a:cs typeface="B Titr" pitchFamily="2" charset="-78"/>
              </a:rPr>
              <a:t>شميسا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569325" cy="623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>
              <a:lnSpc>
                <a:spcPct val="180000"/>
              </a:lnSpc>
            </a:pPr>
            <a:r>
              <a:rPr lang="fa-IR" sz="3200"/>
              <a:t>علاقه ما كان گذشته، بوده......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گفتن اسم، حال يا صفت سابق كسي يا چيزي و اراده كردن حال  و وضع كنوني</a:t>
            </a:r>
          </a:p>
          <a:p>
            <a:pPr>
              <a:lnSpc>
                <a:spcPct val="180000"/>
              </a:lnSpc>
            </a:pPr>
            <a:r>
              <a:rPr lang="fa-IR" sz="3200"/>
              <a:t>هر چوپ در تجمل چون بزم ميرگشت</a:t>
            </a:r>
          </a:p>
          <a:p>
            <a:pPr>
              <a:lnSpc>
                <a:spcPct val="180000"/>
              </a:lnSpc>
            </a:pPr>
            <a:r>
              <a:rPr lang="fa-IR" sz="3200"/>
              <a:t>گر در دو دست موسي يك </a:t>
            </a:r>
            <a:r>
              <a:rPr lang="fa-IR" sz="3200">
                <a:solidFill>
                  <a:srgbClr val="33CC33"/>
                </a:solidFill>
              </a:rPr>
              <a:t>چوب</a:t>
            </a:r>
            <a:r>
              <a:rPr lang="fa-IR" sz="3200"/>
              <a:t> مار گشت</a:t>
            </a:r>
          </a:p>
          <a:p>
            <a:pPr>
              <a:lnSpc>
                <a:spcPct val="180000"/>
              </a:lnSpc>
            </a:pPr>
            <a:r>
              <a:rPr lang="fa-IR" sz="3200"/>
              <a:t>كه مراد از </a:t>
            </a:r>
            <a:r>
              <a:rPr lang="fa-IR" sz="3200">
                <a:solidFill>
                  <a:srgbClr val="33CC33"/>
                </a:solidFill>
              </a:rPr>
              <a:t>چوب، عصاي موسي</a:t>
            </a:r>
            <a:r>
              <a:rPr lang="fa-IR" sz="3200"/>
              <a:t>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179388" y="590550"/>
            <a:ext cx="8640762" cy="535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بيان- مجاز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ماكان و ما يكون</a:t>
            </a:r>
          </a:p>
          <a:p>
            <a:pPr>
              <a:lnSpc>
                <a:spcPct val="180000"/>
              </a:lnSpc>
            </a:pPr>
            <a:r>
              <a:rPr lang="fa-IR" sz="3200"/>
              <a:t>تعريف: ما كان يعني آنچه بود و ما يكون يعني آنچه خواهد بود.</a:t>
            </a:r>
            <a:endParaRPr lang="en-US" sz="3200"/>
          </a:p>
          <a:p>
            <a:pPr>
              <a:lnSpc>
                <a:spcPct val="180000"/>
              </a:lnSpc>
            </a:pPr>
            <a:r>
              <a:rPr lang="fa-IR" sz="3200"/>
              <a:t>به اين علاقه مي توان علاقه گذشته و آينده يا بوده و بودني نيز گفت</a:t>
            </a:r>
            <a:r>
              <a:rPr lang="en-US" sz="3200"/>
              <a:t>.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250825" y="531813"/>
            <a:ext cx="8569325" cy="545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 – مجاز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علاقه عموم و خصوص و علاقه كليت و جزئيت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تبصره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فرق علاقه عموم و خصوص با علاقه كل و جزء اين است كه در اولي معمولاً موضوع انسان است و در دومي غير انسان.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24862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 – مجاز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علاقه عموم و خصوص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يعني ذكر خاص و اراده عام و برعكس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ذكر عام و اراده خاص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 سوار</a:t>
            </a:r>
            <a:r>
              <a:rPr lang="fa-IR" sz="3200"/>
              <a:t> از برزين بيفشرد ران		</a:t>
            </a:r>
          </a:p>
          <a:p>
            <a:pPr algn="l">
              <a:lnSpc>
                <a:spcPct val="180000"/>
              </a:lnSpc>
            </a:pPr>
            <a:r>
              <a:rPr lang="fa-IR" sz="3200"/>
              <a:t>سبك شد عنان و ركيبش گران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سوار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با توجه به محور عمودي سخن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رستم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179388" y="-100013"/>
            <a:ext cx="8748712" cy="6915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pPr algn="justLow"/>
            <a:r>
              <a:rPr lang="fa-IR" sz="3200"/>
              <a:t> علاقه عموم و خصوص( يعني ذكر خاص و اراده عام و برعكس)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 ذكر خاص و اراده عام</a:t>
            </a:r>
          </a:p>
          <a:p>
            <a:pPr algn="justLow"/>
            <a:r>
              <a:rPr lang="fa-IR" sz="3200">
                <a:solidFill>
                  <a:schemeClr val="hlink"/>
                </a:solidFill>
              </a:rPr>
              <a:t>كدخداي زمانه چاكر او		خواجه روزگار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قنبر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او</a:t>
            </a:r>
          </a:p>
          <a:p>
            <a:pPr algn="justLow"/>
            <a:r>
              <a:rPr lang="fa-IR" sz="3200">
                <a:solidFill>
                  <a:schemeClr val="hlink"/>
                </a:solidFill>
              </a:rPr>
              <a:t>مراد از قنبر كه اسم خاص ( بنده حضرت علي) است مطلق چاكر و بنده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179388" y="115888"/>
            <a:ext cx="8713787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 – مجاز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علاقه عموم و خصوص( يعني ذكر خاص و اراده عام و برعكس)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ذكر خاص و اراده عام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اي </a:t>
            </a:r>
            <a:r>
              <a:rPr lang="fa-IR" sz="3200">
                <a:solidFill>
                  <a:srgbClr val="33CC33"/>
                </a:solidFill>
              </a:rPr>
              <a:t>خواجه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ارسلان و آغوش</a:t>
            </a:r>
            <a:r>
              <a:rPr lang="fa-IR" sz="3200"/>
              <a:t> 		</a:t>
            </a:r>
          </a:p>
          <a:p>
            <a:pPr algn="l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فرمانده خود مكن فراموش</a:t>
            </a:r>
            <a:endParaRPr lang="en-US" sz="3200">
              <a:solidFill>
                <a:schemeClr val="hlink"/>
              </a:solidFill>
            </a:endParaRPr>
          </a:p>
          <a:p>
            <a:pPr algn="justLow">
              <a:lnSpc>
                <a:spcPct val="180000"/>
              </a:lnSpc>
            </a:pPr>
            <a:r>
              <a:rPr lang="fa-IR" sz="3200"/>
              <a:t>اسمي كه غلامان داشتند يعني مطلق غلام</a:t>
            </a:r>
            <a:r>
              <a:rPr lang="en-US" sz="3200"/>
              <a:t>...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641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pPr algn="justLow">
              <a:lnSpc>
                <a:spcPct val="183000"/>
              </a:lnSpc>
            </a:pPr>
            <a:r>
              <a:rPr lang="fa-IR" sz="3200"/>
              <a:t>علاقه سببيت يا علت و معلولي ( يعني به كار بردن كننده و كنش به جاي يكديگر)</a:t>
            </a:r>
          </a:p>
          <a:p>
            <a:pPr algn="justLow">
              <a:lnSpc>
                <a:spcPct val="183000"/>
              </a:lnSpc>
            </a:pPr>
            <a:r>
              <a:rPr lang="fa-IR" sz="3200">
                <a:solidFill>
                  <a:srgbClr val="33CC33"/>
                </a:solidFill>
              </a:rPr>
              <a:t>ذكر سبب= علت و اراده مسبب= معلول</a:t>
            </a:r>
          </a:p>
          <a:p>
            <a:pPr algn="justLow">
              <a:lnSpc>
                <a:spcPct val="183000"/>
              </a:lnSpc>
            </a:pPr>
            <a:r>
              <a:rPr lang="fa-IR" sz="3200">
                <a:solidFill>
                  <a:schemeClr val="hlink"/>
                </a:solidFill>
              </a:rPr>
              <a:t>خسروي كار گدايي كي بود</a:t>
            </a:r>
            <a:r>
              <a:rPr lang="fa-IR" sz="3200"/>
              <a:t>      </a:t>
            </a:r>
          </a:p>
          <a:p>
            <a:pPr algn="l">
              <a:lnSpc>
                <a:spcPct val="183000"/>
              </a:lnSpc>
            </a:pPr>
            <a:r>
              <a:rPr lang="fa-IR" sz="3200">
                <a:solidFill>
                  <a:schemeClr val="hlink"/>
                </a:solidFill>
              </a:rPr>
              <a:t>اين به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بازوي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چو مايي كي بود</a:t>
            </a:r>
          </a:p>
          <a:p>
            <a:pPr algn="justLow">
              <a:lnSpc>
                <a:spcPct val="183000"/>
              </a:lnSpc>
            </a:pPr>
            <a:r>
              <a:rPr lang="fa-IR" sz="3200"/>
              <a:t> يعني به قدرت......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8280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لازميت و ملزوميت</a:t>
            </a:r>
          </a:p>
          <a:p>
            <a:r>
              <a:rPr lang="fa-IR" sz="3200"/>
              <a:t>يعني به كار بردن لازم و ملزومي به جاي يكديگر</a:t>
            </a:r>
          </a:p>
          <a:p>
            <a:r>
              <a:rPr lang="fa-IR" sz="3200">
                <a:solidFill>
                  <a:schemeClr val="hlink"/>
                </a:solidFill>
              </a:rPr>
              <a:t>من پر از نورم و شن</a:t>
            </a:r>
          </a:p>
          <a:p>
            <a:r>
              <a:rPr lang="fa-IR" sz="3200">
                <a:solidFill>
                  <a:schemeClr val="hlink"/>
                </a:solidFill>
              </a:rPr>
              <a:t>و پر از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دارو درخت</a:t>
            </a:r>
            <a:endParaRPr lang="fa-IR" sz="3200"/>
          </a:p>
          <a:p>
            <a:r>
              <a:rPr lang="fa-IR" sz="3200">
                <a:solidFill>
                  <a:schemeClr val="hlink"/>
                </a:solidFill>
              </a:rPr>
              <a:t>يعني  پر از سبزي و صفا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179388" y="765175"/>
            <a:ext cx="84248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علاقه لازميت و ملزوميت</a:t>
            </a:r>
          </a:p>
          <a:p>
            <a:pPr algn="justLow"/>
            <a:r>
              <a:rPr lang="fa-IR" sz="3200"/>
              <a:t>يعني به كار بردن لازم و ملزومي به جاي يكديگر</a:t>
            </a:r>
          </a:p>
          <a:p>
            <a:pPr algn="justLow"/>
            <a:r>
              <a:rPr lang="fa-IR" sz="3200">
                <a:solidFill>
                  <a:schemeClr val="hlink"/>
                </a:solidFill>
              </a:rPr>
              <a:t>راه مي</a:t>
            </a:r>
            <a:r>
              <a:rPr lang="fa-IR" sz="320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>
                <a:solidFill>
                  <a:schemeClr val="hlink"/>
                </a:solidFill>
              </a:rPr>
              <a:t>بينم در ظلمت، من پر از </a:t>
            </a:r>
            <a:r>
              <a:rPr lang="fa-IR" sz="3200">
                <a:solidFill>
                  <a:srgbClr val="33CC33"/>
                </a:solidFill>
              </a:rPr>
              <a:t>فانوسم</a:t>
            </a:r>
          </a:p>
          <a:p>
            <a:pPr algn="justLow"/>
            <a:r>
              <a:rPr lang="fa-IR" sz="3200">
                <a:solidFill>
                  <a:schemeClr val="hlink"/>
                </a:solidFill>
              </a:rPr>
              <a:t>يعني پر از نور و روشني...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95288" y="115888"/>
            <a:ext cx="8424862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 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حال و محل يا ظرف و مظروف</a:t>
            </a:r>
          </a:p>
          <a:p>
            <a:pPr>
              <a:lnSpc>
                <a:spcPct val="180000"/>
              </a:lnSpc>
            </a:pPr>
            <a:r>
              <a:rPr lang="fa-IR" sz="3200"/>
              <a:t>يعني استعمال جاي و جايگير به جاي هم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ذكر محل و اراده حال يا ذكر ظرف و اراده مظروف</a:t>
            </a:r>
          </a:p>
          <a:p>
            <a:pPr>
              <a:lnSpc>
                <a:spcPct val="180000"/>
              </a:lnSpc>
            </a:pP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دل </a:t>
            </a:r>
            <a:r>
              <a:rPr lang="fa-IR" sz="3200">
                <a:solidFill>
                  <a:srgbClr val="33CC33"/>
                </a:solidFill>
              </a:rPr>
              <a:t>عالمي</a:t>
            </a:r>
            <a:r>
              <a:rPr lang="fa-IR" sz="3200">
                <a:solidFill>
                  <a:schemeClr val="hlink"/>
                </a:solidFill>
              </a:rPr>
              <a:t> بسوزي چو عذار برفروزي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تو از اين چه سود داري كه نمي كني مدارا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يعني دل اهل عالمي...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23850" y="44450"/>
            <a:ext cx="8569325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v"/>
            </a:pPr>
            <a:r>
              <a:rPr lang="fa-IR" sz="4000">
                <a:solidFill>
                  <a:schemeClr val="hlink"/>
                </a:solidFill>
                <a:cs typeface="B Titr" pitchFamily="2" charset="-78"/>
              </a:rPr>
              <a:t> بيان</a:t>
            </a:r>
          </a:p>
          <a:p>
            <a:pPr algn="just">
              <a:lnSpc>
                <a:spcPct val="170000"/>
              </a:lnSpc>
            </a:pPr>
            <a:r>
              <a:rPr lang="fa-IR" sz="4000">
                <a:solidFill>
                  <a:srgbClr val="33CC33"/>
                </a:solidFill>
                <a:cs typeface="B Titr" pitchFamily="2" charset="-78"/>
              </a:rPr>
              <a:t>هدف كلي درس</a:t>
            </a:r>
          </a:p>
          <a:p>
            <a:pPr algn="just">
              <a:lnSpc>
                <a:spcPct val="170000"/>
              </a:lnSpc>
            </a:pPr>
            <a:r>
              <a:rPr lang="fa-IR" sz="3200">
                <a:cs typeface="B Titr" pitchFamily="2" charset="-78"/>
              </a:rPr>
              <a:t>آشنايي دانشجو با مباحث بنيادي علم بيان از قبيل مجاز، تشبيه، استعاره و كنايه و مسايل نوين بلاغت از قبيل سمبل، تمثيل، اسطوره، آركي تايپ، به نحوي كه در مطالعه متون ادبي بتواند موارد مزبور را دقيقاً تشخيص دهد و از عهده تجزيه و تحليل رمز و رازهاي كلام ادبي بر آيد.</a:t>
            </a:r>
            <a:endParaRPr lang="en-US" sz="320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755650" y="71438"/>
            <a:ext cx="7993063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 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حال و محل يا ظرف و مظروف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يعني استعمال جاي و جايگير به جاي هم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ذكر حال= مظروف و اراده محل= ظرف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گل در بر و </a:t>
            </a:r>
            <a:r>
              <a:rPr lang="fa-IR" sz="3200">
                <a:solidFill>
                  <a:srgbClr val="33CC33"/>
                </a:solidFill>
              </a:rPr>
              <a:t>مي </a:t>
            </a:r>
            <a:r>
              <a:rPr lang="fa-IR" sz="3200">
                <a:solidFill>
                  <a:schemeClr val="hlink"/>
                </a:solidFill>
              </a:rPr>
              <a:t>در كف و معشوق به كام است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سلطان جهانم به چنين روز غلام است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يعني جام مي در كف....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713788" cy="623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8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بيان- مجاز </a:t>
            </a:r>
          </a:p>
          <a:p>
            <a:pPr>
              <a:lnSpc>
                <a:spcPct val="180000"/>
              </a:lnSpc>
            </a:pPr>
            <a:r>
              <a:rPr lang="fa-IR" sz="3200"/>
              <a:t>علاقه جنس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جنس چيزي را بگويند و خود آن چيز را اراده كنند.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جنس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بدان </a:t>
            </a:r>
            <a:r>
              <a:rPr lang="fa-IR" sz="3200">
                <a:solidFill>
                  <a:srgbClr val="33CC33"/>
                </a:solidFill>
              </a:rPr>
              <a:t>آهن</a:t>
            </a:r>
            <a:r>
              <a:rPr lang="fa-IR" sz="3200">
                <a:solidFill>
                  <a:schemeClr val="hlink"/>
                </a:solidFill>
              </a:rPr>
              <a:t> كه او سنگ آزمون كرد		</a:t>
            </a:r>
          </a:p>
          <a:p>
            <a:pPr algn="l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تواند بيستون را بي ستون كرد</a:t>
            </a:r>
            <a:endParaRPr lang="en-US" sz="3200">
              <a:solidFill>
                <a:schemeClr val="hlink"/>
              </a:solidFill>
            </a:endParaRPr>
          </a:p>
          <a:p>
            <a:pPr>
              <a:lnSpc>
                <a:spcPct val="180000"/>
              </a:lnSpc>
            </a:pPr>
            <a:r>
              <a:rPr lang="en-US" sz="3200">
                <a:solidFill>
                  <a:schemeClr val="hlink"/>
                </a:solidFill>
              </a:rPr>
              <a:t> </a:t>
            </a:r>
            <a:r>
              <a:rPr lang="fa-IR" sz="3200">
                <a:solidFill>
                  <a:schemeClr val="hlink"/>
                </a:solidFill>
              </a:rPr>
              <a:t>مراد از</a:t>
            </a:r>
            <a:r>
              <a:rPr lang="en-US" sz="3200">
                <a:solidFill>
                  <a:schemeClr val="hlink"/>
                </a:solidFill>
              </a:rPr>
              <a:t> </a:t>
            </a:r>
            <a:r>
              <a:rPr lang="fa-IR" sz="3200">
                <a:solidFill>
                  <a:srgbClr val="33CC33"/>
                </a:solidFill>
              </a:rPr>
              <a:t>آهن، تيشه فرهاد</a:t>
            </a:r>
            <a:r>
              <a:rPr lang="fa-IR" sz="3200">
                <a:solidFill>
                  <a:schemeClr val="hlink"/>
                </a:solidFill>
              </a:rPr>
              <a:t> است</a:t>
            </a:r>
            <a:r>
              <a:rPr lang="en-US" sz="3200">
                <a:solidFill>
                  <a:schemeClr val="hlink"/>
                </a:solidFill>
              </a:rPr>
              <a:t>.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4978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 علاقه جنس </a:t>
            </a:r>
          </a:p>
          <a:p>
            <a:r>
              <a:rPr lang="fa-IR" sz="3200">
                <a:solidFill>
                  <a:schemeClr val="hlink"/>
                </a:solidFill>
              </a:rPr>
              <a:t>تيز رفتار گردد و چيره		</a:t>
            </a:r>
          </a:p>
          <a:p>
            <a:pPr algn="l"/>
            <a:r>
              <a:rPr lang="fa-IR" sz="3200">
                <a:solidFill>
                  <a:schemeClr val="hlink"/>
                </a:solidFill>
              </a:rPr>
              <a:t>چون كه مجروح گردد از </a:t>
            </a:r>
            <a:r>
              <a:rPr lang="fa-IR" sz="3200">
                <a:solidFill>
                  <a:srgbClr val="33CC33"/>
                </a:solidFill>
              </a:rPr>
              <a:t>آهن</a:t>
            </a:r>
          </a:p>
          <a:p>
            <a:r>
              <a:rPr lang="fa-IR" sz="3200">
                <a:solidFill>
                  <a:schemeClr val="hlink"/>
                </a:solidFill>
              </a:rPr>
              <a:t>مراد از </a:t>
            </a:r>
            <a:r>
              <a:rPr lang="fa-IR" sz="3200">
                <a:solidFill>
                  <a:srgbClr val="33CC33"/>
                </a:solidFill>
              </a:rPr>
              <a:t>آهن، چاقو</a:t>
            </a:r>
            <a:r>
              <a:rPr lang="fa-IR" sz="3200">
                <a:solidFill>
                  <a:schemeClr val="hlink"/>
                </a:solidFill>
              </a:rPr>
              <a:t> است كه توسط آن قلم را مي تراشند.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497888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جنس</a:t>
            </a:r>
          </a:p>
          <a:p>
            <a:r>
              <a:rPr lang="fa-IR" sz="3200"/>
              <a:t>از فروع مجاز به علاقه ما كان است. مانند اطلاق </a:t>
            </a:r>
            <a:r>
              <a:rPr lang="fa-IR" sz="3200">
                <a:solidFill>
                  <a:srgbClr val="33CC33"/>
                </a:solidFill>
              </a:rPr>
              <a:t>زر و سيم </a:t>
            </a:r>
            <a:r>
              <a:rPr lang="fa-IR" sz="3200">
                <a:solidFill>
                  <a:schemeClr val="hlink"/>
                </a:solidFill>
              </a:rPr>
              <a:t>به</a:t>
            </a:r>
            <a:r>
              <a:rPr lang="fa-IR" sz="3200">
                <a:solidFill>
                  <a:srgbClr val="33CC33"/>
                </a:solidFill>
              </a:rPr>
              <a:t> دينار و درهم </a:t>
            </a:r>
            <a:r>
              <a:rPr lang="fa-IR" sz="3200">
                <a:solidFill>
                  <a:schemeClr val="hlink"/>
                </a:solidFill>
              </a:rPr>
              <a:t>يا </a:t>
            </a:r>
            <a:r>
              <a:rPr lang="fa-IR" sz="3200">
                <a:solidFill>
                  <a:srgbClr val="33CC33"/>
                </a:solidFill>
              </a:rPr>
              <a:t>تخته </a:t>
            </a:r>
            <a:r>
              <a:rPr lang="fa-IR" sz="3200">
                <a:solidFill>
                  <a:schemeClr val="hlink"/>
                </a:solidFill>
              </a:rPr>
              <a:t>به</a:t>
            </a:r>
            <a:r>
              <a:rPr lang="fa-IR" sz="3200">
                <a:solidFill>
                  <a:srgbClr val="33CC33"/>
                </a:solidFill>
              </a:rPr>
              <a:t> تابوت.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538163" y="225425"/>
            <a:ext cx="81375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 </a:t>
            </a:r>
          </a:p>
          <a:p>
            <a:pPr algn="justLow"/>
            <a:r>
              <a:rPr lang="fa-IR" sz="3200"/>
              <a:t>علاقه صفت و موصوف يا مضاف و مضاف اليه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 علاقه مضاف اليه</a:t>
            </a:r>
          </a:p>
          <a:p>
            <a:pPr algn="justLow"/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ناصحم گفت كه جز </a:t>
            </a:r>
            <a:r>
              <a:rPr lang="fa-IR" sz="3200">
                <a:solidFill>
                  <a:srgbClr val="33CC33"/>
                </a:solidFill>
              </a:rPr>
              <a:t>غم</a:t>
            </a:r>
            <a:r>
              <a:rPr lang="fa-IR" sz="3200">
                <a:solidFill>
                  <a:schemeClr val="hlink"/>
                </a:solidFill>
              </a:rPr>
              <a:t> چه هنر دارد عشق</a:t>
            </a:r>
          </a:p>
          <a:p>
            <a:pPr algn="justLow"/>
            <a:r>
              <a:rPr lang="fa-IR" sz="3200">
                <a:solidFill>
                  <a:schemeClr val="hlink"/>
                </a:solidFill>
              </a:rPr>
              <a:t>گفتم اي خواجه عاقل هنري بهتر از اين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غم</a:t>
            </a:r>
            <a:r>
              <a:rPr lang="fa-IR" sz="3200">
                <a:solidFill>
                  <a:schemeClr val="hlink"/>
                </a:solidFill>
              </a:rPr>
              <a:t>، به جاي </a:t>
            </a:r>
            <a:r>
              <a:rPr lang="fa-IR" sz="3200">
                <a:solidFill>
                  <a:srgbClr val="33CC33"/>
                </a:solidFill>
              </a:rPr>
              <a:t>ايجاد غم</a:t>
            </a:r>
            <a:r>
              <a:rPr lang="fa-IR" sz="3200">
                <a:solidFill>
                  <a:schemeClr val="hlink"/>
                </a:solidFill>
              </a:rPr>
              <a:t> به كار رفته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68313" y="620713"/>
            <a:ext cx="8388350" cy="545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 </a:t>
            </a:r>
          </a:p>
          <a:p>
            <a:pPr>
              <a:lnSpc>
                <a:spcPct val="180000"/>
              </a:lnSpc>
            </a:pPr>
            <a:r>
              <a:rPr lang="fa-IR" sz="3200"/>
              <a:t>علاقه صفت و موصوف يا مضاف و مضاف اليه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مضاف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حاجي به ره كعبه و من طالب ديدار	</a:t>
            </a:r>
          </a:p>
          <a:p>
            <a:pPr algn="l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 او </a:t>
            </a:r>
            <a:r>
              <a:rPr lang="fa-IR" sz="3200">
                <a:solidFill>
                  <a:srgbClr val="33CC33"/>
                </a:solidFill>
              </a:rPr>
              <a:t>خانه </a:t>
            </a:r>
            <a:r>
              <a:rPr lang="fa-IR" sz="3200">
                <a:solidFill>
                  <a:schemeClr val="hlink"/>
                </a:solidFill>
              </a:rPr>
              <a:t>همي جويد و من صاحب </a:t>
            </a:r>
            <a:r>
              <a:rPr lang="fa-IR" sz="3200">
                <a:solidFill>
                  <a:srgbClr val="33CC33"/>
                </a:solidFill>
              </a:rPr>
              <a:t>خانه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خانه</a:t>
            </a:r>
            <a:r>
              <a:rPr lang="fa-IR" sz="3200">
                <a:solidFill>
                  <a:schemeClr val="hlink"/>
                </a:solidFill>
              </a:rPr>
              <a:t> در مفهوم </a:t>
            </a:r>
            <a:r>
              <a:rPr lang="fa-IR" sz="3200">
                <a:solidFill>
                  <a:srgbClr val="33CC33"/>
                </a:solidFill>
              </a:rPr>
              <a:t>خانه كعبه</a:t>
            </a:r>
            <a:r>
              <a:rPr lang="fa-IR" sz="3200">
                <a:solidFill>
                  <a:schemeClr val="hlink"/>
                </a:solidFill>
              </a:rPr>
              <a:t> به كار رفته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430213" y="0"/>
            <a:ext cx="8713787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>
              <a:lnSpc>
                <a:spcPct val="180000"/>
              </a:lnSpc>
            </a:pPr>
            <a:r>
              <a:rPr lang="fa-IR" sz="3200"/>
              <a:t>علاقه صفت و موصوف يا مضاف و مضاف اليه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صفت</a:t>
            </a:r>
          </a:p>
          <a:p>
            <a:pPr>
              <a:lnSpc>
                <a:spcPct val="180000"/>
              </a:lnSpc>
            </a:pPr>
            <a:r>
              <a:rPr lang="fa-IR" sz="3200"/>
              <a:t>ورگفتم اهل مدح و ثنا آل </a:t>
            </a:r>
            <a:r>
              <a:rPr lang="fa-IR" sz="3200">
                <a:solidFill>
                  <a:srgbClr val="33CC33"/>
                </a:solidFill>
              </a:rPr>
              <a:t>مصطفا</a:t>
            </a:r>
            <a:r>
              <a:rPr lang="fa-IR" sz="3200"/>
              <a:t>ست</a:t>
            </a:r>
          </a:p>
          <a:p>
            <a:pPr>
              <a:lnSpc>
                <a:spcPct val="180000"/>
              </a:lnSpc>
            </a:pPr>
            <a:r>
              <a:rPr lang="fa-IR" sz="3200"/>
              <a:t>چون زي شما سزاي جفا و هجا شدم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مصطفي</a:t>
            </a:r>
            <a:r>
              <a:rPr lang="fa-IR" sz="3200"/>
              <a:t> (= برگزيده) </a:t>
            </a:r>
            <a:r>
              <a:rPr lang="fa-IR" sz="3200">
                <a:solidFill>
                  <a:schemeClr val="hlink"/>
                </a:solidFill>
              </a:rPr>
              <a:t>صفت حضرت پيامبر اكرم(ص) به جاي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محمد مصطفي</a:t>
            </a:r>
            <a:r>
              <a:rPr lang="fa-IR" sz="3200"/>
              <a:t> </a:t>
            </a:r>
            <a:r>
              <a:rPr lang="fa-IR" sz="3200">
                <a:solidFill>
                  <a:schemeClr val="hlink"/>
                </a:solidFill>
              </a:rPr>
              <a:t>(ص) به كار رفته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280400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علاقه مجاورت</a:t>
            </a:r>
            <a:r>
              <a:rPr lang="fa-IR" sz="3200"/>
              <a:t> 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واژه اي به سبب مجاورت به جاي واژه ديگري به كار رود.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چو زاغ شب به جابلسا رسيد از حد جابلقا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chemeClr val="hlink"/>
                </a:solidFill>
              </a:rPr>
              <a:t>برآمد </a:t>
            </a:r>
            <a:r>
              <a:rPr lang="fa-IR" sz="3200">
                <a:solidFill>
                  <a:srgbClr val="33CC33"/>
                </a:solidFill>
              </a:rPr>
              <a:t>صبح</a:t>
            </a:r>
            <a:r>
              <a:rPr lang="fa-IR" sz="3200">
                <a:solidFill>
                  <a:schemeClr val="hlink"/>
                </a:solidFill>
              </a:rPr>
              <a:t> رخشنده چو از ياقوت عنقايي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صبح</a:t>
            </a:r>
            <a:r>
              <a:rPr lang="fa-IR" sz="3200">
                <a:solidFill>
                  <a:schemeClr val="hlink"/>
                </a:solidFill>
              </a:rPr>
              <a:t> به جاي </a:t>
            </a:r>
            <a:r>
              <a:rPr lang="fa-IR" sz="3200">
                <a:solidFill>
                  <a:srgbClr val="33CC33"/>
                </a:solidFill>
              </a:rPr>
              <a:t>خورشيد</a:t>
            </a:r>
            <a:r>
              <a:rPr lang="fa-IR" sz="3200">
                <a:solidFill>
                  <a:schemeClr val="hlink"/>
                </a:solidFill>
              </a:rPr>
              <a:t> به كار رفته است.</a:t>
            </a:r>
            <a:endParaRPr lang="en-US" sz="32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34925" y="115888"/>
            <a:ext cx="8893175" cy="71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pPr algn="justLow">
              <a:lnSpc>
                <a:spcPct val="250000"/>
              </a:lnSpc>
            </a:pPr>
            <a:r>
              <a:rPr lang="fa-IR" sz="3200">
                <a:solidFill>
                  <a:srgbClr val="33CC33"/>
                </a:solidFill>
              </a:rPr>
              <a:t>علاقه قوم و خويشي يا مجاز بنوت</a:t>
            </a:r>
          </a:p>
          <a:p>
            <a:pPr algn="justLow">
              <a:lnSpc>
                <a:spcPct val="250000"/>
              </a:lnSpc>
            </a:pPr>
            <a:r>
              <a:rPr lang="fa-IR" sz="3200"/>
              <a:t>گرچو بوذر آرزوي تاج داري روز حشر</a:t>
            </a:r>
          </a:p>
          <a:p>
            <a:pPr algn="justLow">
              <a:lnSpc>
                <a:spcPct val="250000"/>
              </a:lnSpc>
            </a:pPr>
            <a:r>
              <a:rPr lang="fa-IR" sz="3200"/>
              <a:t>دارچون </a:t>
            </a:r>
            <a:r>
              <a:rPr lang="fa-IR" sz="3200">
                <a:solidFill>
                  <a:srgbClr val="33CC33"/>
                </a:solidFill>
              </a:rPr>
              <a:t>منصور حلاج</a:t>
            </a:r>
            <a:r>
              <a:rPr lang="fa-IR" sz="3200"/>
              <a:t> انتظار تاج دار</a:t>
            </a:r>
          </a:p>
          <a:p>
            <a:pPr algn="justLow">
              <a:lnSpc>
                <a:spcPct val="250000"/>
              </a:lnSpc>
            </a:pPr>
            <a:r>
              <a:rPr lang="fa-IR" sz="3200">
                <a:solidFill>
                  <a:srgbClr val="33CC33"/>
                </a:solidFill>
              </a:rPr>
              <a:t>منصور حلاج</a:t>
            </a:r>
            <a:r>
              <a:rPr lang="fa-IR" sz="3200"/>
              <a:t> به جاي </a:t>
            </a:r>
            <a:r>
              <a:rPr lang="fa-IR" sz="3200">
                <a:solidFill>
                  <a:srgbClr val="33CC33"/>
                </a:solidFill>
              </a:rPr>
              <a:t>حسين بن منصور حلاج</a:t>
            </a:r>
            <a:r>
              <a:rPr lang="fa-IR" sz="3200"/>
              <a:t> به كار رفته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0" y="260350"/>
            <a:ext cx="8748713" cy="642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 algn="justLow">
              <a:lnSpc>
                <a:spcPct val="220000"/>
              </a:lnSpc>
            </a:pPr>
            <a:r>
              <a:rPr lang="fa-IR" sz="3200">
                <a:solidFill>
                  <a:srgbClr val="33CC33"/>
                </a:solidFill>
              </a:rPr>
              <a:t>علاقه قوم و خويش يا مجاز بنوت</a:t>
            </a:r>
          </a:p>
          <a:p>
            <a:pPr algn="justLow">
              <a:lnSpc>
                <a:spcPct val="220000"/>
              </a:lnSpc>
            </a:pPr>
            <a:r>
              <a:rPr lang="fa-IR" sz="3200"/>
              <a:t>اي كه نصيحتم كني كز پي او دگر مرو</a:t>
            </a:r>
          </a:p>
          <a:p>
            <a:pPr algn="justLow">
              <a:lnSpc>
                <a:spcPct val="220000"/>
              </a:lnSpc>
            </a:pPr>
            <a:r>
              <a:rPr lang="fa-IR" sz="3200"/>
              <a:t>در نظر </a:t>
            </a:r>
            <a:r>
              <a:rPr lang="fa-IR" sz="3200">
                <a:solidFill>
                  <a:srgbClr val="33CC33"/>
                </a:solidFill>
              </a:rPr>
              <a:t>سبكتگين</a:t>
            </a:r>
            <a:r>
              <a:rPr lang="fa-IR" sz="3200"/>
              <a:t> عيب اياز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كني</a:t>
            </a:r>
          </a:p>
          <a:p>
            <a:pPr algn="justLow">
              <a:lnSpc>
                <a:spcPct val="220000"/>
              </a:lnSpc>
            </a:pPr>
            <a:r>
              <a:rPr lang="fa-IR" sz="3200">
                <a:solidFill>
                  <a:srgbClr val="33CC33"/>
                </a:solidFill>
              </a:rPr>
              <a:t> سبكتگين</a:t>
            </a:r>
            <a:r>
              <a:rPr lang="fa-IR" sz="3200"/>
              <a:t> به جاي </a:t>
            </a:r>
            <a:r>
              <a:rPr lang="fa-IR" sz="3200">
                <a:solidFill>
                  <a:srgbClr val="33CC33"/>
                </a:solidFill>
              </a:rPr>
              <a:t>محمود بن سبكتگين غزنوي</a:t>
            </a:r>
            <a:r>
              <a:rPr lang="fa-IR" sz="3200"/>
              <a:t> به كار رفته است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</a:t>
            </a:r>
          </a:p>
          <a:p>
            <a:pPr algn="just"/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اول</a:t>
            </a:r>
          </a:p>
          <a:p>
            <a:pPr algn="just"/>
            <a:r>
              <a:rPr lang="fa-IR" sz="3200" dirty="0">
                <a:cs typeface="B Titr" pitchFamily="2" charset="-78"/>
              </a:rPr>
              <a:t>آشنايي دانشجو با مقدمات علم بيان و كليات مباحث آن از قبيل سبك ادبي، موضوع علم بيان، تعريف علم بيان،  فايده علم بيان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7852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>
              <a:lnSpc>
                <a:spcPct val="220000"/>
              </a:lnSpc>
            </a:pPr>
            <a:r>
              <a:rPr lang="fa-IR" sz="3200">
                <a:solidFill>
                  <a:srgbClr val="33CC33"/>
                </a:solidFill>
              </a:rPr>
              <a:t>علاقه تضاد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/>
              <a:t> واژه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 در معني ضد آن به كار رود</a:t>
            </a:r>
          </a:p>
          <a:p>
            <a:pPr>
              <a:lnSpc>
                <a:spcPct val="220000"/>
              </a:lnSpc>
            </a:pPr>
            <a:r>
              <a:rPr lang="fa-IR" sz="3200"/>
              <a:t>نا صحم گفت به جز غم چه هنر دارد عشق</a:t>
            </a:r>
          </a:p>
          <a:p>
            <a:pPr>
              <a:lnSpc>
                <a:spcPct val="220000"/>
              </a:lnSpc>
            </a:pPr>
            <a:r>
              <a:rPr lang="fa-IR" sz="3200"/>
              <a:t>گفتم اي خواجه </a:t>
            </a:r>
            <a:r>
              <a:rPr lang="fa-IR" sz="3200">
                <a:solidFill>
                  <a:srgbClr val="33CC33"/>
                </a:solidFill>
              </a:rPr>
              <a:t>عاقل</a:t>
            </a:r>
            <a:r>
              <a:rPr lang="fa-IR" sz="3200"/>
              <a:t> هنري بهتر از اين</a:t>
            </a:r>
          </a:p>
          <a:p>
            <a:pPr>
              <a:lnSpc>
                <a:spcPct val="220000"/>
              </a:lnSpc>
            </a:pPr>
            <a:r>
              <a:rPr lang="fa-IR" sz="3200">
                <a:solidFill>
                  <a:srgbClr val="33CC33"/>
                </a:solidFill>
              </a:rPr>
              <a:t>عاقل</a:t>
            </a:r>
            <a:r>
              <a:rPr lang="fa-IR" sz="3200"/>
              <a:t> به معني </a:t>
            </a:r>
            <a:r>
              <a:rPr lang="fa-IR" sz="3200">
                <a:solidFill>
                  <a:srgbClr val="33CC33"/>
                </a:solidFill>
              </a:rPr>
              <a:t>جاهل</a:t>
            </a:r>
            <a:r>
              <a:rPr lang="fa-IR" sz="3200"/>
              <a:t> به كار رفته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 </a:t>
            </a:r>
          </a:p>
          <a:p>
            <a:pPr algn="justLow"/>
            <a:r>
              <a:rPr lang="fa-IR" sz="3200"/>
              <a:t>مجاز به علاقه تضاد كامل را پيشينيان از مقوله شباهت محسوب كرده و به اين گونه مجاز </a:t>
            </a:r>
            <a:r>
              <a:rPr lang="fa-IR" sz="3200">
                <a:solidFill>
                  <a:srgbClr val="33CC33"/>
                </a:solidFill>
              </a:rPr>
              <a:t>استعاره تهكميه</a:t>
            </a:r>
            <a:r>
              <a:rPr lang="fa-IR" sz="3200"/>
              <a:t>.</a:t>
            </a:r>
          </a:p>
          <a:p>
            <a:pPr algn="justLow"/>
            <a:r>
              <a:rPr lang="fa-IR" sz="3200"/>
              <a:t>يعني استعاره ريشخند مي گفته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اند.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35183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شباهت</a:t>
            </a:r>
            <a:r>
              <a:rPr lang="fa-IR" sz="3200"/>
              <a:t> </a:t>
            </a:r>
            <a:r>
              <a:rPr lang="en-US" sz="3200">
                <a:sym typeface="Symbol" pitchFamily="18" charset="2"/>
              </a:rPr>
              <a:t></a:t>
            </a:r>
            <a:r>
              <a:rPr lang="fa-IR" sz="3200">
                <a:sym typeface="Symbol" pitchFamily="18" charset="2"/>
              </a:rPr>
              <a:t> </a:t>
            </a:r>
            <a:r>
              <a:rPr lang="fa-IR" sz="3200"/>
              <a:t>به كار بردن دو چيز يا دو مفهموم به جاي هم به خاطر يافتن نوعي شباهت بين آنها.</a:t>
            </a:r>
          </a:p>
          <a:p>
            <a:r>
              <a:rPr lang="fa-IR" sz="3200">
                <a:solidFill>
                  <a:srgbClr val="33CC33"/>
                </a:solidFill>
              </a:rPr>
              <a:t>مهمترين نوع مجاز</a:t>
            </a:r>
            <a:r>
              <a:rPr lang="fa-IR" sz="3200"/>
              <a:t>، مجاز به علاقه شباهت است كه آن را استعاره مي نامند.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r>
              <a:rPr lang="fa-IR" sz="3200"/>
              <a:t>مجاز بر دو نوع است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مجاز مرسل</a:t>
            </a:r>
            <a:r>
              <a:rPr lang="fa-IR" sz="3200"/>
              <a:t> كه در آن واژه در غير معني اصلي خود به كار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رود.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مجاز مركب</a:t>
            </a:r>
            <a:r>
              <a:rPr lang="fa-IR" sz="3200"/>
              <a:t> كه در آن جمله در غير معني اصلي خود به كار مي رود.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4963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/>
              <a:t>اگر در </a:t>
            </a:r>
            <a:r>
              <a:rPr lang="fa-IR" sz="3200">
                <a:solidFill>
                  <a:srgbClr val="33CC33"/>
                </a:solidFill>
              </a:rPr>
              <a:t>مجاز مركب</a:t>
            </a:r>
            <a:r>
              <a:rPr lang="fa-IR" sz="3200"/>
              <a:t> علاقه، علاقه شباهت باشد به آن </a:t>
            </a:r>
            <a:r>
              <a:rPr lang="fa-IR" sz="3200">
                <a:solidFill>
                  <a:srgbClr val="33CC33"/>
                </a:solidFill>
              </a:rPr>
              <a:t>استعاره مركب</a:t>
            </a:r>
            <a:r>
              <a:rPr lang="fa-IR" sz="3200"/>
              <a:t>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گويند.</a:t>
            </a:r>
          </a:p>
          <a:p>
            <a:r>
              <a:rPr lang="fa-IR" sz="3200">
                <a:solidFill>
                  <a:srgbClr val="33CC33"/>
                </a:solidFill>
              </a:rPr>
              <a:t>گره به باد مزن</a:t>
            </a:r>
            <a:r>
              <a:rPr lang="fa-IR" sz="3200"/>
              <a:t> گرچه بر مراد رود. </a:t>
            </a:r>
          </a:p>
          <a:p>
            <a:r>
              <a:rPr lang="fa-IR" sz="3200"/>
              <a:t>يعني </a:t>
            </a:r>
            <a:r>
              <a:rPr lang="fa-IR" sz="3200">
                <a:solidFill>
                  <a:srgbClr val="33CC33"/>
                </a:solidFill>
              </a:rPr>
              <a:t>كار بيهوده</a:t>
            </a:r>
            <a:r>
              <a:rPr lang="fa-IR" sz="3200"/>
              <a:t> مكن.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4248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pPr algn="justLow"/>
            <a:r>
              <a:rPr lang="fa-IR" sz="3200"/>
              <a:t>با توجه به كارآيي </a:t>
            </a:r>
            <a:r>
              <a:rPr lang="fa-IR" sz="3200">
                <a:solidFill>
                  <a:srgbClr val="33CC33"/>
                </a:solidFill>
              </a:rPr>
              <a:t>استعاره مركب</a:t>
            </a:r>
            <a:r>
              <a:rPr lang="fa-IR" sz="3200"/>
              <a:t> و </a:t>
            </a:r>
            <a:r>
              <a:rPr lang="fa-IR" sz="3200">
                <a:solidFill>
                  <a:srgbClr val="33CC33"/>
                </a:solidFill>
              </a:rPr>
              <a:t>كنايه</a:t>
            </a:r>
            <a:r>
              <a:rPr lang="fa-IR" sz="3200"/>
              <a:t> كه هر دو جمله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 است در معني غير اصلي، اما اين دو فرق اساسي با هم دارند، در </a:t>
            </a:r>
            <a:r>
              <a:rPr lang="fa-IR" sz="3200">
                <a:solidFill>
                  <a:srgbClr val="33CC33"/>
                </a:solidFill>
              </a:rPr>
              <a:t>استعاره مركب</a:t>
            </a:r>
            <a:r>
              <a:rPr lang="fa-IR" sz="3200"/>
              <a:t> به قرينه لفظي و در </a:t>
            </a:r>
            <a:r>
              <a:rPr lang="fa-IR" sz="3200">
                <a:solidFill>
                  <a:srgbClr val="33CC33"/>
                </a:solidFill>
              </a:rPr>
              <a:t>كنايه</a:t>
            </a:r>
            <a:r>
              <a:rPr lang="fa-IR" sz="3200"/>
              <a:t> به قرينه معنوي نياز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179388" y="695325"/>
            <a:ext cx="8713787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سببيت</a:t>
            </a:r>
          </a:p>
          <a:p>
            <a:r>
              <a:rPr lang="fa-IR" sz="3200"/>
              <a:t>از نام بد ارهمي بترسي		با يار </a:t>
            </a:r>
            <a:r>
              <a:rPr lang="fa-IR" sz="3200">
                <a:solidFill>
                  <a:srgbClr val="33CC33"/>
                </a:solidFill>
              </a:rPr>
              <a:t>بد</a:t>
            </a:r>
            <a:r>
              <a:rPr lang="fa-IR" sz="3200"/>
              <a:t> از بنه </a:t>
            </a:r>
            <a:r>
              <a:rPr lang="fa-IR" sz="3200">
                <a:solidFill>
                  <a:srgbClr val="33CC33"/>
                </a:solidFill>
              </a:rPr>
              <a:t>نپيوند</a:t>
            </a:r>
          </a:p>
          <a:p>
            <a:r>
              <a:rPr lang="fa-IR" sz="3200">
                <a:solidFill>
                  <a:srgbClr val="33CC33"/>
                </a:solidFill>
              </a:rPr>
              <a:t>پيوستن</a:t>
            </a:r>
            <a:r>
              <a:rPr lang="fa-IR" sz="3200"/>
              <a:t> با </a:t>
            </a:r>
            <a:r>
              <a:rPr lang="fa-IR" sz="3200">
                <a:solidFill>
                  <a:srgbClr val="33CC33"/>
                </a:solidFill>
              </a:rPr>
              <a:t>بدان</a:t>
            </a:r>
            <a:r>
              <a:rPr lang="fa-IR" sz="3200"/>
              <a:t> مجاز است زيرا سبب تاثير و تاثر مي شود و آن نيز موجب نام بد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شود.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351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50825" y="260350"/>
            <a:ext cx="87137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سببيت</a:t>
            </a:r>
          </a:p>
          <a:p>
            <a:r>
              <a:rPr lang="fa-IR" sz="3200"/>
              <a:t>الا گر جفاكاري </a:t>
            </a:r>
            <a:r>
              <a:rPr lang="fa-IR" sz="3200">
                <a:solidFill>
                  <a:srgbClr val="33CC33"/>
                </a:solidFill>
              </a:rPr>
              <a:t>انديشه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كن</a:t>
            </a:r>
            <a:r>
              <a:rPr lang="fa-IR" sz="3200"/>
              <a:t> 		</a:t>
            </a:r>
          </a:p>
          <a:p>
            <a:pPr algn="l"/>
            <a:r>
              <a:rPr lang="fa-IR" sz="3200"/>
              <a:t>وفا پيش گير و كرم پيشه كن</a:t>
            </a:r>
          </a:p>
          <a:p>
            <a:r>
              <a:rPr lang="fa-IR" sz="3200">
                <a:solidFill>
                  <a:srgbClr val="33CC33"/>
                </a:solidFill>
              </a:rPr>
              <a:t>انديشه كن</a:t>
            </a:r>
            <a:r>
              <a:rPr lang="fa-IR" sz="3200"/>
              <a:t> در مفهوم  </a:t>
            </a:r>
            <a:r>
              <a:rPr lang="fa-IR" sz="3200">
                <a:solidFill>
                  <a:srgbClr val="33CC33"/>
                </a:solidFill>
              </a:rPr>
              <a:t>اجتناب كن</a:t>
            </a:r>
            <a:r>
              <a:rPr lang="fa-IR" sz="3200"/>
              <a:t> آمده زيرا سبب آن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شود.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7137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</a:t>
            </a:r>
          </a:p>
          <a:p>
            <a:pPr algn="justLow"/>
            <a:r>
              <a:rPr lang="fa-IR" sz="3200"/>
              <a:t>علاقه كل به جز و برعكس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ذكر كل و اراده جزء</a:t>
            </a:r>
          </a:p>
          <a:p>
            <a:pPr algn="justLow"/>
            <a:r>
              <a:rPr lang="fa-IR" sz="3200"/>
              <a:t>عنان را بپيچيد و او را به نعل		</a:t>
            </a:r>
          </a:p>
          <a:p>
            <a:pPr algn="l"/>
            <a:r>
              <a:rPr lang="fa-IR" sz="3200"/>
              <a:t>همي كوفت تا خاك از </a:t>
            </a:r>
            <a:r>
              <a:rPr lang="fa-IR" sz="3200">
                <a:solidFill>
                  <a:srgbClr val="33CC33"/>
                </a:solidFill>
              </a:rPr>
              <a:t>او</a:t>
            </a:r>
            <a:r>
              <a:rPr lang="fa-IR" sz="3200"/>
              <a:t> گشت لعل</a:t>
            </a:r>
          </a:p>
          <a:p>
            <a:pPr algn="justLow"/>
            <a:r>
              <a:rPr lang="fa-IR" sz="3200"/>
              <a:t>از واژه </a:t>
            </a:r>
            <a:r>
              <a:rPr lang="fa-IR" sz="3200">
                <a:solidFill>
                  <a:srgbClr val="33CC33"/>
                </a:solidFill>
              </a:rPr>
              <a:t>او، خون او</a:t>
            </a:r>
            <a:r>
              <a:rPr lang="fa-IR" sz="3200"/>
              <a:t> را اراده كرده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396875" y="225425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</a:t>
            </a:r>
          </a:p>
          <a:p>
            <a:r>
              <a:rPr lang="fa-IR" sz="3200"/>
              <a:t>علاقه كل به جز و برعكس</a:t>
            </a:r>
          </a:p>
          <a:p>
            <a:r>
              <a:rPr lang="fa-IR" sz="3200">
                <a:solidFill>
                  <a:srgbClr val="33CC33"/>
                </a:solidFill>
              </a:rPr>
              <a:t>ذكر جزء و اراده كل</a:t>
            </a:r>
          </a:p>
          <a:p>
            <a:r>
              <a:rPr lang="fa-IR" sz="3200"/>
              <a:t>زمادر همه مرگ را زاده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ايم		</a:t>
            </a:r>
          </a:p>
          <a:p>
            <a:pPr algn="l"/>
            <a:r>
              <a:rPr lang="fa-IR" sz="3200"/>
              <a:t>به بي كام </a:t>
            </a:r>
            <a:r>
              <a:rPr lang="fa-IR" sz="3200">
                <a:solidFill>
                  <a:srgbClr val="33CC33"/>
                </a:solidFill>
              </a:rPr>
              <a:t>گردن </a:t>
            </a:r>
            <a:r>
              <a:rPr lang="fa-IR" sz="3200"/>
              <a:t>بدو داده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ايم</a:t>
            </a:r>
          </a:p>
          <a:p>
            <a:r>
              <a:rPr lang="fa-IR" sz="3200">
                <a:solidFill>
                  <a:srgbClr val="33CC33"/>
                </a:solidFill>
              </a:rPr>
              <a:t>ازگردن، تمام وجود</a:t>
            </a:r>
            <a:r>
              <a:rPr lang="fa-IR" sz="3200"/>
              <a:t> را اراده كرده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9630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بيان- مجاز</a:t>
            </a:r>
          </a:p>
          <a:p>
            <a:pPr algn="just"/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دوم</a:t>
            </a:r>
          </a:p>
          <a:p>
            <a:pPr algn="just"/>
            <a:r>
              <a:rPr lang="fa-IR" sz="3200" dirty="0">
                <a:cs typeface="B Titr" pitchFamily="2" charset="-78"/>
              </a:rPr>
              <a:t>آشنايي دانشجو با مبحث مجاز از قبيل تعريف مجاز، علاقه، انواع مجاز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0" y="260350"/>
            <a:ext cx="8893175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600">
                <a:solidFill>
                  <a:srgbClr val="33CC33"/>
                </a:solidFill>
              </a:rPr>
              <a:t>علاقه ملازمت</a:t>
            </a:r>
          </a:p>
          <a:p>
            <a:r>
              <a:rPr lang="fa-IR" sz="3200"/>
              <a:t>به دلداري آن مرد صاحب نياز</a:t>
            </a:r>
          </a:p>
          <a:p>
            <a:r>
              <a:rPr lang="fa-IR" sz="3200"/>
              <a:t>به زن گفت كاي </a:t>
            </a:r>
            <a:r>
              <a:rPr lang="fa-IR" sz="3200">
                <a:solidFill>
                  <a:srgbClr val="33CC33"/>
                </a:solidFill>
              </a:rPr>
              <a:t>روشنايي</a:t>
            </a:r>
            <a:r>
              <a:rPr lang="fa-IR" sz="3200"/>
              <a:t> بساز</a:t>
            </a:r>
          </a:p>
          <a:p>
            <a:r>
              <a:rPr lang="fa-IR" sz="3200"/>
              <a:t>مراد از </a:t>
            </a:r>
            <a:r>
              <a:rPr lang="fa-IR" sz="3200">
                <a:solidFill>
                  <a:srgbClr val="33CC33"/>
                </a:solidFill>
              </a:rPr>
              <a:t>روشنايي، زن</a:t>
            </a:r>
            <a:r>
              <a:rPr lang="fa-IR" sz="3200"/>
              <a:t>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569325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ملازمت</a:t>
            </a:r>
          </a:p>
          <a:p>
            <a:r>
              <a:rPr lang="fa-IR" sz="3200"/>
              <a:t>علاقه ملازمت بر دو قسم است: 1- تسميه ملزوم به رسم لازم چنانكه </a:t>
            </a:r>
            <a:r>
              <a:rPr lang="fa-IR" sz="3200">
                <a:solidFill>
                  <a:srgbClr val="33CC33"/>
                </a:solidFill>
              </a:rPr>
              <a:t>حرارت</a:t>
            </a:r>
            <a:r>
              <a:rPr lang="fa-IR" sz="3200"/>
              <a:t> بگويند و اراده </a:t>
            </a:r>
            <a:r>
              <a:rPr lang="fa-IR" sz="3200">
                <a:solidFill>
                  <a:srgbClr val="33CC33"/>
                </a:solidFill>
              </a:rPr>
              <a:t>آتش</a:t>
            </a:r>
            <a:r>
              <a:rPr lang="fa-IR" sz="3200"/>
              <a:t> كنند.</a:t>
            </a:r>
          </a:p>
          <a:p>
            <a:r>
              <a:rPr lang="fa-IR" sz="3200"/>
              <a:t>2- تسميه لازم به اسم ملزوم، چنانكه </a:t>
            </a:r>
            <a:r>
              <a:rPr lang="fa-IR" sz="3200">
                <a:solidFill>
                  <a:srgbClr val="33CC33"/>
                </a:solidFill>
              </a:rPr>
              <a:t>شمع</a:t>
            </a:r>
            <a:r>
              <a:rPr lang="fa-IR" sz="3200"/>
              <a:t> بگويند و اراده </a:t>
            </a:r>
            <a:r>
              <a:rPr lang="fa-IR" sz="3200">
                <a:solidFill>
                  <a:srgbClr val="33CC33"/>
                </a:solidFill>
              </a:rPr>
              <a:t>روشنايي</a:t>
            </a:r>
            <a:r>
              <a:rPr lang="fa-IR" sz="3200"/>
              <a:t> كنند.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684213" y="549275"/>
            <a:ext cx="80645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 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ملازمت</a:t>
            </a:r>
          </a:p>
          <a:p>
            <a:r>
              <a:rPr lang="fa-IR" sz="3200">
                <a:solidFill>
                  <a:srgbClr val="33CC33"/>
                </a:solidFill>
              </a:rPr>
              <a:t>شمع</a:t>
            </a:r>
            <a:r>
              <a:rPr lang="fa-IR" sz="3200"/>
              <a:t> را بايد از اين خانه به در بردن و كشتن</a:t>
            </a:r>
          </a:p>
          <a:p>
            <a:r>
              <a:rPr lang="fa-IR" sz="3200"/>
              <a:t>تا كه همسايه نداند كه تو در خانه مايي</a:t>
            </a:r>
          </a:p>
          <a:p>
            <a:r>
              <a:rPr lang="fa-IR" sz="3200"/>
              <a:t>مراد از </a:t>
            </a:r>
            <a:r>
              <a:rPr lang="fa-IR" sz="3200">
                <a:solidFill>
                  <a:srgbClr val="33CC33"/>
                </a:solidFill>
              </a:rPr>
              <a:t>شمع، پرتو آن</a:t>
            </a:r>
            <a:r>
              <a:rPr lang="fa-IR" sz="3200"/>
              <a:t> است نه خود آن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323850" y="692150"/>
            <a:ext cx="83534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 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محل و حال</a:t>
            </a:r>
          </a:p>
          <a:p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شهري</a:t>
            </a:r>
            <a:r>
              <a:rPr lang="fa-IR" sz="3200"/>
              <a:t> متحدثان حسنت 		الا متحيران خاموش</a:t>
            </a:r>
          </a:p>
          <a:p>
            <a:r>
              <a:rPr lang="fa-IR" sz="3200">
                <a:solidFill>
                  <a:srgbClr val="33CC33"/>
                </a:solidFill>
              </a:rPr>
              <a:t>شهري</a:t>
            </a:r>
            <a:r>
              <a:rPr lang="fa-IR" sz="3200"/>
              <a:t> در مفهوم مجازي </a:t>
            </a:r>
            <a:r>
              <a:rPr lang="fa-IR" sz="3200">
                <a:solidFill>
                  <a:srgbClr val="33CC33"/>
                </a:solidFill>
              </a:rPr>
              <a:t>مردم شهر</a:t>
            </a:r>
            <a:r>
              <a:rPr lang="fa-IR" sz="3200"/>
              <a:t>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محل و حال</a:t>
            </a:r>
          </a:p>
          <a:p>
            <a:r>
              <a:rPr lang="fa-IR" sz="3200">
                <a:solidFill>
                  <a:srgbClr val="33CC33"/>
                </a:solidFill>
              </a:rPr>
              <a:t>جهان</a:t>
            </a:r>
            <a:r>
              <a:rPr lang="fa-IR" sz="3200"/>
              <a:t> انجمن شد بر تخت اوي		 </a:t>
            </a:r>
          </a:p>
          <a:p>
            <a:pPr algn="l"/>
            <a:r>
              <a:rPr lang="fa-IR" sz="3200"/>
              <a:t>فرومانده از فره و بخت اوي</a:t>
            </a:r>
          </a:p>
          <a:p>
            <a:r>
              <a:rPr lang="fa-IR" sz="3200"/>
              <a:t>مراد از </a:t>
            </a:r>
            <a:r>
              <a:rPr lang="fa-IR" sz="3200">
                <a:solidFill>
                  <a:srgbClr val="33CC33"/>
                </a:solidFill>
              </a:rPr>
              <a:t>جهان، ساكنان جهان</a:t>
            </a:r>
            <a:r>
              <a:rPr lang="fa-IR" sz="3200"/>
              <a:t>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محل و حال</a:t>
            </a:r>
          </a:p>
          <a:p>
            <a:r>
              <a:rPr lang="fa-IR" sz="3200"/>
              <a:t>تو پشت سپاهي و سالار شاه		</a:t>
            </a:r>
          </a:p>
          <a:p>
            <a:pPr algn="l"/>
            <a:r>
              <a:rPr lang="fa-IR" sz="3200"/>
              <a:t>برآورده از چرخ كيهان </a:t>
            </a:r>
            <a:r>
              <a:rPr lang="fa-IR" sz="3200">
                <a:solidFill>
                  <a:srgbClr val="33CC33"/>
                </a:solidFill>
              </a:rPr>
              <a:t>كلاه</a:t>
            </a:r>
          </a:p>
          <a:p>
            <a:r>
              <a:rPr lang="fa-IR" sz="3200"/>
              <a:t>جاي </a:t>
            </a:r>
            <a:r>
              <a:rPr lang="fa-IR" sz="3200">
                <a:solidFill>
                  <a:srgbClr val="33CC33"/>
                </a:solidFill>
              </a:rPr>
              <a:t>كلاه، سر</a:t>
            </a:r>
            <a:r>
              <a:rPr lang="fa-IR" sz="3200"/>
              <a:t>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6423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 حال و محل</a:t>
            </a:r>
          </a:p>
          <a:p>
            <a:r>
              <a:rPr lang="fa-IR" sz="3200"/>
              <a:t>برآن نامه بنهاد خسرو </a:t>
            </a:r>
            <a:r>
              <a:rPr lang="fa-IR" sz="3200">
                <a:solidFill>
                  <a:srgbClr val="33CC33"/>
                </a:solidFill>
              </a:rPr>
              <a:t>نگين</a:t>
            </a:r>
            <a:r>
              <a:rPr lang="fa-IR" sz="3200"/>
              <a:t>		</a:t>
            </a:r>
          </a:p>
          <a:p>
            <a:pPr algn="l"/>
            <a:r>
              <a:rPr lang="fa-IR" sz="3200"/>
              <a:t>فرستاده را داد و كرد آفرين</a:t>
            </a:r>
          </a:p>
          <a:p>
            <a:r>
              <a:rPr lang="fa-IR" sz="3200"/>
              <a:t>نگين به معني مهر و امضا يعني </a:t>
            </a:r>
            <a:r>
              <a:rPr lang="fa-IR" sz="3200">
                <a:solidFill>
                  <a:srgbClr val="33CC33"/>
                </a:solidFill>
              </a:rPr>
              <a:t>جاي و اثر نگين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323850" y="549275"/>
            <a:ext cx="84613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 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 حال و محل</a:t>
            </a:r>
          </a:p>
          <a:p>
            <a:r>
              <a:rPr lang="fa-IR" sz="3200">
                <a:solidFill>
                  <a:srgbClr val="33CC33"/>
                </a:solidFill>
              </a:rPr>
              <a:t> ريگ</a:t>
            </a:r>
            <a:r>
              <a:rPr lang="fa-IR" sz="3200"/>
              <a:t> آموي  ودرشتي 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او  	</a:t>
            </a:r>
          </a:p>
          <a:p>
            <a:pPr algn="l"/>
            <a:r>
              <a:rPr lang="fa-IR" sz="3200"/>
              <a:t>زير پايم پرنيان آيد همي</a:t>
            </a:r>
          </a:p>
          <a:p>
            <a:r>
              <a:rPr lang="fa-IR" sz="3200"/>
              <a:t>واژه </a:t>
            </a:r>
            <a:r>
              <a:rPr lang="fa-IR" sz="3200">
                <a:solidFill>
                  <a:srgbClr val="33CC33"/>
                </a:solidFill>
              </a:rPr>
              <a:t>ريگ</a:t>
            </a:r>
            <a:r>
              <a:rPr lang="fa-IR" sz="3200"/>
              <a:t> به معني </a:t>
            </a:r>
            <a:r>
              <a:rPr lang="fa-IR" sz="3200">
                <a:solidFill>
                  <a:srgbClr val="33CC33"/>
                </a:solidFill>
              </a:rPr>
              <a:t>ريگزار يا جاي ريگ</a:t>
            </a:r>
            <a:r>
              <a:rPr lang="fa-IR" sz="3200"/>
              <a:t>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395288" y="115888"/>
            <a:ext cx="85693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ماكان</a:t>
            </a:r>
          </a:p>
          <a:p>
            <a:r>
              <a:rPr lang="fa-IR" sz="3200"/>
              <a:t>حمد بي حد مر خداي پاك را		</a:t>
            </a:r>
          </a:p>
          <a:p>
            <a:pPr algn="l"/>
            <a:r>
              <a:rPr lang="fa-IR" sz="3200"/>
              <a:t>آنكه جان بخشيد و ايمان </a:t>
            </a:r>
            <a:r>
              <a:rPr lang="fa-IR" sz="3200">
                <a:solidFill>
                  <a:srgbClr val="33CC33"/>
                </a:solidFill>
              </a:rPr>
              <a:t>خاك</a:t>
            </a:r>
            <a:r>
              <a:rPr lang="fa-IR" sz="3200"/>
              <a:t> را</a:t>
            </a:r>
          </a:p>
          <a:p>
            <a:pPr algn="justLow"/>
            <a:r>
              <a:rPr lang="fa-IR" sz="3200"/>
              <a:t>عطار از واژه </a:t>
            </a:r>
            <a:r>
              <a:rPr lang="fa-IR" sz="3200">
                <a:solidFill>
                  <a:srgbClr val="33CC33"/>
                </a:solidFill>
              </a:rPr>
              <a:t>خاك</a:t>
            </a:r>
            <a:r>
              <a:rPr lang="fa-IR" sz="3200"/>
              <a:t> اراده </a:t>
            </a:r>
            <a:r>
              <a:rPr lang="fa-IR" sz="3200">
                <a:solidFill>
                  <a:srgbClr val="33CC33"/>
                </a:solidFill>
              </a:rPr>
              <a:t>آدمي</a:t>
            </a:r>
            <a:r>
              <a:rPr lang="fa-IR" sz="3200"/>
              <a:t> مي كند چرا كه آدم از خاك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4978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مجاز 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مايكون</a:t>
            </a:r>
          </a:p>
          <a:p>
            <a:r>
              <a:rPr lang="fa-IR" sz="3200"/>
              <a:t>هر هفت كرده </a:t>
            </a:r>
            <a:r>
              <a:rPr lang="fa-IR" sz="3200">
                <a:solidFill>
                  <a:srgbClr val="33CC33"/>
                </a:solidFill>
              </a:rPr>
              <a:t>پردگي رز</a:t>
            </a:r>
            <a:r>
              <a:rPr lang="fa-IR" sz="3200"/>
              <a:t> به خرمن آر</a:t>
            </a:r>
          </a:p>
          <a:p>
            <a:pPr algn="l"/>
            <a:r>
              <a:rPr lang="fa-IR" sz="3200"/>
              <a:t>تا هفت پرده خرد ما برافكند</a:t>
            </a:r>
          </a:p>
          <a:p>
            <a:r>
              <a:rPr lang="fa-IR" sz="3200"/>
              <a:t>خاقاني از عبارت </a:t>
            </a:r>
            <a:r>
              <a:rPr lang="fa-IR" sz="3200">
                <a:solidFill>
                  <a:srgbClr val="33CC33"/>
                </a:solidFill>
              </a:rPr>
              <a:t>پردگي رز ، شراب</a:t>
            </a:r>
            <a:r>
              <a:rPr lang="fa-IR" sz="3200"/>
              <a:t> را اراده كرده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بيان- تشبيه</a:t>
            </a:r>
          </a:p>
          <a:p>
            <a:pPr algn="just"/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سوم</a:t>
            </a:r>
          </a:p>
          <a:p>
            <a:pPr algn="just"/>
            <a:r>
              <a:rPr lang="fa-IR" sz="3200" dirty="0">
                <a:cs typeface="B Titr" pitchFamily="2" charset="-78"/>
              </a:rPr>
              <a:t>آشنايي دانشجو با </a:t>
            </a:r>
            <a:r>
              <a:rPr lang="fa-IR" sz="3200" dirty="0" smtClean="0">
                <a:cs typeface="B Titr" pitchFamily="2" charset="-78"/>
              </a:rPr>
              <a:t>مبحث تشبيه از قبيل تعريف تشبيه، اركان تشبيه، انواع تشبيه، نو كردن تشبيه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395288" y="333375"/>
            <a:ext cx="8459787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تسميه به آلت</a:t>
            </a:r>
          </a:p>
          <a:p>
            <a:r>
              <a:rPr lang="fa-IR" sz="3200"/>
              <a:t>كزين بيش انديشه آسان كنم 		</a:t>
            </a:r>
          </a:p>
          <a:p>
            <a:pPr algn="l"/>
            <a:r>
              <a:rPr lang="fa-IR" sz="3200">
                <a:solidFill>
                  <a:srgbClr val="33CC33"/>
                </a:solidFill>
              </a:rPr>
              <a:t>زبان</a:t>
            </a:r>
            <a:r>
              <a:rPr lang="fa-IR" sz="3200"/>
              <a:t> را به نزدت گروگان كنم</a:t>
            </a:r>
          </a:p>
          <a:p>
            <a:r>
              <a:rPr lang="fa-IR" sz="3200">
                <a:solidFill>
                  <a:srgbClr val="33CC33"/>
                </a:solidFill>
              </a:rPr>
              <a:t>زبان</a:t>
            </a:r>
            <a:r>
              <a:rPr lang="fa-IR" sz="3200"/>
              <a:t>، معني </a:t>
            </a:r>
            <a:r>
              <a:rPr lang="fa-IR" sz="3200">
                <a:solidFill>
                  <a:srgbClr val="33CC33"/>
                </a:solidFill>
              </a:rPr>
              <a:t>قول</a:t>
            </a:r>
            <a:r>
              <a:rPr lang="fa-IR" sz="3200"/>
              <a:t> مي دهد زيرا وسيله و آلت قول و گفتار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علاقه تسميه به آلت</a:t>
            </a:r>
          </a:p>
          <a:p>
            <a:r>
              <a:rPr lang="fa-IR" sz="3200"/>
              <a:t>نه آن طفلم كه از شيرين</a:t>
            </a:r>
            <a:r>
              <a:rPr lang="fa-IR" sz="3200">
                <a:solidFill>
                  <a:srgbClr val="33CC33"/>
                </a:solidFill>
              </a:rPr>
              <a:t> زباني</a:t>
            </a:r>
            <a:r>
              <a:rPr lang="fa-IR" sz="3200"/>
              <a:t>	 </a:t>
            </a:r>
          </a:p>
          <a:p>
            <a:pPr algn="l"/>
            <a:r>
              <a:rPr lang="fa-IR" sz="3200"/>
              <a:t>به خرمايي كليجم راستاني</a:t>
            </a:r>
          </a:p>
          <a:p>
            <a:r>
              <a:rPr lang="fa-IR" sz="3200">
                <a:solidFill>
                  <a:srgbClr val="33CC33"/>
                </a:solidFill>
              </a:rPr>
              <a:t>زبان </a:t>
            </a:r>
            <a:r>
              <a:rPr lang="fa-IR" sz="3200"/>
              <a:t>معني </a:t>
            </a:r>
            <a:r>
              <a:rPr lang="fa-IR" sz="3200">
                <a:solidFill>
                  <a:srgbClr val="33CC33"/>
                </a:solidFill>
              </a:rPr>
              <a:t>گفتار</a:t>
            </a:r>
            <a:r>
              <a:rPr lang="fa-IR" sz="3200"/>
              <a:t> مي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دهد زيرا آلت آن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395288" y="476250"/>
            <a:ext cx="828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323850" y="404813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r>
              <a:rPr lang="fa-IR" sz="3200">
                <a:solidFill>
                  <a:srgbClr val="33CC33"/>
                </a:solidFill>
              </a:rPr>
              <a:t> علاقه تسميه به آلت</a:t>
            </a:r>
          </a:p>
          <a:p>
            <a:r>
              <a:rPr lang="fa-IR" sz="3200"/>
              <a:t>وز آنجا بيامد سوي قبلگاه</a:t>
            </a:r>
          </a:p>
          <a:p>
            <a:pPr algn="l"/>
            <a:r>
              <a:rPr lang="fa-IR" sz="3200"/>
              <a:t>	</a:t>
            </a:r>
            <a:r>
              <a:rPr lang="fa-IR" sz="3200">
                <a:solidFill>
                  <a:srgbClr val="33CC33"/>
                </a:solidFill>
              </a:rPr>
              <a:t>لبش</a:t>
            </a:r>
            <a:r>
              <a:rPr lang="fa-IR" sz="3200"/>
              <a:t> پر دروغ  و سرش كينه خواه</a:t>
            </a:r>
          </a:p>
          <a:p>
            <a:r>
              <a:rPr lang="fa-IR" sz="3200">
                <a:solidFill>
                  <a:srgbClr val="33CC33"/>
                </a:solidFill>
              </a:rPr>
              <a:t>لب</a:t>
            </a:r>
            <a:r>
              <a:rPr lang="fa-IR" sz="3200"/>
              <a:t> مجازاَ معني </a:t>
            </a:r>
            <a:r>
              <a:rPr lang="fa-IR" sz="3200">
                <a:solidFill>
                  <a:srgbClr val="33CC33"/>
                </a:solidFill>
              </a:rPr>
              <a:t>كلام</a:t>
            </a:r>
            <a:r>
              <a:rPr lang="fa-IR" sz="3200"/>
              <a:t> مي دهد به علاقه تسميه به آلت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مجاز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علاقه بدليت</a:t>
            </a:r>
          </a:p>
          <a:p>
            <a:pPr algn="justLow"/>
            <a:r>
              <a:rPr lang="fa-IR" sz="3200"/>
              <a:t> ديدي كه </a:t>
            </a:r>
            <a:r>
              <a:rPr lang="fa-IR" sz="3200">
                <a:solidFill>
                  <a:srgbClr val="33CC33"/>
                </a:solidFill>
              </a:rPr>
              <a:t>خون</a:t>
            </a:r>
            <a:r>
              <a:rPr lang="fa-IR" sz="3200"/>
              <a:t> نا حق پروانه شمع را</a:t>
            </a:r>
          </a:p>
          <a:p>
            <a:pPr algn="justLow"/>
            <a:r>
              <a:rPr lang="fa-IR" sz="3200"/>
              <a:t>چندان امان نداد كه شب را سحر كنم</a:t>
            </a:r>
          </a:p>
          <a:p>
            <a:pPr algn="justLow"/>
            <a:r>
              <a:rPr lang="fa-IR" sz="3200"/>
              <a:t>شاعر از واژه </a:t>
            </a:r>
            <a:r>
              <a:rPr lang="fa-IR" sz="3200">
                <a:solidFill>
                  <a:srgbClr val="33CC33"/>
                </a:solidFill>
              </a:rPr>
              <a:t>خون</a:t>
            </a:r>
            <a:r>
              <a:rPr lang="fa-IR" sz="3200"/>
              <a:t> بدل آن را كه </a:t>
            </a:r>
            <a:r>
              <a:rPr lang="fa-IR" sz="3200">
                <a:solidFill>
                  <a:srgbClr val="33CC33"/>
                </a:solidFill>
              </a:rPr>
              <a:t>خونبها يا قصاص</a:t>
            </a:r>
            <a:r>
              <a:rPr lang="fa-IR" sz="3200"/>
              <a:t> است اراده كرده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713788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تعريف:</a:t>
            </a:r>
          </a:p>
          <a:p>
            <a:pPr algn="justLow"/>
            <a:r>
              <a:rPr lang="fa-IR" sz="3200"/>
              <a:t> تشبيه در علم بيان به معني مانند كردن چيزي است به چيزي، مشروط بر اينكه آن مانندگي مبتني بر كذب يا حداقل دروغ نما باشد.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56932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lnSpc>
                <a:spcPct val="250000"/>
              </a:lnSpc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250000"/>
              </a:lnSpc>
            </a:pPr>
            <a:r>
              <a:rPr lang="fa-IR" sz="3200">
                <a:solidFill>
                  <a:srgbClr val="33CC33"/>
                </a:solidFill>
              </a:rPr>
              <a:t>تعريف:</a:t>
            </a:r>
          </a:p>
          <a:p>
            <a:pPr algn="justLow">
              <a:lnSpc>
                <a:spcPct val="250000"/>
              </a:lnSpc>
            </a:pPr>
            <a:r>
              <a:rPr lang="fa-IR" sz="3200"/>
              <a:t> تشبيه در واقع ادعاي مانندگي دو چيز به هم است كه اين ادعا بايد مبتني بر اغراق و نيز مخيل باشد.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323850" y="188913"/>
            <a:ext cx="8640763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تعريف:</a:t>
            </a:r>
          </a:p>
          <a:p>
            <a:pPr algn="justLow"/>
            <a:r>
              <a:rPr lang="fa-IR" sz="3200"/>
              <a:t> مي توان گفت جمله تشبيهي جمله اي است كه به ظاهر درست نمي نمايد، باعث اعجاب مي شود و كسي به مفاد آن باور ندارد. </a:t>
            </a:r>
            <a:r>
              <a:rPr lang="fa-IR" sz="3200">
                <a:solidFill>
                  <a:srgbClr val="33CC33"/>
                </a:solidFill>
              </a:rPr>
              <a:t>او مثل سرو است</a:t>
            </a:r>
            <a:r>
              <a:rPr lang="fa-IR" sz="3200"/>
              <a:t>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Text Box 4"/>
          <p:cNvSpPr txBox="1">
            <a:spLocks noChangeArrowheads="1"/>
          </p:cNvSpPr>
          <p:nvPr/>
        </p:nvSpPr>
        <p:spPr bwMode="auto">
          <a:xfrm>
            <a:off x="250825" y="404813"/>
            <a:ext cx="8642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تعريف:</a:t>
            </a:r>
          </a:p>
          <a:p>
            <a:pPr algn="justLow"/>
            <a:r>
              <a:rPr lang="fa-IR" sz="3200"/>
              <a:t> جملاتي كه به ظاهر درست است و باعث اعجاب نمي شود. تشبيهي نيست. </a:t>
            </a:r>
            <a:r>
              <a:rPr lang="fa-IR" sz="3200">
                <a:solidFill>
                  <a:srgbClr val="33CC33"/>
                </a:solidFill>
              </a:rPr>
              <a:t>نفت مثل بنزين است</a:t>
            </a:r>
            <a:r>
              <a:rPr lang="fa-IR" sz="3200"/>
              <a:t>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287338" y="404813"/>
            <a:ext cx="8748712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تعريف:</a:t>
            </a:r>
          </a:p>
          <a:p>
            <a:r>
              <a:rPr lang="fa-IR" sz="3200"/>
              <a:t> تشبيه ؛ بيان مخيل حال مشبه، همراه با اغراق است كه درآن:</a:t>
            </a:r>
          </a:p>
          <a:p>
            <a:r>
              <a:rPr lang="fa-IR" sz="3200">
                <a:solidFill>
                  <a:srgbClr val="33CC33"/>
                </a:solidFill>
              </a:rPr>
              <a:t>الف)</a:t>
            </a:r>
            <a:r>
              <a:rPr lang="fa-IR" sz="3200"/>
              <a:t> وجه شبه از مشبه به اخذ مي شود.</a:t>
            </a:r>
          </a:p>
          <a:p>
            <a:r>
              <a:rPr lang="fa-IR" sz="3200">
                <a:solidFill>
                  <a:srgbClr val="33CC33"/>
                </a:solidFill>
              </a:rPr>
              <a:t>ب )</a:t>
            </a:r>
            <a:r>
              <a:rPr lang="fa-IR" sz="3200"/>
              <a:t> مشبه بِه  به لحاظ وجه شبه از مشبه قوي تر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640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65893" name="Text Box 5"/>
          <p:cNvSpPr txBox="1">
            <a:spLocks noChangeArrowheads="1"/>
          </p:cNvSpPr>
          <p:nvPr/>
        </p:nvSpPr>
        <p:spPr bwMode="auto">
          <a:xfrm>
            <a:off x="468313" y="-26988"/>
            <a:ext cx="8351837" cy="6915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اركان:</a:t>
            </a:r>
          </a:p>
          <a:p>
            <a:r>
              <a:rPr lang="fa-IR" sz="3200"/>
              <a:t> الف از نظر ب مانند ج است.</a:t>
            </a:r>
          </a:p>
          <a:p>
            <a:r>
              <a:rPr lang="fa-IR" sz="3200">
                <a:solidFill>
                  <a:srgbClr val="33CC33"/>
                </a:solidFill>
              </a:rPr>
              <a:t>الف)</a:t>
            </a:r>
            <a:r>
              <a:rPr lang="fa-IR" sz="3200"/>
              <a:t> مشبه ( تشبيه شده)</a:t>
            </a:r>
          </a:p>
          <a:p>
            <a:r>
              <a:rPr lang="fa-IR" sz="3200">
                <a:solidFill>
                  <a:srgbClr val="33CC33"/>
                </a:solidFill>
              </a:rPr>
              <a:t>ب )</a:t>
            </a:r>
            <a:r>
              <a:rPr lang="fa-IR" sz="3200"/>
              <a:t> مشبه به ( تشبيه شده به آن)</a:t>
            </a:r>
          </a:p>
          <a:p>
            <a:r>
              <a:rPr lang="fa-IR" sz="3200">
                <a:solidFill>
                  <a:srgbClr val="33CC33"/>
                </a:solidFill>
              </a:rPr>
              <a:t>ج )</a:t>
            </a:r>
            <a:r>
              <a:rPr lang="fa-IR" sz="3200"/>
              <a:t> وجه شبه ( صفت مشترك ادعايي)</a:t>
            </a:r>
          </a:p>
          <a:p>
            <a:r>
              <a:rPr lang="fa-IR" sz="3200"/>
              <a:t>مانند= ادات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7852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بيان- استعاره</a:t>
            </a:r>
          </a:p>
          <a:p>
            <a:pPr algn="just"/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چهارم</a:t>
            </a:r>
          </a:p>
          <a:p>
            <a:pPr algn="just"/>
            <a:r>
              <a:rPr lang="fa-IR" sz="3200" dirty="0">
                <a:cs typeface="B Titr" pitchFamily="2" charset="-78"/>
              </a:rPr>
              <a:t>آشنايي دانشجو با مبحث استعاره از قبيل، تعريف استعاره، قرينه صارفه، اصطلاحات خاص استعاره، انواع استعاره، تناسي تشبيه، هدف از استعاره، استعاره گونه</a:t>
            </a:r>
            <a:r>
              <a:rPr lang="fa-IR" sz="3200" dirty="0">
                <a:cs typeface="Arial" charset="0"/>
              </a:rPr>
              <a:t>‌</a:t>
            </a:r>
            <a:r>
              <a:rPr lang="fa-IR" sz="3200" dirty="0">
                <a:cs typeface="B Titr" pitchFamily="2" charset="-78"/>
              </a:rPr>
              <a:t>ها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86423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مشبه</a:t>
            </a:r>
          </a:p>
          <a:p>
            <a:pPr algn="justLow"/>
            <a:r>
              <a:rPr lang="fa-IR" sz="3200"/>
              <a:t>يكي از اركان اصلي تشبيه است كه همواره در تشبيه حضور دارد و غرض از تشبيه، توصيف مخيل آن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395288" y="404813"/>
            <a:ext cx="83534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مشبه به</a:t>
            </a:r>
          </a:p>
          <a:p>
            <a:pPr algn="justLow"/>
            <a:r>
              <a:rPr lang="fa-IR" sz="3200"/>
              <a:t>يكي از اركان اصلي تشبيه است كه همواره در تشبيه حضور دارد و در صفتي قوي تر و آشكارتر از مشبه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280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وجه شبه</a:t>
            </a:r>
          </a:p>
          <a:p>
            <a:r>
              <a:rPr lang="fa-IR" sz="3200"/>
              <a:t>يكي از اركان تشبيه است كه گاهي در تشبيه حضور دارد </a:t>
            </a:r>
          </a:p>
          <a:p>
            <a:r>
              <a:rPr lang="fa-IR" sz="3200"/>
              <a:t>( تشبيه مفصل) و گاهي حضور ندارد ( تشبيه مجمل)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24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250825" y="333375"/>
            <a:ext cx="864235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وجه شبه</a:t>
            </a:r>
          </a:p>
          <a:p>
            <a:pPr algn="justLow"/>
            <a:r>
              <a:rPr lang="fa-IR" sz="3200"/>
              <a:t> برجسته ترين ركن تشبيه  است كه در حقيقت  فهميدن تشبيه ( و به عبارت بهتر شعر و كلام ادبي) درك و دريافت همين ركن پنهاني و ادعايي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248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وجه شبه</a:t>
            </a:r>
          </a:p>
          <a:p>
            <a:pPr algn="justLow"/>
            <a:r>
              <a:rPr lang="fa-IR" sz="3200"/>
              <a:t>وجه شبه معمولاً در تشبيه ذكر نمي شود زيرا كلام ادبي بايد مخيل باشد و در صورت ذکر وجه شبه، از خيال ورزي كاسته مي شود.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642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وجه شبه</a:t>
            </a:r>
          </a:p>
          <a:p>
            <a:r>
              <a:rPr lang="fa-IR" sz="3200"/>
              <a:t>اگر تشبيه نو و بديع باشد معمولاً وجه شبه را ذكر مي كنند تا تشبيه فهميده شود.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56932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وجه شبه</a:t>
            </a:r>
          </a:p>
          <a:p>
            <a:pPr algn="justLow"/>
            <a:r>
              <a:rPr lang="fa-IR" sz="3200"/>
              <a:t>درك مفهوم تشبيه در نتيجه ذهن و هدف شاعر يا نويسنده در سايه درك و كشف وجه شبه آن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7137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ادات</a:t>
            </a:r>
          </a:p>
          <a:p>
            <a:pPr algn="justLow"/>
            <a:r>
              <a:rPr lang="fa-IR" sz="3200"/>
              <a:t>واژه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هاي  متعددي  كه  گاهي  در جمله   تشبيهي   حضور  دارد ( تشبيه مرسل يا تشبيه صريح) و گاهي حضور ندارد ( تشبيه موكد يا بالكنايه يا محذوف الادات) </a:t>
            </a:r>
            <a:r>
              <a:rPr lang="fa-IR" sz="3200">
                <a:solidFill>
                  <a:srgbClr val="33CC33"/>
                </a:solidFill>
              </a:rPr>
              <a:t>مانند، همانند، مثل، بسان و...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6423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غرض</a:t>
            </a:r>
          </a:p>
          <a:p>
            <a:pPr algn="justLow"/>
            <a:r>
              <a:rPr lang="fa-IR" sz="3200"/>
              <a:t> غرض از تشبيه، توصيف مخيل مشبه  به وسيله مشبه به است، آن توصيف مخيل- كه همان  وجه شبه است- بايد از مشبه به اخذ شود.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611188" y="263525"/>
            <a:ext cx="8281987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بليغ</a:t>
            </a:r>
          </a:p>
          <a:p>
            <a:r>
              <a:rPr lang="fa-IR" sz="3200"/>
              <a:t>وجه شبه و ادات حضور ندارد </a:t>
            </a:r>
          </a:p>
          <a:p>
            <a:r>
              <a:rPr lang="fa-IR" sz="3200"/>
              <a:t>راهم </a:t>
            </a:r>
            <a:r>
              <a:rPr lang="fa-IR" sz="3200">
                <a:solidFill>
                  <a:srgbClr val="33CC33"/>
                </a:solidFill>
              </a:rPr>
              <a:t>شراب لعل</a:t>
            </a:r>
            <a:r>
              <a:rPr lang="fa-IR" sz="3200"/>
              <a:t> زد اي مير عاشقان</a:t>
            </a:r>
          </a:p>
          <a:p>
            <a:r>
              <a:rPr lang="fa-IR" sz="3200"/>
              <a:t>خون مرا به </a:t>
            </a:r>
            <a:r>
              <a:rPr lang="fa-IR" sz="3200">
                <a:solidFill>
                  <a:srgbClr val="33CC33"/>
                </a:solidFill>
              </a:rPr>
              <a:t>چاه زنخدان</a:t>
            </a:r>
            <a:r>
              <a:rPr lang="fa-IR" sz="3200"/>
              <a:t> يار بخش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9630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بيان- استعاره گونه</a:t>
            </a:r>
            <a:r>
              <a:rPr lang="fa-IR" sz="3200" dirty="0">
                <a:solidFill>
                  <a:schemeClr val="hlink"/>
                </a:solidFill>
                <a:cs typeface="Arial" charset="0"/>
              </a:rPr>
              <a:t>‌</a:t>
            </a: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ها</a:t>
            </a:r>
          </a:p>
          <a:p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پنجم</a:t>
            </a:r>
          </a:p>
          <a:p>
            <a:r>
              <a:rPr lang="fa-IR" sz="3200" dirty="0">
                <a:cs typeface="B Titr" pitchFamily="2" charset="-78"/>
              </a:rPr>
              <a:t>آشنايي  دانشجو با مفهوم سمبل، تمثيل، اسطوره و  آركي تايپ 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684213" y="314325"/>
            <a:ext cx="82089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تسويه</a:t>
            </a:r>
          </a:p>
          <a:p>
            <a:r>
              <a:rPr lang="fa-IR" sz="3200"/>
              <a:t>براي چند مشبه، يك مشبه به وجود دارد</a:t>
            </a:r>
          </a:p>
          <a:p>
            <a:r>
              <a:rPr lang="fa-IR" sz="3200"/>
              <a:t>نقش</a:t>
            </a:r>
            <a:r>
              <a:rPr lang="fa-IR" sz="3200">
                <a:solidFill>
                  <a:srgbClr val="33CC33"/>
                </a:solidFill>
              </a:rPr>
              <a:t> خورنق</a:t>
            </a:r>
            <a:r>
              <a:rPr lang="fa-IR" sz="3200"/>
              <a:t> است همه </a:t>
            </a:r>
            <a:r>
              <a:rPr lang="fa-IR" sz="3200">
                <a:solidFill>
                  <a:srgbClr val="33CC33"/>
                </a:solidFill>
              </a:rPr>
              <a:t>باغ و بوستان</a:t>
            </a:r>
          </a:p>
          <a:p>
            <a:r>
              <a:rPr lang="fa-IR" sz="3200"/>
              <a:t>فرش </a:t>
            </a:r>
            <a:r>
              <a:rPr lang="fa-IR" sz="3200">
                <a:solidFill>
                  <a:srgbClr val="33CC33"/>
                </a:solidFill>
              </a:rPr>
              <a:t>ستبرق</a:t>
            </a:r>
            <a:r>
              <a:rPr lang="fa-IR" sz="3200"/>
              <a:t> است همه </a:t>
            </a:r>
            <a:r>
              <a:rPr lang="fa-IR" sz="3200">
                <a:solidFill>
                  <a:srgbClr val="33CC33"/>
                </a:solidFill>
              </a:rPr>
              <a:t>دشت و كوهسار</a:t>
            </a:r>
            <a:r>
              <a:rPr lang="en-US" sz="28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179388" y="-171450"/>
            <a:ext cx="882015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تفضيل</a:t>
            </a:r>
          </a:p>
          <a:p>
            <a:r>
              <a:rPr lang="fa-IR" sz="3200"/>
              <a:t>مشبه، به مشبه به تشبيه مي شود سپس مشبه قوي تر از مشبه به معرفي مي شود.</a:t>
            </a:r>
          </a:p>
          <a:p>
            <a:r>
              <a:rPr lang="fa-IR" sz="3200">
                <a:solidFill>
                  <a:srgbClr val="33CC33"/>
                </a:solidFill>
              </a:rPr>
              <a:t>بنفشه</a:t>
            </a:r>
            <a:r>
              <a:rPr lang="fa-IR" sz="3200"/>
              <a:t> طره مفتول خود گره مي زد</a:t>
            </a:r>
          </a:p>
          <a:p>
            <a:r>
              <a:rPr lang="fa-IR" sz="3200"/>
              <a:t>صبا حكايت </a:t>
            </a:r>
            <a:r>
              <a:rPr lang="fa-IR" sz="3200">
                <a:solidFill>
                  <a:srgbClr val="33CC33"/>
                </a:solidFill>
              </a:rPr>
              <a:t>زلف تو</a:t>
            </a:r>
            <a:r>
              <a:rPr lang="fa-IR" sz="3200"/>
              <a:t>  در ميان انداخت</a:t>
            </a:r>
          </a:p>
          <a:p>
            <a:r>
              <a:rPr lang="fa-IR" sz="3200"/>
              <a:t>يعني زلف تو برتر از طره بنفشه است.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2486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تلميحي</a:t>
            </a:r>
          </a:p>
          <a:p>
            <a:r>
              <a:rPr lang="fa-IR" sz="3200"/>
              <a:t>دريافت وجه شبه در گرو درك و آشنايي با اسطوره يا داستان يا ....</a:t>
            </a:r>
          </a:p>
          <a:p>
            <a:r>
              <a:rPr lang="fa-IR" sz="3200"/>
              <a:t>ثريا چون </a:t>
            </a:r>
            <a:r>
              <a:rPr lang="fa-IR" sz="3200">
                <a:solidFill>
                  <a:srgbClr val="33CC33"/>
                </a:solidFill>
              </a:rPr>
              <a:t>منيژه</a:t>
            </a:r>
            <a:r>
              <a:rPr lang="fa-IR" sz="3200"/>
              <a:t> </a:t>
            </a:r>
            <a:r>
              <a:rPr lang="fa-IR" sz="3200">
                <a:solidFill>
                  <a:srgbClr val="33CC33"/>
                </a:solidFill>
              </a:rPr>
              <a:t>بر سر چاه</a:t>
            </a:r>
          </a:p>
          <a:p>
            <a:r>
              <a:rPr lang="fa-IR" sz="3200"/>
              <a:t>دو چشم من بدو چون </a:t>
            </a:r>
            <a:r>
              <a:rPr lang="fa-IR" sz="3200">
                <a:solidFill>
                  <a:srgbClr val="33CC33"/>
                </a:solidFill>
              </a:rPr>
              <a:t>چاه بيژن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8" name="Text Box 4"/>
          <p:cNvSpPr txBox="1">
            <a:spLocks noChangeArrowheads="1"/>
          </p:cNvSpPr>
          <p:nvPr/>
        </p:nvSpPr>
        <p:spPr bwMode="auto">
          <a:xfrm>
            <a:off x="179388" y="333375"/>
            <a:ext cx="85693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جمع</a:t>
            </a:r>
          </a:p>
          <a:p>
            <a:r>
              <a:rPr lang="fa-IR" sz="3200"/>
              <a:t>يك مشبه داراي چند مشبه به است.</a:t>
            </a:r>
          </a:p>
          <a:p>
            <a:r>
              <a:rPr lang="fa-IR" sz="3200">
                <a:solidFill>
                  <a:srgbClr val="33CC33"/>
                </a:solidFill>
              </a:rPr>
              <a:t>من</a:t>
            </a:r>
            <a:r>
              <a:rPr lang="fa-IR" sz="3200"/>
              <a:t> اگر </a:t>
            </a:r>
            <a:r>
              <a:rPr lang="fa-IR" sz="3200">
                <a:solidFill>
                  <a:srgbClr val="33CC33"/>
                </a:solidFill>
              </a:rPr>
              <a:t>خارم</a:t>
            </a:r>
            <a:r>
              <a:rPr lang="fa-IR" sz="3200"/>
              <a:t> اگر </a:t>
            </a:r>
            <a:r>
              <a:rPr lang="fa-IR" sz="3200">
                <a:solidFill>
                  <a:srgbClr val="33CC33"/>
                </a:solidFill>
              </a:rPr>
              <a:t>گل</a:t>
            </a:r>
            <a:r>
              <a:rPr lang="fa-IR" sz="3200"/>
              <a:t> چمن آرايي هست</a:t>
            </a:r>
          </a:p>
          <a:p>
            <a:r>
              <a:rPr lang="fa-IR" sz="3200"/>
              <a:t>كه به هر شيوه كه مي پروردم مي رويم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24863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 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خيالي</a:t>
            </a:r>
          </a:p>
          <a:p>
            <a:r>
              <a:rPr lang="fa-IR" sz="3200"/>
              <a:t>مشبه به داراي دو جزء واقعي كه روي هم غير واقعي است </a:t>
            </a:r>
          </a:p>
          <a:p>
            <a:r>
              <a:rPr lang="fa-IR" sz="3200"/>
              <a:t>در دل من چيزي است</a:t>
            </a:r>
          </a:p>
          <a:p>
            <a:r>
              <a:rPr lang="fa-IR" sz="3200"/>
              <a:t>مثل يك </a:t>
            </a:r>
            <a:r>
              <a:rPr lang="fa-IR" sz="3200">
                <a:solidFill>
                  <a:srgbClr val="33CC33"/>
                </a:solidFill>
              </a:rPr>
              <a:t>بيشه نور</a:t>
            </a:r>
            <a:r>
              <a:rPr lang="fa-IR" sz="3200"/>
              <a:t>... 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8497888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 – مجمل</a:t>
            </a:r>
          </a:p>
          <a:p>
            <a:r>
              <a:rPr lang="fa-IR" sz="3200"/>
              <a:t>وجه شبه حضور ندارد.</a:t>
            </a:r>
          </a:p>
          <a:p>
            <a:r>
              <a:rPr lang="fa-IR" sz="3200">
                <a:solidFill>
                  <a:srgbClr val="33CC33"/>
                </a:solidFill>
              </a:rPr>
              <a:t>دانش</a:t>
            </a:r>
            <a:r>
              <a:rPr lang="fa-IR" sz="3200"/>
              <a:t> مانند </a:t>
            </a:r>
            <a:r>
              <a:rPr lang="fa-IR" sz="3200">
                <a:solidFill>
                  <a:srgbClr val="33CC33"/>
                </a:solidFill>
              </a:rPr>
              <a:t>نور</a:t>
            </a:r>
            <a:r>
              <a:rPr lang="fa-IR" sz="3200"/>
              <a:t>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396875" y="476250"/>
            <a:ext cx="84963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مرسل</a:t>
            </a:r>
          </a:p>
          <a:p>
            <a:r>
              <a:rPr lang="fa-IR" sz="3200"/>
              <a:t>در تشبيه مرسل يا صريح يا مطلق ادات تشبيه حضور دارد .</a:t>
            </a:r>
          </a:p>
          <a:p>
            <a:r>
              <a:rPr lang="fa-IR" sz="3200"/>
              <a:t>دانش </a:t>
            </a:r>
            <a:r>
              <a:rPr lang="fa-IR" sz="3200">
                <a:solidFill>
                  <a:srgbClr val="33CC33"/>
                </a:solidFill>
              </a:rPr>
              <a:t>مانند</a:t>
            </a:r>
            <a:r>
              <a:rPr lang="fa-IR" sz="3200"/>
              <a:t> نور است.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539750" y="333375"/>
            <a:ext cx="83534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مركب</a:t>
            </a:r>
          </a:p>
          <a:p>
            <a:r>
              <a:rPr lang="fa-IR" sz="3200"/>
              <a:t>وجه شبه مركب است</a:t>
            </a:r>
          </a:p>
          <a:p>
            <a:r>
              <a:rPr lang="fa-IR" sz="3200"/>
              <a:t>سر از البرز برزد قرص خورشيد</a:t>
            </a:r>
          </a:p>
          <a:p>
            <a:r>
              <a:rPr lang="fa-IR" sz="3200"/>
              <a:t>چو </a:t>
            </a:r>
            <a:r>
              <a:rPr lang="fa-IR" sz="3200">
                <a:solidFill>
                  <a:srgbClr val="33CC33"/>
                </a:solidFill>
              </a:rPr>
              <a:t>خون آلوده دزدي سر زمکمن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569325" cy="721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مزدوج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نوعي تشبيه تسويه است كه در آن صفتي از خويش يا صفتي</a:t>
            </a:r>
            <a:r>
              <a:rPr lang="fa-IR"/>
              <a:t> </a:t>
            </a:r>
            <a:r>
              <a:rPr lang="fa-IR" sz="3200"/>
              <a:t>از مقصود به مشبه به ماننده مي شود.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 مانا عقيق نارد هرگز كس از يمن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همرنگ اين </a:t>
            </a:r>
            <a:r>
              <a:rPr lang="fa-IR" sz="3200">
                <a:solidFill>
                  <a:srgbClr val="33CC33"/>
                </a:solidFill>
              </a:rPr>
              <a:t>سرشك من</a:t>
            </a:r>
            <a:r>
              <a:rPr lang="fa-IR" sz="3200"/>
              <a:t> و </a:t>
            </a:r>
            <a:r>
              <a:rPr lang="fa-IR" sz="3200">
                <a:solidFill>
                  <a:srgbClr val="33CC33"/>
                </a:solidFill>
              </a:rPr>
              <a:t>دو لبان تو</a:t>
            </a:r>
          </a:p>
          <a:p>
            <a:pPr algn="justLow">
              <a:lnSpc>
                <a:spcPct val="180000"/>
              </a:lnSpc>
            </a:pPr>
            <a:r>
              <a:rPr lang="fa-IR" sz="3200"/>
              <a:t>سرشك من و لبان تو مانند عقيق يمن است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64076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مشروط</a:t>
            </a:r>
          </a:p>
          <a:p>
            <a:r>
              <a:rPr lang="fa-IR" sz="3200"/>
              <a:t>يا تشبيه شرطي آن است كه مانندگي ميان دو چيز در گرو شرطي باشد</a:t>
            </a:r>
          </a:p>
          <a:p>
            <a:r>
              <a:rPr lang="fa-IR" sz="3200"/>
              <a:t>به سرو ماند </a:t>
            </a:r>
            <a:r>
              <a:rPr lang="fa-IR" sz="3200">
                <a:solidFill>
                  <a:srgbClr val="33CC33"/>
                </a:solidFill>
              </a:rPr>
              <a:t>اگر</a:t>
            </a:r>
            <a:r>
              <a:rPr lang="fa-IR" sz="3200"/>
              <a:t> سرو لاله دار بود</a:t>
            </a:r>
          </a:p>
          <a:p>
            <a:r>
              <a:rPr lang="fa-IR" sz="3200"/>
              <a:t>به مورد ماند </a:t>
            </a:r>
            <a:r>
              <a:rPr lang="fa-IR" sz="3200">
                <a:solidFill>
                  <a:srgbClr val="33CC33"/>
                </a:solidFill>
              </a:rPr>
              <a:t>اگر</a:t>
            </a:r>
            <a:r>
              <a:rPr lang="fa-IR" sz="3200"/>
              <a:t> مورد رويد از نسرين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96875" y="561975"/>
            <a:ext cx="8351838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fa-IR" sz="3200" dirty="0">
                <a:solidFill>
                  <a:schemeClr val="hlink"/>
                </a:solidFill>
                <a:cs typeface="B Titr" pitchFamily="2" charset="-78"/>
              </a:rPr>
              <a:t> بيان- كنايه</a:t>
            </a:r>
          </a:p>
          <a:p>
            <a:pPr algn="just"/>
            <a:r>
              <a:rPr lang="fa-IR" sz="4000" dirty="0">
                <a:solidFill>
                  <a:srgbClr val="33CC33"/>
                </a:solidFill>
                <a:cs typeface="B Titr" pitchFamily="2" charset="-78"/>
              </a:rPr>
              <a:t>هدف كلي فصل ششم</a:t>
            </a:r>
          </a:p>
          <a:p>
            <a:pPr algn="just"/>
            <a:r>
              <a:rPr lang="fa-IR" sz="3200" dirty="0">
                <a:cs typeface="B Titr" pitchFamily="2" charset="-78"/>
              </a:rPr>
              <a:t>آشنايي با مبحث كنايه از قبيل تعريف كنايه، اصطلاحات كنايه، انواع كنايه، فرق كنايه و استعاره مركب و ...</a:t>
            </a:r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64235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مضمر</a:t>
            </a:r>
          </a:p>
          <a:p>
            <a:pPr algn="justLow"/>
            <a:r>
              <a:rPr lang="fa-IR" sz="3200"/>
              <a:t>در تشبيه مضمر يا اضمار يا پنهان يا نهان چارچوب ظاهري تشبيهي نيسست اما در مفهوم تشبيه تشخيص داده مي شود.</a:t>
            </a:r>
          </a:p>
          <a:p>
            <a:pPr algn="justLow"/>
            <a:r>
              <a:rPr lang="fa-IR" sz="3200"/>
              <a:t> چنين كه سجده برم بي حفاظ پيش </a:t>
            </a:r>
            <a:r>
              <a:rPr lang="fa-IR" sz="3200">
                <a:solidFill>
                  <a:srgbClr val="33CC33"/>
                </a:solidFill>
              </a:rPr>
              <a:t>جمالت</a:t>
            </a:r>
            <a:r>
              <a:rPr lang="fa-IR" sz="3200"/>
              <a:t> </a:t>
            </a:r>
          </a:p>
          <a:p>
            <a:pPr algn="justLow"/>
            <a:r>
              <a:rPr lang="fa-IR" sz="3200"/>
              <a:t>به عالمي شده روشن كه </a:t>
            </a:r>
            <a:r>
              <a:rPr lang="fa-IR" sz="3200">
                <a:solidFill>
                  <a:srgbClr val="33CC33"/>
                </a:solidFill>
              </a:rPr>
              <a:t>آفتاب</a:t>
            </a:r>
            <a:r>
              <a:rPr lang="fa-IR" sz="3200"/>
              <a:t> پرستم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497888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معكوس</a:t>
            </a:r>
          </a:p>
          <a:p>
            <a:pPr algn="justLow"/>
            <a:r>
              <a:rPr lang="fa-IR" sz="3200"/>
              <a:t> در تشبيه  معكوس يا عكس يا مقلوب، مشبه و مشبه جابه جا مي شوند، وجه شبه هميشه حضور دارد.</a:t>
            </a:r>
          </a:p>
          <a:p>
            <a:pPr algn="justLow"/>
            <a:r>
              <a:rPr lang="fa-IR" sz="3200"/>
              <a:t> زسم ستوران و گرد سپاه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زمين ماه روي و زمين روي، ماه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مفرد</a:t>
            </a:r>
          </a:p>
          <a:p>
            <a:r>
              <a:rPr lang="fa-IR" sz="3200"/>
              <a:t>مشبه به تصوير و تصور يك چيز </a:t>
            </a:r>
          </a:p>
          <a:p>
            <a:r>
              <a:rPr lang="fa-IR" sz="3200"/>
              <a:t>چو </a:t>
            </a:r>
            <a:r>
              <a:rPr lang="fa-IR" sz="3200">
                <a:solidFill>
                  <a:srgbClr val="33CC33"/>
                </a:solidFill>
              </a:rPr>
              <a:t>جويبار</a:t>
            </a:r>
            <a:r>
              <a:rPr lang="fa-IR" sz="3200"/>
              <a:t> است </a:t>
            </a:r>
            <a:r>
              <a:rPr lang="fa-IR" sz="3200">
                <a:solidFill>
                  <a:srgbClr val="33CC33"/>
                </a:solidFill>
              </a:rPr>
              <a:t>اشك</a:t>
            </a:r>
            <a:r>
              <a:rPr lang="fa-IR" sz="3200"/>
              <a:t> ديده من از آنك</a:t>
            </a:r>
          </a:p>
          <a:p>
            <a:r>
              <a:rPr lang="fa-IR" sz="3200"/>
              <a:t>به </a:t>
            </a:r>
            <a:r>
              <a:rPr lang="fa-IR" sz="3200">
                <a:solidFill>
                  <a:srgbClr val="33CC33"/>
                </a:solidFill>
              </a:rPr>
              <a:t>قد</a:t>
            </a:r>
            <a:r>
              <a:rPr lang="fa-IR" sz="3200"/>
              <a:t> بر شده چون </a:t>
            </a:r>
            <a:r>
              <a:rPr lang="fa-IR" sz="3200">
                <a:solidFill>
                  <a:srgbClr val="33CC33"/>
                </a:solidFill>
              </a:rPr>
              <a:t>سرو</a:t>
            </a:r>
            <a:r>
              <a:rPr lang="fa-IR" sz="3200"/>
              <a:t> جويبار تويي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497887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مفروق</a:t>
            </a:r>
          </a:p>
          <a:p>
            <a:r>
              <a:rPr lang="fa-IR" sz="3200"/>
              <a:t>حضور بيش از يك مشبه و مشبه به</a:t>
            </a:r>
          </a:p>
          <a:p>
            <a:r>
              <a:rPr lang="fa-IR" sz="3200"/>
              <a:t>زان </a:t>
            </a:r>
            <a:r>
              <a:rPr lang="fa-IR" sz="3200">
                <a:solidFill>
                  <a:srgbClr val="33CC33"/>
                </a:solidFill>
              </a:rPr>
              <a:t>قامت</a:t>
            </a:r>
            <a:r>
              <a:rPr lang="fa-IR" sz="3200"/>
              <a:t> همچون </a:t>
            </a:r>
            <a:r>
              <a:rPr lang="fa-IR" sz="3200">
                <a:solidFill>
                  <a:srgbClr val="33CC33"/>
                </a:solidFill>
              </a:rPr>
              <a:t>الف</a:t>
            </a:r>
            <a:r>
              <a:rPr lang="fa-IR" sz="3200"/>
              <a:t> و </a:t>
            </a:r>
            <a:r>
              <a:rPr lang="fa-IR" sz="3200">
                <a:solidFill>
                  <a:srgbClr val="33CC33"/>
                </a:solidFill>
              </a:rPr>
              <a:t>زلف</a:t>
            </a:r>
            <a:r>
              <a:rPr lang="fa-IR" sz="3200"/>
              <a:t> چو </a:t>
            </a:r>
            <a:r>
              <a:rPr lang="fa-IR" sz="3200">
                <a:solidFill>
                  <a:srgbClr val="33CC33"/>
                </a:solidFill>
              </a:rPr>
              <a:t>دالت</a:t>
            </a:r>
            <a:r>
              <a:rPr lang="fa-IR" sz="3200"/>
              <a:t> </a:t>
            </a:r>
          </a:p>
          <a:p>
            <a:r>
              <a:rPr lang="fa-IR" sz="3200">
                <a:solidFill>
                  <a:srgbClr val="33CC33"/>
                </a:solidFill>
              </a:rPr>
              <a:t>باريك</a:t>
            </a:r>
            <a:r>
              <a:rPr lang="fa-IR" sz="3200"/>
              <a:t> شدم چون </a:t>
            </a:r>
            <a:r>
              <a:rPr lang="fa-IR" sz="3200">
                <a:solidFill>
                  <a:srgbClr val="33CC33"/>
                </a:solidFill>
              </a:rPr>
              <a:t>الف</a:t>
            </a:r>
            <a:r>
              <a:rPr lang="fa-IR" sz="3200"/>
              <a:t> و </a:t>
            </a:r>
            <a:r>
              <a:rPr lang="fa-IR" sz="3200">
                <a:solidFill>
                  <a:srgbClr val="33CC33"/>
                </a:solidFill>
              </a:rPr>
              <a:t>چفته</a:t>
            </a:r>
            <a:r>
              <a:rPr lang="fa-IR" sz="3200"/>
              <a:t> چو </a:t>
            </a:r>
            <a:r>
              <a:rPr lang="fa-IR" sz="3200">
                <a:solidFill>
                  <a:srgbClr val="33CC33"/>
                </a:solidFill>
              </a:rPr>
              <a:t>دالي</a:t>
            </a:r>
            <a:endParaRPr lang="en-US" sz="3200">
              <a:solidFill>
                <a:srgbClr val="33CC33"/>
              </a:solidFill>
            </a:endParaRP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2555875" y="260350"/>
            <a:ext cx="62642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مفصل</a:t>
            </a:r>
          </a:p>
          <a:p>
            <a:r>
              <a:rPr lang="fa-IR" sz="3200"/>
              <a:t>وجه شبه در آن حضور دارد</a:t>
            </a:r>
          </a:p>
          <a:p>
            <a:r>
              <a:rPr lang="fa-IR" sz="3200"/>
              <a:t>دانش در </a:t>
            </a:r>
            <a:r>
              <a:rPr lang="fa-IR" sz="3200">
                <a:solidFill>
                  <a:srgbClr val="33CC33"/>
                </a:solidFill>
              </a:rPr>
              <a:t>هدايت</a:t>
            </a:r>
            <a:r>
              <a:rPr lang="fa-IR" sz="3200"/>
              <a:t> مانند نور است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611188" y="333375"/>
            <a:ext cx="8281987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مقيد</a:t>
            </a:r>
          </a:p>
          <a:p>
            <a:pPr algn="justLow"/>
            <a:r>
              <a:rPr lang="fa-IR" sz="3200"/>
              <a:t> در تشبيه مقيد، مشبه به مقيد به قيدي است( صفت- اضافه ....)</a:t>
            </a:r>
          </a:p>
          <a:p>
            <a:pPr algn="justLow"/>
            <a:r>
              <a:rPr lang="fa-IR" sz="3200"/>
              <a:t>رخساره چو </a:t>
            </a:r>
            <a:r>
              <a:rPr lang="fa-IR" sz="3200">
                <a:solidFill>
                  <a:srgbClr val="33CC33"/>
                </a:solidFill>
              </a:rPr>
              <a:t>گلستان خندان</a:t>
            </a:r>
          </a:p>
          <a:p>
            <a:pPr algn="justLow"/>
            <a:r>
              <a:rPr lang="fa-IR" sz="3200"/>
              <a:t>زلفين چو </a:t>
            </a:r>
            <a:r>
              <a:rPr lang="fa-IR" sz="3200">
                <a:solidFill>
                  <a:srgbClr val="33CC33"/>
                </a:solidFill>
              </a:rPr>
              <a:t>زنگيان لاعب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496300" cy="618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انواع- ملفوف= پيچيده</a:t>
            </a:r>
          </a:p>
          <a:p>
            <a:pPr>
              <a:lnSpc>
                <a:spcPct val="150000"/>
              </a:lnSpc>
            </a:pPr>
            <a:r>
              <a:rPr lang="fa-IR" sz="3200"/>
              <a:t>چند  مشبه  جداگانه و  مشبه به  هاي هر يك به  ترتيب قرار  مي گيرند</a:t>
            </a:r>
          </a:p>
          <a:p>
            <a:pPr>
              <a:lnSpc>
                <a:spcPct val="150000"/>
              </a:lnSpc>
            </a:pPr>
            <a:r>
              <a:rPr lang="fa-IR" sz="3200"/>
              <a:t> ز </a:t>
            </a:r>
            <a:r>
              <a:rPr lang="fa-IR" sz="3200">
                <a:solidFill>
                  <a:srgbClr val="33CC33"/>
                </a:solidFill>
              </a:rPr>
              <a:t>روي دوست دل دشمنان</a:t>
            </a:r>
            <a:r>
              <a:rPr lang="fa-IR" sz="3200"/>
              <a:t> چه دريابد</a:t>
            </a:r>
          </a:p>
          <a:p>
            <a:pPr>
              <a:lnSpc>
                <a:spcPct val="150000"/>
              </a:lnSpc>
            </a:pPr>
            <a:r>
              <a:rPr lang="fa-IR" sz="3200">
                <a:solidFill>
                  <a:srgbClr val="33CC33"/>
                </a:solidFill>
              </a:rPr>
              <a:t>چراغ مرده</a:t>
            </a:r>
            <a:r>
              <a:rPr lang="fa-IR" sz="3200"/>
              <a:t> كجا </a:t>
            </a:r>
            <a:r>
              <a:rPr lang="fa-IR" sz="3200">
                <a:solidFill>
                  <a:srgbClr val="33CC33"/>
                </a:solidFill>
              </a:rPr>
              <a:t>شمع آفتاب</a:t>
            </a:r>
            <a:r>
              <a:rPr lang="fa-IR" sz="3200"/>
              <a:t> كجا</a:t>
            </a:r>
          </a:p>
          <a:p>
            <a:pPr>
              <a:lnSpc>
                <a:spcPct val="150000"/>
              </a:lnSpc>
            </a:pPr>
            <a:r>
              <a:rPr lang="fa-IR" sz="3200"/>
              <a:t>روي دوست</a:t>
            </a:r>
            <a:r>
              <a:rPr lang="fa-IR"/>
              <a:t> </a:t>
            </a:r>
            <a:r>
              <a:rPr lang="fa-IR" sz="3200"/>
              <a:t>مانند شمع آفتاب</a:t>
            </a:r>
          </a:p>
          <a:p>
            <a:pPr>
              <a:lnSpc>
                <a:spcPct val="150000"/>
              </a:lnSpc>
            </a:pPr>
            <a:r>
              <a:rPr lang="fa-IR" sz="3200"/>
              <a:t>دل دشمنان مانند چراغ مرده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497888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 بيان- تشبيه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انواع- موكد</a:t>
            </a:r>
          </a:p>
          <a:p>
            <a:pPr algn="justLow"/>
            <a:r>
              <a:rPr lang="fa-IR" sz="3200"/>
              <a:t>در تشبيه موكد يا محذوف الادات يا استوار، ادات حضور ندارد.</a:t>
            </a:r>
          </a:p>
          <a:p>
            <a:pPr algn="justLow"/>
            <a:r>
              <a:rPr lang="fa-IR" sz="3200"/>
              <a:t>با حمله </a:t>
            </a:r>
            <a:r>
              <a:rPr lang="fa-IR" sz="3200">
                <a:solidFill>
                  <a:srgbClr val="33CC33"/>
                </a:solidFill>
              </a:rPr>
              <a:t>باز هيبت</a:t>
            </a:r>
            <a:r>
              <a:rPr lang="fa-IR" sz="3200"/>
              <a:t> او</a:t>
            </a:r>
          </a:p>
          <a:p>
            <a:pPr algn="justLow"/>
            <a:r>
              <a:rPr lang="fa-IR" sz="3200">
                <a:solidFill>
                  <a:srgbClr val="33CC33"/>
                </a:solidFill>
              </a:rPr>
              <a:t>شاهين قضا</a:t>
            </a:r>
            <a:r>
              <a:rPr lang="fa-IR" sz="3200"/>
              <a:t> كبوترآمد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569325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r>
              <a:rPr lang="fa-IR" sz="3200">
                <a:solidFill>
                  <a:srgbClr val="33CC33"/>
                </a:solidFill>
              </a:rPr>
              <a:t>انواع- هر دو طرف حسي</a:t>
            </a:r>
          </a:p>
          <a:p>
            <a:r>
              <a:rPr lang="fa-IR" sz="3200"/>
              <a:t>بيشتر در ادبيات كهن ( سبك خراساني) رايج بود.</a:t>
            </a:r>
          </a:p>
          <a:p>
            <a:r>
              <a:rPr lang="fa-IR" sz="3200"/>
              <a:t>لب بر لبي چو چشم خروس ابلهي بود</a:t>
            </a:r>
          </a:p>
          <a:p>
            <a:r>
              <a:rPr lang="fa-IR" sz="3200"/>
              <a:t>برداشتن به گفته بيهوده خروس</a:t>
            </a:r>
          </a:p>
          <a:p>
            <a:r>
              <a:rPr lang="fa-IR" sz="3200"/>
              <a:t>وجه شبه= ريزي وسرخي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351838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a-IR" sz="3200">
                <a:solidFill>
                  <a:schemeClr val="hlink"/>
                </a:solidFill>
              </a:rPr>
              <a:t> بيان- تشبيه</a:t>
            </a:r>
          </a:p>
          <a:p>
            <a:pPr>
              <a:lnSpc>
                <a:spcPct val="180000"/>
              </a:lnSpc>
            </a:pPr>
            <a:r>
              <a:rPr lang="fa-IR" sz="3200">
                <a:solidFill>
                  <a:srgbClr val="33CC33"/>
                </a:solidFill>
              </a:rPr>
              <a:t>انواع- هر دو طرف حسي</a:t>
            </a:r>
          </a:p>
          <a:p>
            <a:pPr>
              <a:lnSpc>
                <a:spcPct val="180000"/>
              </a:lnSpc>
            </a:pPr>
            <a:r>
              <a:rPr lang="fa-IR" sz="3200"/>
              <a:t>ترانه</a:t>
            </a:r>
            <a:r>
              <a:rPr lang="fa-IR" sz="3200">
                <a:cs typeface="Arial" charset="0"/>
              </a:rPr>
              <a:t>‌</a:t>
            </a:r>
            <a:r>
              <a:rPr lang="fa-IR" sz="3200"/>
              <a:t> اي غمناك</a:t>
            </a:r>
          </a:p>
          <a:p>
            <a:pPr>
              <a:lnSpc>
                <a:spcPct val="180000"/>
              </a:lnSpc>
            </a:pPr>
            <a:r>
              <a:rPr lang="fa-IR" sz="3200"/>
              <a:t>چو دود بر مي خاست</a:t>
            </a:r>
          </a:p>
          <a:p>
            <a:pPr>
              <a:lnSpc>
                <a:spcPct val="180000"/>
              </a:lnSpc>
            </a:pPr>
            <a:r>
              <a:rPr lang="fa-IR" sz="3200"/>
              <a:t>زشهر زنجره  ها</a:t>
            </a:r>
          </a:p>
          <a:p>
            <a:pPr>
              <a:lnSpc>
                <a:spcPct val="180000"/>
              </a:lnSpc>
            </a:pPr>
            <a:r>
              <a:rPr lang="fa-IR" sz="3200"/>
              <a:t>چو دود مي لغزيد</a:t>
            </a:r>
          </a:p>
          <a:p>
            <a:pPr>
              <a:lnSpc>
                <a:spcPct val="180000"/>
              </a:lnSpc>
            </a:pPr>
            <a:r>
              <a:rPr lang="fa-IR" sz="3200"/>
              <a:t>به روي پنجره ها</a:t>
            </a:r>
            <a:endParaRPr lang="en-US" sz="3200"/>
          </a:p>
        </p:txBody>
      </p:sp>
    </p:spTree>
  </p:cSld>
  <p:clrMapOvr>
    <a:masterClrMapping/>
  </p:clrMapOvr>
  <p:transition advClick="0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1" eaLnBrk="1" fontAlgn="base" latinLnBrk="0" hangingPunct="1">
          <a:lnSpc>
            <a:spcPct val="2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PXP_Titr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1" eaLnBrk="1" fontAlgn="base" latinLnBrk="0" hangingPunct="1">
          <a:lnSpc>
            <a:spcPct val="2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PXP_Titr" pitchFamily="2" charset="-78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664</TotalTime>
  <Words>5823</Words>
  <Application>Microsoft Office PowerPoint</Application>
  <PresentationFormat>On-screen Show (4:3)</PresentationFormat>
  <Paragraphs>957</Paragraphs>
  <Slides>168</Slides>
  <Notes>168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168</vt:i4>
      </vt:variant>
    </vt:vector>
  </HeadingPairs>
  <TitlesOfParts>
    <vt:vector size="169" baseType="lpstr">
      <vt:lpstr>1_Stream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Slide 130</vt:lpstr>
      <vt:lpstr>Slide 131</vt:lpstr>
      <vt:lpstr>Slide 132</vt:lpstr>
      <vt:lpstr>Slide 133</vt:lpstr>
      <vt:lpstr>Slide 134</vt:lpstr>
      <vt:lpstr>Slide 135</vt:lpstr>
      <vt:lpstr>Slide 136</vt:lpstr>
      <vt:lpstr>Slide 137</vt:lpstr>
      <vt:lpstr>Slide 138</vt:lpstr>
      <vt:lpstr>Slide 139</vt:lpstr>
      <vt:lpstr>Slide 140</vt:lpstr>
      <vt:lpstr>Slide 141</vt:lpstr>
      <vt:lpstr>Slide 142</vt:lpstr>
      <vt:lpstr>Slide 143</vt:lpstr>
      <vt:lpstr>Slide 144</vt:lpstr>
      <vt:lpstr>Slide 145</vt:lpstr>
      <vt:lpstr>Slide 146</vt:lpstr>
      <vt:lpstr>Slide 147</vt:lpstr>
      <vt:lpstr>Slide 148</vt:lpstr>
      <vt:lpstr>Slide 149</vt:lpstr>
      <vt:lpstr>Slide 150</vt:lpstr>
      <vt:lpstr>Slide 151</vt:lpstr>
      <vt:lpstr>Slide 152</vt:lpstr>
      <vt:lpstr>Slide 153</vt:lpstr>
      <vt:lpstr>Slide 154</vt:lpstr>
      <vt:lpstr>Slide 155</vt:lpstr>
      <vt:lpstr>Slide 156</vt:lpstr>
      <vt:lpstr>Slide 157</vt:lpstr>
      <vt:lpstr>Slide 158</vt:lpstr>
      <vt:lpstr>Slide 159</vt:lpstr>
      <vt:lpstr>Slide 160</vt:lpstr>
      <vt:lpstr>Slide 161</vt:lpstr>
      <vt:lpstr>Slide 162</vt:lpstr>
      <vt:lpstr>Slide 163</vt:lpstr>
      <vt:lpstr>Slide 164</vt:lpstr>
      <vt:lpstr>Slide 165</vt:lpstr>
      <vt:lpstr>Slide 166</vt:lpstr>
      <vt:lpstr>Slide 167</vt:lpstr>
      <vt:lpstr>Slide 168</vt:lpstr>
    </vt:vector>
  </TitlesOfParts>
  <Company>pazvak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ReZa</dc:creator>
  <cp:lastModifiedBy>1</cp:lastModifiedBy>
  <cp:revision>149</cp:revision>
  <dcterms:created xsi:type="dcterms:W3CDTF">2006-12-24T07:28:25Z</dcterms:created>
  <dcterms:modified xsi:type="dcterms:W3CDTF">2020-04-11T05:31:32Z</dcterms:modified>
</cp:coreProperties>
</file>