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41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21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7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0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A28191-D6BB-4490-BDD0-89ABBEF7E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FF9978-A303-4620-8748-ADDD675A7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421" y="104220"/>
            <a:ext cx="7485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>
                <a:solidFill>
                  <a:schemeClr val="accent6">
                    <a:lumMod val="50000"/>
                  </a:schemeClr>
                </a:solidFill>
              </a:rPr>
              <a:t>مقدمات برنامه ریزی درسی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5014" y="1020730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rgbClr val="FFFF00"/>
                </a:solidFill>
              </a:rPr>
              <a:t>فصل 4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6421" y="2828354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rgbClr val="FFC000"/>
                </a:solidFill>
              </a:rPr>
              <a:t> </a:t>
            </a:r>
            <a:r>
              <a:rPr lang="fa-IR" sz="4000" dirty="0" smtClean="0">
                <a:solidFill>
                  <a:srgbClr val="FFC000"/>
                </a:solidFill>
              </a:rPr>
              <a:t>نقی راده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165" y="1809192"/>
            <a:ext cx="6112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rgbClr val="FFFF00"/>
                </a:solidFill>
              </a:rPr>
              <a:t>تعیین </a:t>
            </a:r>
            <a:r>
              <a:rPr lang="fa-IR" sz="4000" dirty="0" smtClean="0">
                <a:solidFill>
                  <a:srgbClr val="FFFF00"/>
                </a:solidFill>
              </a:rPr>
              <a:t>هدف در برنامه درسی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5661" y="318958"/>
            <a:ext cx="7322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</a:rPr>
              <a:t>مفهوم هدف ومعیار های تعیین آن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893" y="1435396"/>
            <a:ext cx="1052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هدف حد یادگیری </a:t>
            </a:r>
            <a:r>
              <a:rPr lang="fa-IR" sz="3200" dirty="0" smtClean="0">
                <a:solidFill>
                  <a:srgbClr val="FFFF00"/>
                </a:solidFill>
              </a:rPr>
              <a:t>است و پس از  </a:t>
            </a:r>
            <a:r>
              <a:rPr lang="fa-IR" sz="3200" dirty="0" smtClean="0">
                <a:solidFill>
                  <a:srgbClr val="FF0000"/>
                </a:solidFill>
              </a:rPr>
              <a:t>نیاز سنجی </a:t>
            </a:r>
            <a:r>
              <a:rPr lang="fa-IR" sz="3200" dirty="0" smtClean="0">
                <a:solidFill>
                  <a:srgbClr val="FFFF00"/>
                </a:solidFill>
              </a:rPr>
              <a:t>تعیین می شود.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893" y="2511524"/>
            <a:ext cx="1052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FF00"/>
                </a:solidFill>
              </a:rPr>
              <a:t>تعیین آن ها تا حدودی</a:t>
            </a:r>
            <a:r>
              <a:rPr lang="fa-IR" sz="3200" dirty="0" smtClean="0">
                <a:solidFill>
                  <a:srgbClr val="FF0000"/>
                </a:solidFill>
              </a:rPr>
              <a:t> پیچیده </a:t>
            </a:r>
            <a:r>
              <a:rPr lang="fa-IR" sz="3200" dirty="0" smtClean="0">
                <a:solidFill>
                  <a:srgbClr val="FFFF00"/>
                </a:solidFill>
              </a:rPr>
              <a:t>می باشد اما در واقع </a:t>
            </a:r>
            <a:r>
              <a:rPr lang="fa-IR" sz="3200" dirty="0" smtClean="0">
                <a:solidFill>
                  <a:srgbClr val="FF0000"/>
                </a:solidFill>
              </a:rPr>
              <a:t>کاستی ها </a:t>
            </a:r>
            <a:r>
              <a:rPr lang="fa-IR" sz="3200" dirty="0" smtClean="0">
                <a:solidFill>
                  <a:srgbClr val="FFFF00"/>
                </a:solidFill>
              </a:rPr>
              <a:t>را نشان میدهند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1009" y="4547927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عوامل تعیین حد یادگیری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677246" y="3711064"/>
            <a:ext cx="574158" cy="2408021"/>
          </a:xfrm>
          <a:prstGeom prst="rightBrac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51445" y="3590965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ماهیت یادگیرنده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209" y="4266155"/>
            <a:ext cx="2945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زندگی اجتماعی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837" y="4797199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رشته علمی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4077" y="5458142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نظام اعتقادی و ارزشی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159" y="273607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ماهیت یادگیرنده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074" y="1297171"/>
            <a:ext cx="10650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توانایی ذهنی علایق  تمایلات نیاز ها و حتی ویژگی های قومی و محلی یادگیرنده </a:t>
            </a:r>
            <a:r>
              <a:rPr lang="fa-IR" sz="3200" dirty="0" smtClean="0">
                <a:solidFill>
                  <a:srgbClr val="FF0000"/>
                </a:solidFill>
              </a:rPr>
              <a:t>مستقیما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در چگونگی هدف تاثیر دارد.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1159" y="2813178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زندگی اجتماعی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74" y="3836742"/>
            <a:ext cx="10650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از آنجا که دانش آموزان برای حضور در جامعه آماده می شوند پس باید هدف ها طوری تعیین شوند که فرد را برای </a:t>
            </a:r>
            <a:r>
              <a:rPr lang="fa-IR" sz="3200" dirty="0" smtClean="0">
                <a:solidFill>
                  <a:srgbClr val="FF0000"/>
                </a:solidFill>
              </a:rPr>
              <a:t>حضور موثر </a:t>
            </a:r>
            <a:r>
              <a:rPr lang="fa-IR" sz="3200" dirty="0" smtClean="0">
                <a:solidFill>
                  <a:schemeClr val="bg1"/>
                </a:solidFill>
              </a:rPr>
              <a:t>در جامعه آماده سازند 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7285" y="284830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رشته علمی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688" y="1254179"/>
            <a:ext cx="10949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باید </a:t>
            </a:r>
            <a:r>
              <a:rPr lang="fa-IR" sz="3200" dirty="0" smtClean="0">
                <a:solidFill>
                  <a:srgbClr val="FF0000"/>
                </a:solidFill>
              </a:rPr>
              <a:t>ساختار مفهومی 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رشته علمی را بشناسیم و با توجه به </a:t>
            </a:r>
            <a:r>
              <a:rPr lang="fa-IR" sz="3200" dirty="0" smtClean="0">
                <a:solidFill>
                  <a:srgbClr val="FF0000"/>
                </a:solidFill>
              </a:rPr>
              <a:t>نوع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3200" dirty="0" smtClean="0">
                <a:solidFill>
                  <a:srgbClr val="FF0000"/>
                </a:solidFill>
              </a:rPr>
              <a:t>دوره 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 </a:t>
            </a:r>
            <a:r>
              <a:rPr lang="fa-IR" sz="3200" dirty="0" smtClean="0">
                <a:solidFill>
                  <a:srgbClr val="FF0000"/>
                </a:solidFill>
              </a:rPr>
              <a:t>پایه تحصیلی 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بین آن ساختار و هدف رابطه برقرار کنیم.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955" y="3033918"/>
            <a:ext cx="463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نظام اعتقادی و ارزشی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688" y="3895914"/>
            <a:ext cx="10949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تربیت را نمی توان از اعتقادات پذیرفته شده جامعه جدا فرض کرد این اعتقادات را باید از منابع </a:t>
            </a:r>
            <a:r>
              <a:rPr lang="fa-IR" sz="3200" dirty="0" smtClean="0">
                <a:solidFill>
                  <a:srgbClr val="FF0000"/>
                </a:solidFill>
              </a:rPr>
              <a:t>دینی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و </a:t>
            </a:r>
            <a:r>
              <a:rPr lang="fa-IR" sz="3200" dirty="0" smtClean="0">
                <a:solidFill>
                  <a:srgbClr val="FF0000"/>
                </a:solidFill>
              </a:rPr>
              <a:t>فلسفی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جستجو کرد در نظام جمهوری اسلامی نظام اعتقادی </a:t>
            </a:r>
            <a:r>
              <a:rPr lang="fa-IR" sz="3200" dirty="0" smtClean="0">
                <a:solidFill>
                  <a:srgbClr val="FF0000"/>
                </a:solidFill>
              </a:rPr>
              <a:t>اسلام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بر همه امور حاکم است و منابع آن </a:t>
            </a:r>
            <a:r>
              <a:rPr lang="fa-IR" sz="3200" dirty="0" smtClean="0">
                <a:solidFill>
                  <a:srgbClr val="FF0000"/>
                </a:solidFill>
              </a:rPr>
              <a:t>قرآن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3200" dirty="0" smtClean="0">
                <a:solidFill>
                  <a:srgbClr val="FF0000"/>
                </a:solidFill>
              </a:rPr>
              <a:t>احادیث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و </a:t>
            </a:r>
            <a:r>
              <a:rPr lang="fa-IR" sz="3200" dirty="0" smtClean="0">
                <a:solidFill>
                  <a:srgbClr val="FF0000"/>
                </a:solidFill>
              </a:rPr>
              <a:t>اسناد اصلی نظام 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می باشد.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156" y="278296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سطوح هدف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1212112"/>
            <a:ext cx="1033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در این باره دیدگاه های مختلفی وجود دارد به چند نمونه از آن ها اشاره می شود: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430" y="1899707"/>
            <a:ext cx="6636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کراتول:هدف های </a:t>
            </a:r>
            <a:r>
              <a:rPr lang="fa-IR" sz="3200" dirty="0" smtClean="0">
                <a:solidFill>
                  <a:srgbClr val="FF0000"/>
                </a:solidFill>
              </a:rPr>
              <a:t>کلی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3200" dirty="0" smtClean="0">
                <a:solidFill>
                  <a:srgbClr val="FF0000"/>
                </a:solidFill>
              </a:rPr>
              <a:t>رفتاری</a:t>
            </a: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و</a:t>
            </a:r>
            <a:r>
              <a:rPr lang="fa-IR" sz="3200" dirty="0" smtClean="0">
                <a:solidFill>
                  <a:srgbClr val="FF0000"/>
                </a:solidFill>
              </a:rPr>
              <a:t>تدریس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699" y="2710412"/>
            <a:ext cx="10336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داویس:مقاصد </a:t>
            </a:r>
            <a:r>
              <a:rPr lang="fa-IR" sz="3200" dirty="0" smtClean="0">
                <a:solidFill>
                  <a:srgbClr val="FF0000"/>
                </a:solidFill>
              </a:rPr>
              <a:t>آموزشی</a:t>
            </a:r>
            <a:r>
              <a:rPr lang="fa-IR" sz="3200" dirty="0" smtClean="0">
                <a:solidFill>
                  <a:schemeClr val="bg1"/>
                </a:solidFill>
              </a:rPr>
              <a:t> هدف های </a:t>
            </a:r>
            <a:r>
              <a:rPr lang="fa-IR" sz="3200" dirty="0" smtClean="0">
                <a:solidFill>
                  <a:srgbClr val="FF0000"/>
                </a:solidFill>
              </a:rPr>
              <a:t>عمومی</a:t>
            </a:r>
            <a:r>
              <a:rPr lang="fa-IR" sz="3200" dirty="0" smtClean="0">
                <a:solidFill>
                  <a:schemeClr val="bg1"/>
                </a:solidFill>
              </a:rPr>
              <a:t> و هدف های </a:t>
            </a:r>
            <a:r>
              <a:rPr lang="fa-IR" sz="3200" dirty="0" smtClean="0">
                <a:solidFill>
                  <a:srgbClr val="FF0000"/>
                </a:solidFill>
              </a:rPr>
              <a:t>ویژه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5649" y="4742999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سیلور و الکساندر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179402" y="3801993"/>
            <a:ext cx="574404" cy="2530564"/>
          </a:xfrm>
          <a:prstGeom prst="rightBrac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85412" y="373235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مقاصد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184" y="4352302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هدفهای کلی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7296" y="4989876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هدفهای جزئی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5875" y="5627450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هدف های عینی خاص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5930" y="275523"/>
            <a:ext cx="4766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نوعی دیگر از تقسیم بندی: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543" y="1297173"/>
            <a:ext cx="10681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الف)</a:t>
            </a:r>
            <a:r>
              <a:rPr lang="fa-IR" sz="3200" i="1" u="sng" dirty="0" smtClean="0">
                <a:solidFill>
                  <a:schemeClr val="bg1"/>
                </a:solidFill>
              </a:rPr>
              <a:t>هدف های آرمانی </a:t>
            </a:r>
            <a:r>
              <a:rPr lang="fa-IR" sz="3200" dirty="0" smtClean="0">
                <a:solidFill>
                  <a:schemeClr val="bg1"/>
                </a:solidFill>
              </a:rPr>
              <a:t>:</a:t>
            </a:r>
            <a:r>
              <a:rPr lang="fa-IR" sz="3200" dirty="0" smtClean="0">
                <a:solidFill>
                  <a:srgbClr val="FFFF00"/>
                </a:solidFill>
              </a:rPr>
              <a:t>فیلسوفان</a:t>
            </a:r>
            <a:r>
              <a:rPr lang="fa-IR" sz="3200" dirty="0" smtClean="0">
                <a:solidFill>
                  <a:schemeClr val="bg1"/>
                </a:solidFill>
              </a:rPr>
              <a:t> و </a:t>
            </a:r>
            <a:r>
              <a:rPr lang="fa-IR" sz="3200" dirty="0" smtClean="0">
                <a:solidFill>
                  <a:srgbClr val="FFFF00"/>
                </a:solidFill>
              </a:rPr>
              <a:t>نظریه پردازان </a:t>
            </a:r>
            <a:r>
              <a:rPr lang="fa-IR" sz="3200" dirty="0" smtClean="0">
                <a:solidFill>
                  <a:schemeClr val="bg1"/>
                </a:solidFill>
              </a:rPr>
              <a:t>آن را ارائه می دهند مانندتربیت ملت عادل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543" y="2811266"/>
            <a:ext cx="10681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ب)</a:t>
            </a:r>
            <a:r>
              <a:rPr lang="fa-IR" sz="3200" i="1" u="sng" dirty="0" smtClean="0">
                <a:solidFill>
                  <a:schemeClr val="bg1"/>
                </a:solidFill>
              </a:rPr>
              <a:t>مقاصد آموزشی </a:t>
            </a:r>
            <a:r>
              <a:rPr lang="fa-IR" sz="3200" dirty="0" smtClean="0">
                <a:solidFill>
                  <a:schemeClr val="bg1"/>
                </a:solidFill>
              </a:rPr>
              <a:t>:درمقایسه با هدف های آرمانی </a:t>
            </a:r>
            <a:r>
              <a:rPr lang="fa-IR" sz="3200" dirty="0" smtClean="0">
                <a:solidFill>
                  <a:srgbClr val="FFFF00"/>
                </a:solidFill>
              </a:rPr>
              <a:t>کلیت</a:t>
            </a:r>
            <a:r>
              <a:rPr lang="fa-IR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rgbClr val="FFFF00"/>
                </a:solidFill>
              </a:rPr>
              <a:t>کمتری</a:t>
            </a:r>
            <a:r>
              <a:rPr lang="fa-IR" sz="3200" dirty="0" smtClean="0">
                <a:solidFill>
                  <a:schemeClr val="bg1"/>
                </a:solidFill>
              </a:rPr>
              <a:t> دارند و</a:t>
            </a:r>
            <a:r>
              <a:rPr lang="fa-IR" sz="3200" dirty="0" smtClean="0">
                <a:solidFill>
                  <a:srgbClr val="FFFF00"/>
                </a:solidFill>
              </a:rPr>
              <a:t>میان مدتند </a:t>
            </a:r>
            <a:r>
              <a:rPr lang="fa-IR" sz="3200" dirty="0" smtClean="0">
                <a:solidFill>
                  <a:schemeClr val="bg1"/>
                </a:solidFill>
              </a:rPr>
              <a:t>مانند تاسیس مدارس فنی و حرفه ای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543" y="4325359"/>
            <a:ext cx="10681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ج)</a:t>
            </a:r>
            <a:r>
              <a:rPr lang="fa-IR" sz="3200" i="1" u="sng" dirty="0" smtClean="0">
                <a:solidFill>
                  <a:schemeClr val="bg1"/>
                </a:solidFill>
              </a:rPr>
              <a:t>هدف های جزئی </a:t>
            </a:r>
            <a:r>
              <a:rPr lang="fa-IR" sz="3200" dirty="0" smtClean="0">
                <a:solidFill>
                  <a:schemeClr val="bg1"/>
                </a:solidFill>
              </a:rPr>
              <a:t>:که وظایف مختص </a:t>
            </a:r>
            <a:r>
              <a:rPr lang="fa-IR" sz="3200" dirty="0" smtClean="0">
                <a:solidFill>
                  <a:srgbClr val="FFFF00"/>
                </a:solidFill>
              </a:rPr>
              <a:t>یاددهی-یادگیری</a:t>
            </a:r>
            <a:r>
              <a:rPr lang="fa-IR" sz="3200" dirty="0" smtClean="0">
                <a:solidFill>
                  <a:schemeClr val="bg1"/>
                </a:solidFill>
              </a:rPr>
              <a:t> را بیان می کنند وسطوحی دارند.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49287" y="834886"/>
            <a:ext cx="8945218" cy="52279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باتوجه به وضعیت ونظام آموزشی میتوان سطوح مختلفی را ارائه کرد.بنابراین عدم توافق در این مورد مهم نیست بلکه مهم این است که بپذیریم هدف ها سطوح دارند و هر سطحی نیز از هدف های سطح بالاتر از خود تحلیل می شود. </a:t>
            </a:r>
            <a:endParaRPr lang="en-US" sz="2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342</Words>
  <Application>Microsoft Office PowerPoint</Application>
  <PresentationFormat>Widescreen</PresentationFormat>
  <Paragraphs>34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abdolhosein</cp:lastModifiedBy>
  <cp:revision>19</cp:revision>
  <dcterms:created xsi:type="dcterms:W3CDTF">2001-12-31T20:39:09Z</dcterms:created>
  <dcterms:modified xsi:type="dcterms:W3CDTF">2020-04-21T19:05:22Z</dcterms:modified>
</cp:coreProperties>
</file>