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3" r:id="rId2"/>
    <p:sldId id="266" r:id="rId3"/>
    <p:sldId id="256" r:id="rId4"/>
    <p:sldId id="257" r:id="rId5"/>
    <p:sldId id="258" r:id="rId6"/>
    <p:sldId id="259" r:id="rId7"/>
    <p:sldId id="260" r:id="rId8"/>
    <p:sldId id="261" r:id="rId9"/>
    <p:sldId id="262" r:id="rId10"/>
    <p:sldId id="267" r:id="rId11"/>
    <p:sldId id="264" r:id="rId12"/>
  </p:sldIdLst>
  <p:sldSz cx="12192000" cy="6858000"/>
  <p:notesSz cx="6858000" cy="9144000"/>
  <p:embeddedFontLst>
    <p:embeddedFont>
      <p:font typeface="0 Homa" panose="020B0604020202020204" charset="-78"/>
      <p:regular r:id="rId13"/>
    </p:embeddedFont>
    <p:embeddedFont>
      <p:font typeface="Bell MT" panose="02020503060305020303" pitchFamily="18" charset="0"/>
      <p:regular r:id="rId14"/>
      <p:bold r:id="rId15"/>
      <p:italic r:id="rId16"/>
    </p:embeddedFont>
    <p:embeddedFont>
      <p:font typeface="IranNastaliq" panose="02020505000000020003" pitchFamily="18" charset="0"/>
      <p:regular r:id="rId17"/>
    </p:embeddedFont>
    <p:embeddedFont>
      <p:font typeface="2  Mitra" panose="00000400000000000000" pitchFamily="2" charset="-78"/>
      <p:regular r:id="rId18"/>
      <p:bold r:id="rId19"/>
    </p:embeddedFont>
    <p:embeddedFont>
      <p:font typeface="B Mitra" panose="00000400000000000000" pitchFamily="2" charset="-78"/>
      <p:regular r:id="rId20"/>
      <p:bold r:id="rId21"/>
    </p:embeddedFont>
    <p:embeddedFont>
      <p:font typeface="Calibri Light" panose="020F0302020204030204" pitchFamily="34" charset="0"/>
      <p:regular r:id="rId22"/>
      <p:italic r:id="rId23"/>
    </p:embeddedFont>
    <p:embeddedFont>
      <p:font typeface="0 Titr Bold" panose="020B0604020202020204" charset="-78"/>
      <p:bold r:id="rId24"/>
    </p:embeddedFont>
    <p:embeddedFont>
      <p:font typeface="Calibri" panose="020F0502020204030204" pitchFamily="34" charset="0"/>
      <p:regular r:id="rId25"/>
      <p:bold r:id="rId26"/>
      <p:italic r:id="rId27"/>
      <p:boldItalic r:id="rId28"/>
    </p:embeddedFont>
  </p:embeddedFontLst>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autoAdjust="0"/>
  </p:normalViewPr>
  <p:slideViewPr>
    <p:cSldViewPr snapToGrid="0">
      <p:cViewPr>
        <p:scale>
          <a:sx n="65" d="100"/>
          <a:sy n="65" d="100"/>
        </p:scale>
        <p:origin x="-480"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E4B41BC-3ACC-4F46-812A-A83F7F4BF868}" type="datetimeFigureOut">
              <a:rPr lang="fa-IR" smtClean="0"/>
              <a:t>08/22/1441</a:t>
            </a:fld>
            <a:endParaRPr lang="fa-I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fa-I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7C09D2-AD61-4A99-8F91-A3F53FA9C04B}" type="slidenum">
              <a:rPr lang="fa-IR" smtClean="0"/>
              <a:t>‹#›</a:t>
            </a:fld>
            <a:endParaRPr lang="fa-IR"/>
          </a:p>
        </p:txBody>
      </p:sp>
    </p:spTree>
    <p:extLst>
      <p:ext uri="{BB962C8B-B14F-4D97-AF65-F5344CB8AC3E}">
        <p14:creationId xmlns:p14="http://schemas.microsoft.com/office/powerpoint/2010/main" val="6135191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1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ounded Rectangle 7"/>
          <p:cNvSpPr/>
          <p:nvPr userDrawn="1"/>
        </p:nvSpPr>
        <p:spPr>
          <a:xfrm>
            <a:off x="129305" y="130464"/>
            <a:ext cx="9273311" cy="6597073"/>
          </a:xfrm>
          <a:prstGeom prst="roundRect">
            <a:avLst>
              <a:gd name="adj" fmla="val 743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Rounded Rectangle 8"/>
          <p:cNvSpPr/>
          <p:nvPr userDrawn="1"/>
        </p:nvSpPr>
        <p:spPr>
          <a:xfrm>
            <a:off x="9647377" y="130463"/>
            <a:ext cx="2336800" cy="659707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1" name="Picture 10"/>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49242" y="243596"/>
            <a:ext cx="1533070" cy="2219544"/>
          </a:xfrm>
          <a:prstGeom prst="rect">
            <a:avLst/>
          </a:prstGeom>
        </p:spPr>
      </p:pic>
      <p:sp>
        <p:nvSpPr>
          <p:cNvPr id="12" name="Rectangle 11"/>
          <p:cNvSpPr/>
          <p:nvPr userDrawn="1"/>
        </p:nvSpPr>
        <p:spPr>
          <a:xfrm>
            <a:off x="9751223" y="2392435"/>
            <a:ext cx="2129109" cy="707886"/>
          </a:xfrm>
          <a:prstGeom prst="rect">
            <a:avLst/>
          </a:prstGeom>
          <a:noFill/>
        </p:spPr>
        <p:txBody>
          <a:bodyPr wrap="none" lIns="91440" tIns="45720" rIns="91440" bIns="45720">
            <a:spAutoFit/>
          </a:bodyPr>
          <a:lstStyle/>
          <a:p>
            <a:pPr algn="ctr"/>
            <a:r>
              <a:rPr lang="fa-IR" sz="4000" b="0" cap="none" spc="0" dirty="0" smtClean="0">
                <a:ln w="9525">
                  <a:noFill/>
                  <a:prstDash val="solid"/>
                </a:ln>
                <a:solidFill>
                  <a:schemeClr val="tx1"/>
                </a:solidFill>
                <a:effectLst/>
                <a:latin typeface="IranNastaliq" panose="02020505000000020003" pitchFamily="18" charset="0"/>
                <a:cs typeface="IranNastaliq" panose="02020505000000020003" pitchFamily="18" charset="0"/>
              </a:rPr>
              <a:t>پردیس شهید رجایی ارومیه</a:t>
            </a:r>
            <a:endParaRPr lang="en-US" sz="4000" b="0" cap="none" spc="0" dirty="0">
              <a:ln w="9525">
                <a:noFill/>
                <a:prstDash val="solid"/>
              </a:ln>
              <a:solidFill>
                <a:schemeClr val="tx1"/>
              </a:solidFill>
              <a:effectLst/>
              <a:latin typeface="IranNastaliq" panose="02020505000000020003" pitchFamily="18" charset="0"/>
              <a:cs typeface="IranNastaliq" panose="02020505000000020003" pitchFamily="18" charset="0"/>
            </a:endParaRPr>
          </a:p>
        </p:txBody>
      </p:sp>
      <p:sp>
        <p:nvSpPr>
          <p:cNvPr id="13" name="Rectangle 12"/>
          <p:cNvSpPr/>
          <p:nvPr userDrawn="1"/>
        </p:nvSpPr>
        <p:spPr>
          <a:xfrm>
            <a:off x="9741586" y="3255769"/>
            <a:ext cx="2169247" cy="2125197"/>
          </a:xfrm>
          <a:prstGeom prst="rect">
            <a:avLst/>
          </a:prstGeom>
          <a:noFill/>
        </p:spPr>
        <p:txBody>
          <a:bodyPr wrap="none" lIns="91440" tIns="45720" rIns="91440" bIns="45720">
            <a:spAutoFit/>
          </a:bodyPr>
          <a:lstStyle/>
          <a:p>
            <a:pPr algn="just" rtl="1">
              <a:lnSpc>
                <a:spcPct val="130000"/>
              </a:lnSpc>
            </a:pPr>
            <a:r>
              <a:rPr lang="fa-IR" sz="2400" b="0" cap="none" spc="0" dirty="0" smtClean="0">
                <a:ln w="9525">
                  <a:noFill/>
                  <a:prstDash val="solid"/>
                </a:ln>
                <a:solidFill>
                  <a:schemeClr val="tx1"/>
                </a:solidFill>
                <a:effectLst/>
                <a:cs typeface="0 Titr Bold" panose="00000700000000000000" pitchFamily="2" charset="-78"/>
              </a:rPr>
              <a:t>درس:</a:t>
            </a:r>
          </a:p>
          <a:p>
            <a:pPr algn="just" rtl="1">
              <a:lnSpc>
                <a:spcPct val="130000"/>
              </a:lnSpc>
            </a:pPr>
            <a:r>
              <a:rPr lang="fa-IR" sz="2400" b="0" cap="none" spc="0" dirty="0" smtClean="0">
                <a:ln w="9525">
                  <a:noFill/>
                  <a:prstDash val="solid"/>
                </a:ln>
                <a:solidFill>
                  <a:schemeClr val="tx1"/>
                </a:solidFill>
                <a:effectLst/>
                <a:cs typeface="0 Homa" panose="00000400000000000000" pitchFamily="2" charset="-78"/>
              </a:rPr>
              <a:t>ارزشیابی</a:t>
            </a:r>
            <a:r>
              <a:rPr lang="fa-IR" sz="2400" b="0" cap="none" spc="0" baseline="0" dirty="0" smtClean="0">
                <a:ln w="9525">
                  <a:noFill/>
                  <a:prstDash val="solid"/>
                </a:ln>
                <a:solidFill>
                  <a:schemeClr val="tx1"/>
                </a:solidFill>
                <a:effectLst/>
                <a:cs typeface="0 Homa" panose="00000400000000000000" pitchFamily="2" charset="-78"/>
              </a:rPr>
              <a:t> از یادگیری</a:t>
            </a:r>
          </a:p>
          <a:p>
            <a:pPr algn="just" rtl="1">
              <a:lnSpc>
                <a:spcPct val="130000"/>
              </a:lnSpc>
            </a:pPr>
            <a:endParaRPr lang="fa-IR" sz="800" b="0" cap="none" spc="0" baseline="0" dirty="0" smtClean="0">
              <a:ln w="9525">
                <a:noFill/>
                <a:prstDash val="solid"/>
              </a:ln>
              <a:solidFill>
                <a:schemeClr val="tx1"/>
              </a:solidFill>
              <a:effectLst/>
              <a:cs typeface="0 Titr Bold" panose="00000700000000000000" pitchFamily="2" charset="-78"/>
            </a:endParaRPr>
          </a:p>
          <a:p>
            <a:pPr algn="just" rtl="1">
              <a:lnSpc>
                <a:spcPct val="130000"/>
              </a:lnSpc>
            </a:pPr>
            <a:r>
              <a:rPr lang="fa-IR" sz="2300" b="0" cap="none" spc="0" baseline="0" dirty="0" smtClean="0">
                <a:ln w="9525">
                  <a:noFill/>
                  <a:prstDash val="solid"/>
                </a:ln>
                <a:solidFill>
                  <a:schemeClr val="tx1"/>
                </a:solidFill>
                <a:effectLst/>
                <a:cs typeface="0 Titr Bold" panose="00000700000000000000" pitchFamily="2" charset="-78"/>
              </a:rPr>
              <a:t>مدرس:</a:t>
            </a:r>
          </a:p>
          <a:p>
            <a:pPr algn="just" rtl="1">
              <a:lnSpc>
                <a:spcPct val="130000"/>
              </a:lnSpc>
            </a:pPr>
            <a:r>
              <a:rPr lang="fa-IR" sz="2400" b="0" cap="none" spc="0" baseline="0" dirty="0" smtClean="0">
                <a:ln w="9525">
                  <a:noFill/>
                  <a:prstDash val="solid"/>
                </a:ln>
                <a:solidFill>
                  <a:schemeClr val="tx1"/>
                </a:solidFill>
                <a:effectLst/>
                <a:cs typeface="0 Homa" panose="00000400000000000000" pitchFamily="2" charset="-78"/>
              </a:rPr>
              <a:t>دکتر مهدی نجاری</a:t>
            </a:r>
            <a:endParaRPr lang="en-US" sz="2400" b="0" cap="none" spc="0" dirty="0">
              <a:ln w="9525">
                <a:noFill/>
                <a:prstDash val="solid"/>
              </a:ln>
              <a:solidFill>
                <a:schemeClr val="tx1"/>
              </a:solidFill>
              <a:effectLst/>
              <a:cs typeface="0 Homa" panose="00000400000000000000" pitchFamily="2" charset="-78"/>
            </a:endParaRPr>
          </a:p>
        </p:txBody>
      </p:sp>
      <p:pic>
        <p:nvPicPr>
          <p:cNvPr id="14" name="Picture 13"/>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68753" y="5533582"/>
            <a:ext cx="1114911" cy="1114911"/>
          </a:xfrm>
          <a:prstGeom prst="rect">
            <a:avLst/>
          </a:prstGeom>
        </p:spPr>
      </p:pic>
    </p:spTree>
    <p:extLst>
      <p:ext uri="{BB962C8B-B14F-4D97-AF65-F5344CB8AC3E}">
        <p14:creationId xmlns:p14="http://schemas.microsoft.com/office/powerpoint/2010/main" val="2149399311"/>
      </p:ext>
    </p:extLst>
  </p:cSld>
  <p:clrMap bg1="lt1" tx1="dk1" bg2="lt2" tx2="dk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88636"/>
            <a:ext cx="9195515" cy="3662541"/>
          </a:xfrm>
          <a:prstGeom prst="rect">
            <a:avLst/>
          </a:prstGeom>
          <a:noFill/>
        </p:spPr>
        <p:txBody>
          <a:bodyPr wrap="square" lIns="91440" tIns="45720" rIns="91440" bIns="45720">
            <a:spAutoFit/>
          </a:bodyPr>
          <a:lstStyle/>
          <a:p>
            <a:pPr algn="ctr"/>
            <a:r>
              <a:rPr lang="fa-IR" sz="4800" dirty="0" smtClean="0">
                <a:ln w="9525">
                  <a:solidFill>
                    <a:schemeClr val="bg1"/>
                  </a:solidFill>
                  <a:prstDash val="solid"/>
                </a:ln>
                <a:cs typeface="0 Titr Bold" panose="00000700000000000000" pitchFamily="2" charset="-78"/>
              </a:rPr>
              <a:t>درس ارزشیابی از یادگیری</a:t>
            </a:r>
          </a:p>
          <a:p>
            <a:pPr algn="ctr"/>
            <a:endParaRPr lang="fa-IR" sz="4800" dirty="0" smtClean="0">
              <a:ln w="9525">
                <a:solidFill>
                  <a:schemeClr val="bg1"/>
                </a:solidFill>
                <a:prstDash val="solid"/>
              </a:ln>
              <a:cs typeface="0 Titr Bold" panose="00000700000000000000" pitchFamily="2" charset="-78"/>
            </a:endParaRPr>
          </a:p>
          <a:p>
            <a:pPr algn="ctr">
              <a:lnSpc>
                <a:spcPct val="200000"/>
              </a:lnSpc>
            </a:pPr>
            <a:r>
              <a:rPr lang="fa-IR" sz="3600" b="1" cap="none" spc="0" dirty="0" smtClean="0">
                <a:ln w="9525">
                  <a:solidFill>
                    <a:schemeClr val="bg1"/>
                  </a:solidFill>
                  <a:prstDash val="solid"/>
                </a:ln>
                <a:solidFill>
                  <a:schemeClr val="tx1"/>
                </a:solidFill>
                <a:cs typeface="0 Homa" panose="00000400000000000000" pitchFamily="2" charset="-78"/>
              </a:rPr>
              <a:t>منبع درس:</a:t>
            </a:r>
          </a:p>
          <a:p>
            <a:pPr algn="ctr" rtl="1">
              <a:lnSpc>
                <a:spcPct val="200000"/>
              </a:lnSpc>
            </a:pPr>
            <a:r>
              <a:rPr lang="fa-IR" sz="3200" cap="none" spc="0" dirty="0" smtClean="0">
                <a:ln w="9525">
                  <a:solidFill>
                    <a:schemeClr val="bg1"/>
                  </a:solidFill>
                  <a:prstDash val="solid"/>
                </a:ln>
                <a:solidFill>
                  <a:schemeClr val="tx1"/>
                </a:solidFill>
                <a:cs typeface="0 Homa" panose="00000400000000000000" pitchFamily="2" charset="-78"/>
              </a:rPr>
              <a:t>ارزشیابی آموزشی -دکتر علی اکبر سیف</a:t>
            </a:r>
          </a:p>
        </p:txBody>
      </p:sp>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9131" y="-157014"/>
            <a:ext cx="5535348" cy="2346036"/>
          </a:xfrm>
          <a:prstGeom prst="rect">
            <a:avLst/>
          </a:prstGeom>
        </p:spPr>
      </p:pic>
      <p:pic>
        <p:nvPicPr>
          <p:cNvPr id="5"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4816010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345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5961" y="420955"/>
            <a:ext cx="9144000" cy="5644993"/>
          </a:xfrm>
        </p:spPr>
        <p:txBody>
          <a:bodyPr/>
          <a:lstStyle/>
          <a:p>
            <a:pPr lvl="0" algn="just" rtl="1">
              <a:lnSpc>
                <a:spcPct val="150000"/>
              </a:lnSpc>
              <a:spcBef>
                <a:spcPts val="0"/>
              </a:spcBef>
            </a:pPr>
            <a:r>
              <a:rPr lang="fa-IR" sz="2800" b="1" dirty="0">
                <a:solidFill>
                  <a:srgbClr val="000000"/>
                </a:solidFill>
                <a:latin typeface="B Nazanin,Bold"/>
                <a:cs typeface="B Mitra" panose="00000400000000000000" pitchFamily="2" charset="-78"/>
              </a:rPr>
              <a:t>فایده قواعد اندازه گیری :</a:t>
            </a:r>
          </a:p>
          <a:p>
            <a:pPr lvl="0" algn="just" rtl="1">
              <a:lnSpc>
                <a:spcPct val="150000"/>
              </a:lnSpc>
              <a:spcBef>
                <a:spcPts val="0"/>
              </a:spcBef>
            </a:pPr>
            <a:r>
              <a:rPr lang="fa-IR" sz="2800" b="1" dirty="0">
                <a:solidFill>
                  <a:srgbClr val="000000"/>
                </a:solidFill>
                <a:latin typeface="B Nazanin,Bold"/>
                <a:cs typeface="B Mitra" panose="00000400000000000000" pitchFamily="2" charset="-78"/>
              </a:rPr>
              <a:t> </a:t>
            </a:r>
            <a:r>
              <a:rPr lang="fa-IR" sz="2800" dirty="0">
                <a:solidFill>
                  <a:srgbClr val="000000"/>
                </a:solidFill>
                <a:latin typeface="B Nazanin,Bold"/>
                <a:cs typeface="B Mitra" panose="00000400000000000000" pitchFamily="2" charset="-78"/>
              </a:rPr>
              <a:t>کمک می کند تا افراد مختلفی که می خواهند اندازه گیری را مورد استفاده قرار دهند </a:t>
            </a:r>
            <a:r>
              <a:rPr lang="fa-IR" sz="2800" dirty="0">
                <a:solidFill>
                  <a:srgbClr val="000000"/>
                </a:solidFill>
                <a:cs typeface="B Mitra" panose="00000400000000000000" pitchFamily="2" charset="-78"/>
              </a:rPr>
              <a:t>آنرا یکسان بکار بندند.</a:t>
            </a:r>
          </a:p>
          <a:p>
            <a:pPr lvl="0" algn="just" rtl="1">
              <a:lnSpc>
                <a:spcPct val="150000"/>
              </a:lnSpc>
              <a:spcBef>
                <a:spcPts val="0"/>
              </a:spcBef>
            </a:pPr>
            <a:r>
              <a:rPr lang="fa-IR" sz="2800" b="1" dirty="0">
                <a:solidFill>
                  <a:srgbClr val="000000"/>
                </a:solidFill>
                <a:latin typeface="B Nazanin,Bold"/>
                <a:cs typeface="B Mitra" panose="00000400000000000000" pitchFamily="2" charset="-78"/>
              </a:rPr>
              <a:t>در واقع: </a:t>
            </a:r>
            <a:r>
              <a:rPr lang="fa-IR" sz="2800" dirty="0">
                <a:solidFill>
                  <a:srgbClr val="000000"/>
                </a:solidFill>
                <a:latin typeface="B Nazanin,Bold"/>
                <a:cs typeface="B Mitra" panose="00000400000000000000" pitchFamily="2" charset="-78"/>
              </a:rPr>
              <a:t>اختلاف آرا یا عدم وحدت رویه ای وجود نداشته باشد و یک وحدت رویه در اندازه گیری ایجاد شود.</a:t>
            </a:r>
          </a:p>
          <a:p>
            <a:pPr lvl="0" algn="just" rtl="1">
              <a:lnSpc>
                <a:spcPct val="150000"/>
              </a:lnSpc>
              <a:spcBef>
                <a:spcPts val="0"/>
              </a:spcBef>
            </a:pPr>
            <a:r>
              <a:rPr lang="fa-IR" sz="2800" b="1" dirty="0">
                <a:solidFill>
                  <a:srgbClr val="FF0000"/>
                </a:solidFill>
                <a:latin typeface="B Nazanin,Bold"/>
                <a:cs typeface="B Mitra" panose="00000400000000000000" pitchFamily="2" charset="-78"/>
              </a:rPr>
              <a:t>قواعد اندازه گیری </a:t>
            </a:r>
            <a:r>
              <a:rPr lang="fa-IR" sz="2800" b="1" dirty="0">
                <a:solidFill>
                  <a:srgbClr val="000000"/>
                </a:solidFill>
                <a:latin typeface="B Nazanin,Bold"/>
                <a:cs typeface="B Mitra" panose="00000400000000000000" pitchFamily="2" charset="-78"/>
              </a:rPr>
              <a:t>اولین و مهمترین جنبه </a:t>
            </a:r>
            <a:r>
              <a:rPr lang="fa-IR" sz="2800" b="1" u="sng" dirty="0">
                <a:solidFill>
                  <a:srgbClr val="000000"/>
                </a:solidFill>
                <a:latin typeface="B Nazanin,Bold"/>
                <a:cs typeface="B Mitra" panose="00000400000000000000" pitchFamily="2" charset="-78"/>
              </a:rPr>
              <a:t>استاندارد کردن</a:t>
            </a:r>
            <a:r>
              <a:rPr lang="fa-IR" sz="2800" b="1" dirty="0">
                <a:solidFill>
                  <a:srgbClr val="000000"/>
                </a:solidFill>
                <a:latin typeface="B Nazanin,Bold"/>
                <a:cs typeface="B Mitra" panose="00000400000000000000" pitchFamily="2" charset="-78"/>
              </a:rPr>
              <a:t> و </a:t>
            </a:r>
            <a:r>
              <a:rPr lang="fa-IR" sz="2800" b="1" u="sng" dirty="0">
                <a:solidFill>
                  <a:srgbClr val="000000"/>
                </a:solidFill>
                <a:latin typeface="B Nazanin,Bold"/>
                <a:cs typeface="B Mitra" panose="00000400000000000000" pitchFamily="2" charset="-78"/>
              </a:rPr>
              <a:t>میزان کردن</a:t>
            </a:r>
            <a:r>
              <a:rPr lang="fa-IR" sz="2800" b="1" dirty="0">
                <a:solidFill>
                  <a:srgbClr val="000000"/>
                </a:solidFill>
                <a:latin typeface="B Nazanin,Bold"/>
                <a:cs typeface="B Mitra" panose="00000400000000000000" pitchFamily="2" charset="-78"/>
              </a:rPr>
              <a:t> آزمون های </a:t>
            </a:r>
            <a:r>
              <a:rPr lang="fa-IR" sz="2800" b="1" u="sng" dirty="0">
                <a:solidFill>
                  <a:srgbClr val="000000"/>
                </a:solidFill>
                <a:latin typeface="B Nazanin,Bold"/>
                <a:cs typeface="B Mitra" panose="00000400000000000000" pitchFamily="2" charset="-78"/>
              </a:rPr>
              <a:t>روانی</a:t>
            </a:r>
            <a:r>
              <a:rPr lang="fa-IR" sz="2800" b="1" dirty="0">
                <a:solidFill>
                  <a:srgbClr val="000000"/>
                </a:solidFill>
                <a:latin typeface="B Nazanin,Bold"/>
                <a:cs typeface="B Mitra" panose="00000400000000000000" pitchFamily="2" charset="-78"/>
              </a:rPr>
              <a:t> است </a:t>
            </a:r>
            <a:r>
              <a:rPr lang="fa-IR" sz="2800" dirty="0">
                <a:solidFill>
                  <a:srgbClr val="000000"/>
                </a:solidFill>
                <a:latin typeface="B Nazanin,Bold"/>
                <a:cs typeface="B Mitra" panose="00000400000000000000" pitchFamily="2" charset="-78"/>
              </a:rPr>
              <a:t>که </a:t>
            </a:r>
            <a:r>
              <a:rPr lang="fa-IR" sz="2800" dirty="0">
                <a:solidFill>
                  <a:srgbClr val="000000"/>
                </a:solidFill>
                <a:cs typeface="B Mitra" panose="00000400000000000000" pitchFamily="2" charset="-78"/>
              </a:rPr>
              <a:t>اگر این کار (استاندارد یا میزان کردن) صورت نگیرد نتایج متعددی خواهیم داشت و وحدت رویه ای وجود ندارد.</a:t>
            </a:r>
            <a:endParaRPr lang="fa-IR" sz="2800" dirty="0">
              <a:solidFill>
                <a:prstClr val="black"/>
              </a:solidFill>
              <a:cs typeface="B Mitra" panose="00000400000000000000" pitchFamily="2" charset="-78"/>
            </a:endParaRPr>
          </a:p>
          <a:p>
            <a:pPr algn="just" rtl="1"/>
            <a:endParaRPr lang="en-US" dirty="0"/>
          </a:p>
        </p:txBody>
      </p:sp>
    </p:spTree>
    <p:extLst>
      <p:ext uri="{BB962C8B-B14F-4D97-AF65-F5344CB8AC3E}">
        <p14:creationId xmlns:p14="http://schemas.microsoft.com/office/powerpoint/2010/main" val="3710873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1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Rounded Rectangle 4"/>
          <p:cNvSpPr/>
          <p:nvPr/>
        </p:nvSpPr>
        <p:spPr>
          <a:xfrm>
            <a:off x="336000" y="189000"/>
            <a:ext cx="11520000" cy="6480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3780302" y="1851645"/>
            <a:ext cx="4631396" cy="3154710"/>
          </a:xfrm>
          <a:prstGeom prst="rect">
            <a:avLst/>
          </a:prstGeom>
          <a:noFill/>
        </p:spPr>
        <p:txBody>
          <a:bodyPr wrap="none" lIns="91440" tIns="45720" rIns="91440" bIns="45720">
            <a:spAutoFit/>
          </a:bodyPr>
          <a:lstStyle/>
          <a:p>
            <a:pPr algn="ctr"/>
            <a:r>
              <a:rPr lang="fa-IR" sz="19900" dirty="0" smtClean="0">
                <a:ln w="9525">
                  <a:noFill/>
                  <a:prstDash val="solid"/>
                </a:ln>
                <a:cs typeface="0 Titr Bold" panose="00000700000000000000" pitchFamily="2" charset="-78"/>
              </a:rPr>
              <a:t>پایان</a:t>
            </a:r>
            <a:endParaRPr lang="en-US" sz="19900" cap="none" spc="0" dirty="0">
              <a:ln w="9525">
                <a:noFill/>
                <a:prstDash val="solid"/>
              </a:ln>
              <a:cs typeface="0 Titr Bold" panose="00000700000000000000" pitchFamily="2" charset="-78"/>
            </a:endParaRPr>
          </a:p>
        </p:txBody>
      </p:sp>
    </p:spTree>
    <p:extLst>
      <p:ext uri="{BB962C8B-B14F-4D97-AF65-F5344CB8AC3E}">
        <p14:creationId xmlns:p14="http://schemas.microsoft.com/office/powerpoint/2010/main" val="2979245186"/>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8991" y="695459"/>
            <a:ext cx="9144000" cy="4356279"/>
          </a:xfrm>
        </p:spPr>
        <p:txBody>
          <a:bodyPr/>
          <a:lstStyle/>
          <a:p>
            <a:endParaRPr lang="fa-IR" dirty="0" smtClean="0">
              <a:ln w="9525">
                <a:solidFill>
                  <a:schemeClr val="bg1"/>
                </a:solidFill>
                <a:prstDash val="solid"/>
              </a:ln>
              <a:cs typeface="0 Titr Bold" panose="00000700000000000000" pitchFamily="2" charset="-78"/>
            </a:endParaRPr>
          </a:p>
          <a:p>
            <a:endParaRPr lang="fa-IR" dirty="0">
              <a:ln w="9525">
                <a:solidFill>
                  <a:schemeClr val="bg1"/>
                </a:solidFill>
                <a:prstDash val="solid"/>
              </a:ln>
              <a:cs typeface="0 Titr Bold" panose="00000700000000000000" pitchFamily="2" charset="-78"/>
            </a:endParaRPr>
          </a:p>
          <a:p>
            <a:r>
              <a:rPr lang="fa-IR" dirty="0" smtClean="0">
                <a:ln w="9525">
                  <a:solidFill>
                    <a:schemeClr val="bg1"/>
                  </a:solidFill>
                  <a:prstDash val="solid"/>
                </a:ln>
                <a:cs typeface="0 Titr Bold" panose="00000700000000000000" pitchFamily="2" charset="-78"/>
              </a:rPr>
              <a:t>جلسه اول</a:t>
            </a:r>
          </a:p>
          <a:p>
            <a:endParaRPr lang="fa-IR" dirty="0">
              <a:ln w="9525">
                <a:solidFill>
                  <a:schemeClr val="bg1"/>
                </a:solidFill>
                <a:prstDash val="solid"/>
              </a:ln>
              <a:cs typeface="0 Titr Bold" panose="00000700000000000000" pitchFamily="2" charset="-78"/>
            </a:endParaRPr>
          </a:p>
          <a:p>
            <a:r>
              <a:rPr lang="fa-IR" sz="3600" b="1" dirty="0" smtClean="0">
                <a:ln w="9525">
                  <a:solidFill>
                    <a:schemeClr val="bg1"/>
                  </a:solidFill>
                  <a:prstDash val="solid"/>
                </a:ln>
                <a:cs typeface="0 Titr Bold" panose="00000700000000000000" pitchFamily="2" charset="-78"/>
              </a:rPr>
              <a:t>تعاریف </a:t>
            </a:r>
            <a:r>
              <a:rPr lang="fa-IR" sz="3600" b="1" dirty="0">
                <a:ln w="9525">
                  <a:solidFill>
                    <a:schemeClr val="bg1"/>
                  </a:solidFill>
                  <a:prstDash val="solid"/>
                </a:ln>
                <a:cs typeface="0 Titr Bold" panose="00000700000000000000" pitchFamily="2" charset="-78"/>
              </a:rPr>
              <a:t>و اصطلاحات</a:t>
            </a:r>
          </a:p>
          <a:p>
            <a:endParaRPr lang="fa-IR" dirty="0">
              <a:ln w="9525">
                <a:solidFill>
                  <a:schemeClr val="bg1"/>
                </a:solidFill>
                <a:prstDash val="solid"/>
              </a:ln>
              <a:cs typeface="0 Titr Bold" panose="00000700000000000000" pitchFamily="2" charset="-78"/>
            </a:endParaRPr>
          </a:p>
          <a:p>
            <a:endParaRPr lang="en-US" dirty="0">
              <a:ln w="9525">
                <a:solidFill>
                  <a:schemeClr val="bg1"/>
                </a:solidFill>
                <a:prstDash val="solid"/>
              </a:ln>
              <a:cs typeface="0 Titr Bold" panose="00000700000000000000" pitchFamily="2" charset="-78"/>
            </a:endParaRPr>
          </a:p>
          <a:p>
            <a:endParaRPr lang="en-US" dirty="0"/>
          </a:p>
        </p:txBody>
      </p:sp>
      <p:sp>
        <p:nvSpPr>
          <p:cNvPr id="4" name="Rounded Rectangle 3"/>
          <p:cNvSpPr/>
          <p:nvPr/>
        </p:nvSpPr>
        <p:spPr>
          <a:xfrm>
            <a:off x="3653697" y="1390918"/>
            <a:ext cx="2530763"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2862066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8547" y="151180"/>
            <a:ext cx="9172878" cy="2682172"/>
          </a:xfrm>
          <a:prstGeom prst="rect">
            <a:avLst/>
          </a:prstGeom>
        </p:spPr>
        <p:txBody>
          <a:bodyPr wrap="square">
            <a:spAutoFit/>
          </a:bodyPr>
          <a:lstStyle/>
          <a:p>
            <a:pPr algn="just" rtl="1">
              <a:lnSpc>
                <a:spcPct val="150000"/>
              </a:lnSpc>
            </a:pPr>
            <a:endParaRPr lang="fa-IR" sz="2800" dirty="0">
              <a:cs typeface="2  Mitra" panose="00000400000000000000" pitchFamily="2" charset="-78"/>
            </a:endParaRPr>
          </a:p>
        </p:txBody>
      </p:sp>
      <p:sp>
        <p:nvSpPr>
          <p:cNvPr id="2" name="Rectangle 1"/>
          <p:cNvSpPr/>
          <p:nvPr/>
        </p:nvSpPr>
        <p:spPr>
          <a:xfrm>
            <a:off x="138547" y="151180"/>
            <a:ext cx="9005453" cy="6093976"/>
          </a:xfrm>
          <a:prstGeom prst="rect">
            <a:avLst/>
          </a:prstGeom>
        </p:spPr>
        <p:txBody>
          <a:bodyPr wrap="square">
            <a:spAutoFit/>
          </a:bodyPr>
          <a:lstStyle/>
          <a:p>
            <a:pPr lvl="0" algn="just" rtl="1">
              <a:lnSpc>
                <a:spcPct val="150000"/>
              </a:lnSpc>
            </a:pPr>
            <a:r>
              <a:rPr lang="fa-IR" sz="2600" dirty="0">
                <a:solidFill>
                  <a:srgbClr val="FF0000"/>
                </a:solidFill>
                <a:latin typeface="B Nazanin,Bold"/>
                <a:cs typeface="0 Titr Bold" panose="00000700000000000000" pitchFamily="2" charset="-78"/>
              </a:rPr>
              <a:t>یادگیری:</a:t>
            </a:r>
          </a:p>
          <a:p>
            <a:pPr lvl="0" algn="just" rtl="1">
              <a:lnSpc>
                <a:spcPct val="150000"/>
              </a:lnSpc>
            </a:pPr>
            <a:r>
              <a:rPr lang="fa-IR" sz="2600" dirty="0">
                <a:solidFill>
                  <a:srgbClr val="FF0000"/>
                </a:solidFill>
                <a:latin typeface="B Nazanin,Bold"/>
                <a:cs typeface="B Mitra" panose="00000400000000000000" pitchFamily="2" charset="-78"/>
              </a:rPr>
              <a:t> </a:t>
            </a:r>
            <a:r>
              <a:rPr lang="fa-IR" sz="2600" dirty="0">
                <a:solidFill>
                  <a:srgbClr val="000000"/>
                </a:solidFill>
                <a:latin typeface="B Nazanin,Bold"/>
                <a:cs typeface="B Mitra" panose="00000400000000000000" pitchFamily="2" charset="-78"/>
              </a:rPr>
              <a:t>تغییرات و ایجاد تغییرات نسبتا پایدار در تجربه و رفتار فرد </a:t>
            </a:r>
            <a:r>
              <a:rPr lang="fa-IR" sz="2400" dirty="0">
                <a:solidFill>
                  <a:srgbClr val="000000"/>
                </a:solidFill>
                <a:latin typeface="B Nazanin,Bold"/>
                <a:cs typeface="B Mitra" panose="00000400000000000000" pitchFamily="2" charset="-78"/>
              </a:rPr>
              <a:t>(تعریف مورد قبول اکثریت جامعه </a:t>
            </a:r>
            <a:r>
              <a:rPr lang="fa-IR" sz="2400" dirty="0">
                <a:solidFill>
                  <a:srgbClr val="000000"/>
                </a:solidFill>
                <a:latin typeface="Calibri" panose="020F0502020204030204" pitchFamily="34" charset="0"/>
                <a:cs typeface="B Mitra" panose="00000400000000000000" pitchFamily="2" charset="-78"/>
              </a:rPr>
              <a:t>– </a:t>
            </a:r>
            <a:r>
              <a:rPr lang="fa-IR" sz="2400" dirty="0">
                <a:solidFill>
                  <a:srgbClr val="000000"/>
                </a:solidFill>
                <a:latin typeface="B Nazanin,Bold"/>
                <a:cs typeface="B Mitra" panose="00000400000000000000" pitchFamily="2" charset="-78"/>
              </a:rPr>
              <a:t>علمی)</a:t>
            </a:r>
            <a:endParaRPr lang="fa-IR" sz="2600" dirty="0">
              <a:solidFill>
                <a:srgbClr val="000000"/>
              </a:solidFill>
              <a:latin typeface="B Nazanin,Bold"/>
              <a:cs typeface="B Mitra" panose="00000400000000000000" pitchFamily="2" charset="-78"/>
            </a:endParaRPr>
          </a:p>
          <a:p>
            <a:pPr lvl="0" algn="just" rtl="1">
              <a:lnSpc>
                <a:spcPct val="150000"/>
              </a:lnSpc>
            </a:pPr>
            <a:r>
              <a:rPr lang="fa-IR" sz="2600" b="1" dirty="0">
                <a:solidFill>
                  <a:srgbClr val="0070C0"/>
                </a:solidFill>
                <a:latin typeface="B Nazanin,Bold"/>
                <a:cs typeface="B Mitra" panose="00000400000000000000" pitchFamily="2" charset="-78"/>
              </a:rPr>
              <a:t>تجربه شامل : </a:t>
            </a:r>
            <a:r>
              <a:rPr lang="fa-IR" sz="2600" dirty="0">
                <a:solidFill>
                  <a:srgbClr val="000000"/>
                </a:solidFill>
                <a:latin typeface="B Nazanin,Bold"/>
                <a:cs typeface="B Mitra" panose="00000400000000000000" pitchFamily="2" charset="-78"/>
              </a:rPr>
              <a:t>دانش، نگرش و مهارت می باشد. یعنی در یادگیری یا میزان اطلاعاتمان افزایش می یابد، یا مهارتی در ما ایجاد می شود و یا اینکه ما نسبت به یک موقعیت یا پدیده ای که یادگیری در آن اتفاق می افتد واکنش نشان می دهیم.</a:t>
            </a:r>
          </a:p>
          <a:p>
            <a:pPr lvl="0" algn="just" rtl="1">
              <a:lnSpc>
                <a:spcPct val="150000"/>
              </a:lnSpc>
            </a:pPr>
            <a:r>
              <a:rPr lang="fa-IR" sz="2600" dirty="0">
                <a:solidFill>
                  <a:srgbClr val="000000"/>
                </a:solidFill>
                <a:latin typeface="B Nazanin,Bold"/>
                <a:cs typeface="B Mitra" panose="00000400000000000000" pitchFamily="2" charset="-78"/>
              </a:rPr>
              <a:t>این واکنش می تواند </a:t>
            </a:r>
            <a:r>
              <a:rPr lang="fa-IR" sz="2600" b="1" dirty="0">
                <a:solidFill>
                  <a:srgbClr val="FF0000"/>
                </a:solidFill>
                <a:latin typeface="B Nazanin,Bold"/>
                <a:cs typeface="B Mitra" panose="00000400000000000000" pitchFamily="2" charset="-78"/>
              </a:rPr>
              <a:t>مثبت</a:t>
            </a:r>
            <a:r>
              <a:rPr lang="fa-IR" sz="2600" dirty="0">
                <a:solidFill>
                  <a:srgbClr val="000000"/>
                </a:solidFill>
                <a:latin typeface="B Nazanin,Bold"/>
                <a:cs typeface="B Mitra" panose="00000400000000000000" pitchFamily="2" charset="-78"/>
              </a:rPr>
              <a:t> یا </a:t>
            </a:r>
            <a:r>
              <a:rPr lang="fa-IR" sz="2600" b="1" dirty="0">
                <a:solidFill>
                  <a:srgbClr val="FF0000"/>
                </a:solidFill>
                <a:latin typeface="B Nazanin,Bold"/>
                <a:cs typeface="B Mitra" panose="00000400000000000000" pitchFamily="2" charset="-78"/>
              </a:rPr>
              <a:t>منفی</a:t>
            </a:r>
            <a:r>
              <a:rPr lang="fa-IR" sz="2600" dirty="0">
                <a:solidFill>
                  <a:srgbClr val="000000"/>
                </a:solidFill>
                <a:latin typeface="B Nazanin,Bold"/>
                <a:cs typeface="B Mitra" panose="00000400000000000000" pitchFamily="2" charset="-78"/>
              </a:rPr>
              <a:t> باشد.</a:t>
            </a:r>
          </a:p>
          <a:p>
            <a:pPr lvl="0" algn="just" rtl="1">
              <a:lnSpc>
                <a:spcPct val="150000"/>
              </a:lnSpc>
            </a:pPr>
            <a:r>
              <a:rPr lang="fa-IR" sz="2600" dirty="0">
                <a:solidFill>
                  <a:srgbClr val="000000"/>
                </a:solidFill>
                <a:latin typeface="B Nazanin,Bold"/>
                <a:cs typeface="B Mitra" panose="00000400000000000000" pitchFamily="2" charset="-78"/>
              </a:rPr>
              <a:t>مثلا دانش آموزی در درس شیمی با ویژگی مواد آشنا می شود در اینصورت او به سطحی از یادگیری رسیده است. اگر این دانش آموز ترکیب مواد با هم و انجام واکنش را یاد بگیرد یعنی مهارتی کسب کرده است و اگر به درس شیمی علاقمند شود نگرشی در او ایجاد شده است.</a:t>
            </a:r>
          </a:p>
          <a:p>
            <a:pPr lvl="0" algn="just" rtl="1">
              <a:lnSpc>
                <a:spcPct val="150000"/>
              </a:lnSpc>
            </a:pPr>
            <a:r>
              <a:rPr lang="fa-IR" sz="2600" dirty="0">
                <a:solidFill>
                  <a:srgbClr val="000000"/>
                </a:solidFill>
                <a:latin typeface="B Nazanin,Bold"/>
                <a:cs typeface="B Mitra" panose="00000400000000000000" pitchFamily="2" charset="-78"/>
              </a:rPr>
              <a:t>یادگیری قاعدتا درباره </a:t>
            </a:r>
            <a:r>
              <a:rPr lang="fa-IR" sz="2600" b="1" dirty="0">
                <a:solidFill>
                  <a:srgbClr val="FF0000"/>
                </a:solidFill>
                <a:latin typeface="B Nazanin,Bold"/>
                <a:cs typeface="B Mitra" panose="00000400000000000000" pitchFamily="2" charset="-78"/>
              </a:rPr>
              <a:t>رفتار</a:t>
            </a:r>
            <a:r>
              <a:rPr lang="fa-IR" sz="2600" dirty="0">
                <a:solidFill>
                  <a:srgbClr val="FF0000"/>
                </a:solidFill>
                <a:latin typeface="B Nazanin,Bold"/>
                <a:cs typeface="B Mitra" panose="00000400000000000000" pitchFamily="2" charset="-78"/>
              </a:rPr>
              <a:t> </a:t>
            </a:r>
            <a:r>
              <a:rPr lang="fa-IR" sz="2600" dirty="0">
                <a:solidFill>
                  <a:srgbClr val="000000"/>
                </a:solidFill>
                <a:latin typeface="B Nazanin,Bold"/>
                <a:cs typeface="B Mitra" panose="00000400000000000000" pitchFamily="2" charset="-78"/>
              </a:rPr>
              <a:t>و </a:t>
            </a:r>
            <a:r>
              <a:rPr lang="fa-IR" sz="2600" b="1" dirty="0">
                <a:solidFill>
                  <a:srgbClr val="FF0000"/>
                </a:solidFill>
                <a:latin typeface="B Nazanin,Bold"/>
                <a:cs typeface="B Mitra" panose="00000400000000000000" pitchFamily="2" charset="-78"/>
              </a:rPr>
              <a:t>تجربه</a:t>
            </a:r>
            <a:r>
              <a:rPr lang="fa-IR" sz="2600" dirty="0">
                <a:solidFill>
                  <a:srgbClr val="FF0000"/>
                </a:solidFill>
                <a:latin typeface="B Nazanin,Bold"/>
                <a:cs typeface="B Mitra" panose="00000400000000000000" pitchFamily="2" charset="-78"/>
              </a:rPr>
              <a:t> </a:t>
            </a:r>
            <a:r>
              <a:rPr lang="fa-IR" sz="2600" dirty="0">
                <a:solidFill>
                  <a:srgbClr val="000000"/>
                </a:solidFill>
                <a:latin typeface="B Nazanin,Bold"/>
                <a:cs typeface="B Mitra" panose="00000400000000000000" pitchFamily="2" charset="-78"/>
              </a:rPr>
              <a:t>ما است. </a:t>
            </a:r>
            <a:endParaRPr lang="fa-IR" sz="2600" dirty="0">
              <a:solidFill>
                <a:srgbClr val="000000"/>
              </a:solidFill>
              <a:latin typeface="Calibri" panose="020F0502020204030204" pitchFamily="34" charset="0"/>
              <a:cs typeface="B Mitra" panose="00000400000000000000" pitchFamily="2" charset="-78"/>
            </a:endParaRPr>
          </a:p>
        </p:txBody>
      </p:sp>
    </p:spTree>
    <p:extLst>
      <p:ext uri="{BB962C8B-B14F-4D97-AF65-F5344CB8AC3E}">
        <p14:creationId xmlns:p14="http://schemas.microsoft.com/office/powerpoint/2010/main" val="2678512025"/>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072" y="151180"/>
            <a:ext cx="9199418" cy="6694140"/>
          </a:xfrm>
          <a:prstGeom prst="rect">
            <a:avLst/>
          </a:prstGeom>
        </p:spPr>
        <p:txBody>
          <a:bodyPr wrap="square">
            <a:spAutoFit/>
          </a:bodyPr>
          <a:lstStyle/>
          <a:p>
            <a:pPr lvl="0" algn="just" rtl="1">
              <a:lnSpc>
                <a:spcPct val="150000"/>
              </a:lnSpc>
            </a:pPr>
            <a:r>
              <a:rPr lang="fa-IR" sz="2600" dirty="0">
                <a:solidFill>
                  <a:srgbClr val="000000"/>
                </a:solidFill>
                <a:latin typeface="Bell MT" panose="02020503060305020303" pitchFamily="18" charset="0"/>
                <a:cs typeface="0 Titr Bold" panose="00000700000000000000" pitchFamily="2" charset="-78"/>
              </a:rPr>
              <a:t>حال ما چگونه این یادگیری را مورد ارزشیابی قرار دهیم؟ </a:t>
            </a:r>
          </a:p>
          <a:p>
            <a:pPr lvl="0" algn="just" rtl="1">
              <a:lnSpc>
                <a:spcPct val="150000"/>
              </a:lnSpc>
            </a:pPr>
            <a:r>
              <a:rPr lang="fa-IR" sz="2600" dirty="0">
                <a:solidFill>
                  <a:srgbClr val="000000"/>
                </a:solidFill>
                <a:latin typeface="Bell MT" panose="02020503060305020303" pitchFamily="18" charset="0"/>
                <a:cs typeface="B Mitra" panose="00000400000000000000" pitchFamily="2" charset="-78"/>
              </a:rPr>
              <a:t>یادگیری با فرآیندهای زیر مورد ارزیابی قرار می گیرد:</a:t>
            </a:r>
          </a:p>
          <a:p>
            <a:pPr lvl="0" algn="just" rtl="1">
              <a:lnSpc>
                <a:spcPct val="150000"/>
              </a:lnSpc>
            </a:pPr>
            <a:r>
              <a:rPr lang="fa-IR" sz="2600" dirty="0">
                <a:solidFill>
                  <a:srgbClr val="000000"/>
                </a:solidFill>
                <a:latin typeface="Bell MT" panose="02020503060305020303" pitchFamily="18" charset="0"/>
                <a:cs typeface="B Mitra" panose="00000400000000000000" pitchFamily="2" charset="-78"/>
              </a:rPr>
              <a:t>- اندازه گیری </a:t>
            </a:r>
            <a:r>
              <a:rPr lang="en-US" sz="2600" dirty="0">
                <a:solidFill>
                  <a:srgbClr val="000000"/>
                </a:solidFill>
                <a:latin typeface="Bell MT" panose="02020503060305020303" pitchFamily="18" charset="0"/>
                <a:cs typeface="B Mitra" panose="00000400000000000000" pitchFamily="2" charset="-78"/>
              </a:rPr>
              <a:t>Measurement</a:t>
            </a:r>
          </a:p>
          <a:p>
            <a:pPr lvl="0" algn="just" rtl="1">
              <a:lnSpc>
                <a:spcPct val="150000"/>
              </a:lnSpc>
            </a:pPr>
            <a:r>
              <a:rPr lang="fa-IR" sz="2600" dirty="0">
                <a:solidFill>
                  <a:srgbClr val="000000"/>
                </a:solidFill>
                <a:latin typeface="Bell MT" panose="02020503060305020303" pitchFamily="18" charset="0"/>
                <a:cs typeface="B Mitra" panose="00000400000000000000" pitchFamily="2" charset="-78"/>
              </a:rPr>
              <a:t>- آزمون </a:t>
            </a:r>
            <a:r>
              <a:rPr lang="en-US" sz="2600" dirty="0">
                <a:solidFill>
                  <a:srgbClr val="000000"/>
                </a:solidFill>
                <a:latin typeface="Bell MT" panose="02020503060305020303" pitchFamily="18" charset="0"/>
                <a:cs typeface="B Mitra" panose="00000400000000000000" pitchFamily="2" charset="-78"/>
              </a:rPr>
              <a:t>Test</a:t>
            </a:r>
          </a:p>
          <a:p>
            <a:pPr lvl="0" algn="just" rtl="1">
              <a:lnSpc>
                <a:spcPct val="150000"/>
              </a:lnSpc>
            </a:pPr>
            <a:r>
              <a:rPr lang="fa-IR" sz="2600" dirty="0">
                <a:solidFill>
                  <a:srgbClr val="000000"/>
                </a:solidFill>
                <a:latin typeface="Bell MT" panose="02020503060305020303" pitchFamily="18" charset="0"/>
                <a:cs typeface="B Mitra" panose="00000400000000000000" pitchFamily="2" charset="-78"/>
              </a:rPr>
              <a:t>- آزمودن </a:t>
            </a:r>
            <a:r>
              <a:rPr lang="en-US" sz="2600" dirty="0">
                <a:solidFill>
                  <a:srgbClr val="000000"/>
                </a:solidFill>
                <a:latin typeface="Bell MT" panose="02020503060305020303" pitchFamily="18" charset="0"/>
                <a:cs typeface="B Mitra" panose="00000400000000000000" pitchFamily="2" charset="-78"/>
              </a:rPr>
              <a:t>Testing</a:t>
            </a:r>
          </a:p>
          <a:p>
            <a:pPr lvl="0" algn="just" rtl="1">
              <a:lnSpc>
                <a:spcPct val="150000"/>
              </a:lnSpc>
            </a:pPr>
            <a:r>
              <a:rPr lang="fa-IR" sz="2600" dirty="0">
                <a:solidFill>
                  <a:srgbClr val="000000"/>
                </a:solidFill>
                <a:latin typeface="Bell MT" panose="02020503060305020303" pitchFamily="18" charset="0"/>
                <a:cs typeface="B Mitra" panose="00000400000000000000" pitchFamily="2" charset="-78"/>
              </a:rPr>
              <a:t>- سنجش </a:t>
            </a:r>
            <a:r>
              <a:rPr lang="en-US" sz="2600" dirty="0">
                <a:solidFill>
                  <a:srgbClr val="000000"/>
                </a:solidFill>
                <a:latin typeface="Bell MT" panose="02020503060305020303" pitchFamily="18" charset="0"/>
                <a:cs typeface="B Mitra" panose="00000400000000000000" pitchFamily="2" charset="-78"/>
              </a:rPr>
              <a:t>Assessment</a:t>
            </a:r>
          </a:p>
          <a:p>
            <a:pPr marL="457200" lvl="0" indent="-457200" algn="just" rtl="1">
              <a:lnSpc>
                <a:spcPct val="150000"/>
              </a:lnSpc>
              <a:buFontTx/>
              <a:buChar char="-"/>
            </a:pPr>
            <a:r>
              <a:rPr lang="fa-IR" sz="2600" dirty="0" smtClean="0">
                <a:solidFill>
                  <a:srgbClr val="000000"/>
                </a:solidFill>
                <a:latin typeface="Bell MT" panose="02020503060305020303" pitchFamily="18" charset="0"/>
                <a:cs typeface="B Mitra" panose="00000400000000000000" pitchFamily="2" charset="-78"/>
              </a:rPr>
              <a:t>ارزشیابی </a:t>
            </a:r>
            <a:r>
              <a:rPr lang="en-US" sz="2600" dirty="0" smtClean="0">
                <a:solidFill>
                  <a:prstClr val="black"/>
                </a:solidFill>
                <a:latin typeface="Bell MT" panose="02020503060305020303" pitchFamily="18" charset="0"/>
                <a:cs typeface="B Mitra" panose="00000400000000000000" pitchFamily="2" charset="-78"/>
              </a:rPr>
              <a:t>Evaluation</a:t>
            </a:r>
            <a:endParaRPr lang="fa-IR" sz="2600" dirty="0" smtClean="0">
              <a:solidFill>
                <a:prstClr val="black"/>
              </a:solidFill>
              <a:latin typeface="Bell MT" panose="02020503060305020303" pitchFamily="18" charset="0"/>
              <a:cs typeface="B Mitra" panose="00000400000000000000" pitchFamily="2" charset="-78"/>
            </a:endParaRPr>
          </a:p>
          <a:p>
            <a:pPr lvl="0" algn="just" rtl="1">
              <a:lnSpc>
                <a:spcPct val="150000"/>
              </a:lnSpc>
            </a:pPr>
            <a:r>
              <a:rPr lang="fa-IR" sz="2600" dirty="0" smtClean="0">
                <a:solidFill>
                  <a:prstClr val="black"/>
                </a:solidFill>
                <a:latin typeface="Bell MT" panose="02020503060305020303" pitchFamily="18" charset="0"/>
                <a:cs typeface="B Mitra" panose="00000400000000000000" pitchFamily="2" charset="-78"/>
              </a:rPr>
              <a:t>                                                                       </a:t>
            </a:r>
          </a:p>
          <a:p>
            <a:pPr marL="457200" lvl="0" indent="-457200" algn="just" rtl="1">
              <a:lnSpc>
                <a:spcPct val="150000"/>
              </a:lnSpc>
              <a:buFontTx/>
              <a:buChar char="-"/>
            </a:pPr>
            <a:endParaRPr lang="fa-IR" sz="2600" dirty="0" smtClean="0">
              <a:solidFill>
                <a:prstClr val="black"/>
              </a:solidFill>
              <a:latin typeface="Bell MT" panose="02020503060305020303" pitchFamily="18" charset="0"/>
              <a:cs typeface="B Mitra" panose="00000400000000000000" pitchFamily="2" charset="-78"/>
            </a:endParaRPr>
          </a:p>
          <a:p>
            <a:pPr marL="457200" lvl="0" indent="-457200" algn="just" rtl="1">
              <a:lnSpc>
                <a:spcPct val="150000"/>
              </a:lnSpc>
              <a:buFontTx/>
              <a:buChar char="-"/>
            </a:pPr>
            <a:endParaRPr lang="fa-IR" sz="2600" dirty="0">
              <a:solidFill>
                <a:prstClr val="black"/>
              </a:solidFill>
              <a:latin typeface="Bell MT" panose="02020503060305020303" pitchFamily="18" charset="0"/>
              <a:cs typeface="B Mitra" panose="00000400000000000000" pitchFamily="2" charset="-78"/>
            </a:endParaRPr>
          </a:p>
          <a:p>
            <a:pPr marL="457200" lvl="0" indent="-457200" algn="just" rtl="1">
              <a:lnSpc>
                <a:spcPct val="150000"/>
              </a:lnSpc>
              <a:buFontTx/>
              <a:buChar char="-"/>
            </a:pPr>
            <a:endParaRPr lang="fa-IR" sz="2600" dirty="0">
              <a:solidFill>
                <a:prstClr val="black"/>
              </a:solidFill>
              <a:latin typeface="Bell MT" panose="02020503060305020303" pitchFamily="18" charset="0"/>
              <a:cs typeface="B Mitra" panose="00000400000000000000" pitchFamily="2" charset="-78"/>
            </a:endParaRPr>
          </a:p>
        </p:txBody>
      </p:sp>
      <p:pic>
        <p:nvPicPr>
          <p:cNvPr id="2" name="Picture 1"/>
          <p:cNvPicPr>
            <a:picLocks noChangeAspect="1"/>
          </p:cNvPicPr>
          <p:nvPr/>
        </p:nvPicPr>
        <p:blipFill>
          <a:blip r:embed="rId2"/>
          <a:stretch>
            <a:fillRect/>
          </a:stretch>
        </p:blipFill>
        <p:spPr>
          <a:xfrm>
            <a:off x="1245001" y="4037198"/>
            <a:ext cx="3932261" cy="2621507"/>
          </a:xfrm>
          <a:prstGeom prst="rect">
            <a:avLst/>
          </a:prstGeom>
        </p:spPr>
      </p:pic>
    </p:spTree>
    <p:extLst>
      <p:ext uri="{BB962C8B-B14F-4D97-AF65-F5344CB8AC3E}">
        <p14:creationId xmlns:p14="http://schemas.microsoft.com/office/powerpoint/2010/main" val="14612324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4727" y="142049"/>
            <a:ext cx="9153237" cy="7294305"/>
          </a:xfrm>
          <a:prstGeom prst="rect">
            <a:avLst/>
          </a:prstGeom>
        </p:spPr>
        <p:txBody>
          <a:bodyPr wrap="square">
            <a:spAutoFit/>
          </a:bodyPr>
          <a:lstStyle/>
          <a:p>
            <a:pPr lvl="0" algn="just" rtl="1">
              <a:lnSpc>
                <a:spcPct val="150000"/>
              </a:lnSpc>
            </a:pPr>
            <a:r>
              <a:rPr lang="fa-IR" sz="2600" dirty="0">
                <a:solidFill>
                  <a:srgbClr val="FF0000"/>
                </a:solidFill>
                <a:latin typeface="Bell MT" panose="02020503060305020303" pitchFamily="18" charset="0"/>
                <a:cs typeface="0 Titr Bold" panose="00000700000000000000" pitchFamily="2" charset="-78"/>
              </a:rPr>
              <a:t>اندازه گیری </a:t>
            </a:r>
            <a:r>
              <a:rPr lang="en-US" sz="2600" dirty="0">
                <a:solidFill>
                  <a:srgbClr val="FF0000"/>
                </a:solidFill>
                <a:latin typeface="Bell MT" panose="02020503060305020303" pitchFamily="18" charset="0"/>
                <a:cs typeface="0 Titr Bold" panose="00000700000000000000" pitchFamily="2" charset="-78"/>
              </a:rPr>
              <a:t>Measurement</a:t>
            </a:r>
            <a:endParaRPr lang="fa-IR" sz="2600" dirty="0">
              <a:solidFill>
                <a:srgbClr val="FF0000"/>
              </a:solidFill>
              <a:latin typeface="Bell MT" panose="02020503060305020303" pitchFamily="18" charset="0"/>
              <a:cs typeface="0 Titr Bold" panose="00000700000000000000" pitchFamily="2" charset="-78"/>
            </a:endParaRPr>
          </a:p>
          <a:p>
            <a:pPr lvl="0" algn="just" rtl="1">
              <a:lnSpc>
                <a:spcPct val="150000"/>
              </a:lnSpc>
            </a:pPr>
            <a:r>
              <a:rPr lang="fa-IR" sz="2600" dirty="0">
                <a:solidFill>
                  <a:prstClr val="black"/>
                </a:solidFill>
                <a:cs typeface="B Mitra" panose="00000400000000000000" pitchFamily="2" charset="-78"/>
              </a:rPr>
              <a:t>ویژگی یا صفات افراد تعیین می شود و مقدار آن ویژگی یاصفت بصورت اعداد یا ارقام گزارش می شوند</a:t>
            </a:r>
            <a:r>
              <a:rPr lang="fa-IR" sz="2600" dirty="0" smtClean="0">
                <a:solidFill>
                  <a:prstClr val="black"/>
                </a:solidFill>
                <a:cs typeface="B Mitra" panose="00000400000000000000" pitchFamily="2" charset="-78"/>
              </a:rPr>
              <a:t>.</a:t>
            </a:r>
            <a:endParaRPr lang="fa-IR" sz="2600" dirty="0">
              <a:solidFill>
                <a:prstClr val="black"/>
              </a:solidFill>
              <a:cs typeface="B Mitra" panose="00000400000000000000" pitchFamily="2" charset="-78"/>
            </a:endParaRPr>
          </a:p>
          <a:p>
            <a:pPr lvl="0" algn="just" rtl="1">
              <a:lnSpc>
                <a:spcPct val="150000"/>
              </a:lnSpc>
            </a:pPr>
            <a:r>
              <a:rPr lang="fa-IR" sz="2600" dirty="0">
                <a:solidFill>
                  <a:prstClr val="black"/>
                </a:solidFill>
                <a:cs typeface="0 Homa" panose="00000400000000000000" pitchFamily="2" charset="-78"/>
              </a:rPr>
              <a:t>تعریف اندازه گیری (گی): </a:t>
            </a:r>
          </a:p>
          <a:p>
            <a:pPr lvl="0" algn="just" rtl="1">
              <a:lnSpc>
                <a:spcPct val="150000"/>
              </a:lnSpc>
            </a:pPr>
            <a:r>
              <a:rPr lang="fa-IR" sz="2600" dirty="0">
                <a:solidFill>
                  <a:prstClr val="black"/>
                </a:solidFill>
                <a:cs typeface="B Mitra" panose="00000400000000000000" pitchFamily="2" charset="-78"/>
              </a:rPr>
              <a:t>یک شخص یا یک شی چه مقدار از یک ویژگی را دارد</a:t>
            </a:r>
            <a:r>
              <a:rPr lang="fa-IR" sz="2600" dirty="0" smtClean="0">
                <a:solidFill>
                  <a:prstClr val="black"/>
                </a:solidFill>
                <a:cs typeface="B Mitra" panose="00000400000000000000" pitchFamily="2" charset="-78"/>
              </a:rPr>
              <a:t>.</a:t>
            </a:r>
          </a:p>
          <a:p>
            <a:pPr lvl="0" algn="just" rtl="1">
              <a:lnSpc>
                <a:spcPct val="150000"/>
              </a:lnSpc>
            </a:pPr>
            <a:endParaRPr lang="fa-IR" sz="2600" dirty="0">
              <a:solidFill>
                <a:prstClr val="black"/>
              </a:solidFill>
              <a:cs typeface="B Mitra" panose="00000400000000000000" pitchFamily="2" charset="-78"/>
            </a:endParaRPr>
          </a:p>
          <a:p>
            <a:pPr lvl="0" algn="just" rtl="1">
              <a:lnSpc>
                <a:spcPct val="150000"/>
              </a:lnSpc>
            </a:pPr>
            <a:r>
              <a:rPr lang="fa-IR" sz="2600" dirty="0">
                <a:solidFill>
                  <a:prstClr val="black"/>
                </a:solidFill>
                <a:cs typeface="0 Homa" panose="00000400000000000000" pitchFamily="2" charset="-78"/>
              </a:rPr>
              <a:t>تعریف اندازه گیری در عرصه آموزشی:</a:t>
            </a:r>
          </a:p>
          <a:p>
            <a:pPr lvl="0" algn="just" rtl="1">
              <a:lnSpc>
                <a:spcPct val="150000"/>
              </a:lnSpc>
            </a:pPr>
            <a:r>
              <a:rPr lang="fa-IR" sz="2600" dirty="0">
                <a:solidFill>
                  <a:prstClr val="black"/>
                </a:solidFill>
                <a:cs typeface="B Mitra" panose="00000400000000000000" pitchFamily="2" charset="-78"/>
              </a:rPr>
              <a:t>نیتکو: اندازه گیری آموزشی شیوه نسبت دادن یک عدد (نمره) به یک صفت یا ویژگی معین به یک شخص است به گونه ای که آن عدد درجه ای از صفت یا ویژگی را که شخص از آن برخوردار است را نشان می دهد</a:t>
            </a:r>
            <a:r>
              <a:rPr lang="fa-IR" sz="2600" dirty="0" smtClean="0">
                <a:solidFill>
                  <a:prstClr val="black"/>
                </a:solidFill>
                <a:cs typeface="B Mitra" panose="00000400000000000000" pitchFamily="2" charset="-78"/>
              </a:rPr>
              <a:t>.</a:t>
            </a:r>
          </a:p>
          <a:p>
            <a:pPr lvl="0" algn="just" rtl="1">
              <a:lnSpc>
                <a:spcPct val="150000"/>
              </a:lnSpc>
            </a:pPr>
            <a:endParaRPr lang="fa-IR" sz="2600" dirty="0">
              <a:solidFill>
                <a:prstClr val="black"/>
              </a:solidFill>
              <a:cs typeface="B Mitra" panose="00000400000000000000" pitchFamily="2" charset="-78"/>
            </a:endParaRPr>
          </a:p>
          <a:p>
            <a:pPr lvl="0" algn="just" rtl="1">
              <a:lnSpc>
                <a:spcPct val="150000"/>
              </a:lnSpc>
            </a:pPr>
            <a:endParaRPr lang="fa-IR" sz="2600" dirty="0">
              <a:solidFill>
                <a:prstClr val="black"/>
              </a:solidFill>
              <a:cs typeface="B Mitra" panose="00000400000000000000" pitchFamily="2" charset="-78"/>
            </a:endParaRPr>
          </a:p>
        </p:txBody>
      </p:sp>
    </p:spTree>
    <p:extLst>
      <p:ext uri="{BB962C8B-B14F-4D97-AF65-F5344CB8AC3E}">
        <p14:creationId xmlns:p14="http://schemas.microsoft.com/office/powerpoint/2010/main" val="19087705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789" y="447546"/>
            <a:ext cx="9227127" cy="5443798"/>
          </a:xfrm>
          <a:prstGeom prst="rect">
            <a:avLst/>
          </a:prstGeom>
        </p:spPr>
        <p:txBody>
          <a:bodyPr wrap="square">
            <a:spAutoFit/>
          </a:bodyPr>
          <a:lstStyle/>
          <a:p>
            <a:pPr lvl="0" algn="just" rtl="1">
              <a:lnSpc>
                <a:spcPct val="150000"/>
              </a:lnSpc>
            </a:pPr>
            <a:r>
              <a:rPr lang="fa-IR" sz="2400" b="1" dirty="0">
                <a:solidFill>
                  <a:prstClr val="black"/>
                </a:solidFill>
                <a:cs typeface="B Mitra" panose="00000400000000000000" pitchFamily="2" charset="-78"/>
              </a:rPr>
              <a:t>مثلا:</a:t>
            </a:r>
            <a:r>
              <a:rPr lang="fa-IR" sz="2600" dirty="0">
                <a:solidFill>
                  <a:prstClr val="black"/>
                </a:solidFill>
                <a:cs typeface="B Mitra" panose="00000400000000000000" pitchFamily="2" charset="-78"/>
              </a:rPr>
              <a:t> طرح 20 سوال تستی توسط یک معلم با بارمی هر سوال یک نمره.</a:t>
            </a:r>
          </a:p>
          <a:p>
            <a:pPr lvl="0" algn="just" rtl="1">
              <a:lnSpc>
                <a:spcPct val="150000"/>
              </a:lnSpc>
            </a:pPr>
            <a:r>
              <a:rPr lang="fa-IR" sz="2600" dirty="0">
                <a:solidFill>
                  <a:prstClr val="black"/>
                </a:solidFill>
                <a:cs typeface="B Mitra" panose="00000400000000000000" pitchFamily="2" charset="-78"/>
              </a:rPr>
              <a:t>نمره کسب شده توسط هر دانش آموز نشان دهنده ی دانش فرد در آن درس است.</a:t>
            </a:r>
          </a:p>
          <a:p>
            <a:pPr lvl="0" algn="just" rtl="1">
              <a:lnSpc>
                <a:spcPct val="150000"/>
              </a:lnSpc>
            </a:pPr>
            <a:r>
              <a:rPr lang="fa-IR" sz="2400" b="1" dirty="0">
                <a:solidFill>
                  <a:prstClr val="black"/>
                </a:solidFill>
                <a:cs typeface="B Mitra" panose="00000400000000000000" pitchFamily="2" charset="-78"/>
              </a:rPr>
              <a:t>مثال غیر اندازه گیری: </a:t>
            </a:r>
            <a:r>
              <a:rPr lang="fa-IR" sz="2600" dirty="0">
                <a:solidFill>
                  <a:prstClr val="black"/>
                </a:solidFill>
                <a:cs typeface="B Mitra" panose="00000400000000000000" pitchFamily="2" charset="-78"/>
              </a:rPr>
              <a:t>حسن نسبت به سن و قدش لاغر است.</a:t>
            </a:r>
          </a:p>
          <a:p>
            <a:pPr lvl="0" algn="just" rtl="1">
              <a:lnSpc>
                <a:spcPct val="150000"/>
              </a:lnSpc>
            </a:pPr>
            <a:r>
              <a:rPr lang="fa-IR" sz="2400" b="1" dirty="0">
                <a:solidFill>
                  <a:prstClr val="black"/>
                </a:solidFill>
                <a:cs typeface="B Mitra" panose="00000400000000000000" pitchFamily="2" charset="-78"/>
              </a:rPr>
              <a:t>اندازه گیری: </a:t>
            </a:r>
            <a:r>
              <a:rPr lang="fa-IR" sz="2600" dirty="0">
                <a:solidFill>
                  <a:prstClr val="black"/>
                </a:solidFill>
                <a:cs typeface="B Mitra" panose="00000400000000000000" pitchFamily="2" charset="-78"/>
              </a:rPr>
              <a:t>حسن 16 سال سن، 170 سانتی متر قد ولی تنها 40 کیلوگرم وزن دارد.</a:t>
            </a:r>
          </a:p>
          <a:p>
            <a:pPr lvl="0" algn="just" rtl="1">
              <a:lnSpc>
                <a:spcPct val="150000"/>
              </a:lnSpc>
            </a:pPr>
            <a:r>
              <a:rPr lang="fa-IR" sz="2400" b="1" dirty="0">
                <a:solidFill>
                  <a:prstClr val="black"/>
                </a:solidFill>
                <a:cs typeface="B Mitra" panose="00000400000000000000" pitchFamily="2" charset="-78"/>
              </a:rPr>
              <a:t>مثال غیر اندازه گیری: </a:t>
            </a:r>
            <a:r>
              <a:rPr lang="fa-IR" sz="2600" dirty="0">
                <a:solidFill>
                  <a:prstClr val="black"/>
                </a:solidFill>
                <a:cs typeface="B Mitra" panose="00000400000000000000" pitchFamily="2" charset="-78"/>
              </a:rPr>
              <a:t>زهرا از پروین باهوش تر است.</a:t>
            </a:r>
          </a:p>
          <a:p>
            <a:pPr lvl="0" algn="just" rtl="1">
              <a:lnSpc>
                <a:spcPct val="150000"/>
              </a:lnSpc>
            </a:pPr>
            <a:r>
              <a:rPr lang="fa-IR" sz="2400" b="1" dirty="0">
                <a:solidFill>
                  <a:prstClr val="black"/>
                </a:solidFill>
                <a:cs typeface="B Mitra" panose="00000400000000000000" pitchFamily="2" charset="-78"/>
              </a:rPr>
              <a:t>اندازه گیری: </a:t>
            </a:r>
            <a:r>
              <a:rPr lang="fa-IR" sz="2600" dirty="0">
                <a:solidFill>
                  <a:prstClr val="black"/>
                </a:solidFill>
                <a:cs typeface="B Mitra" panose="00000400000000000000" pitchFamily="2" charset="-78"/>
              </a:rPr>
              <a:t>هوشبهر پروین 102 و هوشبهر زهرا 111 است.</a:t>
            </a:r>
          </a:p>
          <a:p>
            <a:pPr lvl="0" algn="just" rtl="1">
              <a:lnSpc>
                <a:spcPct val="150000"/>
              </a:lnSpc>
            </a:pPr>
            <a:r>
              <a:rPr lang="fa-IR" sz="2600" dirty="0">
                <a:solidFill>
                  <a:prstClr val="black"/>
                </a:solidFill>
                <a:cs typeface="B Mitra" panose="00000400000000000000" pitchFamily="2" charset="-78"/>
              </a:rPr>
              <a:t>در هریک از مثال های ذکر شده یک عدد به یک صفت نسبت داده شده است و این یعنی اندازه گیری.</a:t>
            </a:r>
          </a:p>
          <a:p>
            <a:pPr lvl="0" algn="just" rtl="1">
              <a:lnSpc>
                <a:spcPct val="150000"/>
              </a:lnSpc>
            </a:pPr>
            <a:r>
              <a:rPr lang="fa-IR" sz="2600" b="1" dirty="0">
                <a:solidFill>
                  <a:prstClr val="black"/>
                </a:solidFill>
                <a:cs typeface="B Mitra" panose="00000400000000000000" pitchFamily="2" charset="-78"/>
              </a:rPr>
              <a:t>نکته : </a:t>
            </a:r>
            <a:r>
              <a:rPr lang="fa-IR" sz="2600" dirty="0">
                <a:solidFill>
                  <a:prstClr val="black"/>
                </a:solidFill>
                <a:cs typeface="B Mitra" panose="00000400000000000000" pitchFamily="2" charset="-78"/>
              </a:rPr>
              <a:t>این اعداد حاصل اندازه گیری از ویژگی های </a:t>
            </a:r>
            <a:r>
              <a:rPr lang="fa-IR" sz="2600" u="sng" dirty="0">
                <a:solidFill>
                  <a:prstClr val="black"/>
                </a:solidFill>
                <a:cs typeface="B Mitra" panose="00000400000000000000" pitchFamily="2" charset="-78"/>
              </a:rPr>
              <a:t>جسمانی و روانی افراد</a:t>
            </a:r>
            <a:r>
              <a:rPr lang="fa-IR" sz="2600" dirty="0">
                <a:solidFill>
                  <a:prstClr val="black"/>
                </a:solidFill>
                <a:cs typeface="B Mitra" panose="00000400000000000000" pitchFamily="2" charset="-78"/>
              </a:rPr>
              <a:t> است.</a:t>
            </a:r>
          </a:p>
        </p:txBody>
      </p:sp>
    </p:spTree>
    <p:extLst>
      <p:ext uri="{BB962C8B-B14F-4D97-AF65-F5344CB8AC3E}">
        <p14:creationId xmlns:p14="http://schemas.microsoft.com/office/powerpoint/2010/main" val="30084416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 y="182640"/>
            <a:ext cx="9264072" cy="6043962"/>
          </a:xfrm>
          <a:prstGeom prst="rect">
            <a:avLst/>
          </a:prstGeom>
        </p:spPr>
        <p:txBody>
          <a:bodyPr wrap="square">
            <a:spAutoFit/>
          </a:bodyPr>
          <a:lstStyle/>
          <a:p>
            <a:pPr lvl="0" algn="r" rtl="1">
              <a:lnSpc>
                <a:spcPct val="150000"/>
              </a:lnSpc>
            </a:pPr>
            <a:r>
              <a:rPr lang="fa-IR" sz="2600" b="1" dirty="0">
                <a:solidFill>
                  <a:srgbClr val="FF0000"/>
                </a:solidFill>
                <a:latin typeface="B Nazanin,Bold"/>
                <a:cs typeface="0 Titr Bold" panose="00000700000000000000" pitchFamily="2" charset="-78"/>
              </a:rPr>
              <a:t>قواعد اندازه گیری</a:t>
            </a:r>
          </a:p>
          <a:p>
            <a:pPr lvl="0" algn="r" rtl="1">
              <a:lnSpc>
                <a:spcPct val="150000"/>
              </a:lnSpc>
            </a:pPr>
            <a:r>
              <a:rPr lang="fa-IR" sz="2600" dirty="0">
                <a:solidFill>
                  <a:srgbClr val="000000"/>
                </a:solidFill>
                <a:cs typeface="B Mitra" panose="00000400000000000000" pitchFamily="2" charset="-78"/>
              </a:rPr>
              <a:t>اندازه گیری یک فرآیند </a:t>
            </a:r>
            <a:r>
              <a:rPr lang="fa-IR" sz="2600" u="sng" dirty="0">
                <a:solidFill>
                  <a:srgbClr val="000000"/>
                </a:solidFill>
                <a:cs typeface="B Mitra" panose="00000400000000000000" pitchFamily="2" charset="-78"/>
              </a:rPr>
              <a:t>نظام دار، با قاعده، منظم و دقیق</a:t>
            </a:r>
            <a:r>
              <a:rPr lang="fa-IR" sz="2600" dirty="0">
                <a:solidFill>
                  <a:srgbClr val="000000"/>
                </a:solidFill>
                <a:cs typeface="B Mitra" panose="00000400000000000000" pitchFamily="2" charset="-78"/>
              </a:rPr>
              <a:t> است.</a:t>
            </a:r>
          </a:p>
          <a:p>
            <a:pPr marL="457200" lvl="0" indent="-457200" algn="r" rtl="1">
              <a:lnSpc>
                <a:spcPct val="150000"/>
              </a:lnSpc>
              <a:buFont typeface="Wingdings" panose="05000000000000000000" pitchFamily="2" charset="2"/>
              <a:buChar char="ü"/>
            </a:pPr>
            <a:r>
              <a:rPr lang="fa-IR" sz="2600" dirty="0">
                <a:solidFill>
                  <a:srgbClr val="000000"/>
                </a:solidFill>
                <a:cs typeface="B Mitra" panose="00000400000000000000" pitchFamily="2" charset="-78"/>
              </a:rPr>
              <a:t>منظور از یک فرآیند یعنی دارای ابتدا و انتها است (یا مرحله به مرحله است).</a:t>
            </a:r>
          </a:p>
          <a:p>
            <a:pPr marL="457200" lvl="0" indent="-457200" algn="r" rtl="1">
              <a:lnSpc>
                <a:spcPct val="150000"/>
              </a:lnSpc>
              <a:buFont typeface="Wingdings" panose="05000000000000000000" pitchFamily="2" charset="2"/>
              <a:buChar char="ü"/>
            </a:pPr>
            <a:r>
              <a:rPr lang="fa-IR" sz="2600" dirty="0">
                <a:solidFill>
                  <a:srgbClr val="000000"/>
                </a:solidFill>
                <a:cs typeface="B Mitra" panose="00000400000000000000" pitchFamily="2" charset="-78"/>
              </a:rPr>
              <a:t>منظور از با قاعده یعنی براساس دستورالعمل هایی صورت می گیرد.</a:t>
            </a:r>
          </a:p>
          <a:p>
            <a:pPr lvl="0" algn="r" rtl="1">
              <a:lnSpc>
                <a:spcPct val="150000"/>
              </a:lnSpc>
            </a:pPr>
            <a:r>
              <a:rPr lang="fa-IR" sz="2600" b="1" dirty="0">
                <a:solidFill>
                  <a:srgbClr val="000000"/>
                </a:solidFill>
                <a:latin typeface="B Nazanin,Bold"/>
                <a:cs typeface="0 Titr Bold" panose="00000700000000000000" pitchFamily="2" charset="-78"/>
              </a:rPr>
              <a:t>از دیدگاه نانالی:</a:t>
            </a:r>
          </a:p>
          <a:p>
            <a:pPr lvl="0" algn="r" rtl="1">
              <a:lnSpc>
                <a:spcPct val="150000"/>
              </a:lnSpc>
            </a:pPr>
            <a:r>
              <a:rPr lang="fa-IR" sz="2600" b="1" dirty="0">
                <a:solidFill>
                  <a:srgbClr val="000000"/>
                </a:solidFill>
                <a:latin typeface="B Nazanin,Bold"/>
                <a:cs typeface="B Mitra" panose="00000400000000000000" pitchFamily="2" charset="-78"/>
              </a:rPr>
              <a:t> </a:t>
            </a:r>
            <a:r>
              <a:rPr lang="fa-IR" sz="2600" dirty="0">
                <a:solidFill>
                  <a:srgbClr val="000000"/>
                </a:solidFill>
                <a:latin typeface="B Nazanin,Bold"/>
                <a:cs typeface="B Mitra" panose="00000400000000000000" pitchFamily="2" charset="-78"/>
              </a:rPr>
              <a:t>اندازه گیری دربرگیرنده ی قواعدی است برای نسبت دادن اعداد به اشیاء یا افراد بگونه ای که </a:t>
            </a:r>
            <a:r>
              <a:rPr lang="fa-IR" sz="2600" dirty="0">
                <a:solidFill>
                  <a:srgbClr val="000000"/>
                </a:solidFill>
                <a:cs typeface="B Mitra" panose="00000400000000000000" pitchFamily="2" charset="-78"/>
              </a:rPr>
              <a:t>صفت هایی از آنها را بصورت </a:t>
            </a:r>
            <a:r>
              <a:rPr lang="fa-IR" sz="2600" dirty="0">
                <a:solidFill>
                  <a:srgbClr val="FF0000"/>
                </a:solidFill>
                <a:cs typeface="B Mitra" panose="00000400000000000000" pitchFamily="2" charset="-78"/>
              </a:rPr>
              <a:t>کمیت </a:t>
            </a:r>
            <a:r>
              <a:rPr lang="fa-IR" sz="2600" dirty="0">
                <a:solidFill>
                  <a:srgbClr val="000000"/>
                </a:solidFill>
                <a:cs typeface="B Mitra" panose="00000400000000000000" pitchFamily="2" charset="-78"/>
              </a:rPr>
              <a:t>نشان دهد.</a:t>
            </a:r>
          </a:p>
          <a:p>
            <a:pPr lvl="0" algn="r" rtl="1">
              <a:lnSpc>
                <a:spcPct val="150000"/>
              </a:lnSpc>
            </a:pPr>
            <a:r>
              <a:rPr lang="fa-IR" sz="2600" b="1" dirty="0">
                <a:solidFill>
                  <a:srgbClr val="000000"/>
                </a:solidFill>
                <a:cs typeface="B Mitra" panose="00000400000000000000" pitchFamily="2" charset="-78"/>
              </a:rPr>
              <a:t>به عبارت دیگر : </a:t>
            </a:r>
          </a:p>
          <a:p>
            <a:pPr lvl="0" algn="r" rtl="1">
              <a:lnSpc>
                <a:spcPct val="150000"/>
              </a:lnSpc>
            </a:pPr>
            <a:r>
              <a:rPr lang="fa-IR" sz="2600" dirty="0">
                <a:solidFill>
                  <a:srgbClr val="000000"/>
                </a:solidFill>
                <a:cs typeface="B Mitra" panose="00000400000000000000" pitchFamily="2" charset="-78"/>
              </a:rPr>
              <a:t>اندازه‌گیری شامل قواعدی است که یک عدد را به یک صفت نسبت می دهد</a:t>
            </a:r>
            <a:r>
              <a:rPr lang="fa-IR" sz="2600" dirty="0" smtClean="0">
                <a:solidFill>
                  <a:srgbClr val="000000"/>
                </a:solidFill>
                <a:cs typeface="B Mitra" panose="00000400000000000000" pitchFamily="2" charset="-78"/>
              </a:rPr>
              <a:t>.</a:t>
            </a:r>
          </a:p>
          <a:p>
            <a:pPr lvl="0" algn="r" rtl="1">
              <a:lnSpc>
                <a:spcPct val="150000"/>
              </a:lnSpc>
            </a:pPr>
            <a:endParaRPr lang="fa-IR" sz="2600" dirty="0">
              <a:solidFill>
                <a:srgbClr val="000000"/>
              </a:solidFill>
              <a:cs typeface="B Mitra" panose="00000400000000000000" pitchFamily="2" charset="-78"/>
            </a:endParaRPr>
          </a:p>
        </p:txBody>
      </p:sp>
    </p:spTree>
    <p:extLst>
      <p:ext uri="{BB962C8B-B14F-4D97-AF65-F5344CB8AC3E}">
        <p14:creationId xmlns:p14="http://schemas.microsoft.com/office/powerpoint/2010/main" val="366739498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96" y="141947"/>
            <a:ext cx="9241849" cy="5855449"/>
          </a:xfrm>
          <a:prstGeom prst="rect">
            <a:avLst/>
          </a:prstGeom>
          <a:noFill/>
        </p:spPr>
        <p:txBody>
          <a:bodyPr wrap="square" lIns="91440" tIns="45720" rIns="91440" bIns="45720">
            <a:spAutoFit/>
          </a:bodyPr>
          <a:lstStyle/>
          <a:p>
            <a:pPr lvl="0" algn="just" rtl="1">
              <a:lnSpc>
                <a:spcPct val="150000"/>
              </a:lnSpc>
            </a:pPr>
            <a:r>
              <a:rPr lang="fa-IR" sz="2800" b="1" dirty="0">
                <a:solidFill>
                  <a:srgbClr val="000000"/>
                </a:solidFill>
                <a:latin typeface="B Nazanin,Bold"/>
                <a:cs typeface="B Mitra" panose="00000400000000000000" pitchFamily="2" charset="-78"/>
              </a:rPr>
              <a:t>از دیدگاه کوهن و سوردلیک:</a:t>
            </a:r>
          </a:p>
          <a:p>
            <a:pPr lvl="0" algn="just" rtl="1">
              <a:lnSpc>
                <a:spcPct val="150000"/>
              </a:lnSpc>
            </a:pPr>
            <a:r>
              <a:rPr lang="fa-IR" sz="2800" b="1" dirty="0">
                <a:solidFill>
                  <a:srgbClr val="000000"/>
                </a:solidFill>
                <a:latin typeface="B Nazanin,Bold"/>
                <a:cs typeface="B Mitra" panose="00000400000000000000" pitchFamily="2" charset="-78"/>
              </a:rPr>
              <a:t> </a:t>
            </a:r>
            <a:r>
              <a:rPr lang="fa-IR" sz="2800" dirty="0">
                <a:solidFill>
                  <a:srgbClr val="000000"/>
                </a:solidFill>
                <a:latin typeface="B Nazanin,Bold"/>
                <a:cs typeface="B Mitra" panose="00000400000000000000" pitchFamily="2" charset="-78"/>
              </a:rPr>
              <a:t>اندازه گیری خط مشی هایی برای نشان دادن مقدار شی مورد اندازه گیری.</a:t>
            </a:r>
          </a:p>
          <a:p>
            <a:pPr lvl="0" algn="just" rtl="1">
              <a:lnSpc>
                <a:spcPct val="150000"/>
              </a:lnSpc>
            </a:pPr>
            <a:r>
              <a:rPr lang="fa-IR" sz="2800" b="1" dirty="0">
                <a:solidFill>
                  <a:srgbClr val="000000"/>
                </a:solidFill>
                <a:latin typeface="B Nazanin,Bold"/>
                <a:cs typeface="B Mitra" panose="00000400000000000000" pitchFamily="2" charset="-78"/>
              </a:rPr>
              <a:t>پس: </a:t>
            </a:r>
          </a:p>
          <a:p>
            <a:pPr lvl="0" algn="just" rtl="1">
              <a:lnSpc>
                <a:spcPct val="150000"/>
              </a:lnSpc>
            </a:pPr>
            <a:r>
              <a:rPr lang="fa-IR" sz="2800" dirty="0">
                <a:solidFill>
                  <a:srgbClr val="000000"/>
                </a:solidFill>
                <a:latin typeface="B Nazanin,Bold"/>
                <a:cs typeface="B Mitra" panose="00000400000000000000" pitchFamily="2" charset="-78"/>
              </a:rPr>
              <a:t>روش های نسبت دادن اعداد به ویژگی ها باید بطور </a:t>
            </a:r>
            <a:r>
              <a:rPr lang="fa-IR" sz="2800" b="1" dirty="0">
                <a:solidFill>
                  <a:srgbClr val="FF0000"/>
                </a:solidFill>
                <a:latin typeface="B Nazanin,Bold"/>
                <a:cs typeface="B Mitra" panose="00000400000000000000" pitchFamily="2" charset="-78"/>
              </a:rPr>
              <a:t>روشن </a:t>
            </a:r>
            <a:r>
              <a:rPr lang="fa-IR" sz="2800" dirty="0">
                <a:solidFill>
                  <a:srgbClr val="000000"/>
                </a:solidFill>
                <a:latin typeface="B Nazanin,Bold"/>
                <a:cs typeface="B Mitra" panose="00000400000000000000" pitchFamily="2" charset="-78"/>
              </a:rPr>
              <a:t>و </a:t>
            </a:r>
            <a:r>
              <a:rPr lang="fa-IR" sz="2800" b="1" dirty="0">
                <a:solidFill>
                  <a:srgbClr val="FF0000"/>
                </a:solidFill>
                <a:latin typeface="B Nazanin,Bold"/>
                <a:cs typeface="B Mitra" panose="00000400000000000000" pitchFamily="2" charset="-78"/>
              </a:rPr>
              <a:t>شفاف </a:t>
            </a:r>
            <a:r>
              <a:rPr lang="fa-IR" sz="2800" dirty="0">
                <a:solidFill>
                  <a:srgbClr val="000000"/>
                </a:solidFill>
                <a:latin typeface="B Nazanin,Bold"/>
                <a:cs typeface="B Mitra" panose="00000400000000000000" pitchFamily="2" charset="-78"/>
              </a:rPr>
              <a:t>بیان شود.</a:t>
            </a:r>
          </a:p>
          <a:p>
            <a:pPr lvl="0" algn="just" rtl="1">
              <a:lnSpc>
                <a:spcPct val="150000"/>
              </a:lnSpc>
            </a:pPr>
            <a:r>
              <a:rPr lang="fa-IR" sz="2800" b="1" dirty="0" smtClean="0">
                <a:solidFill>
                  <a:prstClr val="black"/>
                </a:solidFill>
                <a:cs typeface="B Mitra" panose="00000400000000000000" pitchFamily="2" charset="-78"/>
              </a:rPr>
              <a:t>یعنی</a:t>
            </a:r>
            <a:r>
              <a:rPr lang="fa-IR" sz="2800" b="1" dirty="0">
                <a:solidFill>
                  <a:prstClr val="black"/>
                </a:solidFill>
                <a:cs typeface="B Mitra" panose="00000400000000000000" pitchFamily="2" charset="-78"/>
              </a:rPr>
              <a:t>:</a:t>
            </a:r>
          </a:p>
          <a:p>
            <a:pPr lvl="0" algn="just" rtl="1">
              <a:lnSpc>
                <a:spcPct val="150000"/>
              </a:lnSpc>
            </a:pPr>
            <a:r>
              <a:rPr lang="fa-IR" sz="2800" dirty="0">
                <a:solidFill>
                  <a:prstClr val="black"/>
                </a:solidFill>
                <a:cs typeface="B Mitra" panose="00000400000000000000" pitchFamily="2" charset="-78"/>
              </a:rPr>
              <a:t>وقتی افراد در مکان های مختلف </a:t>
            </a:r>
            <a:r>
              <a:rPr lang="fa-IR" sz="2800" u="sng" dirty="0">
                <a:solidFill>
                  <a:prstClr val="black"/>
                </a:solidFill>
                <a:cs typeface="B Mitra" panose="00000400000000000000" pitchFamily="2" charset="-78"/>
              </a:rPr>
              <a:t>یک</a:t>
            </a:r>
            <a:r>
              <a:rPr lang="fa-IR" sz="2800" dirty="0">
                <a:solidFill>
                  <a:prstClr val="black"/>
                </a:solidFill>
                <a:cs typeface="B Mitra" panose="00000400000000000000" pitchFamily="2" charset="-78"/>
              </a:rPr>
              <a:t> صفت یا ویژگی را مورد اندازه گیری قرار می دهند به نتیجه یکسان و درک مشابهی برسند. یعنی نتیجه اندازه گیری یک صفت در نقاط مختلف یکسان باشد.</a:t>
            </a:r>
          </a:p>
          <a:p>
            <a:pPr lvl="0" algn="just" rtl="1">
              <a:lnSpc>
                <a:spcPct val="150000"/>
              </a:lnSpc>
            </a:pPr>
            <a:r>
              <a:rPr lang="fa-IR" sz="2800" dirty="0">
                <a:solidFill>
                  <a:prstClr val="black"/>
                </a:solidFill>
                <a:cs typeface="B Mitra" panose="00000400000000000000" pitchFamily="2" charset="-78"/>
              </a:rPr>
              <a:t>این امر محقق نمی شود مگر آنکه: </a:t>
            </a:r>
            <a:r>
              <a:rPr lang="fa-IR" sz="2800" b="1" dirty="0">
                <a:solidFill>
                  <a:prstClr val="black"/>
                </a:solidFill>
                <a:cs typeface="B Mitra" panose="00000400000000000000" pitchFamily="2" charset="-78"/>
              </a:rPr>
              <a:t>اندازه گیری طبق قاعده صورت پذیرد.</a:t>
            </a:r>
            <a:endParaRPr lang="fa-IR" sz="2800" dirty="0">
              <a:solidFill>
                <a:prstClr val="black"/>
              </a:solidFill>
              <a:cs typeface="B Mitra" panose="00000400000000000000" pitchFamily="2" charset="-78"/>
            </a:endParaRPr>
          </a:p>
        </p:txBody>
      </p:sp>
    </p:spTree>
    <p:extLst>
      <p:ext uri="{BB962C8B-B14F-4D97-AF65-F5344CB8AC3E}">
        <p14:creationId xmlns:p14="http://schemas.microsoft.com/office/powerpoint/2010/main" val="536258575"/>
      </p:ext>
    </p:extLst>
  </p:cSld>
  <p:clrMapOvr>
    <a:masterClrMapping/>
  </p:clrMapOvr>
  <p:transition spd="slow">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425" y="0"/>
            <a:ext cx="9002333" cy="6771084"/>
          </a:xfrm>
          <a:prstGeom prst="rect">
            <a:avLst/>
          </a:prstGeom>
        </p:spPr>
        <p:txBody>
          <a:bodyPr wrap="square">
            <a:spAutoFit/>
          </a:bodyPr>
          <a:lstStyle/>
          <a:p>
            <a:pPr lvl="0" algn="just" rtl="1">
              <a:lnSpc>
                <a:spcPct val="150000"/>
              </a:lnSpc>
            </a:pPr>
            <a:r>
              <a:rPr lang="fa-IR" sz="2800" b="1" dirty="0">
                <a:solidFill>
                  <a:prstClr val="black"/>
                </a:solidFill>
                <a:latin typeface="B Nazanin,Bold"/>
                <a:cs typeface="B Mitra" panose="00000400000000000000" pitchFamily="2" charset="-78"/>
              </a:rPr>
              <a:t>مثالی از یک قاعده اندازه گیری </a:t>
            </a:r>
            <a:r>
              <a:rPr lang="fa-IR" sz="2800" dirty="0">
                <a:solidFill>
                  <a:prstClr val="black"/>
                </a:solidFill>
                <a:latin typeface="B Nazanin,Bold"/>
                <a:cs typeface="B Mitra" panose="00000400000000000000" pitchFamily="2" charset="-78"/>
              </a:rPr>
              <a:t>:</a:t>
            </a:r>
          </a:p>
          <a:p>
            <a:pPr lvl="0" algn="just" rtl="1"/>
            <a:r>
              <a:rPr lang="fa-IR" sz="2800" dirty="0">
                <a:solidFill>
                  <a:prstClr val="black"/>
                </a:solidFill>
                <a:latin typeface="B Nazanin,Bold"/>
                <a:cs typeface="B Mitra" panose="00000400000000000000" pitchFamily="2" charset="-78"/>
              </a:rPr>
              <a:t>در نمره گذاری نتایج یک آزمون حساب، جواب های درست دانش آموزان </a:t>
            </a:r>
            <a:r>
              <a:rPr lang="fa-IR" sz="2800" dirty="0">
                <a:solidFill>
                  <a:prstClr val="black"/>
                </a:solidFill>
                <a:cs typeface="B Mitra" panose="00000400000000000000" pitchFamily="2" charset="-78"/>
              </a:rPr>
              <a:t>شمارش می شوند و به تعداد جواب های درست به آنها نمره داده می شود.</a:t>
            </a:r>
          </a:p>
          <a:p>
            <a:pPr lvl="0" algn="just" rtl="1">
              <a:lnSpc>
                <a:spcPct val="150000"/>
              </a:lnSpc>
            </a:pPr>
            <a:r>
              <a:rPr lang="fa-IR" sz="2800" dirty="0">
                <a:solidFill>
                  <a:prstClr val="black"/>
                </a:solidFill>
                <a:cs typeface="B Mitra" panose="00000400000000000000" pitchFamily="2" charset="-78"/>
              </a:rPr>
              <a:t>برخی از قواعد اندازه گیری بدیهی هستند و نیازی به توضیح مفصل ندارند (مانند استفاده از متر برای اندازه گیری طول) ، اما قواعد مربوط به اندازه گیری ویژگی های </a:t>
            </a:r>
            <a:r>
              <a:rPr lang="fa-IR" sz="2800" b="1" dirty="0">
                <a:solidFill>
                  <a:prstClr val="black"/>
                </a:solidFill>
                <a:cs typeface="B Mitra" panose="00000400000000000000" pitchFamily="2" charset="-78"/>
              </a:rPr>
              <a:t>روانی </a:t>
            </a:r>
            <a:r>
              <a:rPr lang="fa-IR" sz="2800" dirty="0">
                <a:solidFill>
                  <a:prstClr val="black"/>
                </a:solidFill>
                <a:cs typeface="B Mitra" panose="00000400000000000000" pitchFamily="2" charset="-78"/>
              </a:rPr>
              <a:t>و </a:t>
            </a:r>
            <a:r>
              <a:rPr lang="fa-IR" sz="2800" b="1" dirty="0">
                <a:solidFill>
                  <a:prstClr val="black"/>
                </a:solidFill>
                <a:cs typeface="B Mitra" panose="00000400000000000000" pitchFamily="2" charset="-78"/>
              </a:rPr>
              <a:t>تربیتی </a:t>
            </a:r>
            <a:r>
              <a:rPr lang="fa-IR" sz="2800" dirty="0">
                <a:solidFill>
                  <a:prstClr val="black"/>
                </a:solidFill>
                <a:cs typeface="B Mitra" panose="00000400000000000000" pitchFamily="2" charset="-78"/>
              </a:rPr>
              <a:t>افراد به بیان دقیق نیاز دارند (مانند هوش و یادگیری دانش آموزان). به این ویژگی ها متغیرهای </a:t>
            </a:r>
            <a:r>
              <a:rPr lang="fa-IR" sz="2800" dirty="0">
                <a:solidFill>
                  <a:srgbClr val="FF0000"/>
                </a:solidFill>
                <a:cs typeface="B Mitra" panose="00000400000000000000" pitchFamily="2" charset="-78"/>
              </a:rPr>
              <a:t>مکنون</a:t>
            </a:r>
            <a:r>
              <a:rPr lang="fa-IR" sz="2800" dirty="0">
                <a:solidFill>
                  <a:prstClr val="black"/>
                </a:solidFill>
                <a:cs typeface="B Mitra" panose="00000400000000000000" pitchFamily="2" charset="-78"/>
              </a:rPr>
              <a:t> (پنهان) نیز می گویند. زیرا غیر قابل مشاهده هستند و با تبدیل آنها به ویژگی های قابل مشاهده باید آنها را اندازه گرفت.</a:t>
            </a:r>
          </a:p>
          <a:p>
            <a:pPr lvl="0" algn="r" rtl="1">
              <a:lnSpc>
                <a:spcPct val="150000"/>
              </a:lnSpc>
            </a:pPr>
            <a:r>
              <a:rPr lang="fa-IR" sz="2800" b="1" dirty="0">
                <a:solidFill>
                  <a:prstClr val="black"/>
                </a:solidFill>
                <a:cs typeface="0 Titr Bold" panose="00000700000000000000" pitchFamily="2" charset="-78"/>
              </a:rPr>
              <a:t>سوال: چرا برخی ویژگی ها به بیان مفصل نیاز ندارند؟ </a:t>
            </a:r>
          </a:p>
          <a:p>
            <a:pPr lvl="0" algn="r" rtl="1">
              <a:lnSpc>
                <a:spcPct val="150000"/>
              </a:lnSpc>
            </a:pPr>
            <a:r>
              <a:rPr lang="fa-IR" sz="2800" dirty="0">
                <a:solidFill>
                  <a:prstClr val="black"/>
                </a:solidFill>
                <a:cs typeface="B Mitra" panose="00000400000000000000" pitchFamily="2" charset="-78"/>
              </a:rPr>
              <a:t>زیرا این ویژگی ها فیزیکی بوده و قابل مشاهده هستند و براحتی می توان آنها را اندازه گرفت.</a:t>
            </a:r>
            <a:endParaRPr lang="fa-IR" sz="4000" dirty="0">
              <a:solidFill>
                <a:prstClr val="black"/>
              </a:solidFill>
              <a:cs typeface="B Mitra" panose="00000400000000000000" pitchFamily="2" charset="-78"/>
            </a:endParaRPr>
          </a:p>
        </p:txBody>
      </p:sp>
    </p:spTree>
    <p:extLst>
      <p:ext uri="{BB962C8B-B14F-4D97-AF65-F5344CB8AC3E}">
        <p14:creationId xmlns:p14="http://schemas.microsoft.com/office/powerpoint/2010/main" val="3985697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267</TotalTime>
  <Words>857</Words>
  <Application>Microsoft Office PowerPoint</Application>
  <PresentationFormat>Custom</PresentationFormat>
  <Paragraphs>65</Paragraphs>
  <Slides>11</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vt:i4>
      </vt:variant>
    </vt:vector>
  </HeadingPairs>
  <TitlesOfParts>
    <vt:vector size="24" baseType="lpstr">
      <vt:lpstr>Arial</vt:lpstr>
      <vt:lpstr>0 Homa</vt:lpstr>
      <vt:lpstr>Bell MT</vt:lpstr>
      <vt:lpstr>IranNastaliq</vt:lpstr>
      <vt:lpstr>2  Mitra</vt:lpstr>
      <vt:lpstr>Times New Roman</vt:lpstr>
      <vt:lpstr>B Mitra</vt:lpstr>
      <vt:lpstr>Wingdings</vt:lpstr>
      <vt:lpstr>Calibri Light</vt:lpstr>
      <vt:lpstr>0 Titr Bold</vt:lpstr>
      <vt:lpstr>Calibri</vt:lpstr>
      <vt:lpstr>B Nazanin,Bold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pourya</dc:creator>
  <cp:lastModifiedBy>MRT Pack 30 DVDs</cp:lastModifiedBy>
  <cp:revision>20</cp:revision>
  <dcterms:created xsi:type="dcterms:W3CDTF">2020-04-09T09:19:09Z</dcterms:created>
  <dcterms:modified xsi:type="dcterms:W3CDTF">2020-04-15T06:40:19Z</dcterms:modified>
</cp:coreProperties>
</file>