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068" r:id="rId1"/>
  </p:sldMasterIdLst>
  <p:sldIdLst>
    <p:sldId id="277" r:id="rId2"/>
    <p:sldId id="279" r:id="rId3"/>
    <p:sldId id="257" r:id="rId4"/>
    <p:sldId id="258" r:id="rId5"/>
    <p:sldId id="259" r:id="rId6"/>
    <p:sldId id="260" r:id="rId7"/>
    <p:sldId id="261" r:id="rId8"/>
    <p:sldId id="262" r:id="rId9"/>
    <p:sldId id="264" r:id="rId10"/>
    <p:sldId id="265" r:id="rId11"/>
    <p:sldId id="266" r:id="rId12"/>
    <p:sldId id="267" r:id="rId13"/>
    <p:sldId id="269" r:id="rId14"/>
    <p:sldId id="270" r:id="rId15"/>
    <p:sldId id="271" r:id="rId16"/>
    <p:sldId id="272" r:id="rId17"/>
    <p:sldId id="273" r:id="rId18"/>
    <p:sldId id="274" r:id="rId19"/>
    <p:sldId id="275" r:id="rId20"/>
    <p:sldId id="276" r:id="rId2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p:scale>
          <a:sx n="60" d="100"/>
          <a:sy n="60" d="100"/>
        </p:scale>
        <p:origin x="-1194" y="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DB95FDBF-00A3-4747-88BC-BA67E2A003C7}" type="datetimeFigureOut">
              <a:rPr lang="fa-IR" smtClean="0"/>
              <a:t>08/22/1441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3FA7E1C-ECA7-4FA7-901D-20A9F0193485}" type="slidenum">
              <a:rPr lang="fa-IR" smtClean="0"/>
              <a:t>‹#›</a:t>
            </a:fld>
            <a:endParaRPr lang="fa-I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5FDBF-00A3-4747-88BC-BA67E2A003C7}" type="datetimeFigureOut">
              <a:rPr lang="fa-IR" smtClean="0"/>
              <a:t>08/22/1441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3FA7E1C-ECA7-4FA7-901D-20A9F0193485}" type="slidenum">
              <a:rPr lang="fa-IR" smtClean="0"/>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5FDBF-00A3-4747-88BC-BA67E2A003C7}" type="datetimeFigureOut">
              <a:rPr lang="fa-IR" smtClean="0"/>
              <a:t>08/22/1441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3FA7E1C-ECA7-4FA7-901D-20A9F0193485}" type="slidenum">
              <a:rPr lang="fa-IR" smtClean="0"/>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5FDBF-00A3-4747-88BC-BA67E2A003C7}" type="datetimeFigureOut">
              <a:rPr lang="fa-IR" smtClean="0"/>
              <a:t>08/22/1441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3FA7E1C-ECA7-4FA7-901D-20A9F0193485}" type="slidenum">
              <a:rPr lang="fa-IR" smtClean="0"/>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DB95FDBF-00A3-4747-88BC-BA67E2A003C7}" type="datetimeFigureOut">
              <a:rPr lang="fa-IR" smtClean="0"/>
              <a:t>08/22/1441</a:t>
            </a:fld>
            <a:endParaRPr lang="fa-IR"/>
          </a:p>
        </p:txBody>
      </p:sp>
      <p:sp>
        <p:nvSpPr>
          <p:cNvPr id="91" name="Footer Placeholder 90"/>
          <p:cNvSpPr>
            <a:spLocks noGrp="1"/>
          </p:cNvSpPr>
          <p:nvPr>
            <p:ph type="ftr" sz="quarter" idx="11"/>
          </p:nvPr>
        </p:nvSpPr>
        <p:spPr/>
        <p:txBody>
          <a:bodyPr/>
          <a:lstStyle/>
          <a:p>
            <a:endParaRPr lang="fa-IR"/>
          </a:p>
        </p:txBody>
      </p:sp>
      <p:sp>
        <p:nvSpPr>
          <p:cNvPr id="92" name="Slide Number Placeholder 91"/>
          <p:cNvSpPr>
            <a:spLocks noGrp="1"/>
          </p:cNvSpPr>
          <p:nvPr>
            <p:ph type="sldNum" sz="quarter" idx="12"/>
          </p:nvPr>
        </p:nvSpPr>
        <p:spPr/>
        <p:txBody>
          <a:bodyPr/>
          <a:lstStyle/>
          <a:p>
            <a:fld id="{D3FA7E1C-ECA7-4FA7-901D-20A9F0193485}" type="slidenum">
              <a:rPr lang="fa-IR" smtClean="0"/>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95FDBF-00A3-4747-88BC-BA67E2A003C7}" type="datetimeFigureOut">
              <a:rPr lang="fa-IR" smtClean="0"/>
              <a:t>08/22/1441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3FA7E1C-ECA7-4FA7-901D-20A9F0193485}" type="slidenum">
              <a:rPr lang="fa-IR" smtClean="0"/>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95FDBF-00A3-4747-88BC-BA67E2A003C7}" type="datetimeFigureOut">
              <a:rPr lang="fa-IR" smtClean="0"/>
              <a:t>08/22/1441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D3FA7E1C-ECA7-4FA7-901D-20A9F0193485}" type="slidenum">
              <a:rPr lang="fa-IR" smtClean="0"/>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95FDBF-00A3-4747-88BC-BA67E2A003C7}" type="datetimeFigureOut">
              <a:rPr lang="fa-IR" smtClean="0"/>
              <a:t>08/22/1441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D3FA7E1C-ECA7-4FA7-901D-20A9F0193485}" type="slidenum">
              <a:rPr lang="fa-IR" smtClean="0"/>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95FDBF-00A3-4747-88BC-BA67E2A003C7}" type="datetimeFigureOut">
              <a:rPr lang="fa-IR" smtClean="0"/>
              <a:t>08/22/1441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D3FA7E1C-ECA7-4FA7-901D-20A9F0193485}" type="slidenum">
              <a:rPr lang="fa-IR" smtClean="0"/>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95FDBF-00A3-4747-88BC-BA67E2A003C7}" type="datetimeFigureOut">
              <a:rPr lang="fa-IR" smtClean="0"/>
              <a:t>08/22/1441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3FA7E1C-ECA7-4FA7-901D-20A9F0193485}" type="slidenum">
              <a:rPr lang="fa-IR" smtClean="0"/>
              <a:t>‹#›</a:t>
            </a:fld>
            <a:endParaRPr lang="fa-I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DB95FDBF-00A3-4747-88BC-BA67E2A003C7}" type="datetimeFigureOut">
              <a:rPr lang="fa-IR" smtClean="0"/>
              <a:t>08/22/1441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3FA7E1C-ECA7-4FA7-901D-20A9F0193485}" type="slidenum">
              <a:rPr lang="fa-IR" smtClean="0"/>
              <a:t>‹#›</a:t>
            </a:fld>
            <a:endParaRPr lang="fa-I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DB95FDBF-00A3-4747-88BC-BA67E2A003C7}" type="datetimeFigureOut">
              <a:rPr lang="fa-IR" smtClean="0"/>
              <a:t>08/22/1441</a:t>
            </a:fld>
            <a:endParaRPr lang="fa-I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fa-I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D3FA7E1C-ECA7-4FA7-901D-20A9F0193485}" type="slidenum">
              <a:rPr lang="fa-IR" smtClean="0"/>
              <a:t>‹#›</a:t>
            </a:fld>
            <a:endParaRPr lang="fa-IR"/>
          </a:p>
        </p:txBody>
      </p:sp>
    </p:spTree>
  </p:cSld>
  <p:clrMap bg1="dk1" tx1="lt1" bg2="dk2" tx2="lt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l" defTabSz="914400" rtl="1"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r" defTabSz="914400" rtl="1"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r" defTabSz="914400" rtl="1"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r" defTabSz="914400" rtl="1"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r" defTabSz="914400" rtl="1"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r" defTabSz="914400" rtl="1"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r" defTabSz="914400" rtl="1"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r" defTabSz="914400" rtl="1"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latin typeface="_MRT_Win2Farsi_1" pitchFamily="2" charset="0"/>
                <a:cs typeface="A Shablon Cut" pitchFamily="2" charset="-78"/>
              </a:rPr>
              <a:t>بنام خدا   </a:t>
            </a:r>
            <a:endParaRPr lang="fa-IR" sz="4000" dirty="0">
              <a:latin typeface="_MRT_Win2Farsi_1" pitchFamily="2" charset="0"/>
              <a:cs typeface="A Shablon Cut" pitchFamily="2" charset="-78"/>
            </a:endParaRPr>
          </a:p>
        </p:txBody>
      </p:sp>
      <p:sp>
        <p:nvSpPr>
          <p:cNvPr id="3" name="Content Placeholder 2"/>
          <p:cNvSpPr>
            <a:spLocks noGrp="1"/>
          </p:cNvSpPr>
          <p:nvPr>
            <p:ph idx="1"/>
          </p:nvPr>
        </p:nvSpPr>
        <p:spPr/>
        <p:txBody>
          <a:bodyPr>
            <a:normAutofit/>
          </a:bodyPr>
          <a:lstStyle/>
          <a:p>
            <a:r>
              <a:rPr lang="fa-IR" sz="3200" dirty="0" smtClean="0"/>
              <a:t>نام استاد=نقی زاده انهر </a:t>
            </a:r>
          </a:p>
          <a:p>
            <a:r>
              <a:rPr lang="fa-IR" sz="3200" dirty="0" smtClean="0"/>
              <a:t>روش تحلیل گانینگ                                         </a:t>
            </a:r>
            <a:endParaRPr lang="fa-IR"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59408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59"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75299689"/>
              </p:ext>
            </p:extLst>
          </p:nvPr>
        </p:nvGraphicFramePr>
        <p:xfrm>
          <a:off x="457202" y="1600200"/>
          <a:ext cx="8229598" cy="4709120"/>
        </p:xfrm>
        <a:graphic>
          <a:graphicData uri="http://schemas.openxmlformats.org/drawingml/2006/table">
            <a:tbl>
              <a:tblPr rtl="1" firstRow="1" bandRow="1">
                <a:tableStyleId>{616DA210-FB5B-4158-B5E0-FEB733F419BA}</a:tableStyleId>
              </a:tblPr>
              <a:tblGrid>
                <a:gridCol w="2909633">
                  <a:extLst>
                    <a:ext uri="{9D8B030D-6E8A-4147-A177-3AD203B41FA5}">
                      <a16:colId xmlns:a16="http://schemas.microsoft.com/office/drawing/2014/main" xmlns="" val="20000"/>
                    </a:ext>
                  </a:extLst>
                </a:gridCol>
                <a:gridCol w="5319965">
                  <a:extLst>
                    <a:ext uri="{9D8B030D-6E8A-4147-A177-3AD203B41FA5}">
                      <a16:colId xmlns:a16="http://schemas.microsoft.com/office/drawing/2014/main" xmlns="" val="20001"/>
                    </a:ext>
                  </a:extLst>
                </a:gridCol>
              </a:tblGrid>
              <a:tr h="941824">
                <a:tc>
                  <a:txBody>
                    <a:bodyPr/>
                    <a:lstStyle/>
                    <a:p>
                      <a:pPr rtl="1"/>
                      <a:r>
                        <a:rPr lang="en-US" dirty="0" smtClean="0"/>
                        <a:t>100</a:t>
                      </a:r>
                      <a:endParaRPr lang="fa-IR" dirty="0"/>
                    </a:p>
                  </a:txBody>
                  <a:tcPr/>
                </a:tc>
                <a:tc>
                  <a:txBody>
                    <a:bodyPr/>
                    <a:lstStyle/>
                    <a:p>
                      <a:pPr rtl="1"/>
                      <a:r>
                        <a:rPr lang="fa-IR" sz="2800" dirty="0" smtClean="0"/>
                        <a:t>تعداد</a:t>
                      </a:r>
                      <a:r>
                        <a:rPr lang="fa-IR" sz="2800" baseline="0" dirty="0" smtClean="0"/>
                        <a:t> کلمات</a:t>
                      </a:r>
                      <a:endParaRPr lang="fa-IR" sz="2800" dirty="0"/>
                    </a:p>
                  </a:txBody>
                  <a:tcPr/>
                </a:tc>
                <a:extLst>
                  <a:ext uri="{0D108BD9-81ED-4DB2-BD59-A6C34878D82A}">
                    <a16:rowId xmlns:a16="http://schemas.microsoft.com/office/drawing/2014/main" xmlns="" val="10000"/>
                  </a:ext>
                </a:extLst>
              </a:tr>
              <a:tr h="941824">
                <a:tc>
                  <a:txBody>
                    <a:bodyPr/>
                    <a:lstStyle/>
                    <a:p>
                      <a:pPr rtl="1"/>
                      <a:r>
                        <a:rPr lang="en-US" dirty="0" smtClean="0"/>
                        <a:t>16</a:t>
                      </a:r>
                      <a:endParaRPr lang="fa-IR" dirty="0"/>
                    </a:p>
                  </a:txBody>
                  <a:tcPr/>
                </a:tc>
                <a:tc>
                  <a:txBody>
                    <a:bodyPr/>
                    <a:lstStyle/>
                    <a:p>
                      <a:pPr rtl="1"/>
                      <a:r>
                        <a:rPr lang="fa-IR" sz="2800" dirty="0" smtClean="0"/>
                        <a:t>تعداد جملات</a:t>
                      </a:r>
                      <a:endParaRPr lang="fa-IR" sz="2800" dirty="0"/>
                    </a:p>
                  </a:txBody>
                  <a:tcPr/>
                </a:tc>
                <a:extLst>
                  <a:ext uri="{0D108BD9-81ED-4DB2-BD59-A6C34878D82A}">
                    <a16:rowId xmlns:a16="http://schemas.microsoft.com/office/drawing/2014/main" xmlns="" val="10001"/>
                  </a:ext>
                </a:extLst>
              </a:tr>
              <a:tr h="941824">
                <a:tc>
                  <a:txBody>
                    <a:bodyPr/>
                    <a:lstStyle/>
                    <a:p>
                      <a:pPr rtl="1"/>
                      <a:r>
                        <a:rPr lang="en-US" dirty="0" smtClean="0"/>
                        <a:t>25.6</a:t>
                      </a:r>
                      <a:endParaRPr lang="fa-IR" dirty="0"/>
                    </a:p>
                  </a:txBody>
                  <a:tcPr/>
                </a:tc>
                <a:tc>
                  <a:txBody>
                    <a:bodyPr/>
                    <a:lstStyle/>
                    <a:p>
                      <a:pPr rtl="1"/>
                      <a:r>
                        <a:rPr lang="fa-IR" sz="2800" dirty="0" smtClean="0"/>
                        <a:t>طول </a:t>
                      </a:r>
                      <a:r>
                        <a:rPr lang="fa-IR" sz="2800" baseline="0" dirty="0" smtClean="0"/>
                        <a:t>متوسط جمله ها</a:t>
                      </a:r>
                      <a:endParaRPr lang="fa-IR" sz="2800" dirty="0"/>
                    </a:p>
                  </a:txBody>
                  <a:tcPr/>
                </a:tc>
                <a:extLst>
                  <a:ext uri="{0D108BD9-81ED-4DB2-BD59-A6C34878D82A}">
                    <a16:rowId xmlns:a16="http://schemas.microsoft.com/office/drawing/2014/main" xmlns="" val="10002"/>
                  </a:ext>
                </a:extLst>
              </a:tr>
              <a:tr h="941824">
                <a:tc>
                  <a:txBody>
                    <a:bodyPr/>
                    <a:lstStyle/>
                    <a:p>
                      <a:pPr rtl="1"/>
                      <a:r>
                        <a:rPr lang="en-US" dirty="0" smtClean="0"/>
                        <a:t>6</a:t>
                      </a:r>
                      <a:endParaRPr lang="fa-IR" dirty="0"/>
                    </a:p>
                  </a:txBody>
                  <a:tcPr/>
                </a:tc>
                <a:tc>
                  <a:txBody>
                    <a:bodyPr/>
                    <a:lstStyle/>
                    <a:p>
                      <a:pPr rtl="1"/>
                      <a:r>
                        <a:rPr lang="fa-IR" sz="2800" dirty="0" smtClean="0"/>
                        <a:t>تعداد</a:t>
                      </a:r>
                      <a:r>
                        <a:rPr lang="fa-IR" dirty="0" smtClean="0"/>
                        <a:t> </a:t>
                      </a:r>
                      <a:r>
                        <a:rPr lang="fa-IR" sz="2800" dirty="0" smtClean="0"/>
                        <a:t>کلمات دشوار</a:t>
                      </a:r>
                      <a:endParaRPr lang="fa-IR" dirty="0"/>
                    </a:p>
                  </a:txBody>
                  <a:tcPr/>
                </a:tc>
                <a:extLst>
                  <a:ext uri="{0D108BD9-81ED-4DB2-BD59-A6C34878D82A}">
                    <a16:rowId xmlns:a16="http://schemas.microsoft.com/office/drawing/2014/main" xmlns="" val="10003"/>
                  </a:ext>
                </a:extLst>
              </a:tr>
              <a:tr h="941824">
                <a:tc>
                  <a:txBody>
                    <a:bodyPr/>
                    <a:lstStyle/>
                    <a:p>
                      <a:pPr rtl="1"/>
                      <a:r>
                        <a:rPr lang="en-US" dirty="0" smtClean="0"/>
                        <a:t>9.4</a:t>
                      </a:r>
                      <a:endParaRPr lang="fa-IR" dirty="0"/>
                    </a:p>
                  </a:txBody>
                  <a:tcPr/>
                </a:tc>
                <a:tc>
                  <a:txBody>
                    <a:bodyPr/>
                    <a:lstStyle/>
                    <a:p>
                      <a:pPr rtl="1"/>
                      <a:r>
                        <a:rPr lang="fa-IR" sz="2800" dirty="0" smtClean="0"/>
                        <a:t>ترکیب کلمات</a:t>
                      </a:r>
                      <a:r>
                        <a:rPr lang="fa-IR" sz="2800" baseline="0" dirty="0" smtClean="0"/>
                        <a:t> دشوار یا تعداد متوسط جمله ها</a:t>
                      </a:r>
                      <a:endParaRPr lang="fa-IR" sz="2800" dirty="0"/>
                    </a:p>
                  </a:txBody>
                  <a:tcPr/>
                </a:tc>
                <a:extLst>
                  <a:ext uri="{0D108BD9-81ED-4DB2-BD59-A6C34878D82A}">
                    <a16:rowId xmlns:a16="http://schemas.microsoft.com/office/drawing/2014/main" xmlns="" val="10004"/>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43382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fontScale="90000"/>
          </a:bodyPr>
          <a:lstStyle/>
          <a:p>
            <a:r>
              <a:rPr lang="fa-IR" dirty="0" smtClean="0"/>
              <a:t>نمونه(100 کلمه دوم)</a:t>
            </a:r>
            <a:br>
              <a:rPr lang="fa-IR" dirty="0" smtClean="0"/>
            </a:br>
            <a:endParaRPr lang="fa-IR" dirty="0"/>
          </a:p>
        </p:txBody>
      </p:sp>
      <p:sp>
        <p:nvSpPr>
          <p:cNvPr id="3" name="Content Placeholder 2"/>
          <p:cNvSpPr>
            <a:spLocks noGrp="1"/>
          </p:cNvSpPr>
          <p:nvPr>
            <p:ph idx="1"/>
          </p:nvPr>
        </p:nvSpPr>
        <p:spPr/>
        <p:txBody>
          <a:bodyPr>
            <a:normAutofit/>
          </a:bodyPr>
          <a:lstStyle/>
          <a:p>
            <a:endParaRPr lang="fa-IR" dirty="0" smtClean="0"/>
          </a:p>
          <a:p>
            <a:r>
              <a:rPr lang="fa-IR" dirty="0" smtClean="0"/>
              <a:t>مریم از گروه علم برخاست و گفت : دوستان توجه کنید ، ما به تمام دیدگاه های سه گروه ،خوب گوش دادیم اما دیدگاه گروه ما این است که همه چیز را باید به صورت علمی ،مشاهده کرد . نظر گروه ما این است که سه کلمه ی خلق و خلقت و خالق از نظر ریشه ی کلمه ، هم ریشه و از یک خانواده اند؛چون سه حرف مشترک در همه ی آن ها دیده می شود ولی کلمه ی «خود»با بقیه ، هم ریشه نیست و البته گروه ،نتیجه گیری جالبی هم کرده است و آن ، این است که هر کس تنها به خود تکیه کند و خود بینی را پیشه سازد ، به شناخت خالق ،دست نمی یابد. به همین سبب ، خود با</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95393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3020344"/>
              </p:ext>
            </p:extLst>
          </p:nvPr>
        </p:nvGraphicFramePr>
        <p:xfrm>
          <a:off x="457199" y="1600200"/>
          <a:ext cx="8229601" cy="4781130"/>
        </p:xfrm>
        <a:graphic>
          <a:graphicData uri="http://schemas.openxmlformats.org/drawingml/2006/table">
            <a:tbl>
              <a:tblPr rtl="1" firstRow="1" bandRow="1">
                <a:tableStyleId>{616DA210-FB5B-4158-B5E0-FEB733F419BA}</a:tableStyleId>
              </a:tblPr>
              <a:tblGrid>
                <a:gridCol w="2634341">
                  <a:extLst>
                    <a:ext uri="{9D8B030D-6E8A-4147-A177-3AD203B41FA5}">
                      <a16:colId xmlns:a16="http://schemas.microsoft.com/office/drawing/2014/main" xmlns="" val="20000"/>
                    </a:ext>
                  </a:extLst>
                </a:gridCol>
                <a:gridCol w="5595260">
                  <a:extLst>
                    <a:ext uri="{9D8B030D-6E8A-4147-A177-3AD203B41FA5}">
                      <a16:colId xmlns:a16="http://schemas.microsoft.com/office/drawing/2014/main" xmlns="" val="20001"/>
                    </a:ext>
                  </a:extLst>
                </a:gridCol>
              </a:tblGrid>
              <a:tr h="956226">
                <a:tc>
                  <a:txBody>
                    <a:bodyPr/>
                    <a:lstStyle/>
                    <a:p>
                      <a:pPr rtl="1"/>
                      <a:r>
                        <a:rPr lang="en-US" sz="2400" dirty="0" smtClean="0"/>
                        <a:t>100</a:t>
                      </a:r>
                      <a:endParaRPr lang="fa-IR" sz="2400" dirty="0"/>
                    </a:p>
                  </a:txBody>
                  <a:tcPr/>
                </a:tc>
                <a:tc>
                  <a:txBody>
                    <a:bodyPr/>
                    <a:lstStyle/>
                    <a:p>
                      <a:pPr rtl="1"/>
                      <a:r>
                        <a:rPr lang="fa-IR" sz="2800" dirty="0" smtClean="0"/>
                        <a:t>تعداد کلمات</a:t>
                      </a:r>
                    </a:p>
                    <a:p>
                      <a:pPr rtl="1"/>
                      <a:endParaRPr lang="fa-IR" dirty="0"/>
                    </a:p>
                  </a:txBody>
                  <a:tcPr/>
                </a:tc>
                <a:extLst>
                  <a:ext uri="{0D108BD9-81ED-4DB2-BD59-A6C34878D82A}">
                    <a16:rowId xmlns:a16="http://schemas.microsoft.com/office/drawing/2014/main" xmlns="" val="10000"/>
                  </a:ext>
                </a:extLst>
              </a:tr>
              <a:tr h="956226">
                <a:tc>
                  <a:txBody>
                    <a:bodyPr/>
                    <a:lstStyle/>
                    <a:p>
                      <a:pPr rtl="1"/>
                      <a:r>
                        <a:rPr lang="en-US" sz="2400" dirty="0" smtClean="0"/>
                        <a:t>12</a:t>
                      </a:r>
                      <a:endParaRPr lang="fa-IR" sz="2400" dirty="0"/>
                    </a:p>
                  </a:txBody>
                  <a:tcPr/>
                </a:tc>
                <a:tc>
                  <a:txBody>
                    <a:bodyPr/>
                    <a:lstStyle/>
                    <a:p>
                      <a:pPr rtl="1"/>
                      <a:r>
                        <a:rPr lang="fa-IR" sz="2800" dirty="0" smtClean="0"/>
                        <a:t>تعداد جملات</a:t>
                      </a:r>
                    </a:p>
                    <a:p>
                      <a:pPr rtl="1"/>
                      <a:endParaRPr lang="fa-IR" sz="2800" dirty="0"/>
                    </a:p>
                  </a:txBody>
                  <a:tcPr/>
                </a:tc>
                <a:extLst>
                  <a:ext uri="{0D108BD9-81ED-4DB2-BD59-A6C34878D82A}">
                    <a16:rowId xmlns:a16="http://schemas.microsoft.com/office/drawing/2014/main" xmlns="" val="10001"/>
                  </a:ext>
                </a:extLst>
              </a:tr>
              <a:tr h="956226">
                <a:tc>
                  <a:txBody>
                    <a:bodyPr/>
                    <a:lstStyle/>
                    <a:p>
                      <a:pPr rtl="1"/>
                      <a:r>
                        <a:rPr lang="en-US" sz="2400" dirty="0" smtClean="0"/>
                        <a:t>33.8</a:t>
                      </a:r>
                      <a:endParaRPr lang="fa-IR" sz="2400" dirty="0"/>
                    </a:p>
                  </a:txBody>
                  <a:tcPr/>
                </a:tc>
                <a:tc>
                  <a:txBody>
                    <a:bodyPr/>
                    <a:lstStyle/>
                    <a:p>
                      <a:pPr rtl="1"/>
                      <a:r>
                        <a:rPr lang="fa-IR" sz="2800" dirty="0" smtClean="0"/>
                        <a:t>طول متوسط جمله ها</a:t>
                      </a:r>
                    </a:p>
                    <a:p>
                      <a:pPr rtl="1"/>
                      <a:endParaRPr lang="fa-IR" sz="2800" dirty="0"/>
                    </a:p>
                  </a:txBody>
                  <a:tcPr/>
                </a:tc>
                <a:extLst>
                  <a:ext uri="{0D108BD9-81ED-4DB2-BD59-A6C34878D82A}">
                    <a16:rowId xmlns:a16="http://schemas.microsoft.com/office/drawing/2014/main" xmlns="" val="10002"/>
                  </a:ext>
                </a:extLst>
              </a:tr>
              <a:tr h="956226">
                <a:tc>
                  <a:txBody>
                    <a:bodyPr/>
                    <a:lstStyle/>
                    <a:p>
                      <a:pPr rtl="1"/>
                      <a:r>
                        <a:rPr lang="en-US" sz="2400" dirty="0" smtClean="0"/>
                        <a:t>5</a:t>
                      </a:r>
                      <a:endParaRPr lang="fa-IR" sz="2400" dirty="0"/>
                    </a:p>
                  </a:txBody>
                  <a:tcPr/>
                </a:tc>
                <a:tc>
                  <a:txBody>
                    <a:bodyPr/>
                    <a:lstStyle/>
                    <a:p>
                      <a:pPr rtl="1"/>
                      <a:r>
                        <a:rPr lang="fa-IR" sz="2800" dirty="0" smtClean="0"/>
                        <a:t>تعداد کلمات دشوار</a:t>
                      </a:r>
                    </a:p>
                    <a:p>
                      <a:pPr rtl="1"/>
                      <a:endParaRPr lang="fa-IR" sz="2800" dirty="0"/>
                    </a:p>
                  </a:txBody>
                  <a:tcPr/>
                </a:tc>
                <a:extLst>
                  <a:ext uri="{0D108BD9-81ED-4DB2-BD59-A6C34878D82A}">
                    <a16:rowId xmlns:a16="http://schemas.microsoft.com/office/drawing/2014/main" xmlns="" val="10003"/>
                  </a:ext>
                </a:extLst>
              </a:tr>
              <a:tr h="956226">
                <a:tc>
                  <a:txBody>
                    <a:bodyPr/>
                    <a:lstStyle/>
                    <a:p>
                      <a:pPr rtl="1"/>
                      <a:r>
                        <a:rPr lang="en-US" sz="2400" dirty="0" smtClean="0"/>
                        <a:t>33.5</a:t>
                      </a:r>
                      <a:endParaRPr lang="fa-IR" sz="2400" dirty="0"/>
                    </a:p>
                  </a:txBody>
                  <a:tcPr/>
                </a:tc>
                <a:tc>
                  <a:txBody>
                    <a:bodyPr/>
                    <a:lstStyle/>
                    <a:p>
                      <a:pPr rtl="1"/>
                      <a:r>
                        <a:rPr lang="fa-IR" sz="2800" dirty="0" smtClean="0"/>
                        <a:t>ترکیب کلمات دشوار یا تعداد متوسط جمله ها</a:t>
                      </a:r>
                    </a:p>
                    <a:p>
                      <a:pPr rtl="1"/>
                      <a:endParaRPr lang="fa-IR" sz="2800" dirty="0"/>
                    </a:p>
                  </a:txBody>
                  <a:tcPr/>
                </a:tc>
                <a:extLst>
                  <a:ext uri="{0D108BD9-81ED-4DB2-BD59-A6C34878D82A}">
                    <a16:rowId xmlns:a16="http://schemas.microsoft.com/office/drawing/2014/main" xmlns="" val="10004"/>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01143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143000"/>
          </a:xfrm>
        </p:spPr>
        <p:txBody>
          <a:bodyPr>
            <a:normAutofit fontScale="90000"/>
          </a:bodyPr>
          <a:lstStyle/>
          <a:p>
            <a:r>
              <a:rPr lang="fa-IR" dirty="0" smtClean="0"/>
              <a:t>نمونه(100 کلمه آخر)</a:t>
            </a:r>
            <a:br>
              <a:rPr lang="fa-IR" dirty="0" smtClean="0"/>
            </a:br>
            <a:endParaRPr lang="fa-IR" dirty="0"/>
          </a:p>
        </p:txBody>
      </p:sp>
      <p:sp>
        <p:nvSpPr>
          <p:cNvPr id="3" name="Content Placeholder 2"/>
          <p:cNvSpPr>
            <a:spLocks noGrp="1"/>
          </p:cNvSpPr>
          <p:nvPr>
            <p:ph idx="1"/>
          </p:nvPr>
        </p:nvSpPr>
        <p:spPr/>
        <p:txBody>
          <a:bodyPr>
            <a:normAutofit/>
          </a:bodyPr>
          <a:lstStyle/>
          <a:p>
            <a:endParaRPr lang="fa-IR" dirty="0" smtClean="0"/>
          </a:p>
          <a:p>
            <a:r>
              <a:rPr lang="fa-IR" dirty="0" smtClean="0"/>
              <a:t>معلم پس از نظرات گروه «عمل» که آخرین گروه بود،جلوی کلاس آمد و پنج کلمه دیگر ، زیر آن چهار کلمه نوشت : تفکر،علم ، عمل ، اخلاق . سپس گفت: این پنج کلمه که نام پنج گروه کلاس شما هم هست در حقیقت مانند پنج پنجره برای شناخت و تماشای آفرینش الهی است ، بنابراین ، هر گروه با بیان نظرات خود ما را یک قدم به آگاهی و شناخت نزدیک تر کردند . هر کدام از گروه ها که سخن گفتند تلاش کردند تا از نظر خودشان ، موضوع را بشناسند . ما هم برای کشف و شناخت بهتر زیبایی های  آفرینش ، باید به تفکر درباره ی خود ، خلقت ،خالق ، بپردازیم . خوب</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83984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01208"/>
            <a:ext cx="8229600" cy="1143000"/>
          </a:xfrm>
        </p:spPr>
        <p:txBody>
          <a:bodyPr>
            <a:noAutofit/>
          </a:bodyPr>
          <a:lstStyle/>
          <a:p>
            <a:r>
              <a:rPr lang="fa-IR" sz="2800" dirty="0" smtClean="0"/>
              <a:t>میانگین: 68/5  . این عدد نشان می دهد که این متن برای  دانش آموزانی که شش سال تحصیل کرده اند مناسب است .</a:t>
            </a:r>
            <a:endParaRPr lang="fa-IR"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21342210"/>
              </p:ext>
            </p:extLst>
          </p:nvPr>
        </p:nvGraphicFramePr>
        <p:xfrm>
          <a:off x="395536" y="188640"/>
          <a:ext cx="8229600" cy="4896545"/>
        </p:xfrm>
        <a:graphic>
          <a:graphicData uri="http://schemas.openxmlformats.org/drawingml/2006/table">
            <a:tbl>
              <a:tblPr rtl="1" firstRow="1" bandRow="1">
                <a:tableStyleId>{616DA210-FB5B-4158-B5E0-FEB733F419BA}</a:tableStyleId>
              </a:tblPr>
              <a:tblGrid>
                <a:gridCol w="2468692">
                  <a:extLst>
                    <a:ext uri="{9D8B030D-6E8A-4147-A177-3AD203B41FA5}">
                      <a16:colId xmlns:a16="http://schemas.microsoft.com/office/drawing/2014/main" xmlns="" val="20000"/>
                    </a:ext>
                  </a:extLst>
                </a:gridCol>
                <a:gridCol w="5760908">
                  <a:extLst>
                    <a:ext uri="{9D8B030D-6E8A-4147-A177-3AD203B41FA5}">
                      <a16:colId xmlns:a16="http://schemas.microsoft.com/office/drawing/2014/main" xmlns="" val="20001"/>
                    </a:ext>
                  </a:extLst>
                </a:gridCol>
              </a:tblGrid>
              <a:tr h="979309">
                <a:tc>
                  <a:txBody>
                    <a:bodyPr/>
                    <a:lstStyle/>
                    <a:p>
                      <a:pPr rtl="1"/>
                      <a:r>
                        <a:rPr lang="en-US" sz="2400" dirty="0" smtClean="0"/>
                        <a:t>100</a:t>
                      </a:r>
                      <a:endParaRPr lang="fa-IR" sz="2400" dirty="0"/>
                    </a:p>
                  </a:txBody>
                  <a:tcPr/>
                </a:tc>
                <a:tc>
                  <a:txBody>
                    <a:bodyPr/>
                    <a:lstStyle/>
                    <a:p>
                      <a:pPr rtl="1"/>
                      <a:r>
                        <a:rPr lang="fa-IR" sz="2800" dirty="0" smtClean="0"/>
                        <a:t>تعداد کلمات</a:t>
                      </a:r>
                    </a:p>
                  </a:txBody>
                  <a:tcPr/>
                </a:tc>
                <a:extLst>
                  <a:ext uri="{0D108BD9-81ED-4DB2-BD59-A6C34878D82A}">
                    <a16:rowId xmlns:a16="http://schemas.microsoft.com/office/drawing/2014/main" xmlns="" val="10000"/>
                  </a:ext>
                </a:extLst>
              </a:tr>
              <a:tr h="979309">
                <a:tc>
                  <a:txBody>
                    <a:bodyPr/>
                    <a:lstStyle/>
                    <a:p>
                      <a:pPr rtl="1"/>
                      <a:r>
                        <a:rPr lang="en-US" sz="2400" dirty="0" smtClean="0"/>
                        <a:t>11</a:t>
                      </a:r>
                      <a:endParaRPr lang="fa-IR" sz="2400" dirty="0"/>
                    </a:p>
                  </a:txBody>
                  <a:tcPr/>
                </a:tc>
                <a:tc>
                  <a:txBody>
                    <a:bodyPr/>
                    <a:lstStyle/>
                    <a:p>
                      <a:pPr rtl="1"/>
                      <a:r>
                        <a:rPr lang="fa-IR" sz="2800" dirty="0" smtClean="0"/>
                        <a:t>تعداد جملات</a:t>
                      </a:r>
                    </a:p>
                  </a:txBody>
                  <a:tcPr/>
                </a:tc>
                <a:extLst>
                  <a:ext uri="{0D108BD9-81ED-4DB2-BD59-A6C34878D82A}">
                    <a16:rowId xmlns:a16="http://schemas.microsoft.com/office/drawing/2014/main" xmlns="" val="10001"/>
                  </a:ext>
                </a:extLst>
              </a:tr>
              <a:tr h="979309">
                <a:tc>
                  <a:txBody>
                    <a:bodyPr/>
                    <a:lstStyle/>
                    <a:p>
                      <a:pPr rtl="1"/>
                      <a:r>
                        <a:rPr lang="en-US" sz="2400" dirty="0" smtClean="0"/>
                        <a:t>09.9</a:t>
                      </a:r>
                      <a:endParaRPr lang="fa-IR" sz="2400" dirty="0"/>
                    </a:p>
                  </a:txBody>
                  <a:tcPr/>
                </a:tc>
                <a:tc>
                  <a:txBody>
                    <a:bodyPr/>
                    <a:lstStyle/>
                    <a:p>
                      <a:pPr rtl="1"/>
                      <a:r>
                        <a:rPr lang="fa-IR" sz="2800" dirty="0" smtClean="0"/>
                        <a:t>طول متوسط جمله ها</a:t>
                      </a:r>
                    </a:p>
                  </a:txBody>
                  <a:tcPr/>
                </a:tc>
                <a:extLst>
                  <a:ext uri="{0D108BD9-81ED-4DB2-BD59-A6C34878D82A}">
                    <a16:rowId xmlns:a16="http://schemas.microsoft.com/office/drawing/2014/main" xmlns="" val="10002"/>
                  </a:ext>
                </a:extLst>
              </a:tr>
              <a:tr h="979309">
                <a:tc>
                  <a:txBody>
                    <a:bodyPr/>
                    <a:lstStyle/>
                    <a:p>
                      <a:pPr rtl="1"/>
                      <a:r>
                        <a:rPr lang="en-US" sz="2400" dirty="0" smtClean="0"/>
                        <a:t>8</a:t>
                      </a:r>
                      <a:endParaRPr lang="fa-IR" sz="2400" dirty="0"/>
                    </a:p>
                  </a:txBody>
                  <a:tcPr/>
                </a:tc>
                <a:tc>
                  <a:txBody>
                    <a:bodyPr/>
                    <a:lstStyle/>
                    <a:p>
                      <a:pPr rtl="1"/>
                      <a:r>
                        <a:rPr lang="fa-IR" sz="2800" dirty="0" smtClean="0"/>
                        <a:t>تعداد کلمات دشوار</a:t>
                      </a:r>
                    </a:p>
                  </a:txBody>
                  <a:tcPr/>
                </a:tc>
                <a:extLst>
                  <a:ext uri="{0D108BD9-81ED-4DB2-BD59-A6C34878D82A}">
                    <a16:rowId xmlns:a16="http://schemas.microsoft.com/office/drawing/2014/main" xmlns="" val="10003"/>
                  </a:ext>
                </a:extLst>
              </a:tr>
              <a:tr h="979309">
                <a:tc>
                  <a:txBody>
                    <a:bodyPr/>
                    <a:lstStyle/>
                    <a:p>
                      <a:pPr rtl="1"/>
                      <a:r>
                        <a:rPr lang="en-US" sz="2400" dirty="0" smtClean="0"/>
                        <a:t>83.6</a:t>
                      </a:r>
                      <a:endParaRPr lang="fa-IR" sz="2400" dirty="0"/>
                    </a:p>
                  </a:txBody>
                  <a:tcPr/>
                </a:tc>
                <a:tc>
                  <a:txBody>
                    <a:bodyPr/>
                    <a:lstStyle/>
                    <a:p>
                      <a:pPr rtl="1"/>
                      <a:r>
                        <a:rPr lang="fa-IR" sz="2800" dirty="0" smtClean="0"/>
                        <a:t>ترکیب کلمات دشوار یا تعداد متوسط جمله ها</a:t>
                      </a:r>
                    </a:p>
                  </a:txBody>
                  <a:tcPr/>
                </a:tc>
                <a:extLst>
                  <a:ext uri="{0D108BD9-81ED-4DB2-BD59-A6C34878D82A}">
                    <a16:rowId xmlns:a16="http://schemas.microsoft.com/office/drawing/2014/main" xmlns="" val="10004"/>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14379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پیاده و سوار (بخوان و بیندیش)فارسی ششم دبستان</a:t>
            </a:r>
            <a:endParaRPr lang="fa-IR" dirty="0"/>
          </a:p>
        </p:txBody>
      </p:sp>
      <p:sp>
        <p:nvSpPr>
          <p:cNvPr id="3" name="Content Placeholder 2"/>
          <p:cNvSpPr>
            <a:spLocks noGrp="1"/>
          </p:cNvSpPr>
          <p:nvPr>
            <p:ph idx="1"/>
          </p:nvPr>
        </p:nvSpPr>
        <p:spPr/>
        <p:txBody>
          <a:bodyPr>
            <a:normAutofit/>
          </a:bodyPr>
          <a:lstStyle/>
          <a:p>
            <a:r>
              <a:rPr lang="fa-IR" dirty="0" smtClean="0"/>
              <a:t>نمونه(100کلمه اول)</a:t>
            </a:r>
          </a:p>
          <a:p>
            <a:endParaRPr lang="fa-IR" dirty="0" smtClean="0"/>
          </a:p>
          <a:p>
            <a:r>
              <a:rPr lang="fa-IR" dirty="0" smtClean="0"/>
              <a:t>روزی بود روزگاری بود. یک مرد بزاز بود که هر چند وقت یک بار از شهر پارچه و لباس های گوناگون می خرید و به ده های اطراف می برد و می فروخت و به شهر بر می گشت. یک روز این بزاز دوره گرد ، داشت از یک از یک ده به دن دیگر می رفت،وقتی از آبادی خارج شد و به راه بیابانی رسید،مردی اسب سوار را دید که آهسته آهسته می رفت،مرد بزاز که بسته ی پارچه ها را به دوش داشت،بسیار خسته شده بود.به سوار گفت:«آقا،حالا که ما هردو از یک راه می رویم،اگر این بسته را روی اسب خودت بگیری ،از جوانمردی تو سپاسگزار و دعا گو خواهم شد».سوار جواب داد:«حق</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06924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36119403"/>
              </p:ext>
            </p:extLst>
          </p:nvPr>
        </p:nvGraphicFramePr>
        <p:xfrm>
          <a:off x="457201" y="1600200"/>
          <a:ext cx="8229599" cy="4925145"/>
        </p:xfrm>
        <a:graphic>
          <a:graphicData uri="http://schemas.openxmlformats.org/drawingml/2006/table">
            <a:tbl>
              <a:tblPr rtl="1" firstRow="1" bandRow="1">
                <a:tableStyleId>{616DA210-FB5B-4158-B5E0-FEB733F419BA}</a:tableStyleId>
              </a:tblPr>
              <a:tblGrid>
                <a:gridCol w="2458347">
                  <a:extLst>
                    <a:ext uri="{9D8B030D-6E8A-4147-A177-3AD203B41FA5}">
                      <a16:colId xmlns:a16="http://schemas.microsoft.com/office/drawing/2014/main" xmlns="" val="20000"/>
                    </a:ext>
                  </a:extLst>
                </a:gridCol>
                <a:gridCol w="5771252">
                  <a:extLst>
                    <a:ext uri="{9D8B030D-6E8A-4147-A177-3AD203B41FA5}">
                      <a16:colId xmlns:a16="http://schemas.microsoft.com/office/drawing/2014/main" xmlns="" val="20001"/>
                    </a:ext>
                  </a:extLst>
                </a:gridCol>
              </a:tblGrid>
              <a:tr h="985029">
                <a:tc>
                  <a:txBody>
                    <a:bodyPr/>
                    <a:lstStyle/>
                    <a:p>
                      <a:pPr rtl="1"/>
                      <a:r>
                        <a:rPr lang="en-US" sz="2400" dirty="0" smtClean="0"/>
                        <a:t>100</a:t>
                      </a:r>
                      <a:endParaRPr lang="fa-IR" sz="2400" dirty="0"/>
                    </a:p>
                  </a:txBody>
                  <a:tcPr/>
                </a:tc>
                <a:tc>
                  <a:txBody>
                    <a:bodyPr/>
                    <a:lstStyle/>
                    <a:p>
                      <a:pPr rtl="1"/>
                      <a:r>
                        <a:rPr lang="fa-IR" sz="2800" dirty="0" smtClean="0"/>
                        <a:t>تعداد کلمات</a:t>
                      </a:r>
                    </a:p>
                  </a:txBody>
                  <a:tcPr/>
                </a:tc>
                <a:extLst>
                  <a:ext uri="{0D108BD9-81ED-4DB2-BD59-A6C34878D82A}">
                    <a16:rowId xmlns:a16="http://schemas.microsoft.com/office/drawing/2014/main" xmlns="" val="10000"/>
                  </a:ext>
                </a:extLst>
              </a:tr>
              <a:tr h="985029">
                <a:tc>
                  <a:txBody>
                    <a:bodyPr/>
                    <a:lstStyle/>
                    <a:p>
                      <a:pPr rtl="1"/>
                      <a:r>
                        <a:rPr lang="en-US" sz="2400" dirty="0" smtClean="0"/>
                        <a:t>19</a:t>
                      </a:r>
                      <a:endParaRPr lang="fa-IR" sz="2400" dirty="0"/>
                    </a:p>
                  </a:txBody>
                  <a:tcPr/>
                </a:tc>
                <a:tc>
                  <a:txBody>
                    <a:bodyPr/>
                    <a:lstStyle/>
                    <a:p>
                      <a:pPr rtl="1"/>
                      <a:r>
                        <a:rPr lang="fa-IR" sz="2800" dirty="0" smtClean="0"/>
                        <a:t>تعداد جملات</a:t>
                      </a:r>
                    </a:p>
                  </a:txBody>
                  <a:tcPr/>
                </a:tc>
                <a:extLst>
                  <a:ext uri="{0D108BD9-81ED-4DB2-BD59-A6C34878D82A}">
                    <a16:rowId xmlns:a16="http://schemas.microsoft.com/office/drawing/2014/main" xmlns="" val="10001"/>
                  </a:ext>
                </a:extLst>
              </a:tr>
              <a:tr h="985029">
                <a:tc>
                  <a:txBody>
                    <a:bodyPr/>
                    <a:lstStyle/>
                    <a:p>
                      <a:pPr rtl="1"/>
                      <a:r>
                        <a:rPr lang="en-US" sz="2400" dirty="0" smtClean="0"/>
                        <a:t>26.5</a:t>
                      </a:r>
                      <a:endParaRPr lang="fa-IR" sz="2400" dirty="0"/>
                    </a:p>
                  </a:txBody>
                  <a:tcPr/>
                </a:tc>
                <a:tc>
                  <a:txBody>
                    <a:bodyPr/>
                    <a:lstStyle/>
                    <a:p>
                      <a:pPr rtl="1"/>
                      <a:r>
                        <a:rPr lang="fa-IR" sz="2800" dirty="0" smtClean="0"/>
                        <a:t>طول متوسط جمله ها</a:t>
                      </a:r>
                    </a:p>
                  </a:txBody>
                  <a:tcPr/>
                </a:tc>
                <a:extLst>
                  <a:ext uri="{0D108BD9-81ED-4DB2-BD59-A6C34878D82A}">
                    <a16:rowId xmlns:a16="http://schemas.microsoft.com/office/drawing/2014/main" xmlns="" val="10002"/>
                  </a:ext>
                </a:extLst>
              </a:tr>
              <a:tr h="985029">
                <a:tc>
                  <a:txBody>
                    <a:bodyPr/>
                    <a:lstStyle/>
                    <a:p>
                      <a:pPr rtl="1"/>
                      <a:r>
                        <a:rPr lang="en-US" sz="2400" dirty="0" smtClean="0"/>
                        <a:t>5</a:t>
                      </a:r>
                      <a:endParaRPr lang="fa-IR" sz="2400" dirty="0"/>
                    </a:p>
                  </a:txBody>
                  <a:tcPr/>
                </a:tc>
                <a:tc>
                  <a:txBody>
                    <a:bodyPr/>
                    <a:lstStyle/>
                    <a:p>
                      <a:pPr rtl="1"/>
                      <a:r>
                        <a:rPr lang="fa-IR" sz="2800" dirty="0" smtClean="0"/>
                        <a:t>تعداد کلمات دشوار</a:t>
                      </a:r>
                    </a:p>
                  </a:txBody>
                  <a:tcPr/>
                </a:tc>
                <a:extLst>
                  <a:ext uri="{0D108BD9-81ED-4DB2-BD59-A6C34878D82A}">
                    <a16:rowId xmlns:a16="http://schemas.microsoft.com/office/drawing/2014/main" xmlns="" val="10003"/>
                  </a:ext>
                </a:extLst>
              </a:tr>
              <a:tr h="985029">
                <a:tc>
                  <a:txBody>
                    <a:bodyPr/>
                    <a:lstStyle/>
                    <a:p>
                      <a:pPr rtl="1"/>
                      <a:r>
                        <a:rPr lang="en-US" sz="2400" dirty="0" smtClean="0"/>
                        <a:t>10.4</a:t>
                      </a:r>
                      <a:endParaRPr lang="fa-IR" sz="2400" dirty="0"/>
                    </a:p>
                  </a:txBody>
                  <a:tcPr/>
                </a:tc>
                <a:tc>
                  <a:txBody>
                    <a:bodyPr/>
                    <a:lstStyle/>
                    <a:p>
                      <a:pPr rtl="1"/>
                      <a:r>
                        <a:rPr lang="fa-IR" sz="2800" dirty="0" smtClean="0"/>
                        <a:t>ترکیب کلمات دشوار یا تعداد متوسط جمله ها</a:t>
                      </a:r>
                    </a:p>
                  </a:txBody>
                  <a:tcPr/>
                </a:tc>
                <a:extLst>
                  <a:ext uri="{0D108BD9-81ED-4DB2-BD59-A6C34878D82A}">
                    <a16:rowId xmlns:a16="http://schemas.microsoft.com/office/drawing/2014/main" xmlns="" val="10004"/>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55363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نمونه(100کلمه دوم)</a:t>
            </a:r>
            <a:endParaRPr lang="fa-IR" dirty="0"/>
          </a:p>
        </p:txBody>
      </p:sp>
      <p:sp>
        <p:nvSpPr>
          <p:cNvPr id="3" name="Content Placeholder 2"/>
          <p:cNvSpPr>
            <a:spLocks noGrp="1"/>
          </p:cNvSpPr>
          <p:nvPr>
            <p:ph idx="1"/>
          </p:nvPr>
        </p:nvSpPr>
        <p:spPr/>
        <p:txBody>
          <a:bodyPr>
            <a:normAutofit/>
          </a:bodyPr>
          <a:lstStyle/>
          <a:p>
            <a:r>
              <a:rPr lang="fa-IR" dirty="0" smtClean="0"/>
              <a:t>مرد بزاز گفت:«بله ، حق با شماست». و دیگر حرفی نزد . همین که چند قدم دیگر پیش رفتند ،ناگهان از کنار جاده ،خرگوشی بیرون دوید و پا به فرار گذاشت و رفت صد قدم دورتر نشست . اسب سوار وقتی خرگوش را دید ، شرو کرد به دنبال خرگوش تاختن ؛ خرگوش دوباره شروع کرد به دویدن ، او از جلو و اسب سوار از دنبال او رفتند. مرد بزاز وقتی دویدن اسب را دید،به فکر فرو رفت و با خود گفت :« چه خوب شد که سوار،کوله بار مرا نگرفت وگرنه ممکن بودبه فکر بدی بیفتد و پارچه های مرا ببرد و دیگر دستم به او نرسد».اتفاقا اسب سوار هم پس از</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37038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33626110"/>
              </p:ext>
            </p:extLst>
          </p:nvPr>
        </p:nvGraphicFramePr>
        <p:xfrm>
          <a:off x="457200" y="1600200"/>
          <a:ext cx="8229600" cy="4781130"/>
        </p:xfrm>
        <a:graphic>
          <a:graphicData uri="http://schemas.openxmlformats.org/drawingml/2006/table">
            <a:tbl>
              <a:tblPr rtl="1" firstRow="1" bandRow="1">
                <a:tableStyleId>{616DA210-FB5B-4158-B5E0-FEB733F419BA}</a:tableStyleId>
              </a:tblPr>
              <a:tblGrid>
                <a:gridCol w="2403755">
                  <a:extLst>
                    <a:ext uri="{9D8B030D-6E8A-4147-A177-3AD203B41FA5}">
                      <a16:colId xmlns:a16="http://schemas.microsoft.com/office/drawing/2014/main" xmlns="" val="20000"/>
                    </a:ext>
                  </a:extLst>
                </a:gridCol>
                <a:gridCol w="5825845">
                  <a:extLst>
                    <a:ext uri="{9D8B030D-6E8A-4147-A177-3AD203B41FA5}">
                      <a16:colId xmlns:a16="http://schemas.microsoft.com/office/drawing/2014/main" xmlns="" val="20001"/>
                    </a:ext>
                  </a:extLst>
                </a:gridCol>
              </a:tblGrid>
              <a:tr h="956226">
                <a:tc>
                  <a:txBody>
                    <a:bodyPr/>
                    <a:lstStyle/>
                    <a:p>
                      <a:pPr rtl="1"/>
                      <a:r>
                        <a:rPr lang="en-US" sz="2400" dirty="0" smtClean="0"/>
                        <a:t>100</a:t>
                      </a:r>
                      <a:endParaRPr lang="fa-IR" sz="2400" dirty="0"/>
                    </a:p>
                  </a:txBody>
                  <a:tcPr/>
                </a:tc>
                <a:tc>
                  <a:txBody>
                    <a:bodyPr/>
                    <a:lstStyle/>
                    <a:p>
                      <a:pPr rtl="1"/>
                      <a:r>
                        <a:rPr lang="fa-IR" sz="2800" dirty="0" smtClean="0"/>
                        <a:t>تعداد کلمات</a:t>
                      </a:r>
                    </a:p>
                  </a:txBody>
                  <a:tcPr/>
                </a:tc>
                <a:extLst>
                  <a:ext uri="{0D108BD9-81ED-4DB2-BD59-A6C34878D82A}">
                    <a16:rowId xmlns:a16="http://schemas.microsoft.com/office/drawing/2014/main" xmlns="" val="10000"/>
                  </a:ext>
                </a:extLst>
              </a:tr>
              <a:tr h="956226">
                <a:tc>
                  <a:txBody>
                    <a:bodyPr/>
                    <a:lstStyle/>
                    <a:p>
                      <a:pPr rtl="1"/>
                      <a:r>
                        <a:rPr lang="en-US" sz="2400" dirty="0" smtClean="0"/>
                        <a:t>19</a:t>
                      </a:r>
                      <a:endParaRPr lang="fa-IR" sz="2400" dirty="0"/>
                    </a:p>
                  </a:txBody>
                  <a:tcPr/>
                </a:tc>
                <a:tc>
                  <a:txBody>
                    <a:bodyPr/>
                    <a:lstStyle/>
                    <a:p>
                      <a:pPr rtl="1"/>
                      <a:r>
                        <a:rPr lang="fa-IR" sz="2800" dirty="0" smtClean="0"/>
                        <a:t>تعداد جملات</a:t>
                      </a:r>
                    </a:p>
                  </a:txBody>
                  <a:tcPr/>
                </a:tc>
                <a:extLst>
                  <a:ext uri="{0D108BD9-81ED-4DB2-BD59-A6C34878D82A}">
                    <a16:rowId xmlns:a16="http://schemas.microsoft.com/office/drawing/2014/main" xmlns="" val="10001"/>
                  </a:ext>
                </a:extLst>
              </a:tr>
              <a:tr h="956226">
                <a:tc>
                  <a:txBody>
                    <a:bodyPr/>
                    <a:lstStyle/>
                    <a:p>
                      <a:pPr rtl="1"/>
                      <a:r>
                        <a:rPr lang="en-US" sz="2400" dirty="0" smtClean="0"/>
                        <a:t>26.5</a:t>
                      </a:r>
                      <a:endParaRPr lang="fa-IR" sz="2400" dirty="0"/>
                    </a:p>
                  </a:txBody>
                  <a:tcPr/>
                </a:tc>
                <a:tc>
                  <a:txBody>
                    <a:bodyPr/>
                    <a:lstStyle/>
                    <a:p>
                      <a:pPr rtl="1"/>
                      <a:r>
                        <a:rPr lang="fa-IR" sz="2800" dirty="0" smtClean="0"/>
                        <a:t>طول متوسط جمله ها</a:t>
                      </a:r>
                    </a:p>
                  </a:txBody>
                  <a:tcPr/>
                </a:tc>
                <a:extLst>
                  <a:ext uri="{0D108BD9-81ED-4DB2-BD59-A6C34878D82A}">
                    <a16:rowId xmlns:a16="http://schemas.microsoft.com/office/drawing/2014/main" xmlns="" val="10002"/>
                  </a:ext>
                </a:extLst>
              </a:tr>
              <a:tr h="956226">
                <a:tc>
                  <a:txBody>
                    <a:bodyPr/>
                    <a:lstStyle/>
                    <a:p>
                      <a:pPr rtl="1"/>
                      <a:r>
                        <a:rPr lang="en-US" sz="2400" dirty="0" smtClean="0"/>
                        <a:t>2</a:t>
                      </a:r>
                      <a:endParaRPr lang="fa-IR" sz="2400" dirty="0"/>
                    </a:p>
                  </a:txBody>
                  <a:tcPr/>
                </a:tc>
                <a:tc>
                  <a:txBody>
                    <a:bodyPr/>
                    <a:lstStyle/>
                    <a:p>
                      <a:pPr rtl="1"/>
                      <a:r>
                        <a:rPr lang="fa-IR" sz="2800" dirty="0" smtClean="0"/>
                        <a:t>تعداد کلمات دشوار</a:t>
                      </a:r>
                    </a:p>
                  </a:txBody>
                  <a:tcPr/>
                </a:tc>
                <a:extLst>
                  <a:ext uri="{0D108BD9-81ED-4DB2-BD59-A6C34878D82A}">
                    <a16:rowId xmlns:a16="http://schemas.microsoft.com/office/drawing/2014/main" xmlns="" val="10003"/>
                  </a:ext>
                </a:extLst>
              </a:tr>
              <a:tr h="956226">
                <a:tc>
                  <a:txBody>
                    <a:bodyPr/>
                    <a:lstStyle/>
                    <a:p>
                      <a:pPr rtl="1"/>
                      <a:r>
                        <a:rPr lang="en-US" sz="2400" dirty="0" smtClean="0"/>
                        <a:t>90.2</a:t>
                      </a:r>
                      <a:endParaRPr lang="fa-IR" sz="2400" dirty="0"/>
                    </a:p>
                  </a:txBody>
                  <a:tcPr/>
                </a:tc>
                <a:tc>
                  <a:txBody>
                    <a:bodyPr/>
                    <a:lstStyle/>
                    <a:p>
                      <a:pPr rtl="1"/>
                      <a:r>
                        <a:rPr lang="fa-IR" sz="2800" dirty="0" smtClean="0"/>
                        <a:t>ترکیب کلمات دشوار یا تعداد متوسط جمله ها</a:t>
                      </a:r>
                    </a:p>
                  </a:txBody>
                  <a:tcPr/>
                </a:tc>
                <a:extLst>
                  <a:ext uri="{0D108BD9-81ED-4DB2-BD59-A6C34878D82A}">
                    <a16:rowId xmlns:a16="http://schemas.microsoft.com/office/drawing/2014/main" xmlns="" val="10004"/>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23932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نمونه(100کلمه آخر)</a:t>
            </a:r>
            <a:endParaRPr lang="fa-IR" dirty="0"/>
          </a:p>
        </p:txBody>
      </p:sp>
      <p:sp>
        <p:nvSpPr>
          <p:cNvPr id="3" name="Content Placeholder 2"/>
          <p:cNvSpPr>
            <a:spLocks noGrp="1"/>
          </p:cNvSpPr>
          <p:nvPr>
            <p:ph idx="1"/>
          </p:nvPr>
        </p:nvSpPr>
        <p:spPr/>
        <p:txBody>
          <a:bodyPr>
            <a:normAutofit/>
          </a:bodyPr>
          <a:lstStyle/>
          <a:p>
            <a:r>
              <a:rPr lang="fa-IR" dirty="0" smtClean="0"/>
              <a:t>سپس سوار اسب را برگردانید و آرام آرام برگشت تا به پارچه فروش رسید و به او گفت :«خیلی معذرت می خواهم ،تو را تنها گذاشتم و رفتم خرگوش بگیرم ،نشد، راستی چون هنوز تا آبادی خیلی راه داریم ،دلم راضی نشد تنها بروم و دیدم خدا را خوش نمی آید که تو پیاده و خسته باشی و من هم اسب داشته باشم و به تو کمک نکنم ، حالا بسته پارچه را بده تا برایت بیاورم . اسب هم برای این مقدار بار ، نمی میرد ، به منزل می رسد و خستگی از تنش در می رود ».مرد بزاز گفت :از لطف شما متشکرم ،راضی به زحمت نیستم،بعد از پیدا شدن خرگوش و دویدن اسب ،من هم</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61148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a:t>مقدمه      </a:t>
            </a:r>
          </a:p>
          <a:p>
            <a:endParaRPr lang="fa-IR" dirty="0"/>
          </a:p>
          <a:p>
            <a:r>
              <a:rPr lang="fa-IR" dirty="0"/>
              <a:t>برای تعیین کردن  این که آیا محتوایی که در یک کتاب درسی برای یک پایه خاص در نظر گرفته می شود با میزان رشد شناختی و توانمندی های ذهنی فراگیران آن پایه مناسب می باشد یا خیر از سه روش گانینگ ،فرای و مک لافین بهره می گیریم که در این جا از روش گانینگ استفاده می کنیم .قبل از پرداختن به این روش چند مفهوم را که در این روش ها کاربرد دارند را معنا می کنیم . این مفاهیم عبارتند از:</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02040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26"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3216"/>
            <a:ext cx="8229600" cy="1143000"/>
          </a:xfrm>
        </p:spPr>
        <p:txBody>
          <a:bodyPr>
            <a:normAutofit fontScale="90000"/>
          </a:bodyPr>
          <a:lstStyle/>
          <a:p>
            <a:r>
              <a:rPr lang="fa-IR" sz="3600" dirty="0" smtClean="0"/>
              <a:t>میانگین :60/3  .   این عدد نشان می دهد این متن برای دانش آموزانی که چهار سال تحصیل کرده اند مناسب است </a:t>
            </a:r>
            <a:r>
              <a:rPr lang="fa-IR" dirty="0" smtClean="0"/>
              <a:t>.</a:t>
            </a:r>
            <a:endParaRPr lang="fa-I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43714067"/>
              </p:ext>
            </p:extLst>
          </p:nvPr>
        </p:nvGraphicFramePr>
        <p:xfrm>
          <a:off x="395536" y="260648"/>
          <a:ext cx="8229600" cy="4853135"/>
        </p:xfrm>
        <a:graphic>
          <a:graphicData uri="http://schemas.openxmlformats.org/drawingml/2006/table">
            <a:tbl>
              <a:tblPr rtl="1" firstRow="1" bandRow="1">
                <a:tableStyleId>{616DA210-FB5B-4158-B5E0-FEB733F419BA}</a:tableStyleId>
              </a:tblPr>
              <a:tblGrid>
                <a:gridCol w="2321870">
                  <a:extLst>
                    <a:ext uri="{9D8B030D-6E8A-4147-A177-3AD203B41FA5}">
                      <a16:colId xmlns:a16="http://schemas.microsoft.com/office/drawing/2014/main" xmlns="" val="20000"/>
                    </a:ext>
                  </a:extLst>
                </a:gridCol>
                <a:gridCol w="5907730">
                  <a:extLst>
                    <a:ext uri="{9D8B030D-6E8A-4147-A177-3AD203B41FA5}">
                      <a16:colId xmlns:a16="http://schemas.microsoft.com/office/drawing/2014/main" xmlns="" val="20001"/>
                    </a:ext>
                  </a:extLst>
                </a:gridCol>
              </a:tblGrid>
              <a:tr h="970627">
                <a:tc>
                  <a:txBody>
                    <a:bodyPr/>
                    <a:lstStyle/>
                    <a:p>
                      <a:pPr rtl="1"/>
                      <a:r>
                        <a:rPr lang="en-US" sz="2400" dirty="0" smtClean="0"/>
                        <a:t>100</a:t>
                      </a:r>
                      <a:endParaRPr lang="fa-IR" sz="2400" dirty="0"/>
                    </a:p>
                  </a:txBody>
                  <a:tcPr/>
                </a:tc>
                <a:tc>
                  <a:txBody>
                    <a:bodyPr/>
                    <a:lstStyle/>
                    <a:p>
                      <a:pPr rtl="1"/>
                      <a:r>
                        <a:rPr lang="fa-IR" sz="2800" dirty="0" smtClean="0"/>
                        <a:t>تعداد کلمات</a:t>
                      </a:r>
                    </a:p>
                  </a:txBody>
                  <a:tcPr/>
                </a:tc>
                <a:extLst>
                  <a:ext uri="{0D108BD9-81ED-4DB2-BD59-A6C34878D82A}">
                    <a16:rowId xmlns:a16="http://schemas.microsoft.com/office/drawing/2014/main" xmlns="" val="10000"/>
                  </a:ext>
                </a:extLst>
              </a:tr>
              <a:tr h="970627">
                <a:tc>
                  <a:txBody>
                    <a:bodyPr/>
                    <a:lstStyle/>
                    <a:p>
                      <a:pPr rtl="1"/>
                      <a:r>
                        <a:rPr lang="en-US" sz="2400" dirty="0" smtClean="0"/>
                        <a:t>22</a:t>
                      </a:r>
                      <a:endParaRPr lang="fa-IR" sz="2400" dirty="0"/>
                    </a:p>
                  </a:txBody>
                  <a:tcPr/>
                </a:tc>
                <a:tc>
                  <a:txBody>
                    <a:bodyPr/>
                    <a:lstStyle/>
                    <a:p>
                      <a:pPr rtl="1"/>
                      <a:r>
                        <a:rPr lang="fa-IR" sz="2800" dirty="0" smtClean="0"/>
                        <a:t>تعداد جملات</a:t>
                      </a:r>
                    </a:p>
                  </a:txBody>
                  <a:tcPr/>
                </a:tc>
                <a:extLst>
                  <a:ext uri="{0D108BD9-81ED-4DB2-BD59-A6C34878D82A}">
                    <a16:rowId xmlns:a16="http://schemas.microsoft.com/office/drawing/2014/main" xmlns="" val="10001"/>
                  </a:ext>
                </a:extLst>
              </a:tr>
              <a:tr h="970627">
                <a:tc>
                  <a:txBody>
                    <a:bodyPr/>
                    <a:lstStyle/>
                    <a:p>
                      <a:pPr rtl="1"/>
                      <a:r>
                        <a:rPr lang="en-US" sz="2400" dirty="0" smtClean="0"/>
                        <a:t>54.4</a:t>
                      </a:r>
                      <a:endParaRPr lang="fa-IR" sz="2400" dirty="0"/>
                    </a:p>
                  </a:txBody>
                  <a:tcPr/>
                </a:tc>
                <a:tc>
                  <a:txBody>
                    <a:bodyPr/>
                    <a:lstStyle/>
                    <a:p>
                      <a:pPr rtl="1"/>
                      <a:r>
                        <a:rPr lang="fa-IR" sz="2800" dirty="0" smtClean="0"/>
                        <a:t>طول متوسط جمله ها</a:t>
                      </a:r>
                    </a:p>
                  </a:txBody>
                  <a:tcPr/>
                </a:tc>
                <a:extLst>
                  <a:ext uri="{0D108BD9-81ED-4DB2-BD59-A6C34878D82A}">
                    <a16:rowId xmlns:a16="http://schemas.microsoft.com/office/drawing/2014/main" xmlns="" val="10002"/>
                  </a:ext>
                </a:extLst>
              </a:tr>
              <a:tr h="970627">
                <a:tc>
                  <a:txBody>
                    <a:bodyPr/>
                    <a:lstStyle/>
                    <a:p>
                      <a:pPr rtl="1"/>
                      <a:r>
                        <a:rPr lang="en-US" sz="2400" dirty="0" smtClean="0"/>
                        <a:t>5</a:t>
                      </a:r>
                      <a:endParaRPr lang="fa-IR" sz="2400" dirty="0"/>
                    </a:p>
                  </a:txBody>
                  <a:tcPr/>
                </a:tc>
                <a:tc>
                  <a:txBody>
                    <a:bodyPr/>
                    <a:lstStyle/>
                    <a:p>
                      <a:pPr rtl="1"/>
                      <a:r>
                        <a:rPr lang="fa-IR" sz="2800" dirty="0" smtClean="0"/>
                        <a:t>تعداد کلمات دشوار</a:t>
                      </a:r>
                    </a:p>
                  </a:txBody>
                  <a:tcPr/>
                </a:tc>
                <a:extLst>
                  <a:ext uri="{0D108BD9-81ED-4DB2-BD59-A6C34878D82A}">
                    <a16:rowId xmlns:a16="http://schemas.microsoft.com/office/drawing/2014/main" xmlns="" val="10003"/>
                  </a:ext>
                </a:extLst>
              </a:tr>
              <a:tr h="970627">
                <a:tc>
                  <a:txBody>
                    <a:bodyPr/>
                    <a:lstStyle/>
                    <a:p>
                      <a:pPr rtl="1"/>
                      <a:r>
                        <a:rPr lang="en-US" sz="2400" dirty="0" smtClean="0"/>
                        <a:t>81.3</a:t>
                      </a:r>
                      <a:endParaRPr lang="fa-IR" sz="2400" dirty="0"/>
                    </a:p>
                  </a:txBody>
                  <a:tcPr/>
                </a:tc>
                <a:tc>
                  <a:txBody>
                    <a:bodyPr/>
                    <a:lstStyle/>
                    <a:p>
                      <a:pPr rtl="1"/>
                      <a:r>
                        <a:rPr lang="fa-IR" sz="2800" dirty="0" smtClean="0"/>
                        <a:t>ترکیب کلمات دشوار یا تعداد متوسط جمله ها</a:t>
                      </a:r>
                    </a:p>
                  </a:txBody>
                  <a:tcPr/>
                </a:tc>
                <a:extLst>
                  <a:ext uri="{0D108BD9-81ED-4DB2-BD59-A6C34878D82A}">
                    <a16:rowId xmlns:a16="http://schemas.microsoft.com/office/drawing/2014/main" xmlns="" val="10004"/>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49254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r>
              <a:rPr lang="fa-IR" dirty="0" smtClean="0"/>
              <a:t>هجا: کوچکترین مجموعه واحد گفتار که با یک دم زدن بی فاصله ادا می گردد.</a:t>
            </a:r>
          </a:p>
          <a:p>
            <a:endParaRPr lang="fa-IR" dirty="0" smtClean="0"/>
          </a:p>
          <a:p>
            <a:r>
              <a:rPr lang="fa-IR" dirty="0" smtClean="0"/>
              <a:t>کلمه : مجموعه حروفی که یک واحد را تشکیل می دهند . بنابراین اسم، صفت، عدد، فعل ،حروف اضافه دو حرفی و بیشتر کلمه محسوب می شوند.</a:t>
            </a:r>
          </a:p>
          <a:p>
            <a:endParaRPr lang="fa-IR" dirty="0" smtClean="0"/>
          </a:p>
          <a:p>
            <a:r>
              <a:rPr lang="fa-IR" dirty="0" smtClean="0"/>
              <a:t>جمله : کلمه هایی که بین دو سکوت (نقطه) قرار دارند و حداقل یک پیام دارند.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5348081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r>
              <a:rPr lang="fa-IR" dirty="0" smtClean="0"/>
              <a:t>وش گانینگ :</a:t>
            </a:r>
          </a:p>
          <a:p>
            <a:endParaRPr lang="fa-IR" dirty="0" smtClean="0"/>
          </a:p>
          <a:p>
            <a:r>
              <a:rPr lang="fa-IR" dirty="0" smtClean="0"/>
              <a:t>روش گانینگ یکی از روش های عینی – کمی تحلیل محتواست که برای مشخص کردن سطح خوانایی متن ها به کار می رود .اساس این روش را توجه به دو عامل زبانی یعنی طول جمله و طول کلمه تشکیل می دهد . کلماتی که از سه یا بیش  از سه هجا تشکیل شده اند کلمات دشوار محسوب می گردند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03975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r>
              <a:rPr lang="fa-IR" dirty="0" smtClean="0">
                <a:solidFill>
                  <a:srgbClr val="FF0000"/>
                </a:solidFill>
              </a:rPr>
              <a:t>مراحل روش گانینگ:</a:t>
            </a:r>
          </a:p>
          <a:p>
            <a:endParaRPr lang="fa-IR" dirty="0" smtClean="0"/>
          </a:p>
          <a:p>
            <a:r>
              <a:rPr lang="fa-IR" dirty="0" smtClean="0"/>
              <a:t>برای اجرای روش گانینگ مراحل زیر را باید طی گردند:</a:t>
            </a:r>
          </a:p>
          <a:p>
            <a:endParaRPr lang="fa-IR" dirty="0" smtClean="0"/>
          </a:p>
          <a:p>
            <a:r>
              <a:rPr lang="fa-IR" dirty="0" smtClean="0"/>
              <a:t>1-انتخاب نمونه: برای انتخاب نمونه برای تحلیل با این روش باید 300کلمه از یک متن برگزیده شوند به طوری که 100 کلمه از ابتدای متن غیر از پاراگراف اول ،100کلمه از اواسط متن و 100 کلمه از اواخر متن باشند . به عبارتی سه نمونه 100 کلمه ای انتخاب می گردند .</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51087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r>
              <a:rPr lang="fa-IR" dirty="0" smtClean="0"/>
              <a:t>2-محاسبه طول متوسط جمله ها: بعد از انتخاب 300 کلمه در سه نمونه تعداد جمله های  هر نمونه شمارده می شود سپس با تقسیم تعداد کلمات هر نمونه (100) بر تعداد جمله ها طول متوسط جمله های هر نمونه به دست آورده می شود.</a:t>
            </a:r>
          </a:p>
          <a:p>
            <a:endParaRPr lang="fa-IR" dirty="0" smtClean="0"/>
          </a:p>
          <a:p>
            <a:r>
              <a:rPr lang="fa-IR" dirty="0" smtClean="0"/>
              <a:t>3-شمارش کلمات دشوار : کلمات دشوار کلماتی هستند که بیشتر از سه هجا داشته باشند . بنابراین ،این نوع کلمات در هر سه نوع نمونه شناسایی و مشخص می گردند.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74403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r>
              <a:rPr lang="fa-IR" dirty="0" smtClean="0"/>
              <a:t>4-ترکیب کلمه های دشوار با تعداد متوسط جمله ها : بعد از آن که کلمات دشوار در هر نمونه شناسایی گردیدند در این مرحله تعداد آن ها با تعداد متوسط جمله ها که در مرحله دوم محاسبه گردیدند جمع می شوند و حاصل به دست آمده در عدد4/0 ضرب می گردد.این عمل در هر سه نمونه انتخابی انجام می پذیرد.</a:t>
            </a:r>
          </a:p>
          <a:p>
            <a:endParaRPr lang="fa-IR" dirty="0" smtClean="0"/>
          </a:p>
          <a:p>
            <a:r>
              <a:rPr lang="fa-IR" dirty="0" smtClean="0"/>
              <a:t>5-محاسبه میانگین : در این مرحله اعدادی که بر اثر حاصلضرب جمع تعداد کلمات دشوار با متوسط جمله ها در 4/0 هر سه نمونه با هم جمع می شوند و سپس بر عدد 3 تقسیم می گردند. عدد به  دست آمده میانگین سه نمونه خواهد بود.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83326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r>
              <a:rPr lang="fa-IR" dirty="0" smtClean="0"/>
              <a:t>6- تفسیر : این عدد نشان می دهد که متن مورد نظر برای کسانی که چند سال درس خوانده اند مناسب می باشد . مثلا اگر میانگین سه نمونه پنج بیاید معنی آن این است که آن متن برای دانش آموزانی که که پنج سال تحصیل کرده اند مناسب می باشد .در نظام آموزشی کشور ما برای دانش آموزان کلاس پنجم مناسب خواهد بود. حال اگر آن متن را در کتاب های کلاس چهارم بیاورند متن برای آن کلاس مشکل و اگر در کلاس اول راهنمایی بیاورند برای آن کلاس آسان خواهد بود.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89487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درس دوم فارسی ششم دبستان(پنجره های شناخت)</a:t>
            </a:r>
            <a:endParaRPr lang="fa-IR" dirty="0"/>
          </a:p>
        </p:txBody>
      </p:sp>
      <p:sp>
        <p:nvSpPr>
          <p:cNvPr id="3" name="Content Placeholder 2"/>
          <p:cNvSpPr>
            <a:spLocks noGrp="1"/>
          </p:cNvSpPr>
          <p:nvPr>
            <p:ph idx="1"/>
          </p:nvPr>
        </p:nvSpPr>
        <p:spPr>
          <a:xfrm>
            <a:off x="457200" y="1484784"/>
            <a:ext cx="8229600" cy="5040560"/>
          </a:xfrm>
        </p:spPr>
        <p:txBody>
          <a:bodyPr>
            <a:normAutofit lnSpcReduction="10000"/>
          </a:bodyPr>
          <a:lstStyle/>
          <a:p>
            <a:r>
              <a:rPr lang="fa-IR" dirty="0" smtClean="0"/>
              <a:t>نمونه(100 کلمه اول):</a:t>
            </a:r>
          </a:p>
          <a:p>
            <a:endParaRPr lang="fa-IR" dirty="0" smtClean="0"/>
          </a:p>
          <a:p>
            <a:r>
              <a:rPr lang="fa-IR" dirty="0" smtClean="0"/>
              <a:t>هیچ عجله نکنید.برای خوب فکر کردن لازم است درنگ کنید،آرام بگیرید و با دوستان گروه ، بر سر فهم این واژگان و ارتباط آن ها با یکدیگر گفت و گو کنید و دریافت خود را بازگو کنید.</a:t>
            </a:r>
          </a:p>
          <a:p>
            <a:endParaRPr lang="fa-IR" dirty="0" smtClean="0"/>
          </a:p>
          <a:p>
            <a:r>
              <a:rPr lang="fa-IR" dirty="0" smtClean="0"/>
              <a:t>دقایقی سپری شد، فرزانه یکی از اعضای گروه «تفکر» گفت: چون هر چهار کلمه ، ابتدای یکسانی دارند ،ما فکر می کنیم ،این شباهت می تواند به معنای آن باشد که ما انسان ها همه در نقطه ی آفرینش مانند هم هستیم و هر چه از آن نقطه دور می شویم ،تفاوت ها بیشتر می شود.</a:t>
            </a:r>
          </a:p>
          <a:p>
            <a:endParaRPr lang="fa-IR" dirty="0" smtClean="0"/>
          </a:p>
          <a:p>
            <a:r>
              <a:rPr lang="fa-IR" dirty="0" smtClean="0"/>
              <a:t>پروانه از گروه ایمان ،برخاست و گفت : به راستی که هر کلمه ،رنگ و بویی دارد و مانند ما دانش آموزان کلاس ،کلمات هم</a:t>
            </a:r>
            <a:endParaRPr lang="fa-IR"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07340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226</TotalTime>
  <Words>1570</Words>
  <Application>Microsoft Office PowerPoint</Application>
  <PresentationFormat>On-screen Show (4:3)</PresentationFormat>
  <Paragraphs>110</Paragraphs>
  <Slides>20</Slides>
  <Notes>0</Notes>
  <HiddenSlides>0</HiddenSlides>
  <MMClips>20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Thatch</vt:lpstr>
      <vt:lpstr>بنام خدا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درس دوم فارسی ششم دبستان(پنجره های شناخت)</vt:lpstr>
      <vt:lpstr>PowerPoint Presentation</vt:lpstr>
      <vt:lpstr>نمونه(100 کلمه دوم) </vt:lpstr>
      <vt:lpstr>PowerPoint Presentation</vt:lpstr>
      <vt:lpstr>نمونه(100 کلمه آخر) </vt:lpstr>
      <vt:lpstr>میانگین: 68/5  . این عدد نشان می دهد که این متن برای  دانش آموزانی که شش سال تحصیل کرده اند مناسب است .</vt:lpstr>
      <vt:lpstr>پیاده و سوار (بخوان و بیندیش)فارسی ششم دبستان</vt:lpstr>
      <vt:lpstr>PowerPoint Presentation</vt:lpstr>
      <vt:lpstr>نمونه(100کلمه دوم)</vt:lpstr>
      <vt:lpstr>PowerPoint Presentation</vt:lpstr>
      <vt:lpstr>نمونه(100کلمه آخر)</vt:lpstr>
      <vt:lpstr>میانگین :60/3  .   این عدد نشان می دهد این متن برای دانش آموزانی که چهار سال تحصیل کرده اند مناسب است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قدمه        برای تعیین کردن  این که آیا محتوایی که در یک کتاب درسی برای یک پایه خاص در نظر گرفته می شود با میزان رشد شناختی و توانمندی های ذهنی فراگیران آن پایه مناسب می باشد یا خیر از سه روش گانینگ ،فرای و مک لافین بهره می گیریم که در این جا از روش گانینگ استفاده می کنیم .قبل از پرداختن به این روش چند مفهوم را که در این روش ها کاربرد دارند را معنا می کنیم . این مفاهیم عبارتند از:</dc:title>
  <dc:creator>LapTop</dc:creator>
  <cp:lastModifiedBy>MRT Pack 30 DVDs</cp:lastModifiedBy>
  <cp:revision>16</cp:revision>
  <dcterms:created xsi:type="dcterms:W3CDTF">2020-04-13T09:16:14Z</dcterms:created>
  <dcterms:modified xsi:type="dcterms:W3CDTF">2020-04-15T06:23:23Z</dcterms:modified>
</cp:coreProperties>
</file>