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4/8/2020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4/8/2020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4/8/2020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4/8/2020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54727"/>
            <a:ext cx="10515600" cy="4197928"/>
          </a:xfrm>
        </p:spPr>
        <p:txBody>
          <a:bodyPr>
            <a:normAutofit/>
          </a:bodyPr>
          <a:lstStyle/>
          <a:p>
            <a:pPr algn="ctr" rtl="1"/>
            <a:r>
              <a:rPr lang="fa-IR" sz="6000" dirty="0"/>
              <a:t>سیتوپلاسم و اندامکهای سلولی</a:t>
            </a:r>
            <a:endParaRPr lang="en-US" sz="6000" dirty="0"/>
          </a:p>
        </p:txBody>
      </p:sp>
    </p:spTree>
    <p:extLst>
      <p:ext uri="{BB962C8B-B14F-4D97-AF65-F5344CB8AC3E}">
        <p14:creationId xmlns:p14="http://schemas.microsoft.com/office/powerpoint/2010/main" val="1312331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838200" y="1410789"/>
            <a:ext cx="10515600" cy="4766174"/>
          </a:xfrm>
        </p:spPr>
        <p:txBody>
          <a:bodyPr>
            <a:normAutofit lnSpcReduction="10000"/>
          </a:bodyPr>
          <a:lstStyle/>
          <a:p>
            <a:pPr algn="r" rtl="1">
              <a:lnSpc>
                <a:spcPct val="150000"/>
              </a:lnSpc>
            </a:pPr>
            <a:r>
              <a:rPr lang="ar-SA" b="1" dirty="0">
                <a:solidFill>
                  <a:schemeClr val="folHlink"/>
                </a:solidFill>
              </a:rPr>
              <a:t> واكوئلها</a:t>
            </a:r>
          </a:p>
          <a:p>
            <a:pPr algn="r" rtl="1">
              <a:lnSpc>
                <a:spcPct val="150000"/>
              </a:lnSpc>
            </a:pPr>
            <a:r>
              <a:rPr lang="ar-SA" sz="2400" b="1" dirty="0"/>
              <a:t> </a:t>
            </a:r>
            <a:r>
              <a:rPr lang="ar-SA" sz="2400" dirty="0"/>
              <a:t>«واكوئل‌  » (حباب‌) حفره‌ يا كيسه‌اي‌ است‌ كه‌ غشايي‌ به‌ نام‌ تونوپلاست‌ آن‌ را از سيتوپلاسم‌ جدا مي‌كند. درون‌ واكوئل‌ را مايعي‌ به‌ نام‌ شيره‌ واكوئلي‌ پر كرده‌ است‌.</a:t>
            </a:r>
          </a:p>
          <a:p>
            <a:pPr algn="r" rtl="1">
              <a:lnSpc>
                <a:spcPct val="150000"/>
              </a:lnSpc>
            </a:pPr>
            <a:r>
              <a:rPr lang="ar-SA" sz="2400" dirty="0"/>
              <a:t>واكوئلهاي‌ ياخته‌هاي‌ </a:t>
            </a:r>
            <a:r>
              <a:rPr lang="ar-SA" sz="2400" dirty="0" smtClean="0"/>
              <a:t>جوان</a:t>
            </a:r>
            <a:r>
              <a:rPr lang="fa-IR" sz="2400" dirty="0" smtClean="0"/>
              <a:t>،</a:t>
            </a:r>
            <a:r>
              <a:rPr lang="ar-SA" sz="2400" dirty="0" smtClean="0"/>
              <a:t>‌ </a:t>
            </a:r>
            <a:r>
              <a:rPr lang="ar-SA" sz="2400" dirty="0"/>
              <a:t>كوچك‌اند و بيشتر فضاي‌ درون‌ ياخته‌ را سيتوپلاسم‌ اشغال‌ مي‌كند. به‌ موازات‌ رشد ياخته‌، واكوئلها نيز رشد مي‌كنند و بزرگ‌ مي‌شوند. سپس‌ تدريجاً با ادغام‌ در يكديگر تعدادشان‌ كم‌ ولي‌ اندازه‌ آنها بزرگتر مي‌شود. وقتي‌ ياخته‌ به‌ اندازه‌ نهايي‌ خود مي‌رسد، بخش‌ اعظم‌ فضاي‌ آن‌ را واكوئلها اشغال‌ مي‌كنند كه‌ سيتوپلاسم‌ و هسته‌ را به‌ كنار ديواره‌ مي‌رانند.</a:t>
            </a:r>
          </a:p>
          <a:p>
            <a:pPr algn="r" rtl="1">
              <a:lnSpc>
                <a:spcPct val="150000"/>
              </a:lnSpc>
            </a:pPr>
            <a:r>
              <a:rPr lang="ar-SA" sz="2400" dirty="0"/>
              <a:t>معمولاً مواد زايد سيتوپلاسم‌ در داخل‌ واكوئل‌ جمع‌ مي‌شوند. </a:t>
            </a:r>
            <a:endParaRPr lang="en-US" sz="2400" dirty="0"/>
          </a:p>
        </p:txBody>
      </p:sp>
    </p:spTree>
    <p:extLst>
      <p:ext uri="{BB962C8B-B14F-4D97-AF65-F5344CB8AC3E}">
        <p14:creationId xmlns:p14="http://schemas.microsoft.com/office/powerpoint/2010/main" val="56009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838200" y="457200"/>
            <a:ext cx="10515600" cy="5799909"/>
          </a:xfrm>
        </p:spPr>
        <p:txBody>
          <a:bodyPr>
            <a:noAutofit/>
          </a:bodyPr>
          <a:lstStyle/>
          <a:p>
            <a:pPr algn="r" rtl="1">
              <a:lnSpc>
                <a:spcPct val="150000"/>
              </a:lnSpc>
            </a:pPr>
            <a:r>
              <a:rPr lang="ar-SA" sz="2000" b="1" dirty="0">
                <a:solidFill>
                  <a:schemeClr val="folHlink"/>
                </a:solidFill>
              </a:rPr>
              <a:t>مهمترين‌ مواد موجود در شيره‌ واكوئلي‌ به‌ قرار زيرند:</a:t>
            </a:r>
          </a:p>
          <a:p>
            <a:pPr algn="r" rtl="1">
              <a:lnSpc>
                <a:spcPct val="150000"/>
              </a:lnSpc>
            </a:pPr>
            <a:r>
              <a:rPr lang="ar-SA" sz="2000" dirty="0"/>
              <a:t> 1ـ گازها: مانند اكسيژن‌، دي‌اكسيد كربن‌، و نيتروژن‌.</a:t>
            </a:r>
          </a:p>
          <a:p>
            <a:pPr algn="r" rtl="1">
              <a:lnSpc>
                <a:spcPct val="150000"/>
              </a:lnSpc>
            </a:pPr>
            <a:r>
              <a:rPr lang="ar-SA" sz="2000" dirty="0"/>
              <a:t> 2ـ نمكهاي‌ كاني‌: مانند نيتراتها، فسفاتها، سولفاتها، كربنات‌ كلسيم‌ و كلرورهاي‌ سديم‌، پتاسيم‌، آهن‌ و منيزيم‌.</a:t>
            </a:r>
          </a:p>
          <a:p>
            <a:pPr algn="r" rtl="1">
              <a:lnSpc>
                <a:spcPct val="150000"/>
              </a:lnSpc>
            </a:pPr>
            <a:r>
              <a:rPr lang="ar-SA" sz="2000" dirty="0"/>
              <a:t> 3ـ اسيدهاي‌ آلي‌ و نمكهاي‌ آنها: اسيدهاي‌ آلي‌ موجود در شيرة‌ واكوئلي‌ احتمالاً در سوخت‌ و </a:t>
            </a:r>
            <a:r>
              <a:rPr lang="ar-SA" sz="2000" dirty="0" smtClean="0"/>
              <a:t>س</a:t>
            </a:r>
            <a:r>
              <a:rPr lang="fa-IR" sz="2000" dirty="0" smtClean="0"/>
              <a:t>ا</a:t>
            </a:r>
            <a:r>
              <a:rPr lang="ar-SA" sz="2000" dirty="0" smtClean="0"/>
              <a:t>ز </a:t>
            </a:r>
            <a:r>
              <a:rPr lang="ar-SA" sz="2000" dirty="0"/>
              <a:t>و تنفس‌ گياه‌ اهميت‌ فراوان‌ دارند. </a:t>
            </a:r>
          </a:p>
          <a:p>
            <a:pPr algn="r" rtl="1">
              <a:lnSpc>
                <a:spcPct val="150000"/>
              </a:lnSpc>
            </a:pPr>
            <a:r>
              <a:rPr lang="ar-SA" sz="2000" dirty="0"/>
              <a:t> 4ـ قندها: قندهاي‌ موجود در واكوئل‌ ممكن‌ است‌، گلوكز، </a:t>
            </a:r>
            <a:r>
              <a:rPr lang="ar-SA" sz="2000" dirty="0" smtClean="0"/>
              <a:t> </a:t>
            </a:r>
            <a:r>
              <a:rPr lang="ar-SA" sz="2000" dirty="0"/>
              <a:t>يا ساكارز باشند. اينولين‌ يكي‌ از قندهاي‌ واكوئلي‌ است‌ كه‌ مشابه‌ نشاسته‌ است‌.</a:t>
            </a:r>
          </a:p>
          <a:p>
            <a:pPr algn="r" rtl="1">
              <a:lnSpc>
                <a:spcPct val="150000"/>
              </a:lnSpc>
            </a:pPr>
            <a:r>
              <a:rPr lang="ar-SA" sz="2000" dirty="0"/>
              <a:t> 5ـ قندهاي‌ مركب‌ (هتروزيدها): اين‌ </a:t>
            </a:r>
            <a:r>
              <a:rPr lang="ar-SA" sz="2000" dirty="0" smtClean="0"/>
              <a:t>ق</a:t>
            </a:r>
            <a:r>
              <a:rPr lang="fa-IR" sz="2000" dirty="0" smtClean="0"/>
              <a:t>ند</a:t>
            </a:r>
            <a:r>
              <a:rPr lang="ar-SA" sz="2000" dirty="0" smtClean="0"/>
              <a:t>ها </a:t>
            </a:r>
            <a:r>
              <a:rPr lang="ar-SA" sz="2000" dirty="0"/>
              <a:t>به‌ وسيله‌ دياستازها (آنزيمها) به‌ يك‌ يا چند قند ساده‌ و مواد غيرقندي‌ ديگر تبديل‌ مي‌شوند..</a:t>
            </a:r>
          </a:p>
          <a:p>
            <a:pPr algn="r" rtl="1">
              <a:lnSpc>
                <a:spcPct val="150000"/>
              </a:lnSpc>
            </a:pPr>
            <a:r>
              <a:rPr lang="ar-SA" sz="2000" dirty="0"/>
              <a:t> 6ـ ساير مواد آلي‌: موادي‌ هستند از قبيل‌ پروتئينهاي‌ محلول‌ در آب‌، چربيها، تاننها، آلكالوئيدها و مواد رنگي‌ گوناگون‌ و به‌ويژه‌ آنتوسيانين‌  ها كه‌ در شيرة‌ واكوئلي‌ يافت‌ مي‌شوند.</a:t>
            </a:r>
            <a:endParaRPr lang="en-US" sz="2000" dirty="0"/>
          </a:p>
        </p:txBody>
      </p:sp>
    </p:spTree>
    <p:extLst>
      <p:ext uri="{BB962C8B-B14F-4D97-AF65-F5344CB8AC3E}">
        <p14:creationId xmlns:p14="http://schemas.microsoft.com/office/powerpoint/2010/main" val="3041817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838200" y="1071154"/>
            <a:ext cx="10515600" cy="5105809"/>
          </a:xfrm>
        </p:spPr>
        <p:txBody>
          <a:bodyPr/>
          <a:lstStyle/>
          <a:p>
            <a:pPr algn="r" rtl="1">
              <a:lnSpc>
                <a:spcPct val="200000"/>
              </a:lnSpc>
            </a:pPr>
            <a:r>
              <a:rPr lang="ar-SA" b="1" dirty="0">
                <a:solidFill>
                  <a:schemeClr val="folHlink"/>
                </a:solidFill>
              </a:rPr>
              <a:t>ميتوكندريها</a:t>
            </a:r>
          </a:p>
          <a:p>
            <a:pPr algn="r" rtl="1">
              <a:lnSpc>
                <a:spcPct val="200000"/>
              </a:lnSpc>
            </a:pPr>
            <a:r>
              <a:rPr lang="ar-SA" sz="2400" dirty="0"/>
              <a:t>ميتوكندريها ذرات‌ ريزي‌ هستند كه‌ با ميكروسكوپ‌ نوري‌ به‌ شكلهاي‌ كروي‌، ميله‌اي‌ يا رشته‌اي‌ ديده‌ مي‌شوند. اين‌ تنوع‌ اشكال‌ به‌ علت‌ تهيه‌ برش‌ در زواياي‌ متفاوت‌ است‌ وگرنه‌ ميتوكندري‌ اندامكي‌ لوله‌اي‌ شكل‌ به‌ طول‌ 1 تا 3 ميكرون‌ است‌. ميتوكندري‌ غشايي‌ دولايه‌ دارد: غشاي‌ بيروني‌ صاف‌ است‌ و غشاي‌ دروني‌ چين‌ خوردگيهايي‌ به‌ نام‌ </a:t>
            </a:r>
            <a:r>
              <a:rPr lang="ar-SA" sz="2400" dirty="0" smtClean="0"/>
              <a:t>كريستا دارد</a:t>
            </a:r>
            <a:r>
              <a:rPr lang="ar-SA" sz="2400" dirty="0"/>
              <a:t>. وجود اين‌ چين‌ خوردگيها سبب‌ افزايش‌ سطح‌ آن‌ مي‌شود </a:t>
            </a:r>
          </a:p>
          <a:p>
            <a:pPr algn="r" rtl="1">
              <a:lnSpc>
                <a:spcPct val="200000"/>
              </a:lnSpc>
            </a:pPr>
            <a:r>
              <a:rPr lang="ar-SA" sz="2400" dirty="0"/>
              <a:t>مهمترين‌ نقش‌ ميتوكندريها تنفس‌ است‌. </a:t>
            </a:r>
            <a:endParaRPr lang="en-US" sz="2400" dirty="0"/>
          </a:p>
        </p:txBody>
      </p:sp>
    </p:spTree>
    <p:extLst>
      <p:ext uri="{BB962C8B-B14F-4D97-AF65-F5344CB8AC3E}">
        <p14:creationId xmlns:p14="http://schemas.microsoft.com/office/powerpoint/2010/main" val="1024741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838200" y="1149531"/>
            <a:ext cx="10515600" cy="5027432"/>
          </a:xfrm>
        </p:spPr>
        <p:txBody>
          <a:bodyPr/>
          <a:lstStyle/>
          <a:p>
            <a:pPr algn="r" rtl="1">
              <a:lnSpc>
                <a:spcPct val="150000"/>
              </a:lnSpc>
            </a:pPr>
            <a:r>
              <a:rPr lang="en-US" b="1" dirty="0">
                <a:solidFill>
                  <a:schemeClr val="folHlink"/>
                </a:solidFill>
              </a:rPr>
              <a:t> </a:t>
            </a:r>
            <a:r>
              <a:rPr lang="ar-SA" b="1" dirty="0">
                <a:solidFill>
                  <a:schemeClr val="folHlink"/>
                </a:solidFill>
              </a:rPr>
              <a:t>پلاستها</a:t>
            </a:r>
          </a:p>
          <a:p>
            <a:pPr algn="r" rtl="1">
              <a:lnSpc>
                <a:spcPct val="150000"/>
              </a:lnSpc>
            </a:pPr>
            <a:r>
              <a:rPr lang="ar-SA" b="1" dirty="0"/>
              <a:t> </a:t>
            </a:r>
            <a:r>
              <a:rPr lang="ar-SA" dirty="0" smtClean="0"/>
              <a:t>پلاستها </a:t>
            </a:r>
            <a:r>
              <a:rPr lang="ar-SA" dirty="0"/>
              <a:t>اندامكهاي‌ كوچكي‌ هستند كه‌ در بيشتر ياخته‌هاي‌ گياهي‌ وجود دارند و اغلب‌ برحسب‌ رنگي‌ كه‌ دارند نامگذاري‌ مي‌شوند. پلاستهاي‌ كلروفيل‌دار كه‌ سبز رنگ‌اند كلروپلاست‌ </a:t>
            </a:r>
            <a:r>
              <a:rPr lang="ar-SA" dirty="0" smtClean="0"/>
              <a:t>، </a:t>
            </a:r>
            <a:r>
              <a:rPr lang="ar-SA" dirty="0"/>
              <a:t>پلاستهاي‌ رنگين‌ ديگر را كروموپلاست‌ </a:t>
            </a:r>
            <a:r>
              <a:rPr lang="ar-SA" dirty="0" smtClean="0"/>
              <a:t>و </a:t>
            </a:r>
            <a:r>
              <a:rPr lang="ar-SA" dirty="0"/>
              <a:t>پلاستهاي‌ بي‌رنگ‌ را لوكوپلاست‌ </a:t>
            </a:r>
            <a:r>
              <a:rPr lang="ar-SA" dirty="0" smtClean="0"/>
              <a:t>مي‌نامند</a:t>
            </a:r>
            <a:r>
              <a:rPr lang="ar-SA" dirty="0"/>
              <a:t>. لوكوپلاستها را گاهي‌ بر اساس‌ ماده‌ اندوخته‌اي‌ آنها نامگذاري‌ مي‌كنند. مانند آميلوپلاست‌ </a:t>
            </a:r>
            <a:r>
              <a:rPr lang="ar-SA" dirty="0" smtClean="0"/>
              <a:t>كه‌ </a:t>
            </a:r>
            <a:r>
              <a:rPr lang="ar-SA" dirty="0"/>
              <a:t>پلاست‌ نشاسته‌دار است</a:t>
            </a:r>
            <a:r>
              <a:rPr lang="en-US" dirty="0"/>
              <a:t>.</a:t>
            </a:r>
            <a:r>
              <a:rPr lang="ar-SA" dirty="0"/>
              <a:t>‌</a:t>
            </a:r>
            <a:r>
              <a:rPr lang="en-US" dirty="0"/>
              <a:t> </a:t>
            </a:r>
          </a:p>
        </p:txBody>
      </p:sp>
    </p:spTree>
    <p:extLst>
      <p:ext uri="{BB962C8B-B14F-4D97-AF65-F5344CB8AC3E}">
        <p14:creationId xmlns:p14="http://schemas.microsoft.com/office/powerpoint/2010/main" val="9169789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p:txBody>
          <a:bodyPr/>
          <a:lstStyle/>
          <a:p>
            <a:pPr algn="r" rtl="1">
              <a:lnSpc>
                <a:spcPct val="200000"/>
              </a:lnSpc>
            </a:pPr>
            <a:r>
              <a:rPr lang="ar-SA" b="1" dirty="0">
                <a:solidFill>
                  <a:schemeClr val="folHlink"/>
                </a:solidFill>
              </a:rPr>
              <a:t>پلاستها را همچنين‌ بر حسب‌ مواد ذخيره‌اي‌ كه‌ دارند نامگذاري‌ مي‌كنند و مهمترين‌ آنها عبارت‌اند از: </a:t>
            </a:r>
            <a:endParaRPr lang="en-US" b="1" dirty="0">
              <a:solidFill>
                <a:schemeClr val="folHlink"/>
              </a:solidFill>
            </a:endParaRPr>
          </a:p>
          <a:p>
            <a:pPr algn="r" rtl="1">
              <a:lnSpc>
                <a:spcPct val="200000"/>
              </a:lnSpc>
            </a:pPr>
            <a:r>
              <a:rPr lang="ar-SA" dirty="0"/>
              <a:t>كلروپلاستها، </a:t>
            </a:r>
            <a:r>
              <a:rPr lang="ar-SA" dirty="0" smtClean="0"/>
              <a:t>آميلوپلاستها</a:t>
            </a:r>
            <a:r>
              <a:rPr lang="ar-SA" dirty="0"/>
              <a:t>، پروتئوپلاستها  ، فئوپلاستها  ، رودوپلاستها   و اولئوپلاستها.</a:t>
            </a:r>
            <a:endParaRPr lang="en-US" dirty="0"/>
          </a:p>
        </p:txBody>
      </p:sp>
    </p:spTree>
    <p:extLst>
      <p:ext uri="{BB962C8B-B14F-4D97-AF65-F5344CB8AC3E}">
        <p14:creationId xmlns:p14="http://schemas.microsoft.com/office/powerpoint/2010/main" val="87388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838200" y="1371600"/>
            <a:ext cx="10515600" cy="4805363"/>
          </a:xfrm>
        </p:spPr>
        <p:txBody>
          <a:bodyPr/>
          <a:lstStyle/>
          <a:p>
            <a:pPr algn="r" rtl="1">
              <a:lnSpc>
                <a:spcPct val="150000"/>
              </a:lnSpc>
            </a:pPr>
            <a:r>
              <a:rPr lang="ar-SA" b="1" dirty="0"/>
              <a:t> </a:t>
            </a:r>
            <a:r>
              <a:rPr lang="ar-SA" b="1" dirty="0">
                <a:solidFill>
                  <a:schemeClr val="folHlink"/>
                </a:solidFill>
              </a:rPr>
              <a:t>كلروپلاستها</a:t>
            </a:r>
          </a:p>
          <a:p>
            <a:pPr algn="r" rtl="1">
              <a:lnSpc>
                <a:spcPct val="150000"/>
              </a:lnSpc>
            </a:pPr>
            <a:r>
              <a:rPr lang="ar-SA" b="1" dirty="0"/>
              <a:t> </a:t>
            </a:r>
            <a:r>
              <a:rPr lang="ar-SA" dirty="0"/>
              <a:t>كلروپلاستها عموماً قرصي‌ شكل‌ هستند و به‌ علت‌ دارا بودن‌ كلروفيل‌ سبز رنگ‌اند.اندازه‌ و شكل‌ آنها در ياخته‌ها متفاوت‌ است‌. همچنين‌ تعداد آنها در ياخته‌هاي‌ گياهي‌ بر حسب‌ نوع‌ ياخته‌، نوع‌ گياه‌ و ميزان‌ فعاليت‌ فتوسنتزي‌ تفاوت‌ دارد. نقش‌ كلروپلاستها انجام‌ فتوسنتز است‌. 	</a:t>
            </a:r>
            <a:r>
              <a:rPr lang="en-US" dirty="0"/>
              <a:t> </a:t>
            </a:r>
          </a:p>
        </p:txBody>
      </p:sp>
    </p:spTree>
    <p:extLst>
      <p:ext uri="{BB962C8B-B14F-4D97-AF65-F5344CB8AC3E}">
        <p14:creationId xmlns:p14="http://schemas.microsoft.com/office/powerpoint/2010/main" val="3010802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p:txBody>
          <a:bodyPr/>
          <a:lstStyle/>
          <a:p>
            <a:pPr algn="r" rtl="1">
              <a:lnSpc>
                <a:spcPct val="150000"/>
              </a:lnSpc>
            </a:pPr>
            <a:r>
              <a:rPr lang="ar-SA" b="1" dirty="0">
                <a:solidFill>
                  <a:schemeClr val="folHlink"/>
                </a:solidFill>
              </a:rPr>
              <a:t> لوكوپلاستها</a:t>
            </a:r>
          </a:p>
          <a:p>
            <a:pPr algn="r" rtl="1">
              <a:lnSpc>
                <a:spcPct val="150000"/>
              </a:lnSpc>
            </a:pPr>
            <a:r>
              <a:rPr lang="ar-SA" b="1" dirty="0"/>
              <a:t> </a:t>
            </a:r>
            <a:r>
              <a:rPr lang="ar-SA" dirty="0"/>
              <a:t>لوكوپلاستها پلاستهاي‌ بي‌رنگي‌ هستند كه‌ در ياخته‌هاي‌ بشره‌ و ديگر بافتهاي‌ بي‌رنگ‌ وجود دارد. بعضي‌ از اين‌ گونه‌ پلاستها مقدار زيادي‌ نشاسته‌ ذخيره‌ مي‌كنند و آميلوپلاست‌ ناميده‌ مي‌شوند كه‌ بيشتر مخصوص‌ بافت‌ پارانشيم‌ ذخيره‌اي‌ بوده‌ و در قسمتهاي‌ عمقي‌ اندامها وجود دارند. </a:t>
            </a:r>
            <a:endParaRPr lang="en-US" dirty="0"/>
          </a:p>
        </p:txBody>
      </p:sp>
    </p:spTree>
    <p:extLst>
      <p:ext uri="{BB962C8B-B14F-4D97-AF65-F5344CB8AC3E}">
        <p14:creationId xmlns:p14="http://schemas.microsoft.com/office/powerpoint/2010/main" val="10113418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838200" y="1240971"/>
            <a:ext cx="10515600" cy="4935992"/>
          </a:xfrm>
        </p:spPr>
        <p:txBody>
          <a:bodyPr/>
          <a:lstStyle/>
          <a:p>
            <a:pPr algn="r" rtl="1">
              <a:lnSpc>
                <a:spcPct val="150000"/>
              </a:lnSpc>
            </a:pPr>
            <a:r>
              <a:rPr lang="ar-SA" b="1" dirty="0">
                <a:solidFill>
                  <a:schemeClr val="folHlink"/>
                </a:solidFill>
              </a:rPr>
              <a:t>كروموپلاستها</a:t>
            </a:r>
          </a:p>
          <a:p>
            <a:pPr algn="r" rtl="1">
              <a:lnSpc>
                <a:spcPct val="150000"/>
              </a:lnSpc>
            </a:pPr>
            <a:r>
              <a:rPr lang="ar-SA" dirty="0"/>
              <a:t>پلاستهايي‌ كه‌ رنگدانه‌هاي‌ زرد يا قرمز دارند كروموپلاست‌</a:t>
            </a:r>
            <a:r>
              <a:rPr lang="en-US" dirty="0"/>
              <a:t> </a:t>
            </a:r>
            <a:r>
              <a:rPr lang="ar-SA" dirty="0"/>
              <a:t>ناميده‌ مي‌شوند. كروموپلاستها معمولاً صفحه‌اي‌ شكل‌ ولي‌ گاهي‌ كشيده‌، دوكي‌ شكل‌ و يا زاويه‌ دارند. پس‌ از رسيدن‌ ميوه‌ها در اواخر تابستان‌ و به‌ هنگام‌ آماده‌ شدن‌ برگها براي‌ ريزش‌، رنگ‌ برگها از سبز به‌ قرمز و نارجي‌ يا زرد تغيير مي‌كند. علت‌ آن‌ از بين‌ رفتن‌ تدريجي‌ كلروفيل‌ و متراكم‌ شدن‌ رنگدانه‌هاي‌ قرمز يا زرد به‌ نام‌ كاروتنوئيد در آنهاست‌.</a:t>
            </a:r>
            <a:endParaRPr lang="en-US" dirty="0"/>
          </a:p>
        </p:txBody>
      </p:sp>
    </p:spTree>
    <p:extLst>
      <p:ext uri="{BB962C8B-B14F-4D97-AF65-F5344CB8AC3E}">
        <p14:creationId xmlns:p14="http://schemas.microsoft.com/office/powerpoint/2010/main" val="1197069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p:txBody>
          <a:bodyPr/>
          <a:lstStyle/>
          <a:p>
            <a:pPr algn="r" rtl="1">
              <a:lnSpc>
                <a:spcPct val="150000"/>
              </a:lnSpc>
            </a:pPr>
            <a:r>
              <a:rPr lang="ar-SA" b="1" dirty="0">
                <a:solidFill>
                  <a:schemeClr val="folHlink"/>
                </a:solidFill>
              </a:rPr>
              <a:t> پروتئوپلاستها</a:t>
            </a:r>
          </a:p>
          <a:p>
            <a:pPr algn="r" rtl="1">
              <a:lnSpc>
                <a:spcPct val="150000"/>
              </a:lnSpc>
            </a:pPr>
            <a:r>
              <a:rPr lang="ar-SA" b="1" dirty="0"/>
              <a:t> </a:t>
            </a:r>
            <a:r>
              <a:rPr lang="ar-SA" dirty="0"/>
              <a:t>اين‌ پلاستها حاوي‌ ذرات‌ و تيغه‌هاي‌ پروتئيني‌ هستند. پروتئوپلاستها را مي‌توان‌ در كيسه‌هاي‌ جنيني‌ گل‌ سوسن‌ و در ريشه‌ ثعلب‌ مشاهده‌ كرد. گاهي‌ پروتئينهاي‌ متراكم‌ شده‌ در پلاستها به‌ شكل‌ اجسام‌ بلور مانند درمي‌آيند.</a:t>
            </a:r>
            <a:endParaRPr lang="en-US" dirty="0"/>
          </a:p>
        </p:txBody>
      </p:sp>
    </p:spTree>
    <p:extLst>
      <p:ext uri="{BB962C8B-B14F-4D97-AF65-F5344CB8AC3E}">
        <p14:creationId xmlns:p14="http://schemas.microsoft.com/office/powerpoint/2010/main" val="29274414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p:txBody>
          <a:bodyPr/>
          <a:lstStyle/>
          <a:p>
            <a:pPr algn="r" rtl="1">
              <a:lnSpc>
                <a:spcPct val="150000"/>
              </a:lnSpc>
            </a:pPr>
            <a:r>
              <a:rPr lang="en-US" b="1" dirty="0"/>
              <a:t>    </a:t>
            </a:r>
            <a:r>
              <a:rPr lang="ar-SA" b="1" dirty="0">
                <a:solidFill>
                  <a:schemeClr val="folHlink"/>
                </a:solidFill>
              </a:rPr>
              <a:t>فئوپلاستها</a:t>
            </a:r>
          </a:p>
          <a:p>
            <a:pPr algn="r" rtl="1">
              <a:lnSpc>
                <a:spcPct val="150000"/>
              </a:lnSpc>
            </a:pPr>
            <a:r>
              <a:rPr lang="ar-SA" b="1" dirty="0"/>
              <a:t> </a:t>
            </a:r>
            <a:r>
              <a:rPr lang="ar-SA" dirty="0"/>
              <a:t>اين‌ پلاستها در جلبكهاي‌ قهوه‌هاي‌ يافت‌ مي‌شوند و حاوي‌ دو نوع‌ ماده‌ رنگين‌، يعني‌ فوكوگزانتين‌ و كلروفيل‌اند. رنگ‌ سبز گياه‌ بر اثر تراكم‌ رنگ‌ قهوه‌اي‌ پوشانده‌ مي‌شود و جلبك‌ قهوه‌اي‌ به‌ نظر مي‌رسد.</a:t>
            </a:r>
            <a:endParaRPr lang="en-US" dirty="0"/>
          </a:p>
        </p:txBody>
      </p:sp>
    </p:spTree>
    <p:extLst>
      <p:ext uri="{BB962C8B-B14F-4D97-AF65-F5344CB8AC3E}">
        <p14:creationId xmlns:p14="http://schemas.microsoft.com/office/powerpoint/2010/main" val="2491488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838200" y="849086"/>
            <a:ext cx="10515600" cy="5327877"/>
          </a:xfrm>
        </p:spPr>
        <p:txBody>
          <a:bodyPr/>
          <a:lstStyle/>
          <a:p>
            <a:pPr algn="r" rtl="1">
              <a:lnSpc>
                <a:spcPct val="200000"/>
              </a:lnSpc>
            </a:pPr>
            <a:r>
              <a:rPr lang="ar-SA" b="1" dirty="0">
                <a:solidFill>
                  <a:schemeClr val="folHlink"/>
                </a:solidFill>
              </a:rPr>
              <a:t>غشاي‌ سيتوپلاسمي‌</a:t>
            </a:r>
          </a:p>
          <a:p>
            <a:pPr algn="r" rtl="1">
              <a:lnSpc>
                <a:spcPct val="200000"/>
              </a:lnSpc>
            </a:pPr>
            <a:r>
              <a:rPr lang="ar-SA" sz="2400" b="1" dirty="0"/>
              <a:t> </a:t>
            </a:r>
            <a:r>
              <a:rPr lang="ar-SA" sz="2400" dirty="0"/>
              <a:t>در سطح‌ خارجي‌ اغلب‌ ياخته‌هاي‌ جانوري‌ و در درون‌ ديواره‌ سلولزي‌ اكثر ياخته‌هاي‌ گياهي‌ غشايي‌ به‌ ضخامت‌ 75 آنگستروم‌ </a:t>
            </a:r>
            <a:r>
              <a:rPr lang="ar-SA" sz="2400" dirty="0" smtClean="0"/>
              <a:t>وجود </a:t>
            </a:r>
            <a:r>
              <a:rPr lang="ar-SA" sz="2400" dirty="0"/>
              <a:t>دارد كه‌ از يك‌ طرف‌ با خارج‌ و از طرف‌ ديگر با محتويات‌ درون‌ ياخته‌ در ارتباط‌ دائمي‌ است‌، اين‌ غشا از يك‌ لايه‌ «دومولكولي‌ فسفوليپيد» تشكيل‌ شده‌ است‌ همه‌ موادي‌ كه‌ به‌ ياخته‌ داخل‌ يا از آن‌ خارج‌ مي‌شوند بايد از اين‌ غشا عبور كنند. پروتئينهاي‌ مختلفي‌ كه‌ در ميان‌ لايه‌هاي‌ فسفوليپيدي‌ وجود دارند براي‌ عبور مولكولهاي‌ ويژه‌ نقش‌ حامل‌ را ايفا مي‌كنند. </a:t>
            </a:r>
            <a:endParaRPr lang="en-US" sz="2400" dirty="0"/>
          </a:p>
        </p:txBody>
      </p:sp>
    </p:spTree>
    <p:extLst>
      <p:ext uri="{BB962C8B-B14F-4D97-AF65-F5344CB8AC3E}">
        <p14:creationId xmlns:p14="http://schemas.microsoft.com/office/powerpoint/2010/main" val="3673134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705394" y="1825625"/>
            <a:ext cx="10648406" cy="4351338"/>
          </a:xfrm>
        </p:spPr>
        <p:txBody>
          <a:bodyPr/>
          <a:lstStyle/>
          <a:p>
            <a:pPr algn="r" rtl="1">
              <a:lnSpc>
                <a:spcPct val="150000"/>
              </a:lnSpc>
            </a:pPr>
            <a:r>
              <a:rPr lang="en-US" b="1" dirty="0"/>
              <a:t> </a:t>
            </a:r>
            <a:r>
              <a:rPr lang="ar-SA" b="1" dirty="0">
                <a:solidFill>
                  <a:schemeClr val="folHlink"/>
                </a:solidFill>
              </a:rPr>
              <a:t>رودوپلاستها</a:t>
            </a:r>
          </a:p>
          <a:p>
            <a:pPr algn="r" rtl="1">
              <a:lnSpc>
                <a:spcPct val="150000"/>
              </a:lnSpc>
            </a:pPr>
            <a:r>
              <a:rPr lang="ar-SA" b="1" dirty="0"/>
              <a:t> </a:t>
            </a:r>
            <a:r>
              <a:rPr lang="ar-SA" dirty="0"/>
              <a:t>اين‌ نوع‌ پلاستها در جلبكهاي‌ قرمز ديده‌ مي‌شوند و حاي‌ دو ماده‌ رنگين‌، يعني‌ كلروفيل‌ و </a:t>
            </a:r>
            <a:r>
              <a:rPr lang="ar-SA" dirty="0" smtClean="0"/>
              <a:t>فيكو</a:t>
            </a:r>
            <a:r>
              <a:rPr lang="fa-IR" dirty="0" smtClean="0"/>
              <a:t>ا</a:t>
            </a:r>
            <a:r>
              <a:rPr lang="ar-SA" dirty="0" smtClean="0"/>
              <a:t>ريترين‌هستند.تراكم‌ </a:t>
            </a:r>
            <a:r>
              <a:rPr lang="ar-SA" dirty="0"/>
              <a:t>فراوان‌ فيكواريترين‌ سبب‌ مي‌شود كه‌ </a:t>
            </a:r>
            <a:r>
              <a:rPr lang="fa-IR" dirty="0" smtClean="0"/>
              <a:t>جلبک،</a:t>
            </a:r>
            <a:r>
              <a:rPr lang="ar-SA" dirty="0" smtClean="0"/>
              <a:t>‌ </a:t>
            </a:r>
            <a:r>
              <a:rPr lang="ar-SA" dirty="0"/>
              <a:t>قرمز رنگ‌ به‌ </a:t>
            </a:r>
            <a:r>
              <a:rPr lang="ar-SA" dirty="0" smtClean="0"/>
              <a:t>نظرآيد</a:t>
            </a:r>
            <a:r>
              <a:rPr lang="ar-SA" dirty="0"/>
              <a:t>.</a:t>
            </a:r>
            <a:endParaRPr lang="en-US" dirty="0"/>
          </a:p>
        </p:txBody>
      </p:sp>
    </p:spTree>
    <p:extLst>
      <p:ext uri="{BB962C8B-B14F-4D97-AF65-F5344CB8AC3E}">
        <p14:creationId xmlns:p14="http://schemas.microsoft.com/office/powerpoint/2010/main" val="7753535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838200" y="1240971"/>
            <a:ext cx="10515600" cy="4935992"/>
          </a:xfrm>
        </p:spPr>
        <p:txBody>
          <a:bodyPr/>
          <a:lstStyle/>
          <a:p>
            <a:pPr algn="r" rtl="1">
              <a:lnSpc>
                <a:spcPct val="150000"/>
              </a:lnSpc>
            </a:pPr>
            <a:r>
              <a:rPr lang="ar-SA" b="1" dirty="0">
                <a:solidFill>
                  <a:schemeClr val="folHlink"/>
                </a:solidFill>
              </a:rPr>
              <a:t>هسته‌</a:t>
            </a:r>
          </a:p>
          <a:p>
            <a:pPr algn="r" rtl="1">
              <a:lnSpc>
                <a:spcPct val="150000"/>
              </a:lnSpc>
            </a:pPr>
            <a:r>
              <a:rPr lang="ar-SA" b="1" dirty="0"/>
              <a:t> </a:t>
            </a:r>
            <a:r>
              <a:rPr lang="ar-SA" dirty="0"/>
              <a:t>هسته‌ بزرگترين‌ و آشكارترين‌ ساختار دروني‌ ياخته‌هاي‌ يوكاريوت‌ است‌ كه‌ در هر دو مرحله‌ انترفاز </a:t>
            </a:r>
            <a:r>
              <a:rPr lang="ar-SA" dirty="0" smtClean="0"/>
              <a:t>و </a:t>
            </a:r>
            <a:r>
              <a:rPr lang="ar-SA" dirty="0"/>
              <a:t>تقسيم‌ ديده‌ مي‌شود. مرحله‌ بين‌ دو تقسيم‌ متوالي‌ ياخته‌ را اصطلاحاً انترفاز گويند. اندازه‌ نسبتي‌ هسته‌ بر حسب‌ سن‌ و نوع‌ ياخته‌ تغيير مي‌يابد. در ياخته‌هاي‌ خيلي‌ جوان‌، هسته‌ در مركز ياخته‌ قرار دارد ولي‌ در ياخته‌هاي‌ مسن‌، كه‌ بخش‌ اعظم‌ حفره‌ دروني‌ آنها را واكوئل‌ اشغال‌، كرده‌، هسته‌ كناري‌ است‌ و مجاور ديواره‌ ياخته‌اي‌ جاي‌ مي‌گيرد.</a:t>
            </a:r>
            <a:endParaRPr lang="en-US" dirty="0"/>
          </a:p>
        </p:txBody>
      </p:sp>
    </p:spTree>
    <p:extLst>
      <p:ext uri="{BB962C8B-B14F-4D97-AF65-F5344CB8AC3E}">
        <p14:creationId xmlns:p14="http://schemas.microsoft.com/office/powerpoint/2010/main" val="23601590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838200" y="666206"/>
            <a:ext cx="10515600" cy="5510757"/>
          </a:xfrm>
        </p:spPr>
        <p:txBody>
          <a:bodyPr>
            <a:normAutofit fontScale="85000" lnSpcReduction="10000"/>
          </a:bodyPr>
          <a:lstStyle/>
          <a:p>
            <a:pPr algn="r" rtl="1">
              <a:lnSpc>
                <a:spcPct val="150000"/>
              </a:lnSpc>
            </a:pPr>
            <a:r>
              <a:rPr lang="ar-SA" b="1" dirty="0">
                <a:solidFill>
                  <a:schemeClr val="folHlink"/>
                </a:solidFill>
              </a:rPr>
              <a:t>هسته‌ از بخشهاي‌ زير تشكيل‌ شده‌ است‌:</a:t>
            </a:r>
          </a:p>
          <a:p>
            <a:pPr algn="r" rtl="1">
              <a:lnSpc>
                <a:spcPct val="150000"/>
              </a:lnSpc>
            </a:pPr>
            <a:r>
              <a:rPr lang="ar-SA" sz="2600" b="1" i="1" dirty="0"/>
              <a:t>-غشاي‌ هسته‌: </a:t>
            </a:r>
            <a:r>
              <a:rPr lang="ar-SA" sz="2600" dirty="0"/>
              <a:t>از دو لايه‌ تشكيل‌ شده‌ است‌ كه‌ هر يك‌ ساختاري‌ مانند غشاي‌ سيتوپلاسمي‌ دارد. وجود سوراخهايي‌ در سطح‌ غشاي‌ هسته‌ امكان‌ تبادل‌ مواد بين‌ هيالوپلاسم‌ و شيره‌ هسته‌ را فراهم‌ مي‌سازند. </a:t>
            </a:r>
            <a:endParaRPr lang="ar-SA" sz="2600" i="1" dirty="0"/>
          </a:p>
          <a:p>
            <a:pPr algn="r" rtl="1">
              <a:lnSpc>
                <a:spcPct val="150000"/>
              </a:lnSpc>
            </a:pPr>
            <a:r>
              <a:rPr lang="ar-SA" sz="2600" i="1" dirty="0"/>
              <a:t> </a:t>
            </a:r>
            <a:r>
              <a:rPr lang="ar-SA" sz="2600" b="1" i="1" dirty="0"/>
              <a:t>-شيره‌ هسته‌:</a:t>
            </a:r>
            <a:r>
              <a:rPr lang="ar-SA" sz="2600" b="1" dirty="0"/>
              <a:t> </a:t>
            </a:r>
            <a:r>
              <a:rPr lang="ar-SA" sz="2600" dirty="0"/>
              <a:t>ماده‌ </a:t>
            </a:r>
            <a:r>
              <a:rPr lang="ar-SA" sz="2600" dirty="0" smtClean="0"/>
              <a:t>ژله‌</a:t>
            </a:r>
            <a:r>
              <a:rPr lang="fa-IR" sz="2600" dirty="0" smtClean="0"/>
              <a:t> </a:t>
            </a:r>
            <a:r>
              <a:rPr lang="ar-SA" sz="2600" dirty="0" smtClean="0"/>
              <a:t>مانندي‌ </a:t>
            </a:r>
            <a:r>
              <a:rPr lang="ar-SA" sz="2600" dirty="0"/>
              <a:t>است‌ كه‌ در مرحله‌ انترفاز در آن‌ هستك‌ و دانه‌هاي‌ كروماتين‌ ديده‌ مي‌شوند.</a:t>
            </a:r>
          </a:p>
          <a:p>
            <a:pPr algn="r" rtl="1">
              <a:lnSpc>
                <a:spcPct val="150000"/>
              </a:lnSpc>
            </a:pPr>
            <a:r>
              <a:rPr lang="ar-SA" sz="2600" dirty="0"/>
              <a:t> </a:t>
            </a:r>
            <a:r>
              <a:rPr lang="ar-SA" sz="2600" b="1" i="1" dirty="0"/>
              <a:t>-دانه‌هاي‌ كروماتين‌ (كروموزومها):</a:t>
            </a:r>
            <a:r>
              <a:rPr lang="ar-SA" sz="2600" b="1" dirty="0"/>
              <a:t> </a:t>
            </a:r>
            <a:r>
              <a:rPr lang="ar-SA" sz="2600" dirty="0"/>
              <a:t>طي‌ تقسيم‌ ياخته‌ به‌ شكل‌ ميله‌هاي‌ باريكي‌ موسوم‌ به‌ كروموزوم‌ درمي‌آيند</a:t>
            </a:r>
          </a:p>
          <a:p>
            <a:pPr algn="r" rtl="1">
              <a:lnSpc>
                <a:spcPct val="150000"/>
              </a:lnSpc>
            </a:pPr>
            <a:r>
              <a:rPr lang="ar-SA" sz="2600" dirty="0"/>
              <a:t> </a:t>
            </a:r>
            <a:r>
              <a:rPr lang="ar-SA" sz="2600" b="1" i="1" dirty="0"/>
              <a:t>-هستك‌:‌‌</a:t>
            </a:r>
            <a:r>
              <a:rPr lang="ar-SA" sz="2600" b="1" dirty="0"/>
              <a:t> </a:t>
            </a:r>
            <a:r>
              <a:rPr lang="ar-SA" sz="2600" dirty="0"/>
              <a:t>ساختارهاي‌ كوچك‌ و كروي‌ شكلي‌ به‌ قطر 1 تا 3 ميكرون‌اند. كه‌ به‌ صورت‌ برجستگي‌ يا برجستگيهايي‌ روي‌ يك‌ كروموزوم‌ يا بيشتر در محل‌ فرورفتگي‌ ثانويه‌ ظاهر مي‌شوند. اين‌ نقاط‌ را اصطلاحاً «سازمان‌ دهنده‌ هستك‌» مي‌نامند.  هستك‌ محل‌ تجمع‌ و ذخيره‌  </a:t>
            </a:r>
            <a:r>
              <a:rPr lang="en-US" sz="2600" dirty="0"/>
              <a:t>RNA</a:t>
            </a:r>
            <a:r>
              <a:rPr lang="ar-SA" sz="2600" dirty="0"/>
              <a:t>  هاي‌ ريبوزومي‌ است‌. هستك‌ از طريق‌ ريبوزومها در سنتز پروتئينها شركت‌ دارد.</a:t>
            </a:r>
            <a:endParaRPr lang="en-US" sz="2600" dirty="0"/>
          </a:p>
        </p:txBody>
      </p:sp>
    </p:spTree>
    <p:extLst>
      <p:ext uri="{BB962C8B-B14F-4D97-AF65-F5344CB8AC3E}">
        <p14:creationId xmlns:p14="http://schemas.microsoft.com/office/powerpoint/2010/main" val="548677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838200" y="822960"/>
            <a:ext cx="10515600" cy="5354003"/>
          </a:xfrm>
        </p:spPr>
        <p:txBody>
          <a:bodyPr>
            <a:normAutofit lnSpcReduction="10000"/>
          </a:bodyPr>
          <a:lstStyle/>
          <a:p>
            <a:pPr algn="r" rtl="1">
              <a:lnSpc>
                <a:spcPct val="200000"/>
              </a:lnSpc>
            </a:pPr>
            <a:r>
              <a:rPr lang="en-US" b="1" dirty="0">
                <a:solidFill>
                  <a:schemeClr val="folHlink"/>
                </a:solidFill>
              </a:rPr>
              <a:t> </a:t>
            </a:r>
            <a:r>
              <a:rPr lang="ar-SA" b="1" dirty="0">
                <a:solidFill>
                  <a:schemeClr val="folHlink"/>
                </a:solidFill>
              </a:rPr>
              <a:t>سيتوپلاسم‌</a:t>
            </a:r>
          </a:p>
          <a:p>
            <a:pPr algn="r" rtl="1">
              <a:lnSpc>
                <a:spcPct val="200000"/>
              </a:lnSpc>
            </a:pPr>
            <a:r>
              <a:rPr lang="ar-SA" sz="2400" b="1" dirty="0"/>
              <a:t> </a:t>
            </a:r>
            <a:r>
              <a:rPr lang="ar-SA" sz="2400" dirty="0"/>
              <a:t>سيتوپلاسم‌ شامل‌ تشكيلات‌ ياخته‌اي‌ است‌ كه‌ داخل‌ غشاي‌ سيتوپلاسمي‌ (پلاسمايي‌) و خارج‌ هسته‌ قرار دارد. سيتوپلاسم‌ ساختاري‌ نيمه‌ شفاف‌، بي‌شكل‌ و تقريباً يكنواخت‌ دارد. خاصيت‌ انكسار آن‌ كمي‌ بيش‌ از آب‌ است‌. سيتوپلاسم‌، پس‌ از مرگ‌، با رنگهاي‌ اسيدي‌ انيلين‌ رنگ‌ مي‌گيرد، يعني‌ اسيدوفيل‌ است‌ (به‌ استثناي‌ بعضي‌ نواحي‌ بسيار غني‌ از ريبوزومها كه‌ بازوفيل‌اند)، </a:t>
            </a:r>
            <a:r>
              <a:rPr lang="ar-SA" sz="2400" dirty="0" smtClean="0"/>
              <a:t>برعكس</a:t>
            </a:r>
            <a:r>
              <a:rPr lang="fa-IR" sz="2400" dirty="0" smtClean="0"/>
              <a:t>،</a:t>
            </a:r>
            <a:r>
              <a:rPr lang="ar-SA" sz="2400" dirty="0" smtClean="0"/>
              <a:t>‌ </a:t>
            </a:r>
            <a:r>
              <a:rPr lang="ar-SA" sz="2400" dirty="0"/>
              <a:t>سيتوپلاسم‌ زنده‌ تقريباً خنثي‌ است‌. زمينه‌ سيتوپلاسم‌ يا به‌ عبارت‌ بهتر، اساسيترين‌ قسمت‌ محيط‌ واقعي‌ داخل‌ ياخته‌ را هيالوپلاسم‌   گويند، زيرا اكثر اعمال‌ بيوسنتزي‌ ياخته‌ در همين‌ زمينه‌ صورت‌ مي‌گيرد.</a:t>
            </a:r>
            <a:endParaRPr lang="en-US" sz="2400" dirty="0"/>
          </a:p>
        </p:txBody>
      </p:sp>
    </p:spTree>
    <p:extLst>
      <p:ext uri="{BB962C8B-B14F-4D97-AF65-F5344CB8AC3E}">
        <p14:creationId xmlns:p14="http://schemas.microsoft.com/office/powerpoint/2010/main" val="776830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838200" y="692331"/>
            <a:ext cx="10515600" cy="5484632"/>
          </a:xfrm>
        </p:spPr>
        <p:txBody>
          <a:bodyPr>
            <a:normAutofit lnSpcReduction="10000"/>
          </a:bodyPr>
          <a:lstStyle/>
          <a:p>
            <a:pPr algn="r" rtl="1">
              <a:lnSpc>
                <a:spcPct val="200000"/>
              </a:lnSpc>
            </a:pPr>
            <a:r>
              <a:rPr lang="ar-SA" b="1" dirty="0">
                <a:solidFill>
                  <a:schemeClr val="folHlink"/>
                </a:solidFill>
              </a:rPr>
              <a:t>اندامكها سيتوپلاسمي</a:t>
            </a:r>
          </a:p>
          <a:p>
            <a:pPr algn="r" rtl="1">
              <a:lnSpc>
                <a:spcPct val="200000"/>
              </a:lnSpc>
            </a:pPr>
            <a:r>
              <a:rPr lang="ar-SA" sz="2400" dirty="0"/>
              <a:t> اندامكها عبارت‌اند از: هسته‌، ميتوكندريها، شبكه‌ آندوپلاسمي‌، </a:t>
            </a:r>
            <a:r>
              <a:rPr lang="ar-SA" sz="2400" dirty="0" smtClean="0"/>
              <a:t>ديكتيوزومها</a:t>
            </a:r>
            <a:r>
              <a:rPr lang="fa-IR" sz="2400" dirty="0" smtClean="0"/>
              <a:t>،</a:t>
            </a:r>
            <a:r>
              <a:rPr lang="ar-SA" sz="2400" dirty="0" smtClean="0"/>
              <a:t> </a:t>
            </a:r>
            <a:r>
              <a:rPr lang="ar-SA" sz="2400" dirty="0"/>
              <a:t>ريز لوله‌ها و ريز رشته‌ها، </a:t>
            </a:r>
            <a:r>
              <a:rPr lang="ar-SA" sz="2400" dirty="0" smtClean="0"/>
              <a:t>ليزوزومها</a:t>
            </a:r>
            <a:r>
              <a:rPr lang="fa-IR" sz="2400" dirty="0" smtClean="0"/>
              <a:t>،</a:t>
            </a:r>
            <a:r>
              <a:rPr lang="ar-SA" sz="2400" dirty="0" smtClean="0"/>
              <a:t> واكوئلها </a:t>
            </a:r>
            <a:r>
              <a:rPr lang="ar-SA" sz="2400" dirty="0"/>
              <a:t>و پلاستها. ذرات‌ ديگري‌ نيز در سيتوپلاسم‌ ديده‌ مي‌شوند كه‌ از اندامكها كوچكترند. اين‌ ذرات‌ را ريبوزوم‌ مي‌نامند. گرچه‌ ريبوزومها، به‌ علت‌ نداشتن‌ غشاء، اندامك‌ به‌ شمار نمي‌آيند، ولي‌ به‌ دليل‌ اهميت‌ ويژه‌اي‌ كه‌ در سوخت‌ و ساز ياخته‌ دارند در قسمت‌ اندامكها مورد بحث‌ قرار خواهند گرفت‌.</a:t>
            </a:r>
          </a:p>
          <a:p>
            <a:pPr algn="r" rtl="1">
              <a:lnSpc>
                <a:spcPct val="200000"/>
              </a:lnSpc>
            </a:pPr>
            <a:r>
              <a:rPr lang="ar-SA" sz="2400" dirty="0"/>
              <a:t>سيتوپلاسم‌ در تبادلات‌ ياخته‌ با محيط‌ و همچنين‌ مراحل‌ مختلف‌ سوخت‌ و ساز نقشي‌ اساسي‌ دارد</a:t>
            </a:r>
            <a:r>
              <a:rPr lang="en-US" sz="2400" dirty="0"/>
              <a:t> </a:t>
            </a:r>
          </a:p>
        </p:txBody>
      </p:sp>
    </p:spTree>
    <p:extLst>
      <p:ext uri="{BB962C8B-B14F-4D97-AF65-F5344CB8AC3E}">
        <p14:creationId xmlns:p14="http://schemas.microsoft.com/office/powerpoint/2010/main" val="4066724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838200" y="770709"/>
            <a:ext cx="10515600" cy="5406254"/>
          </a:xfrm>
        </p:spPr>
        <p:txBody>
          <a:bodyPr/>
          <a:lstStyle/>
          <a:p>
            <a:pPr algn="r" rtl="1">
              <a:lnSpc>
                <a:spcPct val="200000"/>
              </a:lnSpc>
            </a:pPr>
            <a:r>
              <a:rPr lang="ar-SA" b="1" dirty="0">
                <a:solidFill>
                  <a:schemeClr val="folHlink"/>
                </a:solidFill>
              </a:rPr>
              <a:t> ريبوزومها</a:t>
            </a:r>
          </a:p>
          <a:p>
            <a:pPr algn="r" rtl="1">
              <a:lnSpc>
                <a:spcPct val="200000"/>
              </a:lnSpc>
            </a:pPr>
            <a:r>
              <a:rPr lang="ar-SA" sz="2400" b="1" dirty="0"/>
              <a:t> </a:t>
            </a:r>
            <a:r>
              <a:rPr lang="ar-SA" sz="2400" dirty="0"/>
              <a:t>ريبوزومها </a:t>
            </a:r>
            <a:r>
              <a:rPr lang="ar-SA" sz="2400" dirty="0" smtClean="0"/>
              <a:t>ذرات‌ </a:t>
            </a:r>
            <a:r>
              <a:rPr lang="ar-SA" sz="2400" dirty="0"/>
              <a:t>كروي‌ كوچكي‌ هستند كه‌ به‌ صورت‌ آزاد يا روي‌ شبكه‌هاي‌ آندوپلاسمي‌ درون‌ سيتوپلاسم‌ ديده‌ مي‌شوند. قطر اين‌ ذرات‌ در حدود 170 تا 200 آنگستروم‌ است‌.</a:t>
            </a:r>
          </a:p>
          <a:p>
            <a:pPr algn="r" rtl="1">
              <a:lnSpc>
                <a:spcPct val="200000"/>
              </a:lnSpc>
            </a:pPr>
            <a:r>
              <a:rPr lang="ar-SA" sz="2400" dirty="0"/>
              <a:t>در ساختار شيميايي‌ ريبوزومها 65 تا 90 درصد اسيد نوكلئيك‌ از نوع‌ اسيد ريبونوكلئيك‌ (</a:t>
            </a:r>
            <a:r>
              <a:rPr lang="en-US" sz="2400" dirty="0"/>
              <a:t>RNA</a:t>
            </a:r>
            <a:r>
              <a:rPr lang="ar-SA" sz="2400" dirty="0"/>
              <a:t>)  و 10 تا 35 درصد پروتئين‌ وجود دارد.  نقش‌ اصلي‌ ريبوزومها شركت‌ در ساختن‌ پروتئينهاست‌، بدين‌ معني‌ كه‌ ريبوزومها جايگاه‌ ساختن‌ پروتئينها هستند.</a:t>
            </a:r>
            <a:endParaRPr lang="en-US" sz="2400" dirty="0"/>
          </a:p>
        </p:txBody>
      </p:sp>
    </p:spTree>
    <p:extLst>
      <p:ext uri="{BB962C8B-B14F-4D97-AF65-F5344CB8AC3E}">
        <p14:creationId xmlns:p14="http://schemas.microsoft.com/office/powerpoint/2010/main" val="1214760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838200" y="522514"/>
            <a:ext cx="10515600" cy="5654449"/>
          </a:xfrm>
        </p:spPr>
        <p:txBody>
          <a:bodyPr>
            <a:normAutofit/>
          </a:bodyPr>
          <a:lstStyle/>
          <a:p>
            <a:pPr algn="r" rtl="1">
              <a:lnSpc>
                <a:spcPct val="150000"/>
              </a:lnSpc>
            </a:pPr>
            <a:r>
              <a:rPr lang="ar-SA" b="1" dirty="0">
                <a:solidFill>
                  <a:schemeClr val="folHlink"/>
                </a:solidFill>
              </a:rPr>
              <a:t>شبكه‌ آندوپلاسمي‌</a:t>
            </a:r>
          </a:p>
          <a:p>
            <a:pPr algn="r" rtl="1">
              <a:lnSpc>
                <a:spcPct val="150000"/>
              </a:lnSpc>
            </a:pPr>
            <a:r>
              <a:rPr lang="ar-SA" sz="2400" b="1" dirty="0"/>
              <a:t> </a:t>
            </a:r>
            <a:r>
              <a:rPr lang="ar-SA" sz="2400" dirty="0"/>
              <a:t>اين‌ شبكه‌ كه‌ شكل‌ لوله‌هاي‌ توخالي‌ دارد در برش‌ به‌ صورت‌ مجاري‌ ظريف‌ غشايي‌ توخالي‌ با شاخه‌هاي‌ فراوان‌ و مرتبط‌ به‌ يكديگر و يا به‌ شكل‌ مخازن‌ پهن‌ كم‌ و بيش‌ متراكم‌ در تمام‌ سيتوپلاسم‌ پراكنده‌اند.اين‌ مجاري‌ متشكل‌ از دو غشا و فضاي‌ واقع‌ در بين‌ آنهاست‌. شبكه‌ آندوپلاسمي‌ به‌ دو صورت‌ در ساختار ياخته‌ وجود دارد. شبكة‌ آندوپلاسمي‌ دانه‌دار يا ناصاف‌ و شبكه‌ آندوپلاسمي‌ بدون‌ دانه‌ يا صاف‌.</a:t>
            </a:r>
          </a:p>
          <a:p>
            <a:pPr algn="r" rtl="1">
              <a:lnSpc>
                <a:spcPct val="150000"/>
              </a:lnSpc>
            </a:pPr>
            <a:r>
              <a:rPr lang="ar-SA" sz="2400" dirty="0"/>
              <a:t> نقش‌ شبكة‌ آندوپلاسمي‌ ذخيره‌ و هدايت‌ بعضي‌ مواد در درون‌ ياخته‌ است‌. پروتئينها در </a:t>
            </a:r>
            <a:r>
              <a:rPr lang="ar-SA" sz="2400" dirty="0" smtClean="0"/>
              <a:t>ريبوزومهاي‌ </a:t>
            </a:r>
            <a:r>
              <a:rPr lang="ar-SA" sz="2400" dirty="0"/>
              <a:t>واقع‌ بر روي‌ اين‌ مجاري‌ ساخته‌ شده‌، سپس‌ وارد آنها مي‌شوند. بعلاوه‌ مواد ديگري‌ مانند گلوسيدها در اين‌ مجاري‌ وجود دارند.</a:t>
            </a:r>
            <a:endParaRPr lang="en-US" sz="2400" dirty="0"/>
          </a:p>
        </p:txBody>
      </p:sp>
    </p:spTree>
    <p:extLst>
      <p:ext uri="{BB962C8B-B14F-4D97-AF65-F5344CB8AC3E}">
        <p14:creationId xmlns:p14="http://schemas.microsoft.com/office/powerpoint/2010/main" val="1186455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838200" y="1254034"/>
            <a:ext cx="10515600" cy="4922929"/>
          </a:xfrm>
        </p:spPr>
        <p:txBody>
          <a:bodyPr>
            <a:normAutofit/>
          </a:bodyPr>
          <a:lstStyle/>
          <a:p>
            <a:pPr algn="r" rtl="1">
              <a:lnSpc>
                <a:spcPct val="200000"/>
              </a:lnSpc>
            </a:pPr>
            <a:r>
              <a:rPr lang="en-US" b="1" dirty="0">
                <a:solidFill>
                  <a:schemeClr val="folHlink"/>
                </a:solidFill>
              </a:rPr>
              <a:t> </a:t>
            </a:r>
            <a:r>
              <a:rPr lang="ar-SA" b="1" dirty="0">
                <a:solidFill>
                  <a:schemeClr val="folHlink"/>
                </a:solidFill>
              </a:rPr>
              <a:t>ديكتيوزومها</a:t>
            </a:r>
          </a:p>
          <a:p>
            <a:pPr algn="r" rtl="1">
              <a:lnSpc>
                <a:spcPct val="200000"/>
              </a:lnSpc>
            </a:pPr>
            <a:r>
              <a:rPr lang="ar-SA" sz="2400" b="1" dirty="0"/>
              <a:t> </a:t>
            </a:r>
            <a:r>
              <a:rPr lang="ar-SA" sz="2400" dirty="0"/>
              <a:t>ديكتيوزومها سيستمهاي‌ غشايي‌ ويژه‌اي‌ هستند كه‌ از روي‌ هم‌ قرار گرفتن‌ 5 تا 15 كيسه‌ گرد و تخت‌ با وزيكولهايي‌ در لبه‌ آنها تشكيل‌ شده‌اند. هركيسه‌ را سيسترنا گويند. هر ديكتيوزوم‌ حدود 2 ميكرون‌ قطر و 5 / 0 ميكرون‌ عرض‌ دارد. ياخته‌هاي‌ ترشحي‌، ديكتيوزوم‌ گسترده‌تري‌ دارند. مجموعه‌ ديكتيوزومها را دستگاه‌ گلژي‌ مي‌نامند. اين‌ نامگذاري‌ به‌ افتخار گلژي‌، دانشمند ايتاليايي‌، صورت‌ گرفته‌ است‌ كه‌ در سال‌ 1898 براي‌ نخستين‌ بار وجود آنها را در ياخته‌هاي‌ عصبي‌ گزارش‌ كرده‌ است‌.</a:t>
            </a:r>
            <a:endParaRPr lang="en-US" sz="2400" dirty="0"/>
          </a:p>
        </p:txBody>
      </p:sp>
    </p:spTree>
    <p:extLst>
      <p:ext uri="{BB962C8B-B14F-4D97-AF65-F5344CB8AC3E}">
        <p14:creationId xmlns:p14="http://schemas.microsoft.com/office/powerpoint/2010/main" val="1503984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p:txBody>
          <a:bodyPr/>
          <a:lstStyle/>
          <a:p>
            <a:pPr algn="r" rtl="1">
              <a:lnSpc>
                <a:spcPct val="150000"/>
              </a:lnSpc>
            </a:pPr>
            <a:r>
              <a:rPr lang="en-US" b="1" dirty="0">
                <a:solidFill>
                  <a:schemeClr val="folHlink"/>
                </a:solidFill>
              </a:rPr>
              <a:t> </a:t>
            </a:r>
            <a:r>
              <a:rPr lang="ar-SA" b="1" dirty="0">
                <a:solidFill>
                  <a:schemeClr val="folHlink"/>
                </a:solidFill>
              </a:rPr>
              <a:t>ميكروباديها</a:t>
            </a:r>
          </a:p>
          <a:p>
            <a:pPr algn="r" rtl="1">
              <a:lnSpc>
                <a:spcPct val="150000"/>
              </a:lnSpc>
            </a:pPr>
            <a:r>
              <a:rPr lang="ar-SA" sz="2400" b="1" dirty="0"/>
              <a:t> </a:t>
            </a:r>
            <a:r>
              <a:rPr lang="ar-SA" sz="2400" dirty="0"/>
              <a:t>ميكروباديها ذرات‌ كروي‌ كوچكي‌ هستند كه‌ در اطراف‌ آنها ديواره‌ يك‌ غشايي‌ وجود دارد. اندازه‌ آنها در ياخته‌هاي‌ مختلف‌ گياهي‌ متفاوت‌ است‌. ميكروباديها گاهي‌ به‌ اندازه‌ ميتوكندريها ديده‌ مي‌شوند ولي‌ با اين‌ حال‌ تشخيص‌ آنها از يكديگر بسيار آسان‌ است‌، زيرا ميكروباديها فاقد ديواره‌ دوغشايي‌ هستند.</a:t>
            </a:r>
          </a:p>
          <a:p>
            <a:pPr algn="r" rtl="1">
              <a:lnSpc>
                <a:spcPct val="150000"/>
              </a:lnSpc>
            </a:pPr>
            <a:r>
              <a:rPr lang="ar-SA" sz="2400" dirty="0"/>
              <a:t>ميكروباديها شامل‌ پراكسي‌زوم‌ها   (حامل‌ آنزيمهاي‌ اكسيدكننده‌) و گلي‌اكسي‌ زوم‌ها  (حامل‌ آنزيمهاي‌ تبديل‌ كننده‌ چربي‌ به‌ قند است‌) هستند.</a:t>
            </a:r>
            <a:endParaRPr lang="en-US" sz="2400" dirty="0"/>
          </a:p>
        </p:txBody>
      </p:sp>
    </p:spTree>
    <p:extLst>
      <p:ext uri="{BB962C8B-B14F-4D97-AF65-F5344CB8AC3E}">
        <p14:creationId xmlns:p14="http://schemas.microsoft.com/office/powerpoint/2010/main" val="269803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838200" y="1306286"/>
            <a:ext cx="10515600" cy="4870677"/>
          </a:xfrm>
        </p:spPr>
        <p:txBody>
          <a:bodyPr/>
          <a:lstStyle/>
          <a:p>
            <a:pPr algn="r" rtl="1">
              <a:lnSpc>
                <a:spcPct val="150000"/>
              </a:lnSpc>
            </a:pPr>
            <a:r>
              <a:rPr lang="en-US" b="1" dirty="0">
                <a:solidFill>
                  <a:schemeClr val="folHlink"/>
                </a:solidFill>
              </a:rPr>
              <a:t> </a:t>
            </a:r>
            <a:r>
              <a:rPr lang="ar-SA" b="1" dirty="0">
                <a:solidFill>
                  <a:schemeClr val="folHlink"/>
                </a:solidFill>
              </a:rPr>
              <a:t>ليزوزومها</a:t>
            </a:r>
          </a:p>
          <a:p>
            <a:pPr algn="r" rtl="1">
              <a:lnSpc>
                <a:spcPct val="150000"/>
              </a:lnSpc>
            </a:pPr>
            <a:r>
              <a:rPr lang="ar-SA" b="1" dirty="0"/>
              <a:t> </a:t>
            </a:r>
            <a:r>
              <a:rPr lang="ar-SA" dirty="0"/>
              <a:t>در بافتهاي‌ گياهي‌ و جانوري‌، اندامكهاي‌ كروي‌ به‌ اندازة‌ ميتوكندريها يا كوچكتر از آنها وجود دارند كه‌ آنها را «ليزوزوم‌» يا «اجسام‌ ميكروسكوپي‌ آنزيم‌دار» مي‌نامند. اين‌ اندامكها فقط‌ يك‌ غشا دارند و اين‌ ويژگي‌، آنها را از ميتوكندريها متمايز مي‌سازد. بخش‌ مركزي‌ آن‌ متراكمتر است‌ و گاهي‌ بلورهاي‌ گوناگون‌ دارد. نقش‌ ليزوزومها تجزية‌ سريع‌ مولكولهاي‌ درشت‌ و گوارش‌ مواد هنگام‌ تمايز ياخته‌اي‌ است‌.</a:t>
            </a:r>
            <a:endParaRPr lang="en-US" dirty="0"/>
          </a:p>
        </p:txBody>
      </p:sp>
    </p:spTree>
    <p:extLst>
      <p:ext uri="{BB962C8B-B14F-4D97-AF65-F5344CB8AC3E}">
        <p14:creationId xmlns:p14="http://schemas.microsoft.com/office/powerpoint/2010/main" val="3187107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1702</Words>
  <Application>Microsoft Office PowerPoint</Application>
  <PresentationFormat>Widescreen</PresentationFormat>
  <Paragraphs>58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سیتوپلاسم و اندامکهای سلولی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75</cp:revision>
  <dcterms:created xsi:type="dcterms:W3CDTF">2020-04-05T15:16:16Z</dcterms:created>
  <dcterms:modified xsi:type="dcterms:W3CDTF">2020-04-08T18:52:49Z</dcterms:modified>
</cp:coreProperties>
</file>