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3" r:id="rId2"/>
    <p:sldId id="291" r:id="rId3"/>
    <p:sldId id="257" r:id="rId4"/>
    <p:sldId id="258" r:id="rId5"/>
    <p:sldId id="259" r:id="rId6"/>
    <p:sldId id="260" r:id="rId7"/>
    <p:sldId id="261" r:id="rId8"/>
    <p:sldId id="262" r:id="rId9"/>
    <p:sldId id="263" r:id="rId10"/>
    <p:sldId id="292" r:id="rId11"/>
    <p:sldId id="285" r:id="rId12"/>
    <p:sldId id="286" r:id="rId13"/>
    <p:sldId id="287" r:id="rId14"/>
    <p:sldId id="288" r:id="rId15"/>
    <p:sldId id="290" r:id="rId16"/>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202" autoAdjust="0"/>
    <p:restoredTop sz="94660"/>
  </p:normalViewPr>
  <p:slideViewPr>
    <p:cSldViewPr snapToGrid="0">
      <p:cViewPr>
        <p:scale>
          <a:sx n="65" d="100"/>
          <a:sy n="65" d="100"/>
        </p:scale>
        <p:origin x="-41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93D44F0-3754-467D-8C8C-FE452FE6E874}" type="datetimeFigureOut">
              <a:rPr lang="fa-IR" smtClean="0"/>
              <a:t>08/21/1441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332301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93D44F0-3754-467D-8C8C-FE452FE6E874}" type="datetimeFigureOut">
              <a:rPr lang="fa-IR" smtClean="0"/>
              <a:t>08/21/1441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2332925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93D44F0-3754-467D-8C8C-FE452FE6E874}" type="datetimeFigureOut">
              <a:rPr lang="fa-IR" smtClean="0"/>
              <a:t>08/21/1441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3204288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93D44F0-3754-467D-8C8C-FE452FE6E874}" type="datetimeFigureOut">
              <a:rPr lang="fa-IR" smtClean="0"/>
              <a:t>08/21/1441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217112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3D44F0-3754-467D-8C8C-FE452FE6E874}" type="datetimeFigureOut">
              <a:rPr lang="fa-IR" smtClean="0"/>
              <a:t>08/21/1441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265747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093D44F0-3754-467D-8C8C-FE452FE6E874}" type="datetimeFigureOut">
              <a:rPr lang="fa-IR" smtClean="0"/>
              <a:t>08/21/1441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1961500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093D44F0-3754-467D-8C8C-FE452FE6E874}" type="datetimeFigureOut">
              <a:rPr lang="fa-IR" smtClean="0"/>
              <a:t>08/21/1441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226575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093D44F0-3754-467D-8C8C-FE452FE6E874}" type="datetimeFigureOut">
              <a:rPr lang="fa-IR" smtClean="0"/>
              <a:t>08/21/1441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358279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D44F0-3754-467D-8C8C-FE452FE6E874}" type="datetimeFigureOut">
              <a:rPr lang="fa-IR" smtClean="0"/>
              <a:t>08/21/1441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149858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D44F0-3754-467D-8C8C-FE452FE6E874}" type="datetimeFigureOut">
              <a:rPr lang="fa-IR" smtClean="0"/>
              <a:t>08/21/1441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418238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D44F0-3754-467D-8C8C-FE452FE6E874}" type="datetimeFigureOut">
              <a:rPr lang="fa-IR" smtClean="0"/>
              <a:t>08/21/1441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7029620-B199-437D-9C0E-8587F0F52D40}" type="slidenum">
              <a:rPr lang="fa-IR" smtClean="0"/>
              <a:t>‹#›</a:t>
            </a:fld>
            <a:endParaRPr lang="fa-IR"/>
          </a:p>
        </p:txBody>
      </p:sp>
    </p:spTree>
    <p:extLst>
      <p:ext uri="{BB962C8B-B14F-4D97-AF65-F5344CB8AC3E}">
        <p14:creationId xmlns:p14="http://schemas.microsoft.com/office/powerpoint/2010/main" val="458388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93D44F0-3754-467D-8C8C-FE452FE6E874}" type="datetimeFigureOut">
              <a:rPr lang="fa-IR" smtClean="0"/>
              <a:t>08/21/1441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7029620-B199-437D-9C0E-8587F0F52D40}" type="slidenum">
              <a:rPr lang="fa-IR" smtClean="0"/>
              <a:t>‹#›</a:t>
            </a:fld>
            <a:endParaRPr lang="fa-IR"/>
          </a:p>
        </p:txBody>
      </p:sp>
    </p:spTree>
    <p:extLst>
      <p:ext uri="{BB962C8B-B14F-4D97-AF65-F5344CB8AC3E}">
        <p14:creationId xmlns:p14="http://schemas.microsoft.com/office/powerpoint/2010/main" val="1737799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fa-IR" sz="1400" dirty="0"/>
          </a:p>
        </p:txBody>
      </p:sp>
      <p:sp>
        <p:nvSpPr>
          <p:cNvPr id="3" name="Subtitle 2"/>
          <p:cNvSpPr>
            <a:spLocks noGrp="1"/>
          </p:cNvSpPr>
          <p:nvPr>
            <p:ph type="subTitle" idx="1"/>
          </p:nvPr>
        </p:nvSpPr>
        <p:spPr/>
        <p:txBody>
          <a:bodyPr>
            <a:normAutofit/>
          </a:bodyPr>
          <a:lstStyle/>
          <a:p>
            <a:endParaRPr lang="fa-IR" sz="1400" dirty="0"/>
          </a:p>
        </p:txBody>
      </p:sp>
      <p:pic>
        <p:nvPicPr>
          <p:cNvPr id="5" name="Picture 4"/>
          <p:cNvPicPr>
            <a:picLocks noChangeAspect="1" noChangeArrowheads="1"/>
          </p:cNvPicPr>
          <p:nvPr/>
        </p:nvPicPr>
        <p:blipFill>
          <a:blip r:embed="rId4" cstate="print">
            <a:clrChange>
              <a:clrFrom>
                <a:srgbClr val="C0CC54"/>
              </a:clrFrom>
              <a:clrTo>
                <a:srgbClr val="C0CC54">
                  <a:alpha val="0"/>
                </a:srgbClr>
              </a:clrTo>
            </a:clrChange>
            <a:duotone>
              <a:prstClr val="black"/>
              <a:schemeClr val="accent2">
                <a:tint val="45000"/>
                <a:satMod val="400000"/>
              </a:schemeClr>
            </a:duotone>
          </a:blip>
          <a:srcRect b="8795"/>
          <a:stretch>
            <a:fillRect/>
          </a:stretch>
        </p:blipFill>
        <p:spPr bwMode="auto">
          <a:xfrm>
            <a:off x="2139355" y="1122363"/>
            <a:ext cx="7681301" cy="1858581"/>
          </a:xfrm>
          <a:prstGeom prst="rect">
            <a:avLst/>
          </a:prstGeom>
          <a:noFill/>
          <a:ln w="12700" cap="sq" cmpd="sng">
            <a:noFill/>
            <a:prstDash val="solid"/>
            <a:miter lim="800000"/>
            <a:headEnd type="none" w="sm" len="sm"/>
            <a:tailEnd type="none" w="sm" len="sm"/>
          </a:ln>
        </p:spPr>
      </p:pic>
      <p:pic>
        <p:nvPicPr>
          <p:cNvPr id="6" name="Picture 5" descr="http://hadishariati.ir/wp-content/uploads/2016/08/43ltai5xzcj81nm3djwl.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933700" y="3602038"/>
            <a:ext cx="6324600" cy="1655762"/>
          </a:xfrm>
          <a:prstGeom prst="rect">
            <a:avLst/>
          </a:prstGeom>
          <a:noFill/>
        </p:spPr>
      </p:pic>
      <p:pic>
        <p:nvPicPr>
          <p:cNvPr id="7" name="داوطلب">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17919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2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معرفی کتاب و منابع اصلی درس :</a:t>
            </a:r>
            <a:endParaRPr lang="fa-IR"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266176" y="1825625"/>
            <a:ext cx="2706624" cy="4351338"/>
          </a:xfrm>
        </p:spPr>
      </p:pic>
      <p:pic>
        <p:nvPicPr>
          <p:cNvPr id="4" name="Picture 3"/>
          <p:cNvPicPr>
            <a:picLocks noChangeAspect="1"/>
          </p:cNvPicPr>
          <p:nvPr/>
        </p:nvPicPr>
        <p:blipFill>
          <a:blip r:embed="rId5"/>
          <a:stretch>
            <a:fillRect/>
          </a:stretch>
        </p:blipFill>
        <p:spPr>
          <a:xfrm>
            <a:off x="1591057" y="1825625"/>
            <a:ext cx="3657600" cy="377983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76264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00062"/>
            <a:ext cx="10515600" cy="1325563"/>
          </a:xfrm>
        </p:spPr>
        <p:txBody>
          <a:bodyPr/>
          <a:lstStyle/>
          <a:p>
            <a:r>
              <a:rPr lang="fa-IR" dirty="0" smtClean="0"/>
              <a:t>معرفی کتابها وسایر منابع</a:t>
            </a:r>
            <a:endParaRPr lang="fa-IR" dirty="0"/>
          </a:p>
        </p:txBody>
      </p:sp>
      <p:pic>
        <p:nvPicPr>
          <p:cNvPr id="4" name="Content Placeholder 3"/>
          <p:cNvPicPr>
            <a:picLocks noGrp="1" noChangeAspect="1"/>
          </p:cNvPicPr>
          <p:nvPr>
            <p:ph idx="1"/>
          </p:nvPr>
        </p:nvPicPr>
        <p:blipFill>
          <a:blip r:embed="rId2"/>
          <a:stretch>
            <a:fillRect/>
          </a:stretch>
        </p:blipFill>
        <p:spPr>
          <a:xfrm>
            <a:off x="4562912" y="1825625"/>
            <a:ext cx="3066175" cy="4139531"/>
          </a:xfrm>
          <a:prstGeom prst="rect">
            <a:avLst/>
          </a:prstGeom>
        </p:spPr>
      </p:pic>
      <p:pic>
        <p:nvPicPr>
          <p:cNvPr id="5" name="Picture 4"/>
          <p:cNvPicPr>
            <a:picLocks noChangeAspect="1"/>
          </p:cNvPicPr>
          <p:nvPr/>
        </p:nvPicPr>
        <p:blipFill>
          <a:blip r:embed="rId3"/>
          <a:stretch>
            <a:fillRect/>
          </a:stretch>
        </p:blipFill>
        <p:spPr>
          <a:xfrm>
            <a:off x="7808976" y="1975104"/>
            <a:ext cx="3035808" cy="3990052"/>
          </a:xfrm>
          <a:prstGeom prst="rect">
            <a:avLst/>
          </a:prstGeom>
        </p:spPr>
      </p:pic>
    </p:spTree>
    <p:extLst>
      <p:ext uri="{BB962C8B-B14F-4D97-AF65-F5344CB8AC3E}">
        <p14:creationId xmlns:p14="http://schemas.microsoft.com/office/powerpoint/2010/main" val="3940385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1664208" y="1825625"/>
            <a:ext cx="3108960" cy="4351338"/>
          </a:xfrm>
          <a:prstGeom prst="rect">
            <a:avLst/>
          </a:prstGeom>
        </p:spPr>
      </p:pic>
      <p:pic>
        <p:nvPicPr>
          <p:cNvPr id="5" name="Picture 4"/>
          <p:cNvPicPr>
            <a:picLocks noChangeAspect="1"/>
          </p:cNvPicPr>
          <p:nvPr/>
        </p:nvPicPr>
        <p:blipFill>
          <a:blip r:embed="rId3"/>
          <a:stretch>
            <a:fillRect/>
          </a:stretch>
        </p:blipFill>
        <p:spPr>
          <a:xfrm>
            <a:off x="5449824" y="1825625"/>
            <a:ext cx="3493008" cy="4351338"/>
          </a:xfrm>
          <a:prstGeom prst="rect">
            <a:avLst/>
          </a:prstGeom>
        </p:spPr>
      </p:pic>
    </p:spTree>
    <p:extLst>
      <p:ext uri="{BB962C8B-B14F-4D97-AF65-F5344CB8AC3E}">
        <p14:creationId xmlns:p14="http://schemas.microsoft.com/office/powerpoint/2010/main" val="1233288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2322577" y="1825625"/>
            <a:ext cx="2596896" cy="4351338"/>
          </a:xfrm>
          <a:prstGeom prst="rect">
            <a:avLst/>
          </a:prstGeom>
        </p:spPr>
      </p:pic>
      <p:pic>
        <p:nvPicPr>
          <p:cNvPr id="5" name="Picture 4"/>
          <p:cNvPicPr>
            <a:picLocks noChangeAspect="1"/>
          </p:cNvPicPr>
          <p:nvPr/>
        </p:nvPicPr>
        <p:blipFill>
          <a:blip r:embed="rId3"/>
          <a:stretch>
            <a:fillRect/>
          </a:stretch>
        </p:blipFill>
        <p:spPr>
          <a:xfrm>
            <a:off x="5687568" y="1825624"/>
            <a:ext cx="2670048" cy="4462647"/>
          </a:xfrm>
          <a:prstGeom prst="rect">
            <a:avLst/>
          </a:prstGeom>
        </p:spPr>
      </p:pic>
    </p:spTree>
    <p:extLst>
      <p:ext uri="{BB962C8B-B14F-4D97-AF65-F5344CB8AC3E}">
        <p14:creationId xmlns:p14="http://schemas.microsoft.com/office/powerpoint/2010/main" val="34641448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4599139" y="1825625"/>
            <a:ext cx="2993721" cy="4351338"/>
          </a:xfrm>
          <a:prstGeom prst="rect">
            <a:avLst/>
          </a:prstGeom>
        </p:spPr>
      </p:pic>
    </p:spTree>
    <p:extLst>
      <p:ext uri="{BB962C8B-B14F-4D97-AF65-F5344CB8AC3E}">
        <p14:creationId xmlns:p14="http://schemas.microsoft.com/office/powerpoint/2010/main" val="3557863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marL="0" indent="0">
              <a:buNone/>
            </a:pPr>
            <a:endParaRPr lang="fa-IR" dirty="0" smtClean="0"/>
          </a:p>
          <a:p>
            <a:pPr marL="0" indent="0">
              <a:buNone/>
            </a:pPr>
            <a:endParaRPr lang="fa-IR" dirty="0"/>
          </a:p>
          <a:p>
            <a:pPr marL="0" indent="0">
              <a:buNone/>
            </a:pPr>
            <a:endParaRPr lang="fa-IR" dirty="0" smtClean="0"/>
          </a:p>
          <a:p>
            <a:pPr marL="0" indent="0" algn="ctr">
              <a:buNone/>
            </a:pPr>
            <a:endParaRPr lang="fa-IR" sz="3200" dirty="0"/>
          </a:p>
          <a:p>
            <a:pPr marL="0" indent="0" algn="ctr">
              <a:buNone/>
            </a:pPr>
            <a:r>
              <a:rPr lang="fa-IR" sz="4000" dirty="0" smtClean="0"/>
              <a:t>پایان</a:t>
            </a:r>
            <a:r>
              <a:rPr lang="fa-IR" sz="3200" dirty="0" smtClean="0"/>
              <a:t> </a:t>
            </a:r>
          </a:p>
          <a:p>
            <a:pPr marL="0" indent="0" algn="ctr">
              <a:buNone/>
            </a:pPr>
            <a:endParaRPr lang="fa-IR" sz="3200" dirty="0"/>
          </a:p>
          <a:p>
            <a:pPr marL="0" indent="0" algn="ctr">
              <a:buNone/>
            </a:pPr>
            <a:r>
              <a:rPr lang="fa-IR" sz="3200" dirty="0" smtClean="0"/>
              <a:t>تهیه وتنظیم از : داوطلب-  فروردین ماه 99</a:t>
            </a:r>
            <a:endParaRPr lang="fa-IR" sz="3200" dirty="0"/>
          </a:p>
        </p:txBody>
      </p:sp>
    </p:spTree>
    <p:extLst>
      <p:ext uri="{BB962C8B-B14F-4D97-AF65-F5344CB8AC3E}">
        <p14:creationId xmlns:p14="http://schemas.microsoft.com/office/powerpoint/2010/main" val="2053094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77825"/>
            <a:ext cx="9144000" cy="1609344"/>
          </a:xfrm>
        </p:spPr>
        <p:txBody>
          <a:bodyPr>
            <a:normAutofit fontScale="90000"/>
          </a:bodyPr>
          <a:lstStyle/>
          <a:p>
            <a:r>
              <a:rPr lang="fa-IR" dirty="0" smtClean="0"/>
              <a:t>نام درس : کنش </a:t>
            </a:r>
            <a:r>
              <a:rPr lang="fa-IR" dirty="0"/>
              <a:t>پژوهی (اقدام پژوهی)</a:t>
            </a:r>
            <a:br>
              <a:rPr lang="fa-IR" dirty="0"/>
            </a:br>
            <a:endParaRPr lang="fa-IR" dirty="0"/>
          </a:p>
        </p:txBody>
      </p:sp>
      <p:sp>
        <p:nvSpPr>
          <p:cNvPr id="3" name="Subtitle 2"/>
          <p:cNvSpPr>
            <a:spLocks noGrp="1"/>
          </p:cNvSpPr>
          <p:nvPr>
            <p:ph type="subTitle" idx="1"/>
          </p:nvPr>
        </p:nvSpPr>
        <p:spPr>
          <a:xfrm>
            <a:off x="1524000" y="2962656"/>
            <a:ext cx="9144000" cy="2871216"/>
          </a:xfrm>
        </p:spPr>
        <p:txBody>
          <a:bodyPr>
            <a:noAutofit/>
          </a:bodyPr>
          <a:lstStyle/>
          <a:p>
            <a:r>
              <a:rPr lang="fa-IR" sz="4400" dirty="0" smtClean="0"/>
              <a:t>مرکز آموزشی پردیس شهید رجایی ارومیه </a:t>
            </a:r>
          </a:p>
          <a:p>
            <a:r>
              <a:rPr lang="fa-IR" sz="4400" dirty="0" smtClean="0"/>
              <a:t>مدرس : دکتر داوطلب</a:t>
            </a:r>
          </a:p>
          <a:p>
            <a:r>
              <a:rPr lang="fa-IR" sz="4400" dirty="0" smtClean="0"/>
              <a:t>نیمسال دوم سال 99/98 </a:t>
            </a:r>
            <a:endParaRPr lang="fa-IR" sz="4400" dirty="0"/>
          </a:p>
        </p:txBody>
      </p:sp>
    </p:spTree>
    <p:extLst>
      <p:ext uri="{BB962C8B-B14F-4D97-AF65-F5344CB8AC3E}">
        <p14:creationId xmlns:p14="http://schemas.microsoft.com/office/powerpoint/2010/main" val="743227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a-IR" sz="6000" b="1" i="0" u="none" strike="noStrike" kern="0" cap="none" spc="0" normalizeH="0" baseline="0" noProof="0" dirty="0" smtClean="0">
                <a:ln>
                  <a:noFill/>
                </a:ln>
                <a:solidFill>
                  <a:srgbClr val="006633"/>
                </a:solidFill>
                <a:effectLst/>
                <a:uLnTx/>
                <a:uFillTx/>
                <a:latin typeface="F_shiraz" pitchFamily="2" charset="0"/>
                <a:ea typeface="+mj-ea"/>
                <a:cs typeface="B Homa" pitchFamily="2" charset="-78"/>
              </a:rPr>
              <a:t>پیش گفتار</a:t>
            </a:r>
            <a:endParaRPr lang="fa-IR" dirty="0"/>
          </a:p>
        </p:txBody>
      </p:sp>
      <p:sp>
        <p:nvSpPr>
          <p:cNvPr id="3" name="Content Placeholder 2"/>
          <p:cNvSpPr>
            <a:spLocks noGrp="1"/>
          </p:cNvSpPr>
          <p:nvPr>
            <p:ph idx="1"/>
          </p:nvPr>
        </p:nvSpPr>
        <p:spPr/>
        <p:txBody>
          <a:bodyPr/>
          <a:lstStyle/>
          <a:p>
            <a:pPr marL="342900" lvl="0" indent="-342900" fontAlgn="base">
              <a:lnSpc>
                <a:spcPct val="100000"/>
              </a:lnSpc>
              <a:spcBef>
                <a:spcPct val="20000"/>
              </a:spcBef>
              <a:spcAft>
                <a:spcPct val="0"/>
              </a:spcAft>
              <a:buClr>
                <a:srgbClr val="CC9900"/>
              </a:buClr>
              <a:buSzPct val="65000"/>
              <a:buNone/>
            </a:pPr>
            <a:r>
              <a:rPr kumimoji="0" lang="fa-IR" sz="3000" b="0" i="0" u="none" strike="noStrike" kern="0" cap="none" spc="0" normalizeH="0" baseline="0" noProof="0" dirty="0" smtClean="0">
                <a:ln>
                  <a:noFill/>
                </a:ln>
                <a:solidFill>
                  <a:srgbClr val="FF0000"/>
                </a:solidFill>
                <a:effectLst/>
                <a:uLnTx/>
                <a:uFillTx/>
                <a:latin typeface="Arial"/>
                <a:ea typeface="+mn-ea"/>
                <a:cs typeface="Arial"/>
              </a:rPr>
              <a:t>نه هرکه چهره برافروخت دلبری داند         نه هرکه آینه سازد سکندری داند </a:t>
            </a:r>
          </a:p>
          <a:p>
            <a:pPr marL="342900" lvl="0" indent="-342900" fontAlgn="base">
              <a:lnSpc>
                <a:spcPct val="100000"/>
              </a:lnSpc>
              <a:spcBef>
                <a:spcPct val="20000"/>
              </a:spcBef>
              <a:spcAft>
                <a:spcPct val="0"/>
              </a:spcAft>
              <a:buClr>
                <a:srgbClr val="CC9900"/>
              </a:buClr>
              <a:buSzPct val="65000"/>
              <a:buNone/>
            </a:pPr>
            <a:r>
              <a:rPr lang="fa-IR" sz="3000" kern="0" dirty="0" smtClean="0">
                <a:solidFill>
                  <a:srgbClr val="FF0000"/>
                </a:solidFill>
                <a:latin typeface="Arial"/>
                <a:cs typeface="Arial"/>
              </a:rPr>
              <a:t>........................</a:t>
            </a:r>
          </a:p>
          <a:p>
            <a:pPr marL="342900" lvl="0" indent="-342900" fontAlgn="base">
              <a:lnSpc>
                <a:spcPct val="100000"/>
              </a:lnSpc>
              <a:spcBef>
                <a:spcPct val="20000"/>
              </a:spcBef>
              <a:spcAft>
                <a:spcPct val="0"/>
              </a:spcAft>
              <a:buClr>
                <a:srgbClr val="CC9900"/>
              </a:buClr>
              <a:buSzPct val="65000"/>
              <a:buNone/>
            </a:pPr>
            <a:r>
              <a:rPr lang="fa-IR" sz="3000" kern="0" dirty="0" smtClean="0">
                <a:solidFill>
                  <a:srgbClr val="FF0000"/>
                </a:solidFill>
                <a:latin typeface="Arial"/>
                <a:cs typeface="Arial"/>
              </a:rPr>
              <a:t>هزار نکته باریک تر زمو این جاست        نه هر که سر بتراشد قلندری داند</a:t>
            </a:r>
          </a:p>
          <a:p>
            <a:pPr marL="342900" lvl="0" indent="-342900" fontAlgn="base">
              <a:lnSpc>
                <a:spcPct val="100000"/>
              </a:lnSpc>
              <a:spcBef>
                <a:spcPct val="20000"/>
              </a:spcBef>
              <a:spcAft>
                <a:spcPct val="0"/>
              </a:spcAft>
              <a:buClr>
                <a:srgbClr val="CC9900"/>
              </a:buClr>
              <a:buSzPct val="65000"/>
              <a:buNone/>
            </a:pPr>
            <a:r>
              <a:rPr lang="fa-IR" sz="3000" kern="0" dirty="0">
                <a:solidFill>
                  <a:srgbClr val="FF0000"/>
                </a:solidFill>
                <a:latin typeface="Arial"/>
                <a:cs typeface="Arial"/>
              </a:rPr>
              <a:t> </a:t>
            </a:r>
            <a:r>
              <a:rPr lang="fa-IR" sz="3000" kern="0" dirty="0" smtClean="0">
                <a:solidFill>
                  <a:srgbClr val="FF0000"/>
                </a:solidFill>
                <a:latin typeface="Arial"/>
                <a:cs typeface="Arial"/>
              </a:rPr>
              <a:t>                                                           حافظ </a:t>
            </a:r>
            <a:endParaRPr lang="fa-IR" dirty="0">
              <a:solidFill>
                <a:srgbClr val="FF0000"/>
              </a:solidFill>
            </a:endParaRPr>
          </a:p>
        </p:txBody>
      </p:sp>
      <p:pic>
        <p:nvPicPr>
          <p:cNvPr id="6" name="Picture 5" descr="http://kurdpress.com/Fa/Images/News/Larg_Pic/18-9-1394/IMAGE635852700572701653.jpg"/>
          <p:cNvPicPr>
            <a:picLocks noChangeAspect="1" noChangeArrowheads="1"/>
          </p:cNvPicPr>
          <p:nvPr/>
        </p:nvPicPr>
        <p:blipFill>
          <a:blip r:embed="rId4" cstate="print"/>
          <a:srcRect/>
          <a:stretch>
            <a:fillRect/>
          </a:stretch>
        </p:blipFill>
        <p:spPr bwMode="auto">
          <a:xfrm>
            <a:off x="969264" y="4005072"/>
            <a:ext cx="2798064" cy="2171891"/>
          </a:xfrm>
          <a:prstGeom prst="rect">
            <a:avLst/>
          </a:prstGeom>
          <a:noFill/>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10312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2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 پیشگفتار</a:t>
            </a:r>
            <a:endParaRPr lang="fa-IR" dirty="0"/>
          </a:p>
        </p:txBody>
      </p:sp>
      <p:sp>
        <p:nvSpPr>
          <p:cNvPr id="3" name="Content Placeholder 2"/>
          <p:cNvSpPr>
            <a:spLocks noGrp="1"/>
          </p:cNvSpPr>
          <p:nvPr>
            <p:ph idx="1"/>
          </p:nvPr>
        </p:nvSpPr>
        <p:spPr/>
        <p:txBody>
          <a:bodyPr/>
          <a:lstStyle/>
          <a:p>
            <a:r>
              <a:rPr lang="fa-IR" dirty="0" smtClean="0"/>
              <a:t>معلم خود پژوهشگر است </a:t>
            </a:r>
          </a:p>
          <a:p>
            <a:r>
              <a:rPr lang="fa-IR" dirty="0" smtClean="0"/>
              <a:t>نقش اصلی  در یافتن  راه حل  وحل مسئله دارد </a:t>
            </a:r>
          </a:p>
          <a:p>
            <a:r>
              <a:rPr lang="fa-IR" dirty="0" smtClean="0"/>
              <a:t>او بعنوان محقق دارای رویکردی جدیدی است که پزوهندگی را ضروری و وظیفه خود می داند.</a:t>
            </a:r>
          </a:p>
          <a:p>
            <a:r>
              <a:rPr lang="fa-IR" dirty="0" smtClean="0"/>
              <a:t>کنش پژوهی، برفرایند کاوش منظم، پژوهش ،انعطاف پذیری،حرکت دورانی (چرخه ای )،عمل به حل مسئله، نظم وتفکرانتقادی و بازاندیشی کنش وواکنش معلمان تاکید دارد.</a:t>
            </a:r>
          </a:p>
          <a:p>
            <a:r>
              <a:rPr lang="fa-IR" dirty="0" smtClean="0"/>
              <a:t>هدفش بهسازی آموزش ویادگیری درصحنه عمل ، یعنی در مدرسه وکلاس است .</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69309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تاریخچه کنش پژوهی</a:t>
            </a:r>
            <a:endParaRPr lang="fa-IR" dirty="0"/>
          </a:p>
        </p:txBody>
      </p:sp>
      <p:sp>
        <p:nvSpPr>
          <p:cNvPr id="3" name="Content Placeholder 2"/>
          <p:cNvSpPr>
            <a:spLocks noGrp="1"/>
          </p:cNvSpPr>
          <p:nvPr>
            <p:ph idx="1"/>
          </p:nvPr>
        </p:nvSpPr>
        <p:spPr/>
        <p:txBody>
          <a:bodyPr/>
          <a:lstStyle/>
          <a:p>
            <a:r>
              <a:rPr lang="fa-IR" dirty="0" smtClean="0"/>
              <a:t>رسمیت سازمانی کنش پژوهی در ایران ، با برنامه معلم پزوهنده در پژوهشکده تعلیم وتربیت  برای نخستین بار در سال 1374صورت گرفت </a:t>
            </a:r>
          </a:p>
          <a:p>
            <a:r>
              <a:rPr lang="fa-IR" dirty="0" smtClean="0"/>
              <a:t>اما در ممالک پیشرو این حوزه پیشینه متقدمتری  دارد .</a:t>
            </a:r>
          </a:p>
          <a:p>
            <a:r>
              <a:rPr lang="fa-IR" dirty="0" smtClean="0"/>
              <a:t>از جمله اقدام پژوهی آموزشی ، </a:t>
            </a:r>
          </a:p>
          <a:p>
            <a:r>
              <a:rPr lang="fa-IR" dirty="0" smtClean="0"/>
              <a:t>مجله آنلاین بین المللی اقدام پژوهی ، </a:t>
            </a:r>
          </a:p>
          <a:p>
            <a:r>
              <a:rPr lang="fa-IR" dirty="0" smtClean="0"/>
              <a:t>مجله اقدام پژوهی اموزشی آسیایی </a:t>
            </a:r>
          </a:p>
          <a:p>
            <a:r>
              <a:rPr lang="fa-IR" dirty="0" smtClean="0"/>
              <a:t>ودایره المعارف اقدام پژوهی </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79665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مقدمه</a:t>
            </a:r>
            <a:endParaRPr lang="fa-IR" dirty="0"/>
          </a:p>
        </p:txBody>
      </p:sp>
      <p:sp>
        <p:nvSpPr>
          <p:cNvPr id="3" name="Content Placeholder 2"/>
          <p:cNvSpPr>
            <a:spLocks noGrp="1"/>
          </p:cNvSpPr>
          <p:nvPr>
            <p:ph idx="1"/>
          </p:nvPr>
        </p:nvSpPr>
        <p:spPr/>
        <p:txBody>
          <a:bodyPr/>
          <a:lstStyle/>
          <a:p>
            <a:pPr marL="0" indent="0">
              <a:buNone/>
            </a:pPr>
            <a:r>
              <a:rPr lang="fa-IR" dirty="0" smtClean="0"/>
              <a:t>گسترش روز افزون روش های پزوهش واستفاده عملی از ان در محل کار، زندگی  وعلاقه مندی  به جستجوی منظم برای شناخت مسئله را دو چندان کرده است .در این جلسه سعی خواهیم کرد تا به مفهوم تحقیق ، تحقیقات آموزشی  وجایگاه  پژوهش  در نظام آموزشی بپردازیم .</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11208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مفهوم پژوهش (تحقیق )</a:t>
            </a:r>
            <a:endParaRPr lang="fa-IR" dirty="0"/>
          </a:p>
        </p:txBody>
      </p:sp>
      <p:sp>
        <p:nvSpPr>
          <p:cNvPr id="3" name="Content Placeholder 2"/>
          <p:cNvSpPr>
            <a:spLocks noGrp="1"/>
          </p:cNvSpPr>
          <p:nvPr>
            <p:ph idx="1"/>
          </p:nvPr>
        </p:nvSpPr>
        <p:spPr/>
        <p:txBody>
          <a:bodyPr/>
          <a:lstStyle/>
          <a:p>
            <a:r>
              <a:rPr lang="fa-IR" dirty="0" smtClean="0"/>
              <a:t>واژه تحقیق از زبان عربی گرفته شده است .در لغت به معنای درست کردن ، رسیدن ، بررسی، مطالعه </a:t>
            </a:r>
          </a:p>
          <a:p>
            <a:r>
              <a:rPr lang="fa-IR" dirty="0" smtClean="0"/>
              <a:t>از نظر روش شناسی عبارت است از کاربرد روش های علمی در حل مسئله یا پاسخ گویی به یک سوال تحقیق.</a:t>
            </a:r>
          </a:p>
          <a:p>
            <a:r>
              <a:rPr lang="fa-IR" dirty="0" smtClean="0"/>
              <a:t>جان دیوئی :  تحقیق : ویژگی ها وروابط ، کاملا معین وثابت است . </a:t>
            </a:r>
            <a:endParaRPr lang="fa-I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750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پژوهش آموزشی</a:t>
            </a:r>
            <a:endParaRPr lang="fa-IR" dirty="0"/>
          </a:p>
        </p:txBody>
      </p:sp>
      <p:sp>
        <p:nvSpPr>
          <p:cNvPr id="3" name="Content Placeholder 2"/>
          <p:cNvSpPr>
            <a:spLocks noGrp="1"/>
          </p:cNvSpPr>
          <p:nvPr>
            <p:ph idx="1"/>
          </p:nvPr>
        </p:nvSpPr>
        <p:spPr/>
        <p:txBody>
          <a:bodyPr/>
          <a:lstStyle/>
          <a:p>
            <a:r>
              <a:rPr lang="fa-IR" dirty="0" smtClean="0"/>
              <a:t>کندوکاوی انتقادی است و هدفش  تاثیر گذاری در قضاوتها وتصمیم گیری های آموزشی به منظور بهبود  عملکرد آموزشی است .</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30514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dirty="0" smtClean="0"/>
              <a:t>جایگاه تحقیق در آموزش وپرورش</a:t>
            </a:r>
            <a:endParaRPr lang="fa-IR" dirty="0"/>
          </a:p>
        </p:txBody>
      </p:sp>
      <p:sp>
        <p:nvSpPr>
          <p:cNvPr id="4" name="Content Placeholder 3"/>
          <p:cNvSpPr>
            <a:spLocks noGrp="1"/>
          </p:cNvSpPr>
          <p:nvPr>
            <p:ph idx="1"/>
          </p:nvPr>
        </p:nvSpPr>
        <p:spPr/>
        <p:txBody>
          <a:bodyPr/>
          <a:lstStyle/>
          <a:p>
            <a:r>
              <a:rPr lang="fa-IR" dirty="0" smtClean="0"/>
              <a:t>-اصولا طرح مسئله در میان معلمان مرسوم نیست </a:t>
            </a:r>
          </a:p>
          <a:p>
            <a:r>
              <a:rPr lang="fa-IR" dirty="0" smtClean="0"/>
              <a:t>-خیال می کنیم همه چیز را می دانیم </a:t>
            </a:r>
          </a:p>
          <a:p>
            <a:r>
              <a:rPr lang="fa-IR" dirty="0" smtClean="0"/>
              <a:t>استفاده از روش های سنتی  وسینه به سینه  انتقال دادن</a:t>
            </a:r>
          </a:p>
          <a:p>
            <a:r>
              <a:rPr lang="fa-IR" dirty="0" smtClean="0"/>
              <a:t>بی خبری  ونا آگاهی اغلب دست اندرکاران نظام آموزشی از روش های تحقیق </a:t>
            </a:r>
            <a:endParaRPr lang="fa-I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70716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387</Words>
  <Application>Microsoft Office PowerPoint</Application>
  <PresentationFormat>Custom</PresentationFormat>
  <Paragraphs>44</Paragraphs>
  <Slides>15</Slides>
  <Notes>0</Notes>
  <HiddenSlides>0</HiddenSlides>
  <MMClips>9</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نام درس : کنش پژوهی (اقدام پژوهی) </vt:lpstr>
      <vt:lpstr>پیش گفتار</vt:lpstr>
      <vt:lpstr>ادامه پیشگفتار</vt:lpstr>
      <vt:lpstr>تاریخچه کنش پژوهی</vt:lpstr>
      <vt:lpstr>مقدمه</vt:lpstr>
      <vt:lpstr>مفهوم پژوهش (تحقیق )</vt:lpstr>
      <vt:lpstr>پژوهش آموزشی</vt:lpstr>
      <vt:lpstr>جایگاه تحقیق در آموزش وپرورش</vt:lpstr>
      <vt:lpstr>معرفی کتاب و منابع اصلی درس :</vt:lpstr>
      <vt:lpstr>معرفی کتابها وسایر منابع</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freedom</dc:creator>
  <cp:lastModifiedBy>MRT Pack 30 DVDs</cp:lastModifiedBy>
  <cp:revision>79</cp:revision>
  <dcterms:created xsi:type="dcterms:W3CDTF">2020-03-04T16:50:52Z</dcterms:created>
  <dcterms:modified xsi:type="dcterms:W3CDTF">2020-04-14T10:26:36Z</dcterms:modified>
</cp:coreProperties>
</file>