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8193-C00C-46EC-8BE0-B6B1AEB39A44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5D734-1006-474A-8F4C-92CEFB79E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9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A5BF3-F847-459C-9AD5-24946BA175C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2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82FA-8DE4-4671-AC2D-A2DB9BC91FB0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6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8C4A-B537-412E-8F53-CB3404BB9571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8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9053-60D7-44E9-A95F-6A268A81D0D5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093A-8157-4A34-A412-A3881B925BB0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4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73B6-5025-4413-A232-D67E23E44D3C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2C36-8525-49E7-9DF1-017EF285FBE0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39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4-614D-4953-AF75-E30A6BE5CE5C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F895-DFBD-4852-BDED-DD7FBC1A70B0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51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72E2-EB1D-4AF9-9CDB-64C24BB22EDB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5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5241-68B9-4A6C-975C-FB3C4A7EC29B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6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84D5-950F-4984-9C0F-9C104341C813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90786-13E0-4039-A45B-F7CF1458566B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3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862B-C235-4CDA-8889-3880C08F3785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8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84-1782-4BC2-B9CD-0C6F93A2A32C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8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7438-1483-4936-B653-F0DE74D76974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C934-34FA-4EAC-90BB-5E9FCC29F265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F584-289E-4219-BBB3-3C97B8B498B2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A65C13-D067-4DF7-A4D6-29EDF67BAFB3}" type="datetime1">
              <a:rPr lang="en-US" smtClean="0">
                <a:solidFill>
                  <a:prstClr val="black"/>
                </a:solidFill>
              </a:rPr>
              <a:pPr/>
              <a:t>4/21/2020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fa-IR" smtClean="0">
                <a:solidFill>
                  <a:prstClr val="black"/>
                </a:solidFill>
              </a:rPr>
              <a:t>دکتر شاهپور احمدی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روانشناسی تحولی</a:t>
            </a:r>
            <a:endParaRPr lang="en-US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fa-IR" sz="3200" b="1" dirty="0" smtClean="0">
                <a:cs typeface="B Zar" panose="00000400000000000000" pitchFamily="2" charset="-78"/>
              </a:rPr>
              <a:t>فصل 8</a:t>
            </a:r>
          </a:p>
          <a:p>
            <a:pPr algn="l"/>
            <a:r>
              <a:rPr lang="fa-IR" sz="3200" b="1" dirty="0" smtClean="0">
                <a:cs typeface="B Zar" panose="00000400000000000000" pitchFamily="2" charset="-78"/>
              </a:rPr>
              <a:t>قسمت اول</a:t>
            </a:r>
            <a:endParaRPr lang="en-US" sz="3200" b="1" dirty="0">
              <a:cs typeface="B Zar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20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100" smtClean="0">
                <a:solidFill>
                  <a:prstClr val="black"/>
                </a:solidFill>
                <a:cs typeface="B Zar" panose="00000400000000000000" pitchFamily="2" charset="-78"/>
              </a:rPr>
              <a:pPr/>
              <a:t>1</a:t>
            </a:fld>
            <a:endParaRPr lang="en-US" sz="1100" dirty="0">
              <a:solidFill>
                <a:prstClr val="black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60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بی اشتهایی روانی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r" rtl="1"/>
            <a:r>
              <a:rPr lang="fa-IR" b="1" dirty="0" smtClean="0"/>
              <a:t>اشاراتی به تغذیه کودکان – در نوجوانان تشدید می شود</a:t>
            </a:r>
          </a:p>
          <a:p>
            <a:pPr algn="r" rtl="1"/>
            <a:r>
              <a:rPr lang="fa-IR" b="1" dirty="0" smtClean="0"/>
              <a:t>بی اشتهایی و پراشتهایی اغلب باهم میآیند</a:t>
            </a:r>
          </a:p>
          <a:p>
            <a:pPr algn="r" rtl="1"/>
            <a:r>
              <a:rPr lang="fa-IR" b="1" dirty="0" smtClean="0"/>
              <a:t>ترس وسواس گونه در کنترل نکردن غذا خوردن- ظاهربدن</a:t>
            </a:r>
          </a:p>
          <a:p>
            <a:pPr algn="r" rtl="1"/>
            <a:r>
              <a:rPr lang="fa-IR" b="1" dirty="0" smtClean="0"/>
              <a:t>ویژگی هادر کتاب مطالعه شود بویژه در دختران عادت ماهانه را مختل می کند</a:t>
            </a:r>
          </a:p>
          <a:p>
            <a:pPr algn="r" rtl="1"/>
            <a:r>
              <a:rPr lang="fa-IR" b="1" dirty="0" smtClean="0"/>
              <a:t>95 </a:t>
            </a:r>
            <a:r>
              <a:rPr lang="fa-IR" b="1" dirty="0" smtClean="0"/>
              <a:t>درصد </a:t>
            </a:r>
            <a:r>
              <a:rPr lang="fa-IR" b="1" dirty="0" smtClean="0"/>
              <a:t>خاص دختران 15 تا 35 ساله است</a:t>
            </a:r>
          </a:p>
          <a:p>
            <a:pPr algn="r" rtl="1"/>
            <a:r>
              <a:rPr lang="fa-IR" b="1" dirty="0" smtClean="0"/>
              <a:t>یکی از دلایل اهمیتی که غرب به لاغری می داد</a:t>
            </a:r>
          </a:p>
          <a:p>
            <a:pPr algn="r" rtl="1"/>
            <a:r>
              <a:rPr lang="fa-IR" b="1" dirty="0" smtClean="0"/>
              <a:t>در دختران 10 برابر پسران – بلوغ جنسی زود رس بیشتر درگیر می شوند</a:t>
            </a:r>
          </a:p>
          <a:p>
            <a:pPr algn="r" rtl="1"/>
            <a:r>
              <a:rPr lang="fa-IR" b="1" dirty="0" smtClean="0"/>
              <a:t>از دیگر علل بازگشت به دوران کودکی و فرار از مسئولیت</a:t>
            </a:r>
          </a:p>
          <a:p>
            <a:pPr algn="r" rtl="1"/>
            <a:r>
              <a:rPr lang="fa-IR" b="1" dirty="0" smtClean="0"/>
              <a:t>در خانواده های تک دختر و اتوریته آنها بیشتر دیده شده و البته انتظارات والدین هم اهمیت دارد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6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پراشتهایی</a:t>
            </a:r>
            <a:endParaRPr lang="en-US" sz="48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همسایه بی اشتهایی است</a:t>
            </a:r>
          </a:p>
          <a:p>
            <a:pPr algn="r" rtl="1"/>
            <a:r>
              <a:rPr lang="fa-IR" b="1" dirty="0" smtClean="0"/>
              <a:t>عادت به خوردن غذاهای پرکالری</a:t>
            </a:r>
          </a:p>
          <a:p>
            <a:pPr algn="r" rtl="1"/>
            <a:r>
              <a:rPr lang="fa-IR" b="1" dirty="0" smtClean="0"/>
              <a:t>اکثرا پس از رژیم غذایی و شوک هیجانی(اشاره به وضعیت کنونی)</a:t>
            </a:r>
          </a:p>
          <a:p>
            <a:pPr algn="r" rtl="1"/>
            <a:r>
              <a:rPr lang="fa-IR" b="1" dirty="0" smtClean="0"/>
              <a:t>پس از خوردن سعی می کند به طرق مختلف از شرش خلاص شود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</a:rPr>
              <a:t>دو نوع </a:t>
            </a:r>
            <a:r>
              <a:rPr lang="fa-IR" b="1" dirty="0" smtClean="0"/>
              <a:t>داریم: پراشتهایی تنها و قرار گرفتن در پیوستار پراشتهایی- بی اشتهایی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800" b="1" dirty="0">
                <a:solidFill>
                  <a:srgbClr val="FF0000"/>
                </a:solidFill>
                <a:cs typeface="B Zar" panose="00000400000000000000" pitchFamily="2" charset="-78"/>
              </a:rPr>
              <a:t>سه پیشنهاد برای درمان پراشتهایی</a:t>
            </a:r>
            <a:endParaRPr lang="en-US" sz="48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Zar" panose="00000400000000000000" pitchFamily="2" charset="-78"/>
              </a:rPr>
              <a:t>ترک یک باره</a:t>
            </a:r>
          </a:p>
          <a:p>
            <a:pPr algn="r" rtl="1"/>
            <a:r>
              <a:rPr lang="fa-IR" b="1" dirty="0" smtClean="0">
                <a:cs typeface="B Zar" panose="00000400000000000000" pitchFamily="2" charset="-78"/>
              </a:rPr>
              <a:t>تثبیت تعداد دوره های صرف غذا و استفراغ</a:t>
            </a:r>
          </a:p>
          <a:p>
            <a:pPr algn="r" rtl="1"/>
            <a:r>
              <a:rPr lang="fa-IR" b="1" dirty="0" smtClean="0">
                <a:cs typeface="B Zar" panose="00000400000000000000" pitchFamily="2" charset="-78"/>
              </a:rPr>
              <a:t>بی اعتبار سازی تدریجی عادت غذایی 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نوجوان مسئله دار</a:t>
            </a:r>
            <a:endParaRPr lang="en-US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b="1" dirty="0" smtClean="0"/>
              <a:t>10 درصد</a:t>
            </a:r>
          </a:p>
          <a:p>
            <a:pPr algn="justLow" rtl="1"/>
            <a:r>
              <a:rPr lang="fa-IR" b="1" dirty="0" smtClean="0"/>
              <a:t>بندورا آن را به انتظارات فرهنگی ربط می هد نه واقعیت ها</a:t>
            </a:r>
          </a:p>
          <a:p>
            <a:pPr algn="justLow" rtl="1"/>
            <a:r>
              <a:rPr lang="fa-IR" b="1" dirty="0" smtClean="0"/>
              <a:t>نوجوان بهنجار  اکثریت</a:t>
            </a:r>
          </a:p>
          <a:p>
            <a:pPr marL="0" indent="0" algn="justLow" rtl="1">
              <a:buNone/>
            </a:pPr>
            <a:r>
              <a:rPr lang="fa-IR" b="1" dirty="0" smtClean="0"/>
              <a:t>در اغلب نو جوانان تغییرات محسوسی دیده نمی شود- تحقیقی در10 کشور این مهم را به اثبات رساند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عزت نفس پسران ودختران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b="1" dirty="0" smtClean="0">
                <a:solidFill>
                  <a:srgbClr val="FF0000"/>
                </a:solidFill>
              </a:rPr>
              <a:t>تعریف عزت نفس</a:t>
            </a:r>
            <a:r>
              <a:rPr lang="fa-IR" b="1" dirty="0" smtClean="0"/>
              <a:t>: </a:t>
            </a:r>
            <a:r>
              <a:rPr lang="fa-IR" b="1" dirty="0" smtClean="0">
                <a:cs typeface="B Zar" panose="00000400000000000000" pitchFamily="2" charset="-78"/>
              </a:rPr>
              <a:t>عقیده ای که فرد در باره مجموعه توانائیها، شایستگی ها و ویژگی های خود دارد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در اکثر موارد با افزایش سن بالا می رود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تفاوت در پسرها  ودخترها(در دبستان دخترها اغلب عزت نفس بالا دارند اما در نوجوانی تنها یک سوم آن را حفظ می کنند) این افت در پسران هم دیده می شود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</a:rPr>
              <a:t>تفاوت عزت نفس دختران و پسران</a:t>
            </a:r>
            <a:r>
              <a:rPr lang="fa-IR" sz="2400" b="1" dirty="0" smtClean="0"/>
              <a:t>(نظریه گیلیگان)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96270"/>
            <a:ext cx="10018713" cy="3879790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مرد اول هویت خود را پیدا می کند بعد به دنبال رابطه با دیگران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زن اول بادیگران رابطه برقرار می کند بعد به دنبال هویت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به باور گیلیگان الگوی غرب برای دخترها خوب است. آنها تا 11 سالگی براحتی آنچه را که می خواهند و نمی خواهند بر زبان می آورند ولی بزرگتر که می شوند از خشم وطرد دیگران می ترسند.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مدرس از طریق با ارزش شمردن خودمحتاری و کم ارزش نشان دادن روابط اجتماعی (که برای دخترها اهمیت دارد) مسئله را تشدید می کند.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تعادل بین آگاهی از هویت خود و آگاهی از دیگران به آسانی فراهم نمی شود.</a:t>
            </a:r>
          </a:p>
          <a:p>
            <a:pPr algn="justLow" rtl="1"/>
            <a:r>
              <a:rPr lang="fa-IR" b="1" dirty="0" smtClean="0">
                <a:cs typeface="B Zar" panose="00000400000000000000" pitchFamily="2" charset="-78"/>
              </a:rPr>
              <a:t>دختران به دشواری خودمختاری و پسران به دشواری توانایی صمیمیت کسب می کنند.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9550" y="6076060"/>
            <a:ext cx="7084177" cy="365125"/>
          </a:xfrm>
        </p:spPr>
        <p:txBody>
          <a:bodyPr/>
          <a:lstStyle/>
          <a:p>
            <a:r>
              <a:rPr lang="fa-IR" sz="105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</a:rPr>
              <a:t>در نوجوانی چه می گذرد؟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تغییرات همه جانبه</a:t>
            </a:r>
          </a:p>
          <a:p>
            <a:pPr algn="r" rtl="1"/>
            <a:r>
              <a:rPr lang="fa-IR" b="1" dirty="0" smtClean="0"/>
              <a:t>آیا مقطع بحرانی است؟</a:t>
            </a:r>
          </a:p>
          <a:p>
            <a:pPr algn="r" rtl="1"/>
            <a:r>
              <a:rPr lang="fa-IR" b="1" dirty="0" smtClean="0"/>
              <a:t>رابطه با والدین و دوستان</a:t>
            </a:r>
          </a:p>
          <a:p>
            <a:pPr algn="r" rtl="1"/>
            <a:r>
              <a:rPr lang="fa-IR" b="1" dirty="0" smtClean="0"/>
              <a:t>دائم در حال تایید دیگران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درجستجوی خویشتن : من کیستم؟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چگونه می توان بین آنچه فرد احساس می کند که هست و آنچه حقیقتا هست فرق می گذارد؟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5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احساس هویت و سردرگمی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fa-IR" b="1" dirty="0" smtClean="0"/>
              <a:t>مرحله 5 </a:t>
            </a:r>
            <a:r>
              <a:rPr lang="fa-IR" b="1" dirty="0" smtClean="0">
                <a:solidFill>
                  <a:srgbClr val="FF0000"/>
                </a:solidFill>
              </a:rPr>
              <a:t>اریکسون</a:t>
            </a:r>
            <a:r>
              <a:rPr lang="fa-IR" b="1" dirty="0" smtClean="0"/>
              <a:t> و اثر فرهنگ </a:t>
            </a:r>
            <a:r>
              <a:rPr lang="fa-IR" b="1" dirty="0" smtClean="0"/>
              <a:t>و جامعه را بر </a:t>
            </a:r>
            <a:r>
              <a:rPr lang="fa-IR" b="1" dirty="0" smtClean="0"/>
              <a:t>شخصیت</a:t>
            </a:r>
          </a:p>
          <a:p>
            <a:pPr algn="r" rtl="1"/>
            <a:r>
              <a:rPr lang="fa-IR" b="1" dirty="0" smtClean="0"/>
              <a:t>در این مرحله گرایش به چه سمتی خواهد بود ؟ سردرگمی؟ یا کسب هویت؟</a:t>
            </a:r>
          </a:p>
          <a:p>
            <a:pPr algn="r" rtl="1"/>
            <a:r>
              <a:rPr lang="fa-IR" b="1" dirty="0" smtClean="0"/>
              <a:t>من کیستم؟ در آینده چه کسی خواهم شد؟ چرا این یا آن نیستم؟</a:t>
            </a:r>
          </a:p>
          <a:p>
            <a:pPr algn="r" rtl="1"/>
            <a:r>
              <a:rPr lang="fa-IR" b="1" dirty="0" smtClean="0"/>
              <a:t>خلق نوسان دارد</a:t>
            </a:r>
          </a:p>
          <a:p>
            <a:pPr algn="r" rtl="1"/>
            <a:r>
              <a:rPr lang="fa-IR" b="1" dirty="0" smtClean="0"/>
              <a:t>تغییرات جسمی سریع است</a:t>
            </a:r>
          </a:p>
          <a:p>
            <a:pPr algn="r" rtl="1"/>
            <a:r>
              <a:rPr lang="fa-IR" b="1" dirty="0" smtClean="0"/>
              <a:t>آگاهی از توانایی و </a:t>
            </a:r>
            <a:r>
              <a:rPr lang="fa-IR" b="1" dirty="0" smtClean="0"/>
              <a:t>شیوه </a:t>
            </a:r>
            <a:r>
              <a:rPr lang="fa-IR" b="1" dirty="0" smtClean="0"/>
              <a:t>استفاده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</a:rPr>
              <a:t>کسب استقلال</a:t>
            </a:r>
            <a:r>
              <a:rPr lang="fa-IR" sz="2800" b="1" dirty="0" smtClean="0">
                <a:solidFill>
                  <a:srgbClr val="FF0000"/>
                </a:solidFill>
              </a:rPr>
              <a:t>(خودمختاری)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رهایی از قدرت</a:t>
            </a:r>
          </a:p>
          <a:p>
            <a:pPr algn="r" rtl="1"/>
            <a:r>
              <a:rPr lang="fa-IR" b="1" dirty="0" smtClean="0"/>
              <a:t>در فرهنگ غرب به نوجوانان اجازه آزمایش و خطا تجربه میدهند و جنبه های مختلف زندگی را کشف کنند اگرچه خطرات خاص خودش را به دنبال دارد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800" b="1" dirty="0">
                <a:solidFill>
                  <a:srgbClr val="FF0000"/>
                </a:solidFill>
                <a:cs typeface="B Zar" panose="00000400000000000000" pitchFamily="2" charset="-78"/>
              </a:rPr>
              <a:t>خطرات هویت نامناسب</a:t>
            </a:r>
            <a:endParaRPr lang="en-US" sz="48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b="1" dirty="0" smtClean="0"/>
              <a:t>در سردرگمی نمی توان به موقعیت شغلی، مسلکی یا غیره دست یافت و وارد اجتماع شد</a:t>
            </a:r>
            <a:r>
              <a:rPr lang="fa-IR" b="1" dirty="0" smtClean="0">
                <a:solidFill>
                  <a:srgbClr val="FF0000"/>
                </a:solidFill>
              </a:rPr>
              <a:t>(هویت منفی)</a:t>
            </a:r>
          </a:p>
          <a:p>
            <a:pPr algn="justLow" rtl="1"/>
            <a:r>
              <a:rPr lang="fa-IR" b="1" dirty="0" smtClean="0">
                <a:solidFill>
                  <a:srgbClr val="FF0000"/>
                </a:solidFill>
              </a:rPr>
              <a:t>هویت انحرافی</a:t>
            </a:r>
            <a:r>
              <a:rPr lang="fa-IR" b="1" dirty="0" smtClean="0"/>
              <a:t>:پذیرش شیوه ای از زندگی که با ارزشها و انتظارات اجتماعی تضاد دارد و دو اختلال پرخوری و بی اشتهایی روانی ناشی از این هویت است.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9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مراسم گذر از کودکی به نوجوانی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انتظارات متضاد و نگرش </a:t>
            </a:r>
            <a:r>
              <a:rPr lang="fa-IR" b="1" dirty="0"/>
              <a:t>دو سوگرا</a:t>
            </a:r>
          </a:p>
          <a:p>
            <a:pPr algn="r" rtl="1"/>
            <a:r>
              <a:rPr lang="fa-IR" b="1" dirty="0" smtClean="0"/>
              <a:t>(از طرفی از آنها می خواهند رفتارهای کودکی راکنار بگذارد و از طرفی امتیازات بزرگسالان را به او نمیدهند)</a:t>
            </a:r>
          </a:p>
          <a:p>
            <a:pPr algn="r" rtl="1"/>
            <a:r>
              <a:rPr lang="fa-IR" b="1" dirty="0" smtClean="0"/>
              <a:t> چالش قانونی</a:t>
            </a:r>
          </a:p>
          <a:p>
            <a:pPr algn="r" rtl="1"/>
            <a:r>
              <a:rPr lang="fa-IR" b="1" dirty="0" smtClean="0"/>
              <a:t>گفتن بلوغ جنسی از جانب والد همجنس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dirty="0">
                <a:solidFill>
                  <a:srgbClr val="FF0000"/>
                </a:solidFill>
                <a:cs typeface="B Zar" panose="00000400000000000000" pitchFamily="2" charset="-78"/>
              </a:rPr>
              <a:t>چاقی و بی اشتهایی عصبی</a:t>
            </a:r>
            <a:r>
              <a:rPr lang="fa-IR" sz="2400" dirty="0" smtClean="0"/>
              <a:t>(صفحات 204 و 205)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خودآگاهی جسمانی</a:t>
            </a:r>
          </a:p>
          <a:p>
            <a:pPr algn="r" rtl="1"/>
            <a:r>
              <a:rPr lang="fa-IR" b="1" dirty="0" smtClean="0"/>
              <a:t>مشکل ظاهری و عزت نفس</a:t>
            </a:r>
          </a:p>
          <a:p>
            <a:pPr algn="r" rtl="1"/>
            <a:r>
              <a:rPr lang="fa-IR" b="1" dirty="0" smtClean="0"/>
              <a:t>احساس محبوبیت و پذیرفته شدن</a:t>
            </a:r>
          </a:p>
          <a:p>
            <a:pPr algn="r" rtl="1"/>
            <a:r>
              <a:rPr lang="fa-IR" b="1" dirty="0" smtClean="0"/>
              <a:t>واکنش های متفاوت – مشغله ذهنی</a:t>
            </a:r>
          </a:p>
          <a:p>
            <a:pPr algn="r" rtl="1"/>
            <a:r>
              <a:rPr lang="fa-IR" b="1" dirty="0" smtClean="0"/>
              <a:t>با بالا رفتن سن این مشغله تخفیف می یابد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b="1" dirty="0">
                <a:solidFill>
                  <a:srgbClr val="FF0000"/>
                </a:solidFill>
                <a:cs typeface="B Zar" panose="00000400000000000000" pitchFamily="2" charset="-78"/>
              </a:rPr>
              <a:t>علتها</a:t>
            </a:r>
            <a:endParaRPr lang="en-US" sz="60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/>
            <a:r>
              <a:rPr lang="fa-IR" b="1" dirty="0" smtClean="0"/>
              <a:t>تغذیه</a:t>
            </a:r>
          </a:p>
          <a:p>
            <a:pPr algn="r" rtl="1"/>
            <a:r>
              <a:rPr lang="fa-IR" b="1" dirty="0" smtClean="0"/>
              <a:t>اختلالات روانی</a:t>
            </a:r>
          </a:p>
          <a:p>
            <a:pPr algn="r" rtl="1"/>
            <a:r>
              <a:rPr lang="fa-IR" b="1" dirty="0" smtClean="0"/>
              <a:t>بی تحرکی</a:t>
            </a:r>
          </a:p>
          <a:p>
            <a:pPr algn="r" rtl="1"/>
            <a:r>
              <a:rPr lang="fa-IR" b="1" dirty="0" smtClean="0"/>
              <a:t>عوامل ارثی و محیطی</a:t>
            </a:r>
          </a:p>
          <a:p>
            <a:pPr algn="r" rtl="1"/>
            <a:r>
              <a:rPr lang="fa-IR" b="1" dirty="0" smtClean="0"/>
              <a:t>سبک زندگی</a:t>
            </a:r>
            <a:r>
              <a:rPr lang="en-US" b="1" dirty="0" smtClean="0"/>
              <a:t>(life style)</a:t>
            </a:r>
            <a:endParaRPr lang="fa-IR" b="1" dirty="0" smtClean="0"/>
          </a:p>
          <a:p>
            <a:pPr algn="r" rtl="1"/>
            <a:r>
              <a:rPr lang="fa-IR" b="1" dirty="0" smtClean="0"/>
              <a:t>نظریه دستگاه تنظیم کننده</a:t>
            </a:r>
            <a:endParaRPr lang="fa-IR" b="1" dirty="0"/>
          </a:p>
          <a:p>
            <a:pPr algn="r" rtl="1"/>
            <a:r>
              <a:rPr lang="fa-IR" b="1" dirty="0" smtClean="0"/>
              <a:t>در بعضی فرهنگها مزیت به حساب می آید- در جوامع پیشرفته عیب تلقی میشود</a:t>
            </a:r>
          </a:p>
          <a:p>
            <a:pPr algn="r" rtl="1"/>
            <a:r>
              <a:rPr lang="fa-IR" b="1" dirty="0" smtClean="0"/>
              <a:t>در دخترها بیشتر مشغله ذهنی است- در تحصیل، ازدواج و عزت نفس نقش دارد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دکتر شاهپور احمدی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</TotalTime>
  <Words>793</Words>
  <Application>Microsoft Office PowerPoint</Application>
  <PresentationFormat>Widescreen</PresentationFormat>
  <Paragraphs>110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 Zar</vt:lpstr>
      <vt:lpstr>Calibri</vt:lpstr>
      <vt:lpstr>Corbel</vt:lpstr>
      <vt:lpstr>Tahoma</vt:lpstr>
      <vt:lpstr>Parallax</vt:lpstr>
      <vt:lpstr>روانشناسی تحولی</vt:lpstr>
      <vt:lpstr>در نوجوانی چه می گذرد؟</vt:lpstr>
      <vt:lpstr>درجستجوی خویشتن : من کیستم؟</vt:lpstr>
      <vt:lpstr>احساس هویت و سردرگمی</vt:lpstr>
      <vt:lpstr>کسب استقلال(خودمختاری)</vt:lpstr>
      <vt:lpstr>خطرات هویت نامناسب</vt:lpstr>
      <vt:lpstr>مراسم گذر از کودکی به نوجوانی</vt:lpstr>
      <vt:lpstr>چاقی و بی اشتهایی عصبی(صفحات 204 و 205)</vt:lpstr>
      <vt:lpstr>علتها</vt:lpstr>
      <vt:lpstr>بی اشتهایی روانی</vt:lpstr>
      <vt:lpstr>پراشتهایی</vt:lpstr>
      <vt:lpstr>سه پیشنهاد برای درمان پراشتهایی</vt:lpstr>
      <vt:lpstr>نوجوان مسئله دار</vt:lpstr>
      <vt:lpstr>عزت نفس پسران ودختران</vt:lpstr>
      <vt:lpstr>تفاوت عزت نفس دختران و پسران(نظریه گیلیگان)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2020-04-21T09:41:33Z</dcterms:created>
  <dcterms:modified xsi:type="dcterms:W3CDTF">2020-04-21T13:40:31Z</dcterms:modified>
</cp:coreProperties>
</file>