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30.xml" ContentType="application/vnd.openxmlformats-officedocument.presentationml.notesSlide+xml"/>
  <Override PartName="/ppt/slides/slide99.xml" ContentType="application/vnd.openxmlformats-officedocument.presentationml.slide+xml"/>
  <Override PartName="/ppt/notesSlides/notesSlide7.xml" ContentType="application/vnd.openxmlformats-officedocument.presentationml.notesSlide+xml"/>
  <Override PartName="/ppt/slides/slide77.xml" ContentType="application/vnd.openxmlformats-officedocument.presentationml.slide+xml"/>
  <Override PartName="/ppt/slides/slide88.xml" ContentType="application/vnd.openxmlformats-officedocument.presentationml.slide+xml"/>
  <Override PartName="/ppt/slides/slide125.xml" ContentType="application/vnd.openxmlformats-officedocument.presentationml.slide+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68.xml" ContentType="application/vnd.openxmlformats-officedocument.presentationml.notesSlide+xml"/>
  <Override PartName="/ppt/notesSlides/notesSlide79.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notesSlides/notesSlide71.xml" ContentType="application/vnd.openxmlformats-officedocument.presentationml.notesSlide+xml"/>
  <Override PartName="/ppt/notesSlides/notesSlide8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s/slide119.xml" ContentType="application/vnd.openxmlformats-officedocument.presentationml.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9.xml" ContentType="application/vnd.openxmlformats-officedocument.presentationml.slide+xml"/>
  <Override PartName="/ppt/slides/slide108.xml" ContentType="application/vnd.openxmlformats-officedocument.presentationml.slide+xml"/>
  <Override PartName="/ppt/slides/slide126.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slides/slide115.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76.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Override PartName="/ppt/notesSlides/notesSlide83.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Default Extension="wav" ContentType="audio/wav"/>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80.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notesSlides/notesSlide78.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notesSlides/notesSlide67.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notesSlides/notesSlide23.xml" ContentType="application/vnd.openxmlformats-officedocument.presentationml.notesSlide+xml"/>
  <Override PartName="/ppt/notesSlides/notesSlide70.xml" ContentType="application/vnd.openxmlformats-officedocument.presentationml.notesSlide+xml"/>
  <Override PartName="/ppt/slides/slide129.xml" ContentType="application/vnd.openxmlformats-officedocument.presentationml.slide+xml"/>
  <Override PartName="/ppt/notesSlides/notesSlide12.xml" ContentType="application/vnd.openxmlformats-officedocument.presentationml.notesSlide+xml"/>
  <Override PartName="/ppt/slides/slide118.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slides/slide48.xml" ContentType="application/vnd.openxmlformats-officedocument.presentationml.slide+xml"/>
  <Override PartName="/ppt/slides/slide95.xml" ContentType="application/vnd.openxmlformats-officedocument.presentationml.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133"/>
  </p:notesMasterIdLst>
  <p:sldIdLst>
    <p:sldId id="256" r:id="rId2"/>
    <p:sldId id="487" r:id="rId3"/>
    <p:sldId id="257" r:id="rId4"/>
    <p:sldId id="261" r:id="rId5"/>
    <p:sldId id="264" r:id="rId6"/>
    <p:sldId id="281" r:id="rId7"/>
    <p:sldId id="265" r:id="rId8"/>
    <p:sldId id="266" r:id="rId9"/>
    <p:sldId id="267" r:id="rId10"/>
    <p:sldId id="282" r:id="rId11"/>
    <p:sldId id="284" r:id="rId12"/>
    <p:sldId id="285" r:id="rId13"/>
    <p:sldId id="287" r:id="rId14"/>
    <p:sldId id="288" r:id="rId15"/>
    <p:sldId id="298" r:id="rId16"/>
    <p:sldId id="299" r:id="rId17"/>
    <p:sldId id="488" r:id="rId18"/>
    <p:sldId id="300" r:id="rId19"/>
    <p:sldId id="312" r:id="rId20"/>
    <p:sldId id="313" r:id="rId21"/>
    <p:sldId id="269" r:id="rId22"/>
    <p:sldId id="270" r:id="rId23"/>
    <p:sldId id="309" r:id="rId24"/>
    <p:sldId id="310" r:id="rId25"/>
    <p:sldId id="311" r:id="rId26"/>
    <p:sldId id="489" r:id="rId27"/>
    <p:sldId id="317" r:id="rId28"/>
    <p:sldId id="483" r:id="rId29"/>
    <p:sldId id="318" r:id="rId30"/>
    <p:sldId id="330" r:id="rId31"/>
    <p:sldId id="319" r:id="rId32"/>
    <p:sldId id="320" r:id="rId33"/>
    <p:sldId id="321" r:id="rId34"/>
    <p:sldId id="322" r:id="rId35"/>
    <p:sldId id="323" r:id="rId36"/>
    <p:sldId id="324" r:id="rId37"/>
    <p:sldId id="325" r:id="rId38"/>
    <p:sldId id="326" r:id="rId39"/>
    <p:sldId id="329" r:id="rId40"/>
    <p:sldId id="331" r:id="rId41"/>
    <p:sldId id="490" r:id="rId42"/>
    <p:sldId id="337" r:id="rId43"/>
    <p:sldId id="338" r:id="rId44"/>
    <p:sldId id="339" r:id="rId45"/>
    <p:sldId id="480" r:id="rId46"/>
    <p:sldId id="340" r:id="rId47"/>
    <p:sldId id="484" r:id="rId48"/>
    <p:sldId id="341" r:id="rId49"/>
    <p:sldId id="485" r:id="rId50"/>
    <p:sldId id="343" r:id="rId51"/>
    <p:sldId id="344" r:id="rId52"/>
    <p:sldId id="346" r:id="rId53"/>
    <p:sldId id="491" r:id="rId54"/>
    <p:sldId id="349" r:id="rId55"/>
    <p:sldId id="486" r:id="rId56"/>
    <p:sldId id="350" r:id="rId57"/>
    <p:sldId id="351" r:id="rId58"/>
    <p:sldId id="353" r:id="rId59"/>
    <p:sldId id="354" r:id="rId60"/>
    <p:sldId id="355" r:id="rId61"/>
    <p:sldId id="357" r:id="rId62"/>
    <p:sldId id="358" r:id="rId63"/>
    <p:sldId id="359" r:id="rId64"/>
    <p:sldId id="360" r:id="rId65"/>
    <p:sldId id="363" r:id="rId66"/>
    <p:sldId id="492" r:id="rId67"/>
    <p:sldId id="366" r:id="rId68"/>
    <p:sldId id="367" r:id="rId69"/>
    <p:sldId id="369" r:id="rId70"/>
    <p:sldId id="370" r:id="rId71"/>
    <p:sldId id="371" r:id="rId72"/>
    <p:sldId id="372" r:id="rId73"/>
    <p:sldId id="373" r:id="rId74"/>
    <p:sldId id="374" r:id="rId75"/>
    <p:sldId id="375" r:id="rId76"/>
    <p:sldId id="493" r:id="rId77"/>
    <p:sldId id="451" r:id="rId78"/>
    <p:sldId id="481" r:id="rId79"/>
    <p:sldId id="482" r:id="rId80"/>
    <p:sldId id="450" r:id="rId81"/>
    <p:sldId id="452" r:id="rId82"/>
    <p:sldId id="453" r:id="rId83"/>
    <p:sldId id="454" r:id="rId84"/>
    <p:sldId id="455" r:id="rId85"/>
    <p:sldId id="456" r:id="rId86"/>
    <p:sldId id="457" r:id="rId87"/>
    <p:sldId id="460" r:id="rId88"/>
    <p:sldId id="461" r:id="rId89"/>
    <p:sldId id="462" r:id="rId90"/>
    <p:sldId id="463" r:id="rId91"/>
    <p:sldId id="464" r:id="rId92"/>
    <p:sldId id="494" r:id="rId93"/>
    <p:sldId id="465" r:id="rId94"/>
    <p:sldId id="467" r:id="rId95"/>
    <p:sldId id="468" r:id="rId96"/>
    <p:sldId id="469" r:id="rId97"/>
    <p:sldId id="470" r:id="rId98"/>
    <p:sldId id="388" r:id="rId99"/>
    <p:sldId id="392" r:id="rId100"/>
    <p:sldId id="495" r:id="rId101"/>
    <p:sldId id="396" r:id="rId102"/>
    <p:sldId id="397" r:id="rId103"/>
    <p:sldId id="398" r:id="rId104"/>
    <p:sldId id="399" r:id="rId105"/>
    <p:sldId id="400" r:id="rId106"/>
    <p:sldId id="401" r:id="rId107"/>
    <p:sldId id="402" r:id="rId108"/>
    <p:sldId id="403" r:id="rId109"/>
    <p:sldId id="404" r:id="rId110"/>
    <p:sldId id="405" r:id="rId111"/>
    <p:sldId id="496" r:id="rId112"/>
    <p:sldId id="406" r:id="rId113"/>
    <p:sldId id="408" r:id="rId114"/>
    <p:sldId id="410" r:id="rId115"/>
    <p:sldId id="411" r:id="rId116"/>
    <p:sldId id="412" r:id="rId117"/>
    <p:sldId id="413" r:id="rId118"/>
    <p:sldId id="414" r:id="rId119"/>
    <p:sldId id="415" r:id="rId120"/>
    <p:sldId id="417" r:id="rId121"/>
    <p:sldId id="418" r:id="rId122"/>
    <p:sldId id="419" r:id="rId123"/>
    <p:sldId id="420" r:id="rId124"/>
    <p:sldId id="497" r:id="rId125"/>
    <p:sldId id="423" r:id="rId126"/>
    <p:sldId id="425" r:id="rId127"/>
    <p:sldId id="426" r:id="rId128"/>
    <p:sldId id="427" r:id="rId129"/>
    <p:sldId id="428" r:id="rId130"/>
    <p:sldId id="498" r:id="rId131"/>
    <p:sldId id="499" r:id="rId1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70" d="100"/>
          <a:sy n="70" d="100"/>
        </p:scale>
        <p:origin x="-1080" y="-1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notesMaster" Target="notesMasters/notesMaster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slide" Target="slides/slide125.xml"/><Relationship Id="rId13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0EF15B-56A3-4909-8C6A-D289010AA3B5}" type="datetimeFigureOut">
              <a:rPr lang="en-US" smtClean="0"/>
              <a:pPr/>
              <a:t>4/12/2020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8A4EAD5-4B96-4DEA-AFCC-27A397CABC83}" type="slidenum">
              <a:rPr lang="en-US" smtClean="0"/>
              <a:pPr/>
              <a:t>‹#›</a:t>
            </a:fld>
            <a:endParaRPr lang="en-US"/>
          </a:p>
        </p:txBody>
      </p:sp>
    </p:spTree>
    <p:extLst>
      <p:ext uri="{BB962C8B-B14F-4D97-AF65-F5344CB8AC3E}">
        <p14:creationId xmlns:p14="http://schemas.microsoft.com/office/powerpoint/2010/main" xmlns="" val="36462955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CCF5B90-A0EC-4EBB-A016-8F4FFD8FD3D1}" type="slidenum">
              <a:rPr lang="en-US" smtClean="0"/>
              <a:pPr/>
              <a:t>6</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CCF5B90-A0EC-4EBB-A016-8F4FFD8FD3D1}" type="slidenum">
              <a:rPr lang="en-US" smtClean="0"/>
              <a:pPr/>
              <a:t>20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CCF5B90-A0EC-4EBB-A016-8F4FFD8FD3D1}" type="slidenum">
              <a:rPr lang="en-US" smtClean="0"/>
              <a:pPr/>
              <a:t>23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bwMode="auto">
          <a:noFill/>
          <a:ln>
            <a:solidFill>
              <a:srgbClr val="000000"/>
            </a:solidFill>
            <a:miter lim="800000"/>
            <a:headEnd/>
            <a:tailEnd/>
          </a:ln>
        </p:spPr>
      </p:sp>
      <p:sp>
        <p:nvSpPr>
          <p:cNvPr id="15155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515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AE34111-8F25-4283-A02A-988081672AAB}" type="slidenum">
              <a:rPr lang="en-US"/>
              <a:pPr/>
              <a:t>24</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bwMode="auto">
          <a:noFill/>
          <a:ln>
            <a:solidFill>
              <a:srgbClr val="000000"/>
            </a:solidFill>
            <a:miter lim="800000"/>
            <a:headEnd/>
            <a:tailEnd/>
          </a:ln>
        </p:spPr>
      </p:sp>
      <p:sp>
        <p:nvSpPr>
          <p:cNvPr id="15257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525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4DAA344-C32C-4D60-A6E8-64A49A09EC07}" type="slidenum">
              <a:rPr lang="en-US"/>
              <a:pPr/>
              <a:t>25</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105116A-CD54-4D35-B02D-8232062164F1}" type="slidenum">
              <a:rPr lang="en-US" smtClean="0"/>
              <a:pPr/>
              <a:t>27</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3B4A155-0FF2-45B1-BEB9-8747106BAE02}" type="slidenum">
              <a:rPr lang="ar-SA" smtClean="0"/>
              <a:pPr>
                <a:defRPr/>
              </a:pPr>
              <a:t>28</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105116A-CD54-4D35-B02D-8232062164F1}" type="slidenum">
              <a:rPr lang="en-US" smtClean="0"/>
              <a:pPr/>
              <a:t>29</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3B4A155-0FF2-45B1-BEB9-8747106BAE02}" type="slidenum">
              <a:rPr lang="ar-SA" smtClean="0"/>
              <a:pPr>
                <a:defRPr/>
              </a:pPr>
              <a:t>30</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CCF5B90-A0EC-4EBB-A016-8F4FFD8FD3D1}" type="slidenum">
              <a:rPr lang="en-US" smtClean="0"/>
              <a:pPr/>
              <a:t>31</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105116A-CD54-4D35-B02D-8232062164F1}" type="slidenum">
              <a:rPr lang="en-US" smtClean="0"/>
              <a:pPr/>
              <a:t>32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10421AC2-2F90-46A7-97D7-18141F1F9B3F}" type="slidenum">
              <a:rPr lang="ar-SA"/>
              <a:pPr/>
              <a:t>11</a:t>
            </a:fld>
            <a:endParaRPr lang="en-US"/>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105116A-CD54-4D35-B02D-8232062164F1}" type="slidenum">
              <a:rPr lang="en-US" smtClean="0"/>
              <a:pPr/>
              <a:t>33</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105116A-CD54-4D35-B02D-8232062164F1}" type="slidenum">
              <a:rPr lang="en-US" smtClean="0"/>
              <a:pPr/>
              <a:t>34</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105116A-CD54-4D35-B02D-8232062164F1}" type="slidenum">
              <a:rPr lang="en-US" smtClean="0"/>
              <a:pPr/>
              <a:t>35</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105116A-CD54-4D35-B02D-8232062164F1}" type="slidenum">
              <a:rPr lang="en-US" smtClean="0"/>
              <a:pPr/>
              <a:t>36</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3B4A155-0FF2-45B1-BEB9-8747106BAE02}" type="slidenum">
              <a:rPr lang="ar-SA" smtClean="0"/>
              <a:pPr>
                <a:defRPr/>
              </a:pPr>
              <a:t>37</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3B4A155-0FF2-45B1-BEB9-8747106BAE02}" type="slidenum">
              <a:rPr lang="ar-SA" smtClean="0"/>
              <a:pPr>
                <a:defRPr/>
              </a:pPr>
              <a:t>38</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3B4A155-0FF2-45B1-BEB9-8747106BAE02}" type="slidenum">
              <a:rPr lang="ar-SA" smtClean="0"/>
              <a:pPr>
                <a:defRPr/>
              </a:pPr>
              <a:t>39</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3B4A155-0FF2-45B1-BEB9-8747106BAE02}" type="slidenum">
              <a:rPr lang="ar-SA" smtClean="0"/>
              <a:pPr>
                <a:defRPr/>
              </a:pPr>
              <a:t>40</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3B4A155-0FF2-45B1-BEB9-8747106BAE02}" type="slidenum">
              <a:rPr lang="ar-SA" smtClean="0"/>
              <a:pPr>
                <a:defRPr/>
              </a:pPr>
              <a:t>42</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3B4A155-0FF2-45B1-BEB9-8747106BAE02}" type="slidenum">
              <a:rPr lang="ar-SA" smtClean="0"/>
              <a:pPr>
                <a:defRPr/>
              </a:pPr>
              <a:t>43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9E8A23C1-AFD0-4B39-B35B-20F14BC3E289}" type="slidenum">
              <a:rPr lang="ar-SA"/>
              <a:pPr/>
              <a:t>12</a:t>
            </a:fld>
            <a:endParaRPr lang="en-US"/>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3B4A155-0FF2-45B1-BEB9-8747106BAE02}" type="slidenum">
              <a:rPr lang="ar-SA" smtClean="0"/>
              <a:pPr>
                <a:defRPr/>
              </a:pPr>
              <a:t>44</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3B4A155-0FF2-45B1-BEB9-8747106BAE02}" type="slidenum">
              <a:rPr lang="ar-SA" smtClean="0"/>
              <a:pPr>
                <a:defRPr/>
              </a:pPr>
              <a:t>45</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0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536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C5443FF-F39C-4A2B-88E2-67E0D360A6B8}" type="slidenum">
              <a:rPr lang="en-US"/>
              <a:pPr/>
              <a:t>47</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CCF5B90-A0EC-4EBB-A016-8F4FFD8FD3D1}" type="slidenum">
              <a:rPr lang="en-US" smtClean="0"/>
              <a:pPr/>
              <a:t>48</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0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536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C5443FF-F39C-4A2B-88E2-67E0D360A6B8}" type="slidenum">
              <a:rPr lang="en-US"/>
              <a:pPr/>
              <a:t>49</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fld id="{7A8717AB-F233-4A12-BCE0-48006400AB0B}" type="slidenum">
              <a:rPr lang="ar-SA"/>
              <a:pPr/>
              <a:t>50</a:t>
            </a:fld>
            <a:endParaRPr lang="en-US"/>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42E4A1F3-F44F-41F7-9AF5-9D74523D97FA}" type="slidenum">
              <a:rPr lang="ar-SA"/>
              <a:pPr/>
              <a:t>51</a:t>
            </a:fld>
            <a:endParaRPr lang="en-US"/>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fld id="{F4EBFC5A-C931-4768-B4FE-BD6F7EE11DA3}" type="slidenum">
              <a:rPr lang="ar-SA"/>
              <a:pPr/>
              <a:t>52</a:t>
            </a:fld>
            <a:endParaRPr lang="en-US"/>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CCF5B90-A0EC-4EBB-A016-8F4FFD8FD3D1}" type="slidenum">
              <a:rPr lang="en-US" smtClean="0"/>
              <a:pPr/>
              <a:t>54</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CCF5B90-A0EC-4EBB-A016-8F4FFD8FD3D1}" type="slidenum">
              <a:rPr lang="en-US" smtClean="0"/>
              <a:pPr/>
              <a:t>56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D68E995E-DC39-4140-8135-89BCD195466C}" type="slidenum">
              <a:rPr lang="ar-SA"/>
              <a:pPr/>
              <a:t>13</a:t>
            </a:fld>
            <a:endParaRPr lang="en-US"/>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CCF5B90-A0EC-4EBB-A016-8F4FFD8FD3D1}" type="slidenum">
              <a:rPr lang="en-US" smtClean="0"/>
              <a:pPr/>
              <a:t>57</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p:cNvSpPr>
            <a:spLocks noGrp="1" noRot="1" noChangeAspect="1" noTextEdit="1"/>
          </p:cNvSpPr>
          <p:nvPr>
            <p:ph type="sldImg"/>
          </p:nvPr>
        </p:nvSpPr>
        <p:spPr bwMode="auto">
          <a:noFill/>
          <a:ln>
            <a:solidFill>
              <a:srgbClr val="000000"/>
            </a:solidFill>
            <a:miter lim="800000"/>
            <a:headEnd/>
            <a:tailEnd/>
          </a:ln>
        </p:spPr>
      </p:sp>
      <p:sp>
        <p:nvSpPr>
          <p:cNvPr id="16384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638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5B790F8-9F4A-4405-9473-5E40CB9700F1}" type="slidenum">
              <a:rPr lang="en-US"/>
              <a:pPr/>
              <a:t>58</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CCF5B90-A0EC-4EBB-A016-8F4FFD8FD3D1}" type="slidenum">
              <a:rPr lang="en-US" smtClean="0"/>
              <a:pPr/>
              <a:t>59</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3145868-C844-4C86-8192-9C3483084219}" type="slidenum">
              <a:rPr lang="en-US" smtClean="0"/>
              <a:pPr/>
              <a:t>60</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3145868-C844-4C86-8192-9C3483084219}" type="slidenum">
              <a:rPr lang="en-US" smtClean="0"/>
              <a:pPr/>
              <a:t>61</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3145868-C844-4C86-8192-9C3483084219}" type="slidenum">
              <a:rPr lang="en-US" smtClean="0"/>
              <a:pPr/>
              <a:t>62</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3145868-C844-4C86-8192-9C3483084219}" type="slidenum">
              <a:rPr lang="en-US" smtClean="0"/>
              <a:pPr/>
              <a:t>63</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p>
            <a:fld id="{F2DE6C52-F195-46B8-BCCF-AC97BF657C86}" type="slidenum">
              <a:rPr lang="ar-SA"/>
              <a:pPr/>
              <a:t>64</a:t>
            </a:fld>
            <a:endParaRPr lang="en-US"/>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bwMode="auto">
          <a:noFill/>
          <a:ln>
            <a:solidFill>
              <a:srgbClr val="000000"/>
            </a:solidFill>
            <a:miter lim="800000"/>
            <a:headEnd/>
            <a:tailEnd/>
          </a:ln>
        </p:spPr>
      </p:sp>
      <p:sp>
        <p:nvSpPr>
          <p:cNvPr id="16077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607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E027BA8-5509-4870-85BF-4453F737B8BE}" type="slidenum">
              <a:rPr lang="en-US"/>
              <a:pPr/>
              <a:t>65</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BC06021-AD63-42F2-9E31-0B9AEF8B6CA4}" type="slidenum">
              <a:rPr lang="en-US" smtClean="0"/>
              <a:pPr/>
              <a:t>67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58E3138B-9683-4A24-8312-BB58A83BD414}" type="slidenum">
              <a:rPr lang="ar-SA"/>
              <a:pPr/>
              <a:t>14</a:t>
            </a:fld>
            <a:endParaRPr lang="en-US"/>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BC06021-AD63-42F2-9E31-0B9AEF8B6CA4}" type="slidenum">
              <a:rPr lang="en-US" smtClean="0"/>
              <a:pPr/>
              <a:t>68</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BC06021-AD63-42F2-9E31-0B9AEF8B6CA4}" type="slidenum">
              <a:rPr lang="en-US" smtClean="0"/>
              <a:pPr/>
              <a:t>69</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Slide Image Placeholder 1"/>
          <p:cNvSpPr>
            <a:spLocks noGrp="1" noRot="1" noChangeAspect="1" noTextEdit="1"/>
          </p:cNvSpPr>
          <p:nvPr>
            <p:ph type="sldImg"/>
          </p:nvPr>
        </p:nvSpPr>
        <p:spPr bwMode="auto">
          <a:noFill/>
          <a:ln>
            <a:solidFill>
              <a:srgbClr val="000000"/>
            </a:solidFill>
            <a:miter lim="800000"/>
            <a:headEnd/>
            <a:tailEnd/>
          </a:ln>
        </p:spPr>
      </p:sp>
      <p:sp>
        <p:nvSpPr>
          <p:cNvPr id="17101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710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3E923AD-7B7C-454F-AC56-AF465A1DEDD3}" type="slidenum">
              <a:rPr lang="en-US"/>
              <a:pPr/>
              <a:t>70</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BC06021-AD63-42F2-9E31-0B9AEF8B6CA4}" type="slidenum">
              <a:rPr lang="en-US" smtClean="0"/>
              <a:pPr/>
              <a:t>71</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BC06021-AD63-42F2-9E31-0B9AEF8B6CA4}" type="slidenum">
              <a:rPr lang="en-US" smtClean="0"/>
              <a:pPr/>
              <a:t>72</a:t>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BC06021-AD63-42F2-9E31-0B9AEF8B6CA4}" type="slidenum">
              <a:rPr lang="en-US" smtClean="0"/>
              <a:pPr/>
              <a:t>73</a:t>
            </a:fld>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BC06021-AD63-42F2-9E31-0B9AEF8B6CA4}" type="slidenum">
              <a:rPr lang="en-US" smtClean="0"/>
              <a:pPr/>
              <a:t>74</a:t>
            </a:fld>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BC06021-AD63-42F2-9E31-0B9AEF8B6CA4}" type="slidenum">
              <a:rPr lang="en-US" smtClean="0"/>
              <a:pPr/>
              <a:t>75</a:t>
            </a:fld>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CCF5B90-A0EC-4EBB-A016-8F4FFD8FD3D1}" type="slidenum">
              <a:rPr lang="en-US" smtClean="0"/>
              <a:pPr/>
              <a:t>78</a:t>
            </a:fld>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CCF5B90-A0EC-4EBB-A016-8F4FFD8FD3D1}" type="slidenum">
              <a:rPr lang="en-US" smtClean="0"/>
              <a:pPr/>
              <a:t>79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fld id="{12065BDF-2A98-4CEA-85BC-5F47821113E4}" type="slidenum">
              <a:rPr lang="ar-SA"/>
              <a:pPr/>
              <a:t>15</a:t>
            </a:fld>
            <a:endParaRPr lang="en-US"/>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a-IR" dirty="0" smtClean="0">
                <a:cs typeface="2  Nazanin" pitchFamily="2" charset="-78"/>
              </a:rPr>
              <a:t>طرز</a:t>
            </a:r>
            <a:r>
              <a:rPr lang="fa-IR" baseline="0" dirty="0" smtClean="0">
                <a:cs typeface="2  Nazanin" pitchFamily="2" charset="-78"/>
              </a:rPr>
              <a:t> </a:t>
            </a:r>
            <a:endParaRPr lang="en-US" dirty="0">
              <a:cs typeface="2  Nazanin" pitchFamily="2" charset="-78"/>
            </a:endParaRPr>
          </a:p>
        </p:txBody>
      </p:sp>
      <p:sp>
        <p:nvSpPr>
          <p:cNvPr id="4" name="Slide Number Placeholder 3"/>
          <p:cNvSpPr>
            <a:spLocks noGrp="1"/>
          </p:cNvSpPr>
          <p:nvPr>
            <p:ph type="sldNum" sz="quarter" idx="10"/>
          </p:nvPr>
        </p:nvSpPr>
        <p:spPr/>
        <p:txBody>
          <a:bodyPr/>
          <a:lstStyle/>
          <a:p>
            <a:pPr>
              <a:defRPr/>
            </a:pPr>
            <a:fld id="{D5F2F3F9-2256-47AC-9CD9-963A0DD46641}" type="slidenum">
              <a:rPr lang="ar-SA" smtClean="0"/>
              <a:pPr>
                <a:defRPr/>
              </a:pPr>
              <a:t>87</a:t>
            </a:fld>
            <a:endParaRPr lang="en-US"/>
          </a:p>
        </p:txBody>
      </p:sp>
    </p:spTree>
    <p:extLst>
      <p:ext uri="{BB962C8B-B14F-4D97-AF65-F5344CB8AC3E}">
        <p14:creationId xmlns="" xmlns:p14="http://schemas.microsoft.com/office/powerpoint/2010/main" val="354844987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CCF5B90-A0EC-4EBB-A016-8F4FFD8FD3D1}" type="slidenum">
              <a:rPr lang="en-US" smtClean="0"/>
              <a:pPr/>
              <a:t>98</a:t>
            </a:fld>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CCF5B90-A0EC-4EBB-A016-8F4FFD8FD3D1}" type="slidenum">
              <a:rPr lang="en-US" smtClean="0"/>
              <a:pPr/>
              <a:t>99</a:t>
            </a:fld>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Slide Image Placeholder 1"/>
          <p:cNvSpPr>
            <a:spLocks noGrp="1" noRot="1" noChangeAspect="1" noTextEdit="1"/>
          </p:cNvSpPr>
          <p:nvPr>
            <p:ph type="sldImg"/>
          </p:nvPr>
        </p:nvSpPr>
        <p:spPr bwMode="auto">
          <a:noFill/>
          <a:ln>
            <a:solidFill>
              <a:srgbClr val="000000"/>
            </a:solidFill>
            <a:miter lim="800000"/>
            <a:headEnd/>
            <a:tailEnd/>
          </a:ln>
        </p:spPr>
      </p:sp>
      <p:sp>
        <p:nvSpPr>
          <p:cNvPr id="19661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966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B090471-6045-41D4-921B-AD275CB74A81}" type="slidenum">
              <a:rPr lang="en-US"/>
              <a:pPr/>
              <a:t>101</a:t>
            </a:fld>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Slide Image Placeholder 1"/>
          <p:cNvSpPr>
            <a:spLocks noGrp="1" noRot="1" noChangeAspect="1" noTextEdit="1"/>
          </p:cNvSpPr>
          <p:nvPr>
            <p:ph type="sldImg"/>
          </p:nvPr>
        </p:nvSpPr>
        <p:spPr bwMode="auto">
          <a:noFill/>
          <a:ln>
            <a:solidFill>
              <a:srgbClr val="000000"/>
            </a:solidFill>
            <a:miter lim="800000"/>
            <a:headEnd/>
            <a:tailEnd/>
          </a:ln>
        </p:spPr>
      </p:sp>
      <p:sp>
        <p:nvSpPr>
          <p:cNvPr id="19661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966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B090471-6045-41D4-921B-AD275CB74A81}" type="slidenum">
              <a:rPr lang="en-US"/>
              <a:pPr/>
              <a:t>102</a:t>
            </a:fld>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Slide Image Placeholder 1"/>
          <p:cNvSpPr>
            <a:spLocks noGrp="1" noRot="1" noChangeAspect="1" noTextEdit="1"/>
          </p:cNvSpPr>
          <p:nvPr>
            <p:ph type="sldImg"/>
          </p:nvPr>
        </p:nvSpPr>
        <p:spPr bwMode="auto">
          <a:noFill/>
          <a:ln>
            <a:solidFill>
              <a:srgbClr val="000000"/>
            </a:solidFill>
            <a:miter lim="800000"/>
            <a:headEnd/>
            <a:tailEnd/>
          </a:ln>
        </p:spPr>
      </p:sp>
      <p:sp>
        <p:nvSpPr>
          <p:cNvPr id="19763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976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FB14BC6-DF07-4FEA-8D96-E50CFFDD22E3}" type="slidenum">
              <a:rPr lang="en-US"/>
              <a:pPr/>
              <a:t>103</a:t>
            </a:fld>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Slide Image Placeholder 1"/>
          <p:cNvSpPr>
            <a:spLocks noGrp="1" noRot="1" noChangeAspect="1" noTextEdit="1"/>
          </p:cNvSpPr>
          <p:nvPr>
            <p:ph type="sldImg"/>
          </p:nvPr>
        </p:nvSpPr>
        <p:spPr bwMode="auto">
          <a:noFill/>
          <a:ln>
            <a:solidFill>
              <a:srgbClr val="000000"/>
            </a:solidFill>
            <a:miter lim="800000"/>
            <a:headEnd/>
            <a:tailEnd/>
          </a:ln>
        </p:spPr>
      </p:sp>
      <p:sp>
        <p:nvSpPr>
          <p:cNvPr id="19968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996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A389429-AEB4-4A19-A878-2AF05B40298F}" type="slidenum">
              <a:rPr lang="en-US"/>
              <a:pPr/>
              <a:t>104</a:t>
            </a:fld>
            <a:endParaRPr 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Slide Image Placeholder 1"/>
          <p:cNvSpPr>
            <a:spLocks noGrp="1" noRot="1" noChangeAspect="1" noTextEdit="1"/>
          </p:cNvSpPr>
          <p:nvPr>
            <p:ph type="sldImg"/>
          </p:nvPr>
        </p:nvSpPr>
        <p:spPr bwMode="auto">
          <a:noFill/>
          <a:ln>
            <a:solidFill>
              <a:srgbClr val="000000"/>
            </a:solidFill>
            <a:miter lim="800000"/>
            <a:headEnd/>
            <a:tailEnd/>
          </a:ln>
        </p:spPr>
      </p:sp>
      <p:sp>
        <p:nvSpPr>
          <p:cNvPr id="20070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007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F2CA12B-0ED4-4600-8347-E78FF7E9D064}" type="slidenum">
              <a:rPr lang="en-US"/>
              <a:pPr/>
              <a:t>105</a:t>
            </a:fld>
            <a:endParaRPr 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Slide Image Placeholder 1"/>
          <p:cNvSpPr>
            <a:spLocks noGrp="1" noRot="1" noChangeAspect="1" noTextEdit="1"/>
          </p:cNvSpPr>
          <p:nvPr>
            <p:ph type="sldImg"/>
          </p:nvPr>
        </p:nvSpPr>
        <p:spPr bwMode="auto">
          <a:noFill/>
          <a:ln>
            <a:solidFill>
              <a:srgbClr val="000000"/>
            </a:solidFill>
            <a:miter lim="800000"/>
            <a:headEnd/>
            <a:tailEnd/>
          </a:ln>
        </p:spPr>
      </p:sp>
      <p:sp>
        <p:nvSpPr>
          <p:cNvPr id="20173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017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1BA1688-AA50-47E2-8337-EF43F4EBB629}" type="slidenum">
              <a:rPr lang="en-US"/>
              <a:pPr/>
              <a:t>106</a:t>
            </a:fld>
            <a:endParaRPr 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Slide Image Placeholder 1"/>
          <p:cNvSpPr>
            <a:spLocks noGrp="1" noRot="1" noChangeAspect="1" noTextEdit="1"/>
          </p:cNvSpPr>
          <p:nvPr>
            <p:ph type="sldImg"/>
          </p:nvPr>
        </p:nvSpPr>
        <p:spPr bwMode="auto">
          <a:noFill/>
          <a:ln>
            <a:solidFill>
              <a:srgbClr val="000000"/>
            </a:solidFill>
            <a:miter lim="800000"/>
            <a:headEnd/>
            <a:tailEnd/>
          </a:ln>
        </p:spPr>
      </p:sp>
      <p:sp>
        <p:nvSpPr>
          <p:cNvPr id="20377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037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47A411F-E7AC-4516-8819-C8D9D10DB074}" type="slidenum">
              <a:rPr lang="en-US"/>
              <a:pPr/>
              <a:t>107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p>
            <a:fld id="{8AABECCB-1FE8-4D20-84E5-60E436AA2BE5}" type="slidenum">
              <a:rPr lang="ar-SA"/>
              <a:pPr/>
              <a:t>16</a:t>
            </a:fld>
            <a:endParaRPr lang="en-US"/>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Slide Image Placeholder 1"/>
          <p:cNvSpPr>
            <a:spLocks noGrp="1" noRot="1" noChangeAspect="1" noTextEdit="1"/>
          </p:cNvSpPr>
          <p:nvPr>
            <p:ph type="sldImg"/>
          </p:nvPr>
        </p:nvSpPr>
        <p:spPr bwMode="auto">
          <a:noFill/>
          <a:ln>
            <a:solidFill>
              <a:srgbClr val="000000"/>
            </a:solidFill>
            <a:miter lim="800000"/>
            <a:headEnd/>
            <a:tailEnd/>
          </a:ln>
        </p:spPr>
      </p:sp>
      <p:sp>
        <p:nvSpPr>
          <p:cNvPr id="20582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058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FD1E6CC-3DDF-4F7A-8A34-EC159F63A29F}" type="slidenum">
              <a:rPr lang="en-US"/>
              <a:pPr/>
              <a:t>109</a:t>
            </a:fld>
            <a:endParaRPr 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Slide Image Placeholder 1"/>
          <p:cNvSpPr>
            <a:spLocks noGrp="1" noRot="1" noChangeAspect="1" noTextEdit="1"/>
          </p:cNvSpPr>
          <p:nvPr>
            <p:ph type="sldImg"/>
          </p:nvPr>
        </p:nvSpPr>
        <p:spPr bwMode="auto">
          <a:noFill/>
          <a:ln>
            <a:solidFill>
              <a:srgbClr val="000000"/>
            </a:solidFill>
            <a:miter lim="800000"/>
            <a:headEnd/>
            <a:tailEnd/>
          </a:ln>
        </p:spPr>
      </p:sp>
      <p:sp>
        <p:nvSpPr>
          <p:cNvPr id="2088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089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245B1F5-6C87-4831-A69A-AE55A9B70460}" type="slidenum">
              <a:rPr lang="en-US"/>
              <a:pPr/>
              <a:t>114</a:t>
            </a:fld>
            <a:endParaRPr 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Slide Image Placeholder 1"/>
          <p:cNvSpPr>
            <a:spLocks noGrp="1" noRot="1" noChangeAspect="1" noTextEdit="1"/>
          </p:cNvSpPr>
          <p:nvPr>
            <p:ph type="sldImg"/>
          </p:nvPr>
        </p:nvSpPr>
        <p:spPr bwMode="auto">
          <a:noFill/>
          <a:ln>
            <a:solidFill>
              <a:srgbClr val="000000"/>
            </a:solidFill>
            <a:miter lim="800000"/>
            <a:headEnd/>
            <a:tailEnd/>
          </a:ln>
        </p:spPr>
      </p:sp>
      <p:sp>
        <p:nvSpPr>
          <p:cNvPr id="21094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109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EBA0D82-D86B-4118-B238-131D87B8A8E1}" type="slidenum">
              <a:rPr lang="en-US"/>
              <a:pPr/>
              <a:t>115</a:t>
            </a:fld>
            <a:endParaRPr 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Slide Image Placeholder 1"/>
          <p:cNvSpPr>
            <a:spLocks noGrp="1" noRot="1" noChangeAspect="1" noTextEdit="1"/>
          </p:cNvSpPr>
          <p:nvPr>
            <p:ph type="sldImg"/>
          </p:nvPr>
        </p:nvSpPr>
        <p:spPr bwMode="auto">
          <a:noFill/>
          <a:ln>
            <a:solidFill>
              <a:srgbClr val="000000"/>
            </a:solidFill>
            <a:miter lim="800000"/>
            <a:headEnd/>
            <a:tailEnd/>
          </a:ln>
        </p:spPr>
      </p:sp>
      <p:sp>
        <p:nvSpPr>
          <p:cNvPr id="21197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119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F882405-70D4-4229-92B3-8829A365E7D1}" type="slidenum">
              <a:rPr lang="en-US"/>
              <a:pPr/>
              <a:t>116</a:t>
            </a:fld>
            <a:endParaRPr 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Slide Image Placeholder 1"/>
          <p:cNvSpPr>
            <a:spLocks noGrp="1" noRot="1" noChangeAspect="1" noTextEdit="1"/>
          </p:cNvSpPr>
          <p:nvPr>
            <p:ph type="sldImg"/>
          </p:nvPr>
        </p:nvSpPr>
        <p:spPr bwMode="auto">
          <a:noFill/>
          <a:ln>
            <a:solidFill>
              <a:srgbClr val="000000"/>
            </a:solidFill>
            <a:miter lim="800000"/>
            <a:headEnd/>
            <a:tailEnd/>
          </a:ln>
        </p:spPr>
      </p:sp>
      <p:sp>
        <p:nvSpPr>
          <p:cNvPr id="21401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140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E9E5C92-F678-40EF-AFE2-1AECA30B373E}" type="slidenum">
              <a:rPr lang="en-US"/>
              <a:pPr/>
              <a:t>117</a:t>
            </a:fld>
            <a:endParaRPr 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Slide Image Placeholder 1"/>
          <p:cNvSpPr>
            <a:spLocks noGrp="1" noRot="1" noChangeAspect="1" noTextEdit="1"/>
          </p:cNvSpPr>
          <p:nvPr>
            <p:ph type="sldImg"/>
          </p:nvPr>
        </p:nvSpPr>
        <p:spPr bwMode="auto">
          <a:noFill/>
          <a:ln>
            <a:solidFill>
              <a:srgbClr val="000000"/>
            </a:solidFill>
            <a:miter lim="800000"/>
            <a:headEnd/>
            <a:tailEnd/>
          </a:ln>
        </p:spPr>
      </p:sp>
      <p:sp>
        <p:nvSpPr>
          <p:cNvPr id="21504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150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5426CB3-6FC8-40F4-9BEE-857D1831ADF3}" type="slidenum">
              <a:rPr lang="en-US"/>
              <a:pPr/>
              <a:t>118</a:t>
            </a:fld>
            <a:endParaRPr 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Slide Image Placeholder 1"/>
          <p:cNvSpPr>
            <a:spLocks noGrp="1" noRot="1" noChangeAspect="1" noTextEdit="1"/>
          </p:cNvSpPr>
          <p:nvPr>
            <p:ph type="sldImg"/>
          </p:nvPr>
        </p:nvSpPr>
        <p:spPr bwMode="auto">
          <a:noFill/>
          <a:ln>
            <a:solidFill>
              <a:srgbClr val="000000"/>
            </a:solidFill>
            <a:miter lim="800000"/>
            <a:headEnd/>
            <a:tailEnd/>
          </a:ln>
        </p:spPr>
      </p:sp>
      <p:sp>
        <p:nvSpPr>
          <p:cNvPr id="21606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160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801D306-529B-4CC5-A93E-FAD43907AC8C}" type="slidenum">
              <a:rPr lang="en-US"/>
              <a:pPr/>
              <a:t>119</a:t>
            </a:fld>
            <a:endParaRPr 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6BEF20-8BCA-49AA-9917-6CE3BAA88C19}" type="slidenum">
              <a:rPr lang="en-US" smtClean="0"/>
              <a:pPr/>
              <a:t>120</a:t>
            </a:fld>
            <a:endParaRPr lang="en-US" dirty="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6BEF20-8BCA-49AA-9917-6CE3BAA88C19}" type="slidenum">
              <a:rPr lang="en-US" smtClean="0"/>
              <a:pPr/>
              <a:t>121</a:t>
            </a:fld>
            <a:endParaRPr lang="en-US" dirty="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C7A429F-BE9D-4DCB-A416-520B973D07E6}" type="slidenum">
              <a:rPr lang="en-US" smtClean="0"/>
              <a:pPr/>
              <a:t>122</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C0AA013-F283-4041-95E2-3C60A47E2135}" type="slidenum">
              <a:rPr lang="ar-SA" smtClean="0"/>
              <a:pPr>
                <a:defRPr/>
              </a:pPr>
              <a:t>18</a:t>
            </a:fld>
            <a:endParaRPr lang="en-US"/>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C7A429F-BE9D-4DCB-A416-520B973D07E6}" type="slidenum">
              <a:rPr lang="en-US" smtClean="0"/>
              <a:pPr/>
              <a:t>123</a:t>
            </a:fld>
            <a:endParaRPr lang="en-US"/>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C7A429F-BE9D-4DCB-A416-520B973D07E6}" type="slidenum">
              <a:rPr lang="en-US" smtClean="0"/>
              <a:pPr/>
              <a:t>125</a:t>
            </a:fld>
            <a:endParaRPr lang="en-US"/>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Slide Image Placeholder 1"/>
          <p:cNvSpPr>
            <a:spLocks noGrp="1" noRot="1" noChangeAspect="1" noTextEdit="1"/>
          </p:cNvSpPr>
          <p:nvPr>
            <p:ph type="sldImg"/>
          </p:nvPr>
        </p:nvSpPr>
        <p:spPr bwMode="auto">
          <a:noFill/>
          <a:ln>
            <a:solidFill>
              <a:srgbClr val="000000"/>
            </a:solidFill>
            <a:miter lim="800000"/>
            <a:headEnd/>
            <a:tailEnd/>
          </a:ln>
        </p:spPr>
      </p:sp>
      <p:sp>
        <p:nvSpPr>
          <p:cNvPr id="21709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170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46C87BD-0305-4AEA-9C78-52D749AB8944}" type="slidenum">
              <a:rPr lang="en-US"/>
              <a:pPr/>
              <a:t>126</a:t>
            </a:fld>
            <a:endParaRPr lang="en-US"/>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Slide Image Placeholder 1"/>
          <p:cNvSpPr>
            <a:spLocks noGrp="1" noRot="1" noChangeAspect="1" noTextEdit="1"/>
          </p:cNvSpPr>
          <p:nvPr>
            <p:ph type="sldImg"/>
          </p:nvPr>
        </p:nvSpPr>
        <p:spPr bwMode="auto">
          <a:noFill/>
          <a:ln>
            <a:solidFill>
              <a:srgbClr val="000000"/>
            </a:solidFill>
            <a:miter lim="800000"/>
            <a:headEnd/>
            <a:tailEnd/>
          </a:ln>
        </p:spPr>
      </p:sp>
      <p:sp>
        <p:nvSpPr>
          <p:cNvPr id="21811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181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C7E5F5B-9DD3-4783-A689-600595272B65}" type="slidenum">
              <a:rPr lang="en-US"/>
              <a:pPr/>
              <a:t>127</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bwMode="auto">
          <a:noFill/>
          <a:ln>
            <a:solidFill>
              <a:srgbClr val="000000"/>
            </a:solidFill>
            <a:miter lim="800000"/>
            <a:headEnd/>
            <a:tailEnd/>
          </a:ln>
        </p:spPr>
      </p:sp>
      <p:sp>
        <p:nvSpPr>
          <p:cNvPr id="15053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505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A1CD51B-4FA0-4974-9C80-2674E716CF74}" type="slidenum">
              <a:rPr lang="en-US"/>
              <a:pPr/>
              <a:t>19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a-I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1821DDFF-79AD-47C4-A0E5-39C761B3F7D2}" type="datetimeFigureOut">
              <a:rPr lang="en-US" smtClean="0"/>
              <a:pPr/>
              <a:t>4/12/2020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DBF607-AB98-4737-81B4-B1DB8D29E67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1821DDFF-79AD-47C4-A0E5-39C761B3F7D2}" type="datetimeFigureOut">
              <a:rPr lang="en-US" smtClean="0"/>
              <a:pPr/>
              <a:t>4/12/2020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DBF607-AB98-4737-81B4-B1DB8D29E67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1821DDFF-79AD-47C4-A0E5-39C761B3F7D2}" type="datetimeFigureOut">
              <a:rPr lang="en-US" smtClean="0"/>
              <a:pPr/>
              <a:t>4/12/2020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DBF607-AB98-4737-81B4-B1DB8D29E675}"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endParaRPr lang="en-US"/>
          </a:p>
        </p:txBody>
      </p:sp>
      <p:sp>
        <p:nvSpPr>
          <p:cNvPr id="4" name="Date Placeholder 3"/>
          <p:cNvSpPr>
            <a:spLocks noGrp="1"/>
          </p:cNvSpPr>
          <p:nvPr>
            <p:ph type="dt" sz="half" idx="10"/>
          </p:nvPr>
        </p:nvSpPr>
        <p:spPr>
          <a:xfrm>
            <a:off x="457200" y="6245225"/>
            <a:ext cx="2133600" cy="476250"/>
          </a:xfrm>
        </p:spPr>
        <p:txBody>
          <a:bodyPr/>
          <a:lstStyle>
            <a:lvl1pPr>
              <a:defRPr/>
            </a:lvl1pPr>
          </a:lstStyle>
          <a:p>
            <a:endParaRPr lang="en-US"/>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US"/>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6883F198-A7C6-4945-8122-50E09CDAEB31}"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1821DDFF-79AD-47C4-A0E5-39C761B3F7D2}" type="datetimeFigureOut">
              <a:rPr lang="en-US" smtClean="0"/>
              <a:pPr/>
              <a:t>4/12/2020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DBF607-AB98-4737-81B4-B1DB8D29E67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821DDFF-79AD-47C4-A0E5-39C761B3F7D2}" type="datetimeFigureOut">
              <a:rPr lang="en-US" smtClean="0"/>
              <a:pPr/>
              <a:t>4/12/2020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DBF607-AB98-4737-81B4-B1DB8D29E67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fld id="{1821DDFF-79AD-47C4-A0E5-39C761B3F7D2}" type="datetimeFigureOut">
              <a:rPr lang="en-US" smtClean="0"/>
              <a:pPr/>
              <a:t>4/12/2020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DBF607-AB98-4737-81B4-B1DB8D29E67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fld id="{1821DDFF-79AD-47C4-A0E5-39C761B3F7D2}" type="datetimeFigureOut">
              <a:rPr lang="en-US" smtClean="0"/>
              <a:pPr/>
              <a:t>4/12/2020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DDBF607-AB98-4737-81B4-B1DB8D29E67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fld id="{1821DDFF-79AD-47C4-A0E5-39C761B3F7D2}" type="datetimeFigureOut">
              <a:rPr lang="en-US" smtClean="0"/>
              <a:pPr/>
              <a:t>4/12/2020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DDBF607-AB98-4737-81B4-B1DB8D29E67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21DDFF-79AD-47C4-A0E5-39C761B3F7D2}" type="datetimeFigureOut">
              <a:rPr lang="en-US" smtClean="0"/>
              <a:pPr/>
              <a:t>4/12/2020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DDBF607-AB98-4737-81B4-B1DB8D29E67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21DDFF-79AD-47C4-A0E5-39C761B3F7D2}" type="datetimeFigureOut">
              <a:rPr lang="en-US" smtClean="0"/>
              <a:pPr/>
              <a:t>4/12/2020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DBF607-AB98-4737-81B4-B1DB8D29E67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21DDFF-79AD-47C4-A0E5-39C761B3F7D2}" type="datetimeFigureOut">
              <a:rPr lang="en-US" smtClean="0"/>
              <a:pPr/>
              <a:t>4/12/2020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DBF607-AB98-4737-81B4-B1DB8D29E67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821DDFF-79AD-47C4-A0E5-39C761B3F7D2}" type="datetimeFigureOut">
              <a:rPr lang="en-US" smtClean="0"/>
              <a:pPr/>
              <a:t>4/12/2020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FDDBF607-AB98-4737-81B4-B1DB8D29E675}"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audio" Target="../media/audio1.wav"/></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audio" Target="../media/audio8.wav"/><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audio" Target="../media/audio2.wav"/></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audio" Target="../media/audio3.wav"/></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audio" Target="../media/audio4.wav"/></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5.xml"/><Relationship Id="rId1" Type="http://schemas.openxmlformats.org/officeDocument/2006/relationships/audio" Target="../media/audio5.wav"/><Relationship Id="rId4" Type="http://schemas.openxmlformats.org/officeDocument/2006/relationships/image" Target="../media/image1.pn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4.xml"/><Relationship Id="rId1" Type="http://schemas.openxmlformats.org/officeDocument/2006/relationships/audio" Target="../media/audio6.wav"/></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audio" Target="../media/audio7.wav"/></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38200"/>
            <a:ext cx="7772400" cy="2762251"/>
          </a:xfrm>
        </p:spPr>
        <p:style>
          <a:lnRef idx="2">
            <a:schemeClr val="accent4">
              <a:shade val="50000"/>
            </a:schemeClr>
          </a:lnRef>
          <a:fillRef idx="1">
            <a:schemeClr val="accent4"/>
          </a:fillRef>
          <a:effectRef idx="0">
            <a:schemeClr val="accent4"/>
          </a:effectRef>
          <a:fontRef idx="minor">
            <a:schemeClr val="lt1"/>
          </a:fontRef>
        </p:style>
        <p:txBody>
          <a:bodyPr>
            <a:normAutofit fontScale="90000"/>
          </a:bodyPr>
          <a:lstStyle/>
          <a:p>
            <a:pPr>
              <a:lnSpc>
                <a:spcPct val="150000"/>
              </a:lnSpc>
            </a:pPr>
            <a:r>
              <a:rPr lang="fa-IR" sz="5400" dirty="0" smtClean="0">
                <a:solidFill>
                  <a:srgbClr val="00FF00"/>
                </a:solidFill>
                <a:cs typeface="B Titr" pitchFamily="2" charset="-78"/>
              </a:rPr>
              <a:t>روش تحقیق و ماخذ شناسی</a:t>
            </a:r>
            <a:r>
              <a:rPr lang="fa-IR" sz="5400" dirty="0" smtClean="0">
                <a:cs typeface="B Titr" pitchFamily="2" charset="-78"/>
              </a:rPr>
              <a:t/>
            </a:r>
            <a:br>
              <a:rPr lang="fa-IR" sz="5400" dirty="0" smtClean="0">
                <a:cs typeface="B Titr" pitchFamily="2" charset="-78"/>
              </a:rPr>
            </a:br>
            <a:r>
              <a:rPr lang="fa-IR" sz="4000" dirty="0" smtClean="0">
                <a:solidFill>
                  <a:schemeClr val="bg1"/>
                </a:solidFill>
                <a:cs typeface="B Titr" pitchFamily="2" charset="-78"/>
              </a:rPr>
              <a:t>پردیس شهید رجایی ارومیه</a:t>
            </a:r>
            <a:r>
              <a:rPr lang="fa-IR" sz="5400" dirty="0" smtClean="0">
                <a:cs typeface="B Titr" pitchFamily="2" charset="-78"/>
              </a:rPr>
              <a:t/>
            </a:r>
            <a:br>
              <a:rPr lang="fa-IR" sz="5400" dirty="0" smtClean="0">
                <a:cs typeface="B Titr" pitchFamily="2" charset="-78"/>
              </a:rPr>
            </a:br>
            <a:r>
              <a:rPr lang="fa-IR" sz="3600" dirty="0" smtClean="0">
                <a:solidFill>
                  <a:srgbClr val="FF0000"/>
                </a:solidFill>
                <a:cs typeface="B Titr" pitchFamily="2" charset="-78"/>
              </a:rPr>
              <a:t>کلاس ادبیات 96 </a:t>
            </a:r>
            <a:endParaRPr lang="en-US" sz="3600" dirty="0">
              <a:solidFill>
                <a:srgbClr val="FF0000"/>
              </a:solidFill>
              <a:cs typeface="B Titr" pitchFamily="2" charset="-78"/>
            </a:endParaRPr>
          </a:p>
        </p:txBody>
      </p:sp>
      <p:sp>
        <p:nvSpPr>
          <p:cNvPr id="3" name="Subtitle 2"/>
          <p:cNvSpPr>
            <a:spLocks noGrp="1"/>
          </p:cNvSpPr>
          <p:nvPr>
            <p:ph type="subTitle" idx="1"/>
          </p:nvPr>
        </p:nvSpPr>
        <p:spPr>
          <a:xfrm>
            <a:off x="838200" y="4038600"/>
            <a:ext cx="7620000" cy="2362200"/>
          </a:xfrm>
        </p:spPr>
        <p:style>
          <a:lnRef idx="1">
            <a:schemeClr val="accent4"/>
          </a:lnRef>
          <a:fillRef idx="2">
            <a:schemeClr val="accent4"/>
          </a:fillRef>
          <a:effectRef idx="1">
            <a:schemeClr val="accent4"/>
          </a:effectRef>
          <a:fontRef idx="minor">
            <a:schemeClr val="dk1"/>
          </a:fontRef>
        </p:style>
        <p:txBody>
          <a:bodyPr>
            <a:normAutofit/>
          </a:bodyPr>
          <a:lstStyle/>
          <a:p>
            <a:endParaRPr lang="fa-IR" sz="1100" dirty="0" smtClean="0">
              <a:solidFill>
                <a:schemeClr val="tx1"/>
              </a:solidFill>
              <a:cs typeface="B Titr" pitchFamily="2" charset="-78"/>
            </a:endParaRPr>
          </a:p>
          <a:p>
            <a:pPr>
              <a:lnSpc>
                <a:spcPct val="150000"/>
              </a:lnSpc>
            </a:pPr>
            <a:r>
              <a:rPr lang="fa-IR" sz="2400" dirty="0" smtClean="0">
                <a:solidFill>
                  <a:srgbClr val="C00000"/>
                </a:solidFill>
                <a:cs typeface="B Titr" pitchFamily="2" charset="-78"/>
              </a:rPr>
              <a:t>ارتباط با مدرس:</a:t>
            </a:r>
          </a:p>
          <a:p>
            <a:pPr>
              <a:lnSpc>
                <a:spcPct val="150000"/>
              </a:lnSpc>
            </a:pPr>
            <a:r>
              <a:rPr lang="en-US" dirty="0" smtClean="0">
                <a:solidFill>
                  <a:srgbClr val="C00000"/>
                </a:solidFill>
                <a:cs typeface="B Titr" pitchFamily="2" charset="-78"/>
              </a:rPr>
              <a:t>r.3450306@gmail.com</a:t>
            </a:r>
            <a:endParaRPr lang="en-US" dirty="0">
              <a:solidFill>
                <a:srgbClr val="C00000"/>
              </a:solidFill>
              <a:cs typeface="B Titr" pitchFamily="2" charset="-78"/>
            </a:endParaRPr>
          </a:p>
        </p:txBody>
      </p:sp>
      <p:pic>
        <p:nvPicPr>
          <p:cNvPr id="5" name="توضیحات">
            <a:hlinkClick r:id="" action="ppaction://media"/>
          </p:cNvPr>
          <p:cNvPicPr>
            <a:picLocks noRot="1" noChangeAspect="1"/>
          </p:cNvPicPr>
          <p:nvPr>
            <a:wavAudioFile r:embed="rId1" name="توضیحات"/>
          </p:nvPr>
        </p:nvPicPr>
        <p:blipFill>
          <a:blip r:embed="rId3"/>
          <a:stretch>
            <a:fillRect/>
          </a:stretch>
        </p:blipFill>
        <p:spPr>
          <a:xfrm>
            <a:off x="1143000" y="2133600"/>
            <a:ext cx="1066800" cy="10668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2551" fill="hold"/>
                                        <p:tgtEl>
                                          <p:spTgt spid="5"/>
                                        </p:tgtEl>
                                      </p:cBhvr>
                                    </p:cmd>
                                  </p:childTnLst>
                                </p:cTn>
                              </p:par>
                            </p:childTnLst>
                          </p:cTn>
                        </p:par>
                      </p:childTnLst>
                    </p:cTn>
                  </p:par>
                </p:childTnLst>
              </p:cTn>
              <p:nextCondLst>
                <p:cond evt="onClick" delay="0">
                  <p:tgtEl>
                    <p:spTgt spid="5"/>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85800"/>
            <a:ext cx="8229600" cy="5791200"/>
          </a:xfrm>
        </p:spPr>
        <p:style>
          <a:lnRef idx="2">
            <a:schemeClr val="dk1">
              <a:shade val="50000"/>
            </a:schemeClr>
          </a:lnRef>
          <a:fillRef idx="1">
            <a:schemeClr val="dk1"/>
          </a:fillRef>
          <a:effectRef idx="0">
            <a:schemeClr val="dk1"/>
          </a:effectRef>
          <a:fontRef idx="minor">
            <a:schemeClr val="lt1"/>
          </a:fontRef>
        </p:style>
        <p:txBody>
          <a:bodyPr/>
          <a:lstStyle/>
          <a:p>
            <a:pPr>
              <a:lnSpc>
                <a:spcPct val="200000"/>
              </a:lnSpc>
            </a:pPr>
            <a:r>
              <a:rPr lang="fa-IR" dirty="0" smtClean="0">
                <a:cs typeface="B Titr" pitchFamily="2" charset="-78"/>
              </a:rPr>
              <a:t>1. انتخاب موضوع تحقیق </a:t>
            </a:r>
            <a:br>
              <a:rPr lang="fa-IR" dirty="0" smtClean="0">
                <a:cs typeface="B Titr" pitchFamily="2" charset="-78"/>
              </a:rPr>
            </a:br>
            <a:r>
              <a:rPr lang="fa-IR" dirty="0" smtClean="0">
                <a:cs typeface="B Titr" pitchFamily="2" charset="-78"/>
              </a:rPr>
              <a:t>و ملاک های آن</a:t>
            </a:r>
            <a:endParaRPr lang="en-US" dirty="0">
              <a:cs typeface="B Titr" pitchFamily="2" charset="-78"/>
            </a:endParaRP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126162"/>
          </a:xfrm>
        </p:spPr>
        <p:txBody>
          <a:bodyPr>
            <a:normAutofit/>
          </a:bodyPr>
          <a:lstStyle/>
          <a:p>
            <a:r>
              <a:rPr lang="fa-IR" sz="8000" dirty="0" smtClean="0">
                <a:cs typeface="B Titr" pitchFamily="2" charset="-78"/>
              </a:rPr>
              <a:t>جلسه دهم</a:t>
            </a:r>
            <a:endParaRPr lang="fa-IR" sz="8000" dirty="0">
              <a:cs typeface="B Titr" pitchFamily="2" charset="-78"/>
            </a:endParaRP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Text Box 2"/>
          <p:cNvSpPr txBox="1">
            <a:spLocks noChangeArrowheads="1"/>
          </p:cNvSpPr>
          <p:nvPr/>
        </p:nvSpPr>
        <p:spPr bwMode="auto">
          <a:xfrm>
            <a:off x="609600" y="1066800"/>
            <a:ext cx="8001000" cy="769441"/>
          </a:xfrm>
          <a:prstGeom prst="rect">
            <a:avLst/>
          </a:prstGeom>
          <a:solidFill>
            <a:srgbClr val="FF0000"/>
          </a:solidFill>
          <a:ln w="9525">
            <a:noFill/>
            <a:miter lim="800000"/>
            <a:headEnd/>
            <a:tailEnd/>
          </a:ln>
        </p:spPr>
        <p:txBody>
          <a:bodyPr wrap="square">
            <a:spAutoFit/>
          </a:bodyPr>
          <a:lstStyle/>
          <a:p>
            <a:pPr algn="ctr" rtl="1">
              <a:spcBef>
                <a:spcPct val="0"/>
              </a:spcBef>
            </a:pPr>
            <a:r>
              <a:rPr lang="fa-IR" sz="4400" b="1" dirty="0" smtClean="0">
                <a:solidFill>
                  <a:srgbClr val="FFFF00"/>
                </a:solidFill>
                <a:cs typeface="Mitra" pitchFamily="2" charset="-78"/>
              </a:rPr>
              <a:t>11. روش های گردآوری اطلاعات</a:t>
            </a:r>
            <a:endParaRPr lang="en-US" sz="4400" b="1" dirty="0">
              <a:solidFill>
                <a:srgbClr val="FFFF00"/>
              </a:solidFill>
              <a:cs typeface="Mitra" pitchFamily="2" charset="-78"/>
            </a:endParaRPr>
          </a:p>
        </p:txBody>
      </p:sp>
      <p:sp>
        <p:nvSpPr>
          <p:cNvPr id="177155" name="Text Box 3"/>
          <p:cNvSpPr txBox="1">
            <a:spLocks noChangeArrowheads="1"/>
          </p:cNvSpPr>
          <p:nvPr/>
        </p:nvSpPr>
        <p:spPr bwMode="auto">
          <a:xfrm>
            <a:off x="533400" y="2362200"/>
            <a:ext cx="8153400" cy="3416320"/>
          </a:xfrm>
          <a:prstGeom prst="rect">
            <a:avLst/>
          </a:prstGeom>
          <a:solidFill>
            <a:srgbClr val="FFFF00"/>
          </a:solidFill>
          <a:ln w="9525">
            <a:noFill/>
            <a:miter lim="800000"/>
            <a:headEnd/>
            <a:tailEnd/>
          </a:ln>
        </p:spPr>
        <p:txBody>
          <a:bodyPr wrap="square">
            <a:spAutoFit/>
          </a:bodyPr>
          <a:lstStyle/>
          <a:p>
            <a:pPr marL="457200" indent="-457200" algn="r" rtl="1">
              <a:lnSpc>
                <a:spcPct val="200000"/>
              </a:lnSpc>
              <a:buFont typeface="Wingdings" pitchFamily="2" charset="2"/>
              <a:buChar char="ü"/>
            </a:pPr>
            <a:r>
              <a:rPr lang="fa-IR" sz="3600" b="1" dirty="0" smtClean="0">
                <a:solidFill>
                  <a:srgbClr val="FF0000"/>
                </a:solidFill>
                <a:cs typeface="Mitra" pitchFamily="2" charset="-78"/>
              </a:rPr>
              <a:t>کتابخانه ای:</a:t>
            </a:r>
            <a:r>
              <a:rPr lang="fa-IR" sz="3600" b="1" dirty="0" smtClean="0">
                <a:solidFill>
                  <a:srgbClr val="FF0000"/>
                </a:solidFill>
                <a:cs typeface="B Zar" pitchFamily="2" charset="-78"/>
              </a:rPr>
              <a:t> </a:t>
            </a:r>
          </a:p>
          <a:p>
            <a:pPr marL="457200" indent="-457200" algn="r" rtl="1">
              <a:lnSpc>
                <a:spcPct val="200000"/>
              </a:lnSpc>
            </a:pPr>
            <a:r>
              <a:rPr lang="fa-IR" sz="3600" dirty="0" smtClean="0">
                <a:solidFill>
                  <a:schemeClr val="bg1"/>
                </a:solidFill>
                <a:cs typeface="B Zar" pitchFamily="2" charset="-78"/>
              </a:rPr>
              <a:t>  یعنی با </a:t>
            </a:r>
            <a:r>
              <a:rPr lang="fa-IR" sz="3600" dirty="0" smtClean="0">
                <a:solidFill>
                  <a:schemeClr val="bg1"/>
                </a:solidFill>
                <a:cs typeface="Mitra" pitchFamily="2" charset="-78"/>
              </a:rPr>
              <a:t>آمار خوانی-تصویر خوانی-سند خوانی یا ترکیبی</a:t>
            </a:r>
          </a:p>
          <a:p>
            <a:pPr marL="457200" indent="-457200" algn="r" rtl="1">
              <a:lnSpc>
                <a:spcPct val="200000"/>
              </a:lnSpc>
              <a:buFont typeface="Wingdings" pitchFamily="2" charset="2"/>
              <a:buChar char="ü"/>
            </a:pPr>
            <a:r>
              <a:rPr lang="fa-IR" sz="3600" b="1" dirty="0" smtClean="0">
                <a:solidFill>
                  <a:srgbClr val="FF0000"/>
                </a:solidFill>
                <a:cs typeface="Mitra" pitchFamily="2" charset="-78"/>
              </a:rPr>
              <a:t>میدانی</a:t>
            </a:r>
            <a:endParaRPr lang="en-US" sz="3600" b="1" dirty="0">
              <a:solidFill>
                <a:srgbClr val="FF0000"/>
              </a:solidFill>
              <a:cs typeface="B Zar" pitchFamily="2" charset="-7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77154">
                                            <p:txEl>
                                              <p:pRg st="0" end="0"/>
                                            </p:txEl>
                                          </p:spTgt>
                                        </p:tgtEl>
                                        <p:attrNameLst>
                                          <p:attrName>style.visibility</p:attrName>
                                        </p:attrNameLst>
                                      </p:cBhvr>
                                      <p:to>
                                        <p:strVal val="visible"/>
                                      </p:to>
                                    </p:set>
                                    <p:animEffect transition="in" filter="dissolve">
                                      <p:cBhvr>
                                        <p:cTn id="7" dur="500"/>
                                        <p:tgtEl>
                                          <p:spTgt spid="17715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77155">
                                            <p:txEl>
                                              <p:pRg st="0" end="0"/>
                                            </p:txEl>
                                          </p:spTgt>
                                        </p:tgtEl>
                                        <p:attrNameLst>
                                          <p:attrName>style.visibility</p:attrName>
                                        </p:attrNameLst>
                                      </p:cBhvr>
                                      <p:to>
                                        <p:strVal val="visible"/>
                                      </p:to>
                                    </p:set>
                                    <p:animEffect transition="in" filter="dissolve">
                                      <p:cBhvr>
                                        <p:cTn id="12" dur="500"/>
                                        <p:tgtEl>
                                          <p:spTgt spid="17715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77155">
                                            <p:txEl>
                                              <p:pRg st="1" end="1"/>
                                            </p:txEl>
                                          </p:spTgt>
                                        </p:tgtEl>
                                        <p:attrNameLst>
                                          <p:attrName>style.visibility</p:attrName>
                                        </p:attrNameLst>
                                      </p:cBhvr>
                                      <p:to>
                                        <p:strVal val="visible"/>
                                      </p:to>
                                    </p:set>
                                    <p:animEffect transition="in" filter="dissolve">
                                      <p:cBhvr>
                                        <p:cTn id="17" dur="500"/>
                                        <p:tgtEl>
                                          <p:spTgt spid="17715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77155">
                                            <p:txEl>
                                              <p:pRg st="2" end="2"/>
                                            </p:txEl>
                                          </p:spTgt>
                                        </p:tgtEl>
                                        <p:attrNameLst>
                                          <p:attrName>style.visibility</p:attrName>
                                        </p:attrNameLst>
                                      </p:cBhvr>
                                      <p:to>
                                        <p:strVal val="visible"/>
                                      </p:to>
                                    </p:set>
                                    <p:animEffect transition="in" filter="dissolve">
                                      <p:cBhvr>
                                        <p:cTn id="22" dur="500"/>
                                        <p:tgtEl>
                                          <p:spTgt spid="17715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154" grpId="0" build="p" autoUpdateAnimBg="0" advAuto="0"/>
      <p:bldP spid="177155" grpId="0" build="p" autoUpdateAnimBg="0"/>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Text Box 2"/>
          <p:cNvSpPr txBox="1">
            <a:spLocks noChangeArrowheads="1"/>
          </p:cNvSpPr>
          <p:nvPr/>
        </p:nvSpPr>
        <p:spPr bwMode="auto">
          <a:xfrm>
            <a:off x="685800" y="228600"/>
            <a:ext cx="7924800" cy="923330"/>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wrap="square">
            <a:spAutoFit/>
          </a:bodyPr>
          <a:lstStyle/>
          <a:p>
            <a:pPr algn="ctr">
              <a:spcBef>
                <a:spcPct val="0"/>
              </a:spcBef>
            </a:pPr>
            <a:r>
              <a:rPr lang="ar-SA" sz="5400" b="1" dirty="0">
                <a:solidFill>
                  <a:srgbClr val="FFFF00"/>
                </a:solidFill>
                <a:cs typeface="Mitra" pitchFamily="2" charset="-78"/>
              </a:rPr>
              <a:t>ابزارهاي جمع آوري داده ها </a:t>
            </a:r>
            <a:endParaRPr lang="en-US" sz="5400" b="1" dirty="0">
              <a:solidFill>
                <a:srgbClr val="FFFF00"/>
              </a:solidFill>
              <a:cs typeface="Mitra" pitchFamily="2" charset="-78"/>
            </a:endParaRPr>
          </a:p>
        </p:txBody>
      </p:sp>
      <p:sp>
        <p:nvSpPr>
          <p:cNvPr id="177155" name="Text Box 3"/>
          <p:cNvSpPr txBox="1">
            <a:spLocks noChangeArrowheads="1"/>
          </p:cNvSpPr>
          <p:nvPr/>
        </p:nvSpPr>
        <p:spPr bwMode="auto">
          <a:xfrm>
            <a:off x="714348" y="1371601"/>
            <a:ext cx="7820052" cy="5355312"/>
          </a:xfrm>
          <a:prstGeom prst="rect">
            <a:avLst/>
          </a:prstGeom>
          <a:solidFill>
            <a:srgbClr val="FFC000"/>
          </a:solidFill>
          <a:ln w="9525">
            <a:noFill/>
            <a:miter lim="800000"/>
            <a:headEnd/>
            <a:tailEnd/>
          </a:ln>
        </p:spPr>
        <p:txBody>
          <a:bodyPr wrap="square">
            <a:spAutoFit/>
          </a:bodyPr>
          <a:lstStyle/>
          <a:p>
            <a:pPr marL="457200" indent="-457200" algn="r" rtl="1">
              <a:lnSpc>
                <a:spcPct val="150000"/>
              </a:lnSpc>
            </a:pPr>
            <a:r>
              <a:rPr lang="fa-IR" sz="2800" dirty="0" smtClean="0">
                <a:solidFill>
                  <a:schemeClr val="bg1"/>
                </a:solidFill>
                <a:cs typeface="Mitra" pitchFamily="2" charset="-78"/>
              </a:rPr>
              <a:t>1-  </a:t>
            </a:r>
            <a:r>
              <a:rPr lang="fa-IR" sz="3200" b="1" dirty="0" smtClean="0">
                <a:solidFill>
                  <a:srgbClr val="0070C0"/>
                </a:solidFill>
                <a:cs typeface="Mitra" pitchFamily="2" charset="-78"/>
              </a:rPr>
              <a:t>اب</a:t>
            </a:r>
            <a:r>
              <a:rPr lang="ar-SA" sz="3200" b="1" u="sng" dirty="0" smtClean="0">
                <a:solidFill>
                  <a:srgbClr val="0070C0"/>
                </a:solidFill>
                <a:cs typeface="Mitra" pitchFamily="2" charset="-78"/>
              </a:rPr>
              <a:t>ز</a:t>
            </a:r>
            <a:r>
              <a:rPr lang="fa-IR" sz="3200" b="1" dirty="0" smtClean="0">
                <a:solidFill>
                  <a:srgbClr val="0070C0"/>
                </a:solidFill>
                <a:cs typeface="Mitra" pitchFamily="2" charset="-78"/>
              </a:rPr>
              <a:t>ار روش میدانی:</a:t>
            </a:r>
            <a:endParaRPr lang="fa-IR" sz="2800" b="1" dirty="0" smtClean="0">
              <a:solidFill>
                <a:srgbClr val="0070C0"/>
              </a:solidFill>
              <a:cs typeface="Mitra" pitchFamily="2" charset="-78"/>
            </a:endParaRPr>
          </a:p>
          <a:p>
            <a:pPr marL="1084263" indent="-6350" algn="r" rtl="1">
              <a:lnSpc>
                <a:spcPct val="150000"/>
              </a:lnSpc>
              <a:buFont typeface="Wingdings" pitchFamily="2" charset="2"/>
              <a:buChar char="ü"/>
            </a:pPr>
            <a:r>
              <a:rPr lang="ar-SA" sz="2800" dirty="0" smtClean="0">
                <a:solidFill>
                  <a:schemeClr val="bg1"/>
                </a:solidFill>
                <a:cs typeface="Mitra" pitchFamily="2" charset="-78"/>
              </a:rPr>
              <a:t>مشاهده</a:t>
            </a:r>
            <a:endParaRPr lang="ar-SA" sz="2800" dirty="0">
              <a:solidFill>
                <a:schemeClr val="bg1"/>
              </a:solidFill>
              <a:cs typeface="Mitra" pitchFamily="2" charset="-78"/>
            </a:endParaRPr>
          </a:p>
          <a:p>
            <a:pPr marL="1084263" indent="-6350" algn="r" rtl="1">
              <a:lnSpc>
                <a:spcPct val="150000"/>
              </a:lnSpc>
              <a:buFont typeface="Wingdings" pitchFamily="2" charset="2"/>
              <a:buChar char="ü"/>
            </a:pPr>
            <a:r>
              <a:rPr lang="ar-SA" sz="2800" dirty="0" smtClean="0">
                <a:solidFill>
                  <a:schemeClr val="bg1"/>
                </a:solidFill>
                <a:cs typeface="Mitra" pitchFamily="2" charset="-78"/>
              </a:rPr>
              <a:t>پرسشنامه</a:t>
            </a:r>
            <a:endParaRPr lang="ar-SA" sz="2800" dirty="0">
              <a:solidFill>
                <a:schemeClr val="bg1"/>
              </a:solidFill>
              <a:cs typeface="Mitra" pitchFamily="2" charset="-78"/>
            </a:endParaRPr>
          </a:p>
          <a:p>
            <a:pPr marL="1084263" indent="-6350" algn="r" rtl="1">
              <a:lnSpc>
                <a:spcPct val="150000"/>
              </a:lnSpc>
              <a:buFont typeface="Wingdings" pitchFamily="2" charset="2"/>
              <a:buChar char="ü"/>
            </a:pPr>
            <a:r>
              <a:rPr lang="ar-SA" sz="2800" dirty="0" smtClean="0">
                <a:solidFill>
                  <a:schemeClr val="bg1"/>
                </a:solidFill>
                <a:cs typeface="Mitra" pitchFamily="2" charset="-78"/>
              </a:rPr>
              <a:t>مصاحبه</a:t>
            </a:r>
            <a:endParaRPr lang="fa-IR" sz="2800" dirty="0" smtClean="0">
              <a:solidFill>
                <a:schemeClr val="bg1"/>
              </a:solidFill>
              <a:cs typeface="Mitra" pitchFamily="2" charset="-78"/>
            </a:endParaRPr>
          </a:p>
          <a:p>
            <a:pPr marL="1084263" indent="-6350" algn="r" rtl="1">
              <a:lnSpc>
                <a:spcPct val="150000"/>
              </a:lnSpc>
              <a:buFont typeface="Wingdings" pitchFamily="2" charset="2"/>
              <a:buChar char="ü"/>
            </a:pPr>
            <a:r>
              <a:rPr lang="fa-IR" sz="2800" dirty="0" smtClean="0">
                <a:solidFill>
                  <a:schemeClr val="bg1"/>
                </a:solidFill>
                <a:cs typeface="Mitra" pitchFamily="2" charset="-78"/>
              </a:rPr>
              <a:t>تصویر برداری</a:t>
            </a:r>
            <a:endParaRPr lang="ar-SA" sz="2800" dirty="0">
              <a:solidFill>
                <a:srgbClr val="FFFF00"/>
              </a:solidFill>
              <a:cs typeface="Mitra" pitchFamily="2" charset="-78"/>
            </a:endParaRPr>
          </a:p>
          <a:p>
            <a:pPr marL="457200" indent="-457200" algn="r" rtl="1">
              <a:lnSpc>
                <a:spcPct val="150000"/>
              </a:lnSpc>
            </a:pPr>
            <a:r>
              <a:rPr lang="fa-IR" sz="2800" dirty="0" smtClean="0">
                <a:solidFill>
                  <a:schemeClr val="bg1"/>
                </a:solidFill>
                <a:cs typeface="B Zar" pitchFamily="2" charset="-78"/>
              </a:rPr>
              <a:t>2- </a:t>
            </a:r>
            <a:r>
              <a:rPr lang="fa-IR" sz="2800" b="1" dirty="0" smtClean="0">
                <a:solidFill>
                  <a:srgbClr val="FF0000"/>
                </a:solidFill>
                <a:cs typeface="B Zar" pitchFamily="2" charset="-78"/>
              </a:rPr>
              <a:t>روش کتابخانه ای</a:t>
            </a:r>
            <a:endParaRPr lang="fa-IR" sz="2800" b="1" dirty="0" smtClean="0">
              <a:solidFill>
                <a:srgbClr val="FF0000"/>
              </a:solidFill>
              <a:cs typeface="Mitra" pitchFamily="2" charset="-78"/>
            </a:endParaRPr>
          </a:p>
          <a:p>
            <a:pPr marL="457200" indent="-457200" algn="r" rtl="1"/>
            <a:endParaRPr lang="fa-IR" sz="2800" dirty="0" smtClean="0">
              <a:solidFill>
                <a:schemeClr val="bg1"/>
              </a:solidFill>
              <a:cs typeface="B Zar" pitchFamily="2" charset="-78"/>
            </a:endParaRPr>
          </a:p>
          <a:p>
            <a:pPr marL="457200" indent="-457200" algn="r" rtl="1"/>
            <a:endParaRPr lang="fa-IR" sz="2800" dirty="0" smtClean="0">
              <a:solidFill>
                <a:schemeClr val="bg1"/>
              </a:solidFill>
              <a:cs typeface="B Zar" pitchFamily="2" charset="-78"/>
            </a:endParaRPr>
          </a:p>
          <a:p>
            <a:pPr marL="457200" indent="-457200" algn="r" rtl="1"/>
            <a:endParaRPr lang="en-US" sz="2800" dirty="0">
              <a:solidFill>
                <a:schemeClr val="bg1"/>
              </a:solidFill>
              <a:cs typeface="B Zar" pitchFamily="2" charset="-7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77154">
                                            <p:txEl>
                                              <p:pRg st="0" end="0"/>
                                            </p:txEl>
                                          </p:spTgt>
                                        </p:tgtEl>
                                        <p:attrNameLst>
                                          <p:attrName>style.visibility</p:attrName>
                                        </p:attrNameLst>
                                      </p:cBhvr>
                                      <p:to>
                                        <p:strVal val="visible"/>
                                      </p:to>
                                    </p:set>
                                    <p:animEffect transition="in" filter="dissolve">
                                      <p:cBhvr>
                                        <p:cTn id="7" dur="500"/>
                                        <p:tgtEl>
                                          <p:spTgt spid="17715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77155">
                                            <p:txEl>
                                              <p:pRg st="0" end="0"/>
                                            </p:txEl>
                                          </p:spTgt>
                                        </p:tgtEl>
                                        <p:attrNameLst>
                                          <p:attrName>style.visibility</p:attrName>
                                        </p:attrNameLst>
                                      </p:cBhvr>
                                      <p:to>
                                        <p:strVal val="visible"/>
                                      </p:to>
                                    </p:set>
                                    <p:animEffect transition="in" filter="dissolve">
                                      <p:cBhvr>
                                        <p:cTn id="12" dur="500"/>
                                        <p:tgtEl>
                                          <p:spTgt spid="17715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77155">
                                            <p:txEl>
                                              <p:pRg st="1" end="1"/>
                                            </p:txEl>
                                          </p:spTgt>
                                        </p:tgtEl>
                                        <p:attrNameLst>
                                          <p:attrName>style.visibility</p:attrName>
                                        </p:attrNameLst>
                                      </p:cBhvr>
                                      <p:to>
                                        <p:strVal val="visible"/>
                                      </p:to>
                                    </p:set>
                                    <p:animEffect transition="in" filter="dissolve">
                                      <p:cBhvr>
                                        <p:cTn id="17" dur="500"/>
                                        <p:tgtEl>
                                          <p:spTgt spid="17715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77155">
                                            <p:txEl>
                                              <p:pRg st="2" end="2"/>
                                            </p:txEl>
                                          </p:spTgt>
                                        </p:tgtEl>
                                        <p:attrNameLst>
                                          <p:attrName>style.visibility</p:attrName>
                                        </p:attrNameLst>
                                      </p:cBhvr>
                                      <p:to>
                                        <p:strVal val="visible"/>
                                      </p:to>
                                    </p:set>
                                    <p:animEffect transition="in" filter="dissolve">
                                      <p:cBhvr>
                                        <p:cTn id="22" dur="500"/>
                                        <p:tgtEl>
                                          <p:spTgt spid="17715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77155">
                                            <p:txEl>
                                              <p:pRg st="3" end="3"/>
                                            </p:txEl>
                                          </p:spTgt>
                                        </p:tgtEl>
                                        <p:attrNameLst>
                                          <p:attrName>style.visibility</p:attrName>
                                        </p:attrNameLst>
                                      </p:cBhvr>
                                      <p:to>
                                        <p:strVal val="visible"/>
                                      </p:to>
                                    </p:set>
                                    <p:animEffect transition="in" filter="dissolve">
                                      <p:cBhvr>
                                        <p:cTn id="27" dur="500"/>
                                        <p:tgtEl>
                                          <p:spTgt spid="17715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77155">
                                            <p:txEl>
                                              <p:pRg st="4" end="4"/>
                                            </p:txEl>
                                          </p:spTgt>
                                        </p:tgtEl>
                                        <p:attrNameLst>
                                          <p:attrName>style.visibility</p:attrName>
                                        </p:attrNameLst>
                                      </p:cBhvr>
                                      <p:to>
                                        <p:strVal val="visible"/>
                                      </p:to>
                                    </p:set>
                                    <p:animEffect transition="in" filter="dissolve">
                                      <p:cBhvr>
                                        <p:cTn id="32" dur="500"/>
                                        <p:tgtEl>
                                          <p:spTgt spid="17715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77155">
                                            <p:txEl>
                                              <p:pRg st="5" end="5"/>
                                            </p:txEl>
                                          </p:spTgt>
                                        </p:tgtEl>
                                        <p:attrNameLst>
                                          <p:attrName>style.visibility</p:attrName>
                                        </p:attrNameLst>
                                      </p:cBhvr>
                                      <p:to>
                                        <p:strVal val="visible"/>
                                      </p:to>
                                    </p:set>
                                    <p:animEffect transition="in" filter="dissolve">
                                      <p:cBhvr>
                                        <p:cTn id="37" dur="500"/>
                                        <p:tgtEl>
                                          <p:spTgt spid="17715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154" grpId="0" build="p" autoUpdateAnimBg="0" advAuto="0"/>
      <p:bldP spid="177155" grpId="0" build="p" autoUpdateAnimBg="0"/>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ext Box 2"/>
          <p:cNvSpPr txBox="1">
            <a:spLocks noChangeArrowheads="1"/>
          </p:cNvSpPr>
          <p:nvPr/>
        </p:nvSpPr>
        <p:spPr bwMode="auto">
          <a:xfrm>
            <a:off x="228600" y="228600"/>
            <a:ext cx="8534400" cy="923330"/>
          </a:xfrm>
          <a:prstGeom prst="rect">
            <a:avLst/>
          </a:prstGeom>
          <a:ln>
            <a:headEnd/>
            <a:tailEnd/>
          </a:ln>
        </p:spPr>
        <p:style>
          <a:lnRef idx="0">
            <a:schemeClr val="accent4"/>
          </a:lnRef>
          <a:fillRef idx="3">
            <a:schemeClr val="accent4"/>
          </a:fillRef>
          <a:effectRef idx="3">
            <a:schemeClr val="accent4"/>
          </a:effectRef>
          <a:fontRef idx="minor">
            <a:schemeClr val="lt1"/>
          </a:fontRef>
        </p:style>
        <p:txBody>
          <a:bodyPr wrap="square">
            <a:spAutoFit/>
          </a:bodyPr>
          <a:lstStyle/>
          <a:p>
            <a:pPr algn="ctr" rtl="1">
              <a:spcBef>
                <a:spcPct val="0"/>
              </a:spcBef>
            </a:pPr>
            <a:r>
              <a:rPr lang="ar-SA" sz="5400" b="1" dirty="0">
                <a:solidFill>
                  <a:srgbClr val="FFFF00"/>
                </a:solidFill>
                <a:cs typeface="Mitra" pitchFamily="2" charset="-78"/>
              </a:rPr>
              <a:t>1ـ مشاهده</a:t>
            </a:r>
            <a:r>
              <a:rPr lang="en-US" sz="5400" b="1" dirty="0">
                <a:solidFill>
                  <a:srgbClr val="FFFF00"/>
                </a:solidFill>
                <a:cs typeface="Mitra" pitchFamily="2" charset="-78"/>
              </a:rPr>
              <a:t> </a:t>
            </a:r>
            <a:r>
              <a:rPr lang="en-US" sz="5400" b="1" dirty="0">
                <a:solidFill>
                  <a:schemeClr val="bg1"/>
                </a:solidFill>
                <a:cs typeface="Mitra" pitchFamily="2" charset="-78"/>
              </a:rPr>
              <a:t>observation</a:t>
            </a:r>
            <a:r>
              <a:rPr lang="en-US" sz="5400" b="1" dirty="0">
                <a:solidFill>
                  <a:srgbClr val="FFFF00"/>
                </a:solidFill>
                <a:cs typeface="Mitra" pitchFamily="2" charset="-78"/>
              </a:rPr>
              <a:t>  </a:t>
            </a:r>
            <a:r>
              <a:rPr lang="en-US" sz="5400" b="1" dirty="0" smtClean="0">
                <a:solidFill>
                  <a:srgbClr val="FFFF00"/>
                </a:solidFill>
                <a:cs typeface="Mitra" pitchFamily="2" charset="-78"/>
              </a:rPr>
              <a:t>      </a:t>
            </a:r>
            <a:endParaRPr lang="ar-SA" sz="5400" b="1" dirty="0">
              <a:solidFill>
                <a:srgbClr val="FFFF00"/>
              </a:solidFill>
              <a:cs typeface="Mitra" pitchFamily="2" charset="-78"/>
            </a:endParaRPr>
          </a:p>
        </p:txBody>
      </p:sp>
      <p:sp>
        <p:nvSpPr>
          <p:cNvPr id="101379" name="Text Box 3"/>
          <p:cNvSpPr txBox="1">
            <a:spLocks noChangeArrowheads="1"/>
          </p:cNvSpPr>
          <p:nvPr/>
        </p:nvSpPr>
        <p:spPr bwMode="auto">
          <a:xfrm>
            <a:off x="304800" y="1371600"/>
            <a:ext cx="8382000" cy="5124480"/>
          </a:xfrm>
          <a:prstGeom prst="rect">
            <a:avLst/>
          </a:prstGeom>
          <a:solidFill>
            <a:srgbClr val="FFC000"/>
          </a:solidFill>
          <a:ln w="9525">
            <a:noFill/>
            <a:miter lim="800000"/>
            <a:headEnd/>
            <a:tailEnd/>
          </a:ln>
        </p:spPr>
        <p:txBody>
          <a:bodyPr wrap="square">
            <a:spAutoFit/>
          </a:bodyPr>
          <a:lstStyle/>
          <a:p>
            <a:pPr marL="457200" indent="-457200" algn="just" rtl="1">
              <a:lnSpc>
                <a:spcPct val="150000"/>
              </a:lnSpc>
              <a:buFont typeface="Wingdings" pitchFamily="2" charset="2"/>
              <a:buNone/>
            </a:pPr>
            <a:r>
              <a:rPr lang="ar-SA" sz="3600" b="1" dirty="0" smtClean="0">
                <a:solidFill>
                  <a:srgbClr val="0070C0"/>
                </a:solidFill>
                <a:cs typeface="B Zar" pitchFamily="2" charset="-78"/>
              </a:rPr>
              <a:t>ويژگي</a:t>
            </a:r>
            <a:r>
              <a:rPr lang="en-US" sz="3600" b="1" dirty="0" smtClean="0">
                <a:solidFill>
                  <a:srgbClr val="0070C0"/>
                </a:solidFill>
                <a:cs typeface="B Zar" pitchFamily="2" charset="-78"/>
              </a:rPr>
              <a:t> </a:t>
            </a:r>
            <a:r>
              <a:rPr lang="ar-SA" sz="3600" b="1" dirty="0" smtClean="0">
                <a:solidFill>
                  <a:srgbClr val="0070C0"/>
                </a:solidFill>
                <a:cs typeface="B Zar" pitchFamily="2" charset="-78"/>
              </a:rPr>
              <a:t>هاي </a:t>
            </a:r>
            <a:r>
              <a:rPr lang="ar-SA" sz="3600" b="1" dirty="0">
                <a:solidFill>
                  <a:srgbClr val="0070C0"/>
                </a:solidFill>
                <a:cs typeface="B Zar" pitchFamily="2" charset="-78"/>
              </a:rPr>
              <a:t>مشاهده</a:t>
            </a:r>
            <a:r>
              <a:rPr lang="en-US" sz="3600" b="1" dirty="0">
                <a:solidFill>
                  <a:srgbClr val="0070C0"/>
                </a:solidFill>
                <a:cs typeface="B Zar" pitchFamily="2" charset="-78"/>
              </a:rPr>
              <a:t>:</a:t>
            </a:r>
            <a:endParaRPr lang="ar-SA" sz="3600" b="1" dirty="0">
              <a:solidFill>
                <a:srgbClr val="0070C0"/>
              </a:solidFill>
              <a:cs typeface="B Zar" pitchFamily="2" charset="-78"/>
            </a:endParaRPr>
          </a:p>
          <a:p>
            <a:pPr marL="457200" indent="-457200" algn="just">
              <a:lnSpc>
                <a:spcPct val="150000"/>
              </a:lnSpc>
              <a:buFont typeface="Wingdings" pitchFamily="2" charset="2"/>
              <a:buNone/>
            </a:pPr>
            <a:endParaRPr lang="ar-SA" sz="1400" dirty="0">
              <a:solidFill>
                <a:srgbClr val="66FF33"/>
              </a:solidFill>
              <a:cs typeface="B Zar" pitchFamily="2" charset="-78"/>
            </a:endParaRPr>
          </a:p>
          <a:p>
            <a:pPr marL="457200" indent="-457200" algn="just" rtl="1">
              <a:lnSpc>
                <a:spcPct val="150000"/>
              </a:lnSpc>
              <a:buFont typeface="Wingdings" pitchFamily="2" charset="2"/>
              <a:buChar char="ü"/>
            </a:pPr>
            <a:r>
              <a:rPr lang="ar-SA" sz="3200" dirty="0">
                <a:solidFill>
                  <a:schemeClr val="bg1"/>
                </a:solidFill>
                <a:cs typeface="B Zar" pitchFamily="2" charset="-78"/>
              </a:rPr>
              <a:t>متداول ترين و طبيعي ترين ابزار جمع آوري داده هاست . </a:t>
            </a:r>
          </a:p>
          <a:p>
            <a:pPr marL="457200" indent="-457200" algn="just" rtl="1">
              <a:lnSpc>
                <a:spcPct val="150000"/>
              </a:lnSpc>
              <a:buFont typeface="Wingdings" pitchFamily="2" charset="2"/>
              <a:buChar char="ü"/>
            </a:pPr>
            <a:r>
              <a:rPr lang="ar-SA" sz="3200" dirty="0">
                <a:solidFill>
                  <a:schemeClr val="bg1"/>
                </a:solidFill>
                <a:cs typeface="B Zar" pitchFamily="2" charset="-78"/>
              </a:rPr>
              <a:t>اندازه گيري مستقيم پديده‌ها ، </a:t>
            </a:r>
            <a:r>
              <a:rPr lang="ar-SA" sz="3200" dirty="0" smtClean="0">
                <a:solidFill>
                  <a:schemeClr val="bg1"/>
                </a:solidFill>
                <a:cs typeface="B Zar" pitchFamily="2" charset="-78"/>
              </a:rPr>
              <a:t>واقعيت</a:t>
            </a:r>
            <a:r>
              <a:rPr lang="fa-IR" sz="3200" dirty="0" smtClean="0">
                <a:solidFill>
                  <a:schemeClr val="bg1"/>
                </a:solidFill>
                <a:cs typeface="B Zar" pitchFamily="2" charset="-78"/>
              </a:rPr>
              <a:t> </a:t>
            </a:r>
            <a:r>
              <a:rPr lang="ar-SA" sz="3200" dirty="0" smtClean="0">
                <a:solidFill>
                  <a:schemeClr val="bg1"/>
                </a:solidFill>
                <a:cs typeface="B Zar" pitchFamily="2" charset="-78"/>
              </a:rPr>
              <a:t>ها </a:t>
            </a:r>
            <a:r>
              <a:rPr lang="ar-SA" sz="3200" dirty="0">
                <a:solidFill>
                  <a:schemeClr val="bg1"/>
                </a:solidFill>
                <a:cs typeface="B Zar" pitchFamily="2" charset="-78"/>
              </a:rPr>
              <a:t>و طبقه بندي داده ها براي شناخت حاصل مي‌شود . </a:t>
            </a:r>
          </a:p>
          <a:p>
            <a:pPr marL="457200" indent="-457200" algn="just" rtl="1">
              <a:lnSpc>
                <a:spcPct val="150000"/>
              </a:lnSpc>
              <a:buFont typeface="Wingdings" pitchFamily="2" charset="2"/>
              <a:buChar char="ü"/>
            </a:pPr>
            <a:r>
              <a:rPr lang="ar-SA" sz="3200" dirty="0">
                <a:solidFill>
                  <a:schemeClr val="bg1"/>
                </a:solidFill>
                <a:cs typeface="B Zar" pitchFamily="2" charset="-78"/>
              </a:rPr>
              <a:t>هرچند مشاهده‌هاي عادي كمتر شكل علمي دارد ولي مي‌توان به عنوان اولين مرحله شناخت به حساب آورد .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01378">
                                            <p:txEl>
                                              <p:pRg st="0" end="0"/>
                                            </p:txEl>
                                          </p:spTgt>
                                        </p:tgtEl>
                                        <p:attrNameLst>
                                          <p:attrName>style.visibility</p:attrName>
                                        </p:attrNameLst>
                                      </p:cBhvr>
                                      <p:to>
                                        <p:strVal val="visible"/>
                                      </p:to>
                                    </p:set>
                                    <p:animEffect transition="in" filter="dissolve">
                                      <p:cBhvr>
                                        <p:cTn id="7" dur="500"/>
                                        <p:tgtEl>
                                          <p:spTgt spid="10137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1379">
                                            <p:txEl>
                                              <p:pRg st="0" end="0"/>
                                            </p:txEl>
                                          </p:spTgt>
                                        </p:tgtEl>
                                        <p:attrNameLst>
                                          <p:attrName>style.visibility</p:attrName>
                                        </p:attrNameLst>
                                      </p:cBhvr>
                                      <p:to>
                                        <p:strVal val="visible"/>
                                      </p:to>
                                    </p:set>
                                    <p:animEffect transition="in" filter="dissolve">
                                      <p:cBhvr>
                                        <p:cTn id="12" dur="500"/>
                                        <p:tgtEl>
                                          <p:spTgt spid="10137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01379">
                                            <p:txEl>
                                              <p:pRg st="2" end="2"/>
                                            </p:txEl>
                                          </p:spTgt>
                                        </p:tgtEl>
                                        <p:attrNameLst>
                                          <p:attrName>style.visibility</p:attrName>
                                        </p:attrNameLst>
                                      </p:cBhvr>
                                      <p:to>
                                        <p:strVal val="visible"/>
                                      </p:to>
                                    </p:set>
                                    <p:animEffect transition="in" filter="dissolve">
                                      <p:cBhvr>
                                        <p:cTn id="17" dur="500"/>
                                        <p:tgtEl>
                                          <p:spTgt spid="10137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01379">
                                            <p:txEl>
                                              <p:pRg st="3" end="3"/>
                                            </p:txEl>
                                          </p:spTgt>
                                        </p:tgtEl>
                                        <p:attrNameLst>
                                          <p:attrName>style.visibility</p:attrName>
                                        </p:attrNameLst>
                                      </p:cBhvr>
                                      <p:to>
                                        <p:strVal val="visible"/>
                                      </p:to>
                                    </p:set>
                                    <p:animEffect transition="in" filter="dissolve">
                                      <p:cBhvr>
                                        <p:cTn id="22" dur="500"/>
                                        <p:tgtEl>
                                          <p:spTgt spid="10137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01379">
                                            <p:txEl>
                                              <p:pRg st="4" end="4"/>
                                            </p:txEl>
                                          </p:spTgt>
                                        </p:tgtEl>
                                        <p:attrNameLst>
                                          <p:attrName>style.visibility</p:attrName>
                                        </p:attrNameLst>
                                      </p:cBhvr>
                                      <p:to>
                                        <p:strVal val="visible"/>
                                      </p:to>
                                    </p:set>
                                    <p:animEffect transition="in" filter="dissolve">
                                      <p:cBhvr>
                                        <p:cTn id="27" dur="500"/>
                                        <p:tgtEl>
                                          <p:spTgt spid="10137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78" grpId="0" build="p" autoUpdateAnimBg="0" advAuto="0"/>
      <p:bldP spid="101379" grpId="0" build="p" autoUpdateAnimBg="0"/>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ext Box 2"/>
          <p:cNvSpPr txBox="1">
            <a:spLocks noChangeArrowheads="1"/>
          </p:cNvSpPr>
          <p:nvPr/>
        </p:nvSpPr>
        <p:spPr bwMode="auto">
          <a:xfrm>
            <a:off x="685800" y="228600"/>
            <a:ext cx="8153400" cy="830997"/>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square">
            <a:spAutoFit/>
          </a:bodyPr>
          <a:lstStyle/>
          <a:p>
            <a:pPr algn="ctr">
              <a:spcBef>
                <a:spcPct val="0"/>
              </a:spcBef>
            </a:pPr>
            <a:r>
              <a:rPr lang="ar-SA" sz="4800" b="1" dirty="0">
                <a:solidFill>
                  <a:srgbClr val="FFFF00"/>
                </a:solidFill>
                <a:cs typeface="Mitra" pitchFamily="2" charset="-78"/>
              </a:rPr>
              <a:t>انواع مشاهده </a:t>
            </a:r>
          </a:p>
        </p:txBody>
      </p:sp>
      <p:sp>
        <p:nvSpPr>
          <p:cNvPr id="102403" name="Text Box 3"/>
          <p:cNvSpPr txBox="1">
            <a:spLocks noChangeArrowheads="1"/>
          </p:cNvSpPr>
          <p:nvPr/>
        </p:nvSpPr>
        <p:spPr bwMode="auto">
          <a:xfrm>
            <a:off x="381000" y="1676400"/>
            <a:ext cx="8382000" cy="2800767"/>
          </a:xfrm>
          <a:prstGeom prst="rect">
            <a:avLst/>
          </a:prstGeom>
          <a:solidFill>
            <a:srgbClr val="00B0F0"/>
          </a:solidFill>
          <a:ln w="9525">
            <a:noFill/>
            <a:miter lim="800000"/>
            <a:headEnd/>
            <a:tailEnd/>
          </a:ln>
        </p:spPr>
        <p:txBody>
          <a:bodyPr wrap="square">
            <a:spAutoFit/>
          </a:bodyPr>
          <a:lstStyle/>
          <a:p>
            <a:pPr marL="457200" indent="-457200" algn="r" rtl="1">
              <a:buFont typeface="Wingdings" pitchFamily="2" charset="2"/>
              <a:buChar char="ü"/>
            </a:pPr>
            <a:r>
              <a:rPr lang="ar-SA" sz="4400" dirty="0">
                <a:solidFill>
                  <a:schemeClr val="bg1"/>
                </a:solidFill>
                <a:cs typeface="Mitra" pitchFamily="2" charset="-78"/>
              </a:rPr>
              <a:t> آزاد</a:t>
            </a:r>
            <a:r>
              <a:rPr lang="en-US" sz="4400" dirty="0">
                <a:solidFill>
                  <a:schemeClr val="bg1"/>
                </a:solidFill>
                <a:cs typeface="Mitra" pitchFamily="2" charset="-78"/>
              </a:rPr>
              <a:t> </a:t>
            </a:r>
            <a:endParaRPr lang="ar-SA" sz="4400" dirty="0">
              <a:solidFill>
                <a:schemeClr val="bg1"/>
              </a:solidFill>
              <a:cs typeface="Mitra" pitchFamily="2" charset="-78"/>
            </a:endParaRPr>
          </a:p>
          <a:p>
            <a:pPr marL="457200" indent="-457200" algn="r" rtl="1">
              <a:buFont typeface="Wingdings" pitchFamily="2" charset="2"/>
              <a:buChar char="ü"/>
            </a:pPr>
            <a:endParaRPr lang="ar-SA" sz="4400" dirty="0">
              <a:solidFill>
                <a:schemeClr val="bg1"/>
              </a:solidFill>
              <a:cs typeface="Mitra" pitchFamily="2" charset="-78"/>
            </a:endParaRPr>
          </a:p>
          <a:p>
            <a:pPr marL="457200" indent="-457200" algn="r" rtl="1">
              <a:lnSpc>
                <a:spcPct val="200000"/>
              </a:lnSpc>
              <a:buFont typeface="Wingdings" pitchFamily="2" charset="2"/>
              <a:buChar char="ü"/>
            </a:pPr>
            <a:r>
              <a:rPr lang="ar-SA" sz="4400" dirty="0">
                <a:solidFill>
                  <a:schemeClr val="bg1"/>
                </a:solidFill>
                <a:cs typeface="Mitra" pitchFamily="2" charset="-78"/>
              </a:rPr>
              <a:t> </a:t>
            </a:r>
            <a:r>
              <a:rPr lang="ar-SA" sz="4400" dirty="0" smtClean="0">
                <a:solidFill>
                  <a:schemeClr val="bg1"/>
                </a:solidFill>
                <a:cs typeface="Mitra" pitchFamily="2" charset="-78"/>
              </a:rPr>
              <a:t>نظام</a:t>
            </a:r>
            <a:r>
              <a:rPr lang="fa-IR" sz="4400" dirty="0" smtClean="0">
                <a:solidFill>
                  <a:schemeClr val="bg1"/>
                </a:solidFill>
                <a:cs typeface="Mitra" pitchFamily="2" charset="-78"/>
              </a:rPr>
              <a:t> </a:t>
            </a:r>
            <a:r>
              <a:rPr lang="ar-SA" sz="4400" dirty="0" smtClean="0">
                <a:solidFill>
                  <a:schemeClr val="bg1"/>
                </a:solidFill>
                <a:cs typeface="Mitra" pitchFamily="2" charset="-78"/>
              </a:rPr>
              <a:t>دار  </a:t>
            </a:r>
            <a:endParaRPr lang="ar-SA" sz="4400" dirty="0">
              <a:solidFill>
                <a:schemeClr val="bg1"/>
              </a:solidFill>
              <a:cs typeface="Mitra" pitchFamily="2" charset="-7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02402">
                                            <p:txEl>
                                              <p:pRg st="0" end="0"/>
                                            </p:txEl>
                                          </p:spTgt>
                                        </p:tgtEl>
                                        <p:attrNameLst>
                                          <p:attrName>style.visibility</p:attrName>
                                        </p:attrNameLst>
                                      </p:cBhvr>
                                      <p:to>
                                        <p:strVal val="visible"/>
                                      </p:to>
                                    </p:set>
                                    <p:animEffect transition="in" filter="dissolve">
                                      <p:cBhvr>
                                        <p:cTn id="7" dur="500"/>
                                        <p:tgtEl>
                                          <p:spTgt spid="10240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2403">
                                            <p:txEl>
                                              <p:pRg st="0" end="0"/>
                                            </p:txEl>
                                          </p:spTgt>
                                        </p:tgtEl>
                                        <p:attrNameLst>
                                          <p:attrName>style.visibility</p:attrName>
                                        </p:attrNameLst>
                                      </p:cBhvr>
                                      <p:to>
                                        <p:strVal val="visible"/>
                                      </p:to>
                                    </p:set>
                                    <p:animEffect transition="in" filter="dissolve">
                                      <p:cBhvr>
                                        <p:cTn id="12" dur="500"/>
                                        <p:tgtEl>
                                          <p:spTgt spid="10240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02403">
                                            <p:txEl>
                                              <p:pRg st="2" end="2"/>
                                            </p:txEl>
                                          </p:spTgt>
                                        </p:tgtEl>
                                        <p:attrNameLst>
                                          <p:attrName>style.visibility</p:attrName>
                                        </p:attrNameLst>
                                      </p:cBhvr>
                                      <p:to>
                                        <p:strVal val="visible"/>
                                      </p:to>
                                    </p:set>
                                    <p:animEffect transition="in" filter="dissolve">
                                      <p:cBhvr>
                                        <p:cTn id="17" dur="500"/>
                                        <p:tgtEl>
                                          <p:spTgt spid="10240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2" grpId="0" build="p" autoUpdateAnimBg="0" advAuto="0"/>
      <p:bldP spid="102403" grpId="0" build="p" autoUpdateAnimBg="0"/>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ext Box 2"/>
          <p:cNvSpPr txBox="1">
            <a:spLocks noChangeArrowheads="1"/>
          </p:cNvSpPr>
          <p:nvPr/>
        </p:nvSpPr>
        <p:spPr bwMode="auto">
          <a:xfrm>
            <a:off x="381000" y="228600"/>
            <a:ext cx="8382000" cy="830997"/>
          </a:xfrm>
          <a:prstGeom prst="rect">
            <a:avLst/>
          </a:prstGeom>
          <a:ln>
            <a:headEnd/>
            <a:tailEnd/>
          </a:ln>
        </p:spPr>
        <p:style>
          <a:lnRef idx="0">
            <a:schemeClr val="dk1"/>
          </a:lnRef>
          <a:fillRef idx="3">
            <a:schemeClr val="dk1"/>
          </a:fillRef>
          <a:effectRef idx="3">
            <a:schemeClr val="dk1"/>
          </a:effectRef>
          <a:fontRef idx="minor">
            <a:schemeClr val="lt1"/>
          </a:fontRef>
        </p:style>
        <p:txBody>
          <a:bodyPr wrap="square">
            <a:spAutoFit/>
          </a:bodyPr>
          <a:lstStyle/>
          <a:p>
            <a:pPr algn="ctr">
              <a:spcBef>
                <a:spcPct val="0"/>
              </a:spcBef>
            </a:pPr>
            <a:r>
              <a:rPr lang="ar-SA" sz="4800" b="1" dirty="0">
                <a:solidFill>
                  <a:srgbClr val="FFFF00"/>
                </a:solidFill>
                <a:cs typeface="Mitra" pitchFamily="2" charset="-78"/>
              </a:rPr>
              <a:t>محاسن مشاهده</a:t>
            </a:r>
          </a:p>
        </p:txBody>
      </p:sp>
      <p:sp>
        <p:nvSpPr>
          <p:cNvPr id="103427" name="Text Box 3"/>
          <p:cNvSpPr txBox="1">
            <a:spLocks noChangeArrowheads="1"/>
          </p:cNvSpPr>
          <p:nvPr/>
        </p:nvSpPr>
        <p:spPr bwMode="auto">
          <a:xfrm>
            <a:off x="381000" y="1371600"/>
            <a:ext cx="8382000" cy="4524315"/>
          </a:xfrm>
          <a:prstGeom prst="rect">
            <a:avLst/>
          </a:prstGeom>
          <a:ln>
            <a:headEnd/>
            <a:tailEnd/>
          </a:ln>
        </p:spPr>
        <p:style>
          <a:lnRef idx="1">
            <a:schemeClr val="dk1"/>
          </a:lnRef>
          <a:fillRef idx="2">
            <a:schemeClr val="dk1"/>
          </a:fillRef>
          <a:effectRef idx="1">
            <a:schemeClr val="dk1"/>
          </a:effectRef>
          <a:fontRef idx="minor">
            <a:schemeClr val="dk1"/>
          </a:fontRef>
        </p:style>
        <p:txBody>
          <a:bodyPr wrap="square">
            <a:spAutoFit/>
          </a:bodyPr>
          <a:lstStyle/>
          <a:p>
            <a:pPr marL="457200" indent="-457200" algn="r" rtl="1">
              <a:lnSpc>
                <a:spcPct val="150000"/>
              </a:lnSpc>
              <a:buFont typeface="Wingdings" pitchFamily="2" charset="2"/>
              <a:buNone/>
            </a:pPr>
            <a:r>
              <a:rPr lang="ar-SA" sz="3200" b="1" dirty="0">
                <a:solidFill>
                  <a:schemeClr val="bg1"/>
                </a:solidFill>
                <a:cs typeface="Mitra" pitchFamily="2" charset="-78"/>
              </a:rPr>
              <a:t>1ـ روش مستقيم جمع آوري اطلاعات است </a:t>
            </a:r>
            <a:r>
              <a:rPr lang="ar-SA" sz="3200" b="1" dirty="0" smtClean="0">
                <a:solidFill>
                  <a:schemeClr val="bg1"/>
                </a:solidFill>
                <a:cs typeface="Mitra" pitchFamily="2" charset="-78"/>
              </a:rPr>
              <a:t>.</a:t>
            </a:r>
            <a:endParaRPr lang="ar-SA" sz="3200" b="1" dirty="0">
              <a:solidFill>
                <a:schemeClr val="bg1"/>
              </a:solidFill>
              <a:cs typeface="Mitra" pitchFamily="2" charset="-78"/>
            </a:endParaRPr>
          </a:p>
          <a:p>
            <a:pPr marL="457200" indent="-457200" algn="r" rtl="1">
              <a:lnSpc>
                <a:spcPct val="150000"/>
              </a:lnSpc>
              <a:buFont typeface="Wingdings" pitchFamily="2" charset="2"/>
              <a:buNone/>
            </a:pPr>
            <a:r>
              <a:rPr lang="ar-SA" sz="3200" b="1" dirty="0">
                <a:solidFill>
                  <a:schemeClr val="bg1"/>
                </a:solidFill>
                <a:cs typeface="Mitra" pitchFamily="2" charset="-78"/>
              </a:rPr>
              <a:t>2ـ داده هاي وسيع را در مدت كم مي توان جمع آوري كرد </a:t>
            </a:r>
            <a:r>
              <a:rPr lang="ar-SA" sz="3200" b="1" dirty="0" smtClean="0">
                <a:solidFill>
                  <a:schemeClr val="bg1"/>
                </a:solidFill>
                <a:cs typeface="Mitra" pitchFamily="2" charset="-78"/>
              </a:rPr>
              <a:t>.</a:t>
            </a:r>
            <a:endParaRPr lang="ar-SA" sz="3200" b="1" dirty="0">
              <a:solidFill>
                <a:schemeClr val="bg1"/>
              </a:solidFill>
              <a:cs typeface="Mitra" pitchFamily="2" charset="-78"/>
            </a:endParaRPr>
          </a:p>
          <a:p>
            <a:pPr marL="457200" indent="-457200" algn="r" rtl="1">
              <a:lnSpc>
                <a:spcPct val="150000"/>
              </a:lnSpc>
              <a:buFont typeface="Wingdings" pitchFamily="2" charset="2"/>
              <a:buNone/>
            </a:pPr>
            <a:r>
              <a:rPr lang="ar-SA" sz="3200" b="1" dirty="0">
                <a:solidFill>
                  <a:schemeClr val="bg1"/>
                </a:solidFill>
                <a:cs typeface="Mitra" pitchFamily="2" charset="-78"/>
              </a:rPr>
              <a:t>3ـ امكان دستيابي به داده هاي مطمئن را فراهم مي كند </a:t>
            </a:r>
            <a:r>
              <a:rPr lang="ar-SA" sz="3200" b="1" dirty="0" smtClean="0">
                <a:solidFill>
                  <a:schemeClr val="bg1"/>
                </a:solidFill>
                <a:cs typeface="Mitra" pitchFamily="2" charset="-78"/>
              </a:rPr>
              <a:t>.</a:t>
            </a:r>
            <a:endParaRPr lang="ar-SA" sz="2400" b="1" dirty="0">
              <a:solidFill>
                <a:schemeClr val="bg1"/>
              </a:solidFill>
              <a:cs typeface="Mitra" pitchFamily="2" charset="-78"/>
            </a:endParaRPr>
          </a:p>
          <a:p>
            <a:pPr marL="457200" indent="-457200" algn="r" rtl="1">
              <a:lnSpc>
                <a:spcPct val="150000"/>
              </a:lnSpc>
              <a:buFont typeface="Wingdings" pitchFamily="2" charset="2"/>
              <a:buNone/>
            </a:pPr>
            <a:r>
              <a:rPr lang="ar-SA" sz="3200" b="1" dirty="0">
                <a:solidFill>
                  <a:schemeClr val="bg1"/>
                </a:solidFill>
                <a:cs typeface="Mitra" pitchFamily="2" charset="-78"/>
              </a:rPr>
              <a:t>4ـ برخي رويدادها ناپايدار هستند ، فقط مي توان از مشاهده مستقيم اطلاعات آن را گرفت </a:t>
            </a:r>
            <a:r>
              <a:rPr lang="ar-SA" sz="3200" b="1" dirty="0" smtClean="0">
                <a:solidFill>
                  <a:schemeClr val="bg1"/>
                </a:solidFill>
                <a:cs typeface="Mitra" pitchFamily="2" charset="-78"/>
              </a:rPr>
              <a:t>.</a:t>
            </a:r>
            <a:endParaRPr lang="ar-SA" sz="1050" b="1" dirty="0">
              <a:solidFill>
                <a:schemeClr val="bg1"/>
              </a:solidFill>
              <a:cs typeface="Mitra" pitchFamily="2" charset="-78"/>
            </a:endParaRPr>
          </a:p>
          <a:p>
            <a:pPr marL="457200" indent="-457200" algn="r" rtl="1">
              <a:lnSpc>
                <a:spcPct val="150000"/>
              </a:lnSpc>
              <a:buFont typeface="Wingdings" pitchFamily="2" charset="2"/>
              <a:buNone/>
            </a:pPr>
            <a:r>
              <a:rPr lang="ar-SA" sz="3200" b="1" dirty="0">
                <a:solidFill>
                  <a:schemeClr val="bg1"/>
                </a:solidFill>
                <a:cs typeface="Mitra" pitchFamily="2" charset="-78"/>
              </a:rPr>
              <a:t>5ـ مشاهده پوياتر از ساير </a:t>
            </a:r>
            <a:r>
              <a:rPr lang="ar-SA" sz="3200" b="1" dirty="0" smtClean="0">
                <a:solidFill>
                  <a:schemeClr val="bg1"/>
                </a:solidFill>
                <a:cs typeface="Mitra" pitchFamily="2" charset="-78"/>
              </a:rPr>
              <a:t>روش</a:t>
            </a:r>
            <a:r>
              <a:rPr lang="fa-IR" sz="3200" b="1" dirty="0" smtClean="0">
                <a:solidFill>
                  <a:schemeClr val="bg1"/>
                </a:solidFill>
                <a:cs typeface="Mitra" pitchFamily="2" charset="-78"/>
              </a:rPr>
              <a:t> </a:t>
            </a:r>
            <a:r>
              <a:rPr lang="ar-SA" sz="3200" b="1" dirty="0" smtClean="0">
                <a:solidFill>
                  <a:schemeClr val="bg1"/>
                </a:solidFill>
                <a:cs typeface="Mitra" pitchFamily="2" charset="-78"/>
              </a:rPr>
              <a:t>هاي </a:t>
            </a:r>
            <a:r>
              <a:rPr lang="ar-SA" sz="3200" b="1" dirty="0">
                <a:solidFill>
                  <a:schemeClr val="bg1"/>
                </a:solidFill>
                <a:cs typeface="Mitra" pitchFamily="2" charset="-78"/>
              </a:rPr>
              <a:t>جمع آوري داده </a:t>
            </a:r>
            <a:r>
              <a:rPr lang="ar-SA" sz="3200" b="1" dirty="0" smtClean="0">
                <a:solidFill>
                  <a:schemeClr val="bg1"/>
                </a:solidFill>
                <a:cs typeface="Mitra" pitchFamily="2" charset="-78"/>
              </a:rPr>
              <a:t>هست</a:t>
            </a:r>
            <a:endParaRPr lang="ar-SA" sz="3200" b="1" dirty="0">
              <a:solidFill>
                <a:schemeClr val="bg1"/>
              </a:solidFill>
              <a:cs typeface="Mitra" pitchFamily="2" charset="-7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03426">
                                            <p:txEl>
                                              <p:pRg st="0" end="0"/>
                                            </p:txEl>
                                          </p:spTgt>
                                        </p:tgtEl>
                                        <p:attrNameLst>
                                          <p:attrName>style.visibility</p:attrName>
                                        </p:attrNameLst>
                                      </p:cBhvr>
                                      <p:to>
                                        <p:strVal val="visible"/>
                                      </p:to>
                                    </p:set>
                                    <p:animEffect transition="in" filter="dissolve">
                                      <p:cBhvr>
                                        <p:cTn id="7" dur="500"/>
                                        <p:tgtEl>
                                          <p:spTgt spid="10342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3427">
                                            <p:txEl>
                                              <p:pRg st="0" end="0"/>
                                            </p:txEl>
                                          </p:spTgt>
                                        </p:tgtEl>
                                        <p:attrNameLst>
                                          <p:attrName>style.visibility</p:attrName>
                                        </p:attrNameLst>
                                      </p:cBhvr>
                                      <p:to>
                                        <p:strVal val="visible"/>
                                      </p:to>
                                    </p:set>
                                    <p:animEffect transition="in" filter="dissolve">
                                      <p:cBhvr>
                                        <p:cTn id="12" dur="500"/>
                                        <p:tgtEl>
                                          <p:spTgt spid="10342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03427">
                                            <p:txEl>
                                              <p:pRg st="1" end="1"/>
                                            </p:txEl>
                                          </p:spTgt>
                                        </p:tgtEl>
                                        <p:attrNameLst>
                                          <p:attrName>style.visibility</p:attrName>
                                        </p:attrNameLst>
                                      </p:cBhvr>
                                      <p:to>
                                        <p:strVal val="visible"/>
                                      </p:to>
                                    </p:set>
                                    <p:animEffect transition="in" filter="dissolve">
                                      <p:cBhvr>
                                        <p:cTn id="17" dur="500"/>
                                        <p:tgtEl>
                                          <p:spTgt spid="10342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03427">
                                            <p:txEl>
                                              <p:pRg st="2" end="2"/>
                                            </p:txEl>
                                          </p:spTgt>
                                        </p:tgtEl>
                                        <p:attrNameLst>
                                          <p:attrName>style.visibility</p:attrName>
                                        </p:attrNameLst>
                                      </p:cBhvr>
                                      <p:to>
                                        <p:strVal val="visible"/>
                                      </p:to>
                                    </p:set>
                                    <p:animEffect transition="in" filter="dissolve">
                                      <p:cBhvr>
                                        <p:cTn id="22" dur="500"/>
                                        <p:tgtEl>
                                          <p:spTgt spid="10342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03427">
                                            <p:txEl>
                                              <p:pRg st="3" end="3"/>
                                            </p:txEl>
                                          </p:spTgt>
                                        </p:tgtEl>
                                        <p:attrNameLst>
                                          <p:attrName>style.visibility</p:attrName>
                                        </p:attrNameLst>
                                      </p:cBhvr>
                                      <p:to>
                                        <p:strVal val="visible"/>
                                      </p:to>
                                    </p:set>
                                    <p:animEffect transition="in" filter="dissolve">
                                      <p:cBhvr>
                                        <p:cTn id="27" dur="500"/>
                                        <p:tgtEl>
                                          <p:spTgt spid="103427">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03427">
                                            <p:txEl>
                                              <p:pRg st="4" end="4"/>
                                            </p:txEl>
                                          </p:spTgt>
                                        </p:tgtEl>
                                        <p:attrNameLst>
                                          <p:attrName>style.visibility</p:attrName>
                                        </p:attrNameLst>
                                      </p:cBhvr>
                                      <p:to>
                                        <p:strVal val="visible"/>
                                      </p:to>
                                    </p:set>
                                    <p:animEffect transition="in" filter="dissolve">
                                      <p:cBhvr>
                                        <p:cTn id="32" dur="500"/>
                                        <p:tgtEl>
                                          <p:spTgt spid="1034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26" grpId="0" build="p" autoUpdateAnimBg="0" advAuto="0"/>
      <p:bldP spid="103427" grpId="0" build="p" autoUpdateAnimBg="0"/>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ext Box 2"/>
          <p:cNvSpPr txBox="1">
            <a:spLocks noChangeArrowheads="1"/>
          </p:cNvSpPr>
          <p:nvPr/>
        </p:nvSpPr>
        <p:spPr bwMode="auto">
          <a:xfrm>
            <a:off x="533400" y="228600"/>
            <a:ext cx="7924800" cy="830997"/>
          </a:xfrm>
          <a:prstGeom prst="rect">
            <a:avLst/>
          </a:prstGeom>
          <a:solidFill>
            <a:schemeClr val="accent6">
              <a:lumMod val="75000"/>
            </a:schemeClr>
          </a:solidFill>
          <a:ln w="9525">
            <a:noFill/>
            <a:miter lim="800000"/>
            <a:headEnd/>
            <a:tailEnd/>
          </a:ln>
        </p:spPr>
        <p:txBody>
          <a:bodyPr wrap="square">
            <a:spAutoFit/>
          </a:bodyPr>
          <a:lstStyle/>
          <a:p>
            <a:pPr algn="ctr">
              <a:spcBef>
                <a:spcPct val="0"/>
              </a:spcBef>
            </a:pPr>
            <a:r>
              <a:rPr lang="ar-SA" sz="4800" b="1" dirty="0">
                <a:solidFill>
                  <a:srgbClr val="FFFF00"/>
                </a:solidFill>
                <a:cs typeface="Mitra" pitchFamily="2" charset="-78"/>
              </a:rPr>
              <a:t>معايب مشاهده</a:t>
            </a:r>
          </a:p>
        </p:txBody>
      </p:sp>
      <p:sp>
        <p:nvSpPr>
          <p:cNvPr id="104451" name="Text Box 3"/>
          <p:cNvSpPr txBox="1">
            <a:spLocks noChangeArrowheads="1"/>
          </p:cNvSpPr>
          <p:nvPr/>
        </p:nvSpPr>
        <p:spPr bwMode="auto">
          <a:xfrm>
            <a:off x="457200" y="1447800"/>
            <a:ext cx="7924800" cy="5262979"/>
          </a:xfrm>
          <a:prstGeom prst="rect">
            <a:avLst/>
          </a:prstGeom>
          <a:solidFill>
            <a:schemeClr val="accent6">
              <a:lumMod val="75000"/>
            </a:schemeClr>
          </a:solidFill>
          <a:ln w="9525">
            <a:noFill/>
            <a:miter lim="800000"/>
            <a:headEnd/>
            <a:tailEnd/>
          </a:ln>
        </p:spPr>
        <p:txBody>
          <a:bodyPr wrap="square">
            <a:spAutoFit/>
          </a:bodyPr>
          <a:lstStyle/>
          <a:p>
            <a:pPr marL="457200" indent="-457200" algn="r" rtl="1">
              <a:lnSpc>
                <a:spcPct val="150000"/>
              </a:lnSpc>
              <a:buFont typeface="Wingdings" pitchFamily="2" charset="2"/>
              <a:buNone/>
            </a:pPr>
            <a:r>
              <a:rPr lang="ar-SA" sz="3200" dirty="0">
                <a:solidFill>
                  <a:schemeClr val="bg1"/>
                </a:solidFill>
                <a:cs typeface="Mitra" pitchFamily="2" charset="-78"/>
              </a:rPr>
              <a:t>1ـ مشاهده گر معمولاَ آن چيزي را مشاهده مي‌كند كه از قبل مي‌شناسد </a:t>
            </a:r>
            <a:r>
              <a:rPr lang="ar-SA" sz="3200" dirty="0" smtClean="0">
                <a:solidFill>
                  <a:schemeClr val="bg1"/>
                </a:solidFill>
                <a:cs typeface="Mitra" pitchFamily="2" charset="-78"/>
              </a:rPr>
              <a:t>.</a:t>
            </a:r>
            <a:endParaRPr lang="ar-SA" sz="3200" dirty="0">
              <a:solidFill>
                <a:schemeClr val="bg1"/>
              </a:solidFill>
              <a:cs typeface="Mitra" pitchFamily="2" charset="-78"/>
            </a:endParaRPr>
          </a:p>
          <a:p>
            <a:pPr marL="457200" indent="-457200" algn="r" rtl="1">
              <a:lnSpc>
                <a:spcPct val="150000"/>
              </a:lnSpc>
              <a:buFont typeface="Wingdings" pitchFamily="2" charset="2"/>
              <a:buNone/>
            </a:pPr>
            <a:r>
              <a:rPr lang="ar-SA" sz="3200" dirty="0">
                <a:solidFill>
                  <a:schemeClr val="bg1"/>
                </a:solidFill>
                <a:cs typeface="Mitra" pitchFamily="2" charset="-78"/>
              </a:rPr>
              <a:t>2ـ حضور مشاهده گر در موقعيت مورد مشاهده رفتارها را دگرگون مي‌سازد . </a:t>
            </a:r>
          </a:p>
          <a:p>
            <a:pPr marL="457200" indent="-457200" algn="r" rtl="1">
              <a:lnSpc>
                <a:spcPct val="150000"/>
              </a:lnSpc>
              <a:buFont typeface="Wingdings" pitchFamily="2" charset="2"/>
              <a:buNone/>
            </a:pPr>
            <a:r>
              <a:rPr lang="ar-SA" sz="3200" dirty="0">
                <a:solidFill>
                  <a:schemeClr val="bg1"/>
                </a:solidFill>
                <a:cs typeface="Mitra" pitchFamily="2" charset="-78"/>
              </a:rPr>
              <a:t>3ـ خوش بيني يا بدبيني مشاهده گر در مورد مشاهده تأثير مي‌گذارد . </a:t>
            </a:r>
          </a:p>
          <a:p>
            <a:pPr marL="457200" indent="-457200" algn="r" rtl="1">
              <a:lnSpc>
                <a:spcPct val="150000"/>
              </a:lnSpc>
              <a:buFont typeface="Wingdings" pitchFamily="2" charset="2"/>
              <a:buNone/>
            </a:pPr>
            <a:r>
              <a:rPr lang="ar-SA" sz="3200" dirty="0">
                <a:solidFill>
                  <a:schemeClr val="bg1"/>
                </a:solidFill>
                <a:cs typeface="Mitra" pitchFamily="2" charset="-78"/>
              </a:rPr>
              <a:t>4ـ انشاي آنچه ديده شده است در بسياري اوقات دشوار است </a:t>
            </a:r>
            <a:r>
              <a:rPr lang="ar-SA" sz="3200" dirty="0" smtClean="0">
                <a:solidFill>
                  <a:schemeClr val="bg1"/>
                </a:solidFill>
                <a:cs typeface="Mitra" pitchFamily="2" charset="-78"/>
              </a:rPr>
              <a:t>.</a:t>
            </a:r>
            <a:endParaRPr lang="ar-SA" sz="3200" dirty="0">
              <a:solidFill>
                <a:schemeClr val="bg1"/>
              </a:solidFill>
              <a:cs typeface="Mitra" pitchFamily="2" charset="-78"/>
            </a:endParaRPr>
          </a:p>
          <a:p>
            <a:pPr marL="457200" indent="-457200" algn="r" rtl="1">
              <a:lnSpc>
                <a:spcPct val="150000"/>
              </a:lnSpc>
              <a:buFont typeface="Wingdings" pitchFamily="2" charset="2"/>
              <a:buNone/>
            </a:pPr>
            <a:r>
              <a:rPr lang="ar-SA" sz="3200" dirty="0">
                <a:solidFill>
                  <a:schemeClr val="bg1"/>
                </a:solidFill>
                <a:cs typeface="Mitra" pitchFamily="2" charset="-78"/>
              </a:rPr>
              <a:t>5ـ هميشه موقعيت مشاهده فراهم نيست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04450">
                                            <p:txEl>
                                              <p:pRg st="0" end="0"/>
                                            </p:txEl>
                                          </p:spTgt>
                                        </p:tgtEl>
                                        <p:attrNameLst>
                                          <p:attrName>style.visibility</p:attrName>
                                        </p:attrNameLst>
                                      </p:cBhvr>
                                      <p:to>
                                        <p:strVal val="visible"/>
                                      </p:to>
                                    </p:set>
                                    <p:animEffect transition="in" filter="dissolve">
                                      <p:cBhvr>
                                        <p:cTn id="7" dur="500"/>
                                        <p:tgtEl>
                                          <p:spTgt spid="10445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4451">
                                            <p:txEl>
                                              <p:pRg st="0" end="0"/>
                                            </p:txEl>
                                          </p:spTgt>
                                        </p:tgtEl>
                                        <p:attrNameLst>
                                          <p:attrName>style.visibility</p:attrName>
                                        </p:attrNameLst>
                                      </p:cBhvr>
                                      <p:to>
                                        <p:strVal val="visible"/>
                                      </p:to>
                                    </p:set>
                                    <p:animEffect transition="in" filter="dissolve">
                                      <p:cBhvr>
                                        <p:cTn id="12" dur="500"/>
                                        <p:tgtEl>
                                          <p:spTgt spid="10445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04451">
                                            <p:txEl>
                                              <p:pRg st="1" end="1"/>
                                            </p:txEl>
                                          </p:spTgt>
                                        </p:tgtEl>
                                        <p:attrNameLst>
                                          <p:attrName>style.visibility</p:attrName>
                                        </p:attrNameLst>
                                      </p:cBhvr>
                                      <p:to>
                                        <p:strVal val="visible"/>
                                      </p:to>
                                    </p:set>
                                    <p:animEffect transition="in" filter="dissolve">
                                      <p:cBhvr>
                                        <p:cTn id="17" dur="500"/>
                                        <p:tgtEl>
                                          <p:spTgt spid="10445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04451">
                                            <p:txEl>
                                              <p:pRg st="2" end="2"/>
                                            </p:txEl>
                                          </p:spTgt>
                                        </p:tgtEl>
                                        <p:attrNameLst>
                                          <p:attrName>style.visibility</p:attrName>
                                        </p:attrNameLst>
                                      </p:cBhvr>
                                      <p:to>
                                        <p:strVal val="visible"/>
                                      </p:to>
                                    </p:set>
                                    <p:animEffect transition="in" filter="dissolve">
                                      <p:cBhvr>
                                        <p:cTn id="22" dur="500"/>
                                        <p:tgtEl>
                                          <p:spTgt spid="104451">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04451">
                                            <p:txEl>
                                              <p:pRg st="3" end="3"/>
                                            </p:txEl>
                                          </p:spTgt>
                                        </p:tgtEl>
                                        <p:attrNameLst>
                                          <p:attrName>style.visibility</p:attrName>
                                        </p:attrNameLst>
                                      </p:cBhvr>
                                      <p:to>
                                        <p:strVal val="visible"/>
                                      </p:to>
                                    </p:set>
                                    <p:animEffect transition="in" filter="dissolve">
                                      <p:cBhvr>
                                        <p:cTn id="27" dur="500"/>
                                        <p:tgtEl>
                                          <p:spTgt spid="104451">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04451">
                                            <p:txEl>
                                              <p:pRg st="4" end="4"/>
                                            </p:txEl>
                                          </p:spTgt>
                                        </p:tgtEl>
                                        <p:attrNameLst>
                                          <p:attrName>style.visibility</p:attrName>
                                        </p:attrNameLst>
                                      </p:cBhvr>
                                      <p:to>
                                        <p:strVal val="visible"/>
                                      </p:to>
                                    </p:set>
                                    <p:animEffect transition="in" filter="dissolve">
                                      <p:cBhvr>
                                        <p:cTn id="32" dur="500"/>
                                        <p:tgtEl>
                                          <p:spTgt spid="10445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0" grpId="0" build="p" autoUpdateAnimBg="0" advAuto="0"/>
      <p:bldP spid="104451" grpId="0" build="p" autoUpdateAnimBg="0"/>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ext Box 2"/>
          <p:cNvSpPr txBox="1">
            <a:spLocks noChangeArrowheads="1"/>
          </p:cNvSpPr>
          <p:nvPr/>
        </p:nvSpPr>
        <p:spPr bwMode="auto">
          <a:xfrm>
            <a:off x="381000" y="228600"/>
            <a:ext cx="8382000" cy="769441"/>
          </a:xfrm>
          <a:prstGeom prst="rect">
            <a:avLst/>
          </a:prstGeom>
          <a:ln>
            <a:headEnd/>
            <a:tailEnd/>
          </a:ln>
        </p:spPr>
        <p:style>
          <a:lnRef idx="0">
            <a:schemeClr val="accent5"/>
          </a:lnRef>
          <a:fillRef idx="3">
            <a:schemeClr val="accent5"/>
          </a:fillRef>
          <a:effectRef idx="3">
            <a:schemeClr val="accent5"/>
          </a:effectRef>
          <a:fontRef idx="minor">
            <a:schemeClr val="lt1"/>
          </a:fontRef>
        </p:style>
        <p:txBody>
          <a:bodyPr wrap="square">
            <a:spAutoFit/>
          </a:bodyPr>
          <a:lstStyle/>
          <a:p>
            <a:pPr algn="ctr" rtl="1">
              <a:spcBef>
                <a:spcPct val="0"/>
              </a:spcBef>
            </a:pPr>
            <a:r>
              <a:rPr lang="ar-SA" sz="4400" b="1" dirty="0" smtClean="0">
                <a:solidFill>
                  <a:srgbClr val="FFFF00"/>
                </a:solidFill>
                <a:cs typeface="Mitra" pitchFamily="2" charset="-78"/>
              </a:rPr>
              <a:t>پرسش</a:t>
            </a:r>
            <a:r>
              <a:rPr lang="en-US" sz="4400" b="1" dirty="0" smtClean="0">
                <a:solidFill>
                  <a:srgbClr val="FFFF00"/>
                </a:solidFill>
                <a:cs typeface="Mitra" pitchFamily="2" charset="-78"/>
              </a:rPr>
              <a:t> </a:t>
            </a:r>
            <a:r>
              <a:rPr lang="ar-SA" sz="4400" b="1" dirty="0" smtClean="0">
                <a:solidFill>
                  <a:srgbClr val="FFFF00"/>
                </a:solidFill>
                <a:cs typeface="Mitra" pitchFamily="2" charset="-78"/>
              </a:rPr>
              <a:t>نامه </a:t>
            </a:r>
            <a:r>
              <a:rPr lang="en-US" sz="3200" b="1" dirty="0" smtClean="0">
                <a:solidFill>
                  <a:schemeClr val="bg1"/>
                </a:solidFill>
                <a:cs typeface="Mitra" pitchFamily="2" charset="-78"/>
              </a:rPr>
              <a:t>Questionnaire</a:t>
            </a:r>
            <a:r>
              <a:rPr lang="en-US" sz="3200" b="1" dirty="0" smtClean="0">
                <a:solidFill>
                  <a:srgbClr val="FFFF00"/>
                </a:solidFill>
                <a:cs typeface="Mitra" pitchFamily="2" charset="-78"/>
              </a:rPr>
              <a:t>       </a:t>
            </a:r>
            <a:r>
              <a:rPr lang="en-US" sz="4400" b="1" dirty="0" smtClean="0">
                <a:solidFill>
                  <a:srgbClr val="FFFF00"/>
                </a:solidFill>
                <a:cs typeface="Mitra" pitchFamily="2" charset="-78"/>
              </a:rPr>
              <a:t> </a:t>
            </a:r>
            <a:endParaRPr lang="ar-SA" sz="4400" b="1" dirty="0">
              <a:solidFill>
                <a:srgbClr val="FFFF00"/>
              </a:solidFill>
              <a:cs typeface="Mitra" pitchFamily="2" charset="-78"/>
            </a:endParaRPr>
          </a:p>
        </p:txBody>
      </p:sp>
      <p:sp>
        <p:nvSpPr>
          <p:cNvPr id="106499" name="Text Box 3"/>
          <p:cNvSpPr txBox="1">
            <a:spLocks noChangeArrowheads="1"/>
          </p:cNvSpPr>
          <p:nvPr/>
        </p:nvSpPr>
        <p:spPr bwMode="auto">
          <a:xfrm>
            <a:off x="381000" y="1066800"/>
            <a:ext cx="8382000" cy="5201424"/>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square">
            <a:spAutoFit/>
          </a:bodyPr>
          <a:lstStyle/>
          <a:p>
            <a:pPr marL="457200" indent="-457200" algn="r" rtl="1">
              <a:lnSpc>
                <a:spcPct val="150000"/>
              </a:lnSpc>
            </a:pPr>
            <a:r>
              <a:rPr lang="ar-SA" sz="3200" b="1" dirty="0">
                <a:solidFill>
                  <a:schemeClr val="bg1"/>
                </a:solidFill>
                <a:cs typeface="B Zar" pitchFamily="2" charset="-78"/>
              </a:rPr>
              <a:t>مجموعه‌اي از سئوالات برخواسته از اهداف و سئوالات تحقيق به صورت كتبي است . </a:t>
            </a:r>
          </a:p>
          <a:p>
            <a:pPr marL="457200" indent="-457200" algn="r" rtl="1"/>
            <a:endParaRPr lang="ar-SA" sz="2800" dirty="0">
              <a:solidFill>
                <a:schemeClr val="bg1"/>
              </a:solidFill>
            </a:endParaRPr>
          </a:p>
          <a:p>
            <a:pPr marL="457200" indent="-457200" algn="r" rtl="1"/>
            <a:r>
              <a:rPr lang="ar-SA" sz="3600" b="1" dirty="0">
                <a:solidFill>
                  <a:srgbClr val="0070C0"/>
                </a:solidFill>
                <a:cs typeface="B Zar" pitchFamily="2" charset="-78"/>
              </a:rPr>
              <a:t>انواع پرسشنامه </a:t>
            </a:r>
            <a:endParaRPr lang="ar-SA" sz="2800" u="sng" dirty="0">
              <a:solidFill>
                <a:srgbClr val="FFFF00"/>
              </a:solidFill>
              <a:cs typeface="B Zar" pitchFamily="2" charset="-78"/>
            </a:endParaRPr>
          </a:p>
          <a:p>
            <a:pPr marL="457200" indent="-457200" algn="r" rtl="1">
              <a:lnSpc>
                <a:spcPct val="150000"/>
              </a:lnSpc>
              <a:buFont typeface="Wingdings" pitchFamily="2" charset="2"/>
              <a:buChar char="ü"/>
            </a:pPr>
            <a:r>
              <a:rPr lang="ar-SA" sz="3200" b="1" dirty="0" smtClean="0">
                <a:solidFill>
                  <a:schemeClr val="bg1"/>
                </a:solidFill>
                <a:cs typeface="B Zar" pitchFamily="2" charset="-78"/>
              </a:rPr>
              <a:t>باز</a:t>
            </a:r>
            <a:endParaRPr lang="ar-SA" sz="3200" b="1" dirty="0">
              <a:solidFill>
                <a:schemeClr val="bg1"/>
              </a:solidFill>
              <a:cs typeface="B Zar" pitchFamily="2" charset="-78"/>
            </a:endParaRPr>
          </a:p>
          <a:p>
            <a:pPr marL="457200" indent="-457200" algn="r" rtl="1">
              <a:lnSpc>
                <a:spcPct val="150000"/>
              </a:lnSpc>
              <a:buFont typeface="Wingdings" pitchFamily="2" charset="2"/>
              <a:buChar char="ü"/>
            </a:pPr>
            <a:r>
              <a:rPr lang="ar-SA" sz="3200" b="1" dirty="0">
                <a:solidFill>
                  <a:schemeClr val="bg1"/>
                </a:solidFill>
                <a:cs typeface="B Zar" pitchFamily="2" charset="-78"/>
              </a:rPr>
              <a:t>بسته </a:t>
            </a:r>
            <a:endParaRPr lang="en-US" sz="3200" b="1" dirty="0" smtClean="0">
              <a:solidFill>
                <a:schemeClr val="bg1"/>
              </a:solidFill>
              <a:cs typeface="B Zar" pitchFamily="2" charset="-78"/>
            </a:endParaRPr>
          </a:p>
          <a:p>
            <a:pPr marL="457200" indent="-457200" algn="r" rtl="1">
              <a:lnSpc>
                <a:spcPct val="150000"/>
              </a:lnSpc>
              <a:buFont typeface="Wingdings" pitchFamily="2" charset="2"/>
              <a:buChar char="ü"/>
            </a:pPr>
            <a:r>
              <a:rPr lang="fa-IR" sz="3200" b="1" dirty="0" smtClean="0">
                <a:solidFill>
                  <a:schemeClr val="bg1"/>
                </a:solidFill>
                <a:cs typeface="B Zar" pitchFamily="2" charset="-78"/>
              </a:rPr>
              <a:t>نیمه باز</a:t>
            </a:r>
            <a:endParaRPr lang="ar-SA" sz="3200" b="1" dirty="0">
              <a:solidFill>
                <a:schemeClr val="bg1"/>
              </a:solidFill>
              <a:cs typeface="B Zar" pitchFamily="2" charset="-78"/>
            </a:endParaRPr>
          </a:p>
          <a:p>
            <a:pPr marL="457200" indent="-457200"/>
            <a:endParaRPr lang="ar-SA" sz="2800" dirty="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06498">
                                            <p:txEl>
                                              <p:pRg st="0" end="0"/>
                                            </p:txEl>
                                          </p:spTgt>
                                        </p:tgtEl>
                                        <p:attrNameLst>
                                          <p:attrName>style.visibility</p:attrName>
                                        </p:attrNameLst>
                                      </p:cBhvr>
                                      <p:to>
                                        <p:strVal val="visible"/>
                                      </p:to>
                                    </p:set>
                                    <p:animEffect transition="in" filter="dissolve">
                                      <p:cBhvr>
                                        <p:cTn id="7" dur="500"/>
                                        <p:tgtEl>
                                          <p:spTgt spid="10649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6499">
                                            <p:txEl>
                                              <p:pRg st="0" end="0"/>
                                            </p:txEl>
                                          </p:spTgt>
                                        </p:tgtEl>
                                        <p:attrNameLst>
                                          <p:attrName>style.visibility</p:attrName>
                                        </p:attrNameLst>
                                      </p:cBhvr>
                                      <p:to>
                                        <p:strVal val="visible"/>
                                      </p:to>
                                    </p:set>
                                    <p:animEffect transition="in" filter="dissolve">
                                      <p:cBhvr>
                                        <p:cTn id="12" dur="500"/>
                                        <p:tgtEl>
                                          <p:spTgt spid="10649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06499">
                                            <p:txEl>
                                              <p:pRg st="2" end="2"/>
                                            </p:txEl>
                                          </p:spTgt>
                                        </p:tgtEl>
                                        <p:attrNameLst>
                                          <p:attrName>style.visibility</p:attrName>
                                        </p:attrNameLst>
                                      </p:cBhvr>
                                      <p:to>
                                        <p:strVal val="visible"/>
                                      </p:to>
                                    </p:set>
                                    <p:animEffect transition="in" filter="dissolve">
                                      <p:cBhvr>
                                        <p:cTn id="17" dur="500"/>
                                        <p:tgtEl>
                                          <p:spTgt spid="10649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06499">
                                            <p:txEl>
                                              <p:pRg st="3" end="3"/>
                                            </p:txEl>
                                          </p:spTgt>
                                        </p:tgtEl>
                                        <p:attrNameLst>
                                          <p:attrName>style.visibility</p:attrName>
                                        </p:attrNameLst>
                                      </p:cBhvr>
                                      <p:to>
                                        <p:strVal val="visible"/>
                                      </p:to>
                                    </p:set>
                                    <p:animEffect transition="in" filter="dissolve">
                                      <p:cBhvr>
                                        <p:cTn id="22" dur="500"/>
                                        <p:tgtEl>
                                          <p:spTgt spid="10649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06499">
                                            <p:txEl>
                                              <p:pRg st="4" end="4"/>
                                            </p:txEl>
                                          </p:spTgt>
                                        </p:tgtEl>
                                        <p:attrNameLst>
                                          <p:attrName>style.visibility</p:attrName>
                                        </p:attrNameLst>
                                      </p:cBhvr>
                                      <p:to>
                                        <p:strVal val="visible"/>
                                      </p:to>
                                    </p:set>
                                    <p:animEffect transition="in" filter="dissolve">
                                      <p:cBhvr>
                                        <p:cTn id="27" dur="500"/>
                                        <p:tgtEl>
                                          <p:spTgt spid="10649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06499">
                                            <p:txEl>
                                              <p:pRg st="5" end="5"/>
                                            </p:txEl>
                                          </p:spTgt>
                                        </p:tgtEl>
                                        <p:attrNameLst>
                                          <p:attrName>style.visibility</p:attrName>
                                        </p:attrNameLst>
                                      </p:cBhvr>
                                      <p:to>
                                        <p:strVal val="visible"/>
                                      </p:to>
                                    </p:set>
                                    <p:animEffect transition="in" filter="dissolve">
                                      <p:cBhvr>
                                        <p:cTn id="32" dur="500"/>
                                        <p:tgtEl>
                                          <p:spTgt spid="10649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498" grpId="0" build="p" autoUpdateAnimBg="0" advAuto="0"/>
      <p:bldP spid="106499" grpId="0" build="p" autoUpdateAnimBg="0"/>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2"/>
          <p:cNvSpPr>
            <a:spLocks noGrp="1" noChangeArrowheads="1"/>
          </p:cNvSpPr>
          <p:nvPr>
            <p:ph type="title"/>
          </p:nvPr>
        </p:nvSpPr>
        <p:spPr>
          <a:xfrm>
            <a:off x="457200" y="603250"/>
            <a:ext cx="8229600" cy="1143000"/>
          </a:xfrm>
          <a:solidFill>
            <a:srgbClr val="FF0000"/>
          </a:solidFill>
        </p:spPr>
        <p:style>
          <a:lnRef idx="0">
            <a:schemeClr val="accent4"/>
          </a:lnRef>
          <a:fillRef idx="3">
            <a:schemeClr val="accent4"/>
          </a:fillRef>
          <a:effectRef idx="3">
            <a:schemeClr val="accent4"/>
          </a:effectRef>
          <a:fontRef idx="minor">
            <a:schemeClr val="lt1"/>
          </a:fontRef>
        </p:style>
        <p:txBody>
          <a:bodyPr>
            <a:normAutofit/>
          </a:bodyPr>
          <a:lstStyle/>
          <a:p>
            <a:pPr rtl="1"/>
            <a:r>
              <a:rPr lang="fa-IR" sz="4800" b="1" dirty="0">
                <a:solidFill>
                  <a:srgbClr val="FFFF00"/>
                </a:solidFill>
                <a:cs typeface="Zar" pitchFamily="2" charset="-78"/>
              </a:rPr>
              <a:t>نقاط قوت پرسشنامه:</a:t>
            </a:r>
            <a:endParaRPr lang="en-US" sz="4800" b="1" dirty="0">
              <a:solidFill>
                <a:srgbClr val="FFFF00"/>
              </a:solidFill>
              <a:cs typeface="Zar" pitchFamily="2" charset="-78"/>
            </a:endParaRPr>
          </a:p>
        </p:txBody>
      </p:sp>
      <p:sp>
        <p:nvSpPr>
          <p:cNvPr id="211971" name="Rectangle 3"/>
          <p:cNvSpPr>
            <a:spLocks noGrp="1" noChangeArrowheads="1"/>
          </p:cNvSpPr>
          <p:nvPr>
            <p:ph idx="1"/>
          </p:nvPr>
        </p:nvSpPr>
        <p:spPr>
          <a:xfrm>
            <a:off x="515938" y="1981200"/>
            <a:ext cx="8170862" cy="4648200"/>
          </a:xfrm>
          <a:solidFill>
            <a:srgbClr val="FFFF00"/>
          </a:solidFill>
        </p:spPr>
        <p:txBody>
          <a:bodyPr>
            <a:normAutofit/>
          </a:bodyPr>
          <a:lstStyle/>
          <a:p>
            <a:pPr algn="justLow" rtl="1">
              <a:buFont typeface="Wingdings" pitchFamily="2" charset="2"/>
              <a:buNone/>
            </a:pPr>
            <a:endParaRPr lang="fa-IR" dirty="0">
              <a:cs typeface="Zar" pitchFamily="2" charset="-78"/>
            </a:endParaRPr>
          </a:p>
          <a:p>
            <a:pPr algn="justLow" rtl="1">
              <a:buFont typeface="Wingdings" pitchFamily="2" charset="2"/>
              <a:buNone/>
            </a:pPr>
            <a:r>
              <a:rPr lang="fa-IR" dirty="0">
                <a:solidFill>
                  <a:schemeClr val="bg1"/>
                </a:solidFill>
                <a:cs typeface="B Zar" pitchFamily="2" charset="-78"/>
              </a:rPr>
              <a:t>1)با پرسشنامه اطلاعات وسیع و حجیمی را با سرعت زیاد گردآوری می‫کنند.</a:t>
            </a:r>
          </a:p>
          <a:p>
            <a:pPr algn="justLow" rtl="1">
              <a:buFont typeface="Wingdings" pitchFamily="2" charset="2"/>
              <a:buNone/>
            </a:pPr>
            <a:r>
              <a:rPr lang="fa-IR" dirty="0">
                <a:solidFill>
                  <a:schemeClr val="bg1"/>
                </a:solidFill>
                <a:cs typeface="B Zar" pitchFamily="2" charset="-78"/>
              </a:rPr>
              <a:t>2)به زمان کمتری برای </a:t>
            </a:r>
            <a:r>
              <a:rPr lang="fa-IR" dirty="0" smtClean="0">
                <a:solidFill>
                  <a:schemeClr val="bg1"/>
                </a:solidFill>
                <a:cs typeface="B Zar" pitchFamily="2" charset="-78"/>
              </a:rPr>
              <a:t>پاسخ گویی </a:t>
            </a:r>
            <a:r>
              <a:rPr lang="fa-IR" dirty="0">
                <a:solidFill>
                  <a:schemeClr val="bg1"/>
                </a:solidFill>
                <a:cs typeface="B Zar" pitchFamily="2" charset="-78"/>
              </a:rPr>
              <a:t>و تکمیل نیاز دارد.</a:t>
            </a:r>
          </a:p>
          <a:p>
            <a:pPr algn="justLow" rtl="1">
              <a:buFont typeface="Wingdings" pitchFamily="2" charset="2"/>
              <a:buNone/>
            </a:pPr>
            <a:r>
              <a:rPr lang="fa-IR" dirty="0">
                <a:solidFill>
                  <a:schemeClr val="bg1"/>
                </a:solidFill>
                <a:cs typeface="B Zar" pitchFamily="2" charset="-78"/>
              </a:rPr>
              <a:t>3)هزینه‫های آن نسبتا پایین است.</a:t>
            </a:r>
          </a:p>
          <a:p>
            <a:pPr algn="justLow" rtl="1">
              <a:buFont typeface="Wingdings" pitchFamily="2" charset="2"/>
              <a:buNone/>
            </a:pPr>
            <a:r>
              <a:rPr lang="fa-IR" dirty="0">
                <a:solidFill>
                  <a:schemeClr val="bg1"/>
                </a:solidFill>
                <a:cs typeface="B Zar" pitchFamily="2" charset="-78"/>
              </a:rPr>
              <a:t>4)افراد زیادتری را می‫توان مورد پرسش قرار داد.</a:t>
            </a:r>
          </a:p>
          <a:p>
            <a:pPr algn="justLow" rtl="1">
              <a:buFont typeface="Wingdings" pitchFamily="2" charset="2"/>
              <a:buNone/>
            </a:pPr>
            <a:r>
              <a:rPr lang="fa-IR" dirty="0">
                <a:solidFill>
                  <a:schemeClr val="bg1"/>
                </a:solidFill>
                <a:cs typeface="B Zar" pitchFamily="2" charset="-78"/>
              </a:rPr>
              <a:t>5)امکان تبدیل داده‫ها به کمیت و سپس تجزیه و تحلیل و سنجش همبستگی گوناگون بین </a:t>
            </a:r>
            <a:r>
              <a:rPr lang="fa-IR" dirty="0" smtClean="0">
                <a:solidFill>
                  <a:schemeClr val="bg1"/>
                </a:solidFill>
                <a:cs typeface="B Zar" pitchFamily="2" charset="-78"/>
              </a:rPr>
              <a:t>آن ها </a:t>
            </a:r>
            <a:r>
              <a:rPr lang="fa-IR" dirty="0">
                <a:solidFill>
                  <a:schemeClr val="bg1"/>
                </a:solidFill>
                <a:cs typeface="B Zar" pitchFamily="2" charset="-78"/>
              </a:rPr>
              <a:t>را می‫دهد.</a:t>
            </a:r>
            <a:endParaRPr lang="en-US" dirty="0">
              <a:solidFill>
                <a:schemeClr val="bg1"/>
              </a:solidFill>
              <a:cs typeface="B Zar" pitchFamily="2" charset="-7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11970"/>
                                        </p:tgtEl>
                                        <p:attrNameLst>
                                          <p:attrName>style.visibility</p:attrName>
                                        </p:attrNameLst>
                                      </p:cBhvr>
                                      <p:to>
                                        <p:strVal val="visible"/>
                                      </p:to>
                                    </p:set>
                                    <p:animEffect transition="in" filter="blinds(horizontal)">
                                      <p:cBhvr>
                                        <p:cTn id="7" dur="500"/>
                                        <p:tgtEl>
                                          <p:spTgt spid="21197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11971">
                                            <p:bg/>
                                          </p:spTgt>
                                        </p:tgtEl>
                                        <p:attrNameLst>
                                          <p:attrName>style.visibility</p:attrName>
                                        </p:attrNameLst>
                                      </p:cBhvr>
                                      <p:to>
                                        <p:strVal val="visible"/>
                                      </p:to>
                                    </p:set>
                                    <p:animEffect transition="in" filter="dissolve">
                                      <p:cBhvr>
                                        <p:cTn id="12" dur="500"/>
                                        <p:tgtEl>
                                          <p:spTgt spid="211971">
                                            <p:bg/>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11971">
                                            <p:txEl>
                                              <p:pRg st="1" end="1"/>
                                            </p:txEl>
                                          </p:spTgt>
                                        </p:tgtEl>
                                        <p:attrNameLst>
                                          <p:attrName>style.visibility</p:attrName>
                                        </p:attrNameLst>
                                      </p:cBhvr>
                                      <p:to>
                                        <p:strVal val="visible"/>
                                      </p:to>
                                    </p:set>
                                    <p:animEffect transition="in" filter="dissolve">
                                      <p:cBhvr>
                                        <p:cTn id="17" dur="500"/>
                                        <p:tgtEl>
                                          <p:spTgt spid="211971">
                                            <p:txEl>
                                              <p:pRg st="1" end="1"/>
                                            </p:txEl>
                                          </p:spTgt>
                                        </p:tgtEl>
                                      </p:cBhvr>
                                    </p:animEffect>
                                  </p:childTnLst>
                                </p:cTn>
                              </p:par>
                            </p:childTnLst>
                          </p:cTn>
                        </p:par>
                        <p:par>
                          <p:cTn id="18" fill="hold">
                            <p:stCondLst>
                              <p:cond delay="500"/>
                            </p:stCondLst>
                            <p:childTnLst>
                              <p:par>
                                <p:cTn id="19" presetID="9" presetClass="entr" presetSubtype="0" fill="hold" grpId="0" nodeType="afterEffect">
                                  <p:stCondLst>
                                    <p:cond delay="0"/>
                                  </p:stCondLst>
                                  <p:childTnLst>
                                    <p:set>
                                      <p:cBhvr>
                                        <p:cTn id="20" dur="1" fill="hold">
                                          <p:stCondLst>
                                            <p:cond delay="0"/>
                                          </p:stCondLst>
                                        </p:cTn>
                                        <p:tgtEl>
                                          <p:spTgt spid="211971">
                                            <p:txEl>
                                              <p:pRg st="2" end="2"/>
                                            </p:txEl>
                                          </p:spTgt>
                                        </p:tgtEl>
                                        <p:attrNameLst>
                                          <p:attrName>style.visibility</p:attrName>
                                        </p:attrNameLst>
                                      </p:cBhvr>
                                      <p:to>
                                        <p:strVal val="visible"/>
                                      </p:to>
                                    </p:set>
                                    <p:animEffect transition="in" filter="dissolve">
                                      <p:cBhvr>
                                        <p:cTn id="21" dur="500"/>
                                        <p:tgtEl>
                                          <p:spTgt spid="211971">
                                            <p:txEl>
                                              <p:pRg st="2" end="2"/>
                                            </p:txEl>
                                          </p:spTgt>
                                        </p:tgtEl>
                                      </p:cBhvr>
                                    </p:animEffect>
                                  </p:childTnLst>
                                </p:cTn>
                              </p:par>
                            </p:childTnLst>
                          </p:cTn>
                        </p:par>
                        <p:par>
                          <p:cTn id="22" fill="hold">
                            <p:stCondLst>
                              <p:cond delay="1000"/>
                            </p:stCondLst>
                            <p:childTnLst>
                              <p:par>
                                <p:cTn id="23" presetID="9" presetClass="entr" presetSubtype="0" fill="hold" grpId="0" nodeType="afterEffect">
                                  <p:stCondLst>
                                    <p:cond delay="0"/>
                                  </p:stCondLst>
                                  <p:childTnLst>
                                    <p:set>
                                      <p:cBhvr>
                                        <p:cTn id="24" dur="1" fill="hold">
                                          <p:stCondLst>
                                            <p:cond delay="0"/>
                                          </p:stCondLst>
                                        </p:cTn>
                                        <p:tgtEl>
                                          <p:spTgt spid="211971">
                                            <p:txEl>
                                              <p:pRg st="3" end="3"/>
                                            </p:txEl>
                                          </p:spTgt>
                                        </p:tgtEl>
                                        <p:attrNameLst>
                                          <p:attrName>style.visibility</p:attrName>
                                        </p:attrNameLst>
                                      </p:cBhvr>
                                      <p:to>
                                        <p:strVal val="visible"/>
                                      </p:to>
                                    </p:set>
                                    <p:animEffect transition="in" filter="dissolve">
                                      <p:cBhvr>
                                        <p:cTn id="25" dur="500"/>
                                        <p:tgtEl>
                                          <p:spTgt spid="211971">
                                            <p:txEl>
                                              <p:pRg st="3" end="3"/>
                                            </p:txEl>
                                          </p:spTgt>
                                        </p:tgtEl>
                                      </p:cBhvr>
                                    </p:animEffect>
                                  </p:childTnLst>
                                </p:cTn>
                              </p:par>
                            </p:childTnLst>
                          </p:cTn>
                        </p:par>
                        <p:par>
                          <p:cTn id="26" fill="hold">
                            <p:stCondLst>
                              <p:cond delay="1500"/>
                            </p:stCondLst>
                            <p:childTnLst>
                              <p:par>
                                <p:cTn id="27" presetID="9" presetClass="entr" presetSubtype="0" fill="hold" grpId="0" nodeType="afterEffect">
                                  <p:stCondLst>
                                    <p:cond delay="0"/>
                                  </p:stCondLst>
                                  <p:childTnLst>
                                    <p:set>
                                      <p:cBhvr>
                                        <p:cTn id="28" dur="1" fill="hold">
                                          <p:stCondLst>
                                            <p:cond delay="0"/>
                                          </p:stCondLst>
                                        </p:cTn>
                                        <p:tgtEl>
                                          <p:spTgt spid="211971">
                                            <p:txEl>
                                              <p:pRg st="4" end="4"/>
                                            </p:txEl>
                                          </p:spTgt>
                                        </p:tgtEl>
                                        <p:attrNameLst>
                                          <p:attrName>style.visibility</p:attrName>
                                        </p:attrNameLst>
                                      </p:cBhvr>
                                      <p:to>
                                        <p:strVal val="visible"/>
                                      </p:to>
                                    </p:set>
                                    <p:animEffect transition="in" filter="dissolve">
                                      <p:cBhvr>
                                        <p:cTn id="29" dur="500"/>
                                        <p:tgtEl>
                                          <p:spTgt spid="211971">
                                            <p:txEl>
                                              <p:pRg st="4" end="4"/>
                                            </p:txEl>
                                          </p:spTgt>
                                        </p:tgtEl>
                                      </p:cBhvr>
                                    </p:animEffect>
                                  </p:childTnLst>
                                </p:cTn>
                              </p:par>
                            </p:childTnLst>
                          </p:cTn>
                        </p:par>
                        <p:par>
                          <p:cTn id="30" fill="hold">
                            <p:stCondLst>
                              <p:cond delay="2000"/>
                            </p:stCondLst>
                            <p:childTnLst>
                              <p:par>
                                <p:cTn id="31" presetID="9" presetClass="entr" presetSubtype="0" fill="hold" grpId="0" nodeType="afterEffect">
                                  <p:stCondLst>
                                    <p:cond delay="0"/>
                                  </p:stCondLst>
                                  <p:childTnLst>
                                    <p:set>
                                      <p:cBhvr>
                                        <p:cTn id="32" dur="1" fill="hold">
                                          <p:stCondLst>
                                            <p:cond delay="0"/>
                                          </p:stCondLst>
                                        </p:cTn>
                                        <p:tgtEl>
                                          <p:spTgt spid="211971">
                                            <p:txEl>
                                              <p:pRg st="5" end="5"/>
                                            </p:txEl>
                                          </p:spTgt>
                                        </p:tgtEl>
                                        <p:attrNameLst>
                                          <p:attrName>style.visibility</p:attrName>
                                        </p:attrNameLst>
                                      </p:cBhvr>
                                      <p:to>
                                        <p:strVal val="visible"/>
                                      </p:to>
                                    </p:set>
                                    <p:animEffect transition="in" filter="dissolve">
                                      <p:cBhvr>
                                        <p:cTn id="33" dur="500"/>
                                        <p:tgtEl>
                                          <p:spTgt spid="21197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970" grpId="0" animBg="1"/>
      <p:bldP spid="211971" grpId="0" build="p" animBg="1"/>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ext Box 2"/>
          <p:cNvSpPr txBox="1">
            <a:spLocks noChangeArrowheads="1"/>
          </p:cNvSpPr>
          <p:nvPr/>
        </p:nvSpPr>
        <p:spPr bwMode="auto">
          <a:xfrm>
            <a:off x="457200" y="228600"/>
            <a:ext cx="8229600" cy="830997"/>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wrap="square">
            <a:spAutoFit/>
          </a:bodyPr>
          <a:lstStyle/>
          <a:p>
            <a:pPr algn="ctr">
              <a:spcBef>
                <a:spcPct val="0"/>
              </a:spcBef>
            </a:pPr>
            <a:r>
              <a:rPr lang="fa-IR" sz="4800" b="1" dirty="0" smtClean="0">
                <a:solidFill>
                  <a:schemeClr val="bg1"/>
                </a:solidFill>
                <a:latin typeface="+mj-lt"/>
                <a:ea typeface="+mj-ea"/>
                <a:cs typeface="B Zar" pitchFamily="2" charset="-78"/>
              </a:rPr>
              <a:t>سایر</a:t>
            </a:r>
            <a:r>
              <a:rPr lang="ar-SA" sz="4800" b="1" dirty="0" smtClean="0">
                <a:solidFill>
                  <a:schemeClr val="bg1"/>
                </a:solidFill>
                <a:latin typeface="+mj-lt"/>
                <a:ea typeface="+mj-ea"/>
                <a:cs typeface="B Zar" pitchFamily="2" charset="-78"/>
              </a:rPr>
              <a:t>محاسن </a:t>
            </a:r>
            <a:r>
              <a:rPr lang="ar-SA" sz="4800" b="1" dirty="0">
                <a:solidFill>
                  <a:schemeClr val="bg1"/>
                </a:solidFill>
                <a:latin typeface="+mj-lt"/>
                <a:ea typeface="+mj-ea"/>
                <a:cs typeface="B Zar" pitchFamily="2" charset="-78"/>
              </a:rPr>
              <a:t>پرسشنامه </a:t>
            </a:r>
          </a:p>
        </p:txBody>
      </p:sp>
      <p:sp>
        <p:nvSpPr>
          <p:cNvPr id="108547" name="Text Box 3"/>
          <p:cNvSpPr txBox="1">
            <a:spLocks noChangeArrowheads="1"/>
          </p:cNvSpPr>
          <p:nvPr/>
        </p:nvSpPr>
        <p:spPr bwMode="auto">
          <a:xfrm>
            <a:off x="457200" y="1514475"/>
            <a:ext cx="8153400" cy="2862322"/>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square">
            <a:spAutoFit/>
          </a:bodyPr>
          <a:lstStyle/>
          <a:p>
            <a:pPr marL="457200" indent="-457200" algn="r" rtl="1">
              <a:buFont typeface="Wingdings" pitchFamily="2" charset="2"/>
              <a:buChar char="ü"/>
            </a:pPr>
            <a:r>
              <a:rPr lang="ar-SA" sz="3600" b="1" dirty="0">
                <a:solidFill>
                  <a:schemeClr val="bg1"/>
                </a:solidFill>
                <a:cs typeface="Mitra" pitchFamily="2" charset="-78"/>
              </a:rPr>
              <a:t>ارزاني و سهولت اجرا </a:t>
            </a:r>
          </a:p>
          <a:p>
            <a:pPr marL="457200" indent="-457200" algn="r" rtl="1">
              <a:buFont typeface="Wingdings" pitchFamily="2" charset="2"/>
              <a:buChar char="ü"/>
            </a:pPr>
            <a:endParaRPr lang="ar-SA" sz="3600" b="1" dirty="0">
              <a:solidFill>
                <a:schemeClr val="bg1"/>
              </a:solidFill>
              <a:cs typeface="Mitra" pitchFamily="2" charset="-78"/>
            </a:endParaRPr>
          </a:p>
          <a:p>
            <a:pPr marL="457200" indent="-457200" algn="r" rtl="1">
              <a:buFont typeface="Wingdings" pitchFamily="2" charset="2"/>
              <a:buChar char="ü"/>
            </a:pPr>
            <a:r>
              <a:rPr lang="ar-SA" sz="3600" b="1" dirty="0">
                <a:solidFill>
                  <a:schemeClr val="bg1"/>
                </a:solidFill>
                <a:cs typeface="Mitra" pitchFamily="2" charset="-78"/>
              </a:rPr>
              <a:t>رفع مشكل برقراري ارتباط رودررو </a:t>
            </a:r>
          </a:p>
          <a:p>
            <a:pPr marL="457200" indent="-457200" algn="r" rtl="1">
              <a:buFont typeface="Wingdings" pitchFamily="2" charset="2"/>
              <a:buChar char="ü"/>
            </a:pPr>
            <a:endParaRPr lang="ar-SA" sz="3600" b="1" dirty="0">
              <a:solidFill>
                <a:schemeClr val="bg1"/>
              </a:solidFill>
              <a:cs typeface="Mitra" pitchFamily="2" charset="-78"/>
            </a:endParaRPr>
          </a:p>
          <a:p>
            <a:pPr marL="457200" indent="-457200" algn="r" rtl="1">
              <a:buFont typeface="Wingdings" pitchFamily="2" charset="2"/>
              <a:buChar char="ü"/>
            </a:pPr>
            <a:r>
              <a:rPr lang="ar-SA" sz="3600" b="1" dirty="0">
                <a:solidFill>
                  <a:schemeClr val="bg1"/>
                </a:solidFill>
                <a:cs typeface="Mitra" pitchFamily="2" charset="-78"/>
              </a:rPr>
              <a:t>يكساني شرايط اجرا براي همه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08546">
                                            <p:txEl>
                                              <p:pRg st="0" end="0"/>
                                            </p:txEl>
                                          </p:spTgt>
                                        </p:tgtEl>
                                        <p:attrNameLst>
                                          <p:attrName>style.visibility</p:attrName>
                                        </p:attrNameLst>
                                      </p:cBhvr>
                                      <p:to>
                                        <p:strVal val="visible"/>
                                      </p:to>
                                    </p:set>
                                    <p:animEffect transition="in" filter="dissolve">
                                      <p:cBhvr>
                                        <p:cTn id="7" dur="500"/>
                                        <p:tgtEl>
                                          <p:spTgt spid="10854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8547">
                                            <p:txEl>
                                              <p:pRg st="0" end="0"/>
                                            </p:txEl>
                                          </p:spTgt>
                                        </p:tgtEl>
                                        <p:attrNameLst>
                                          <p:attrName>style.visibility</p:attrName>
                                        </p:attrNameLst>
                                      </p:cBhvr>
                                      <p:to>
                                        <p:strVal val="visible"/>
                                      </p:to>
                                    </p:set>
                                    <p:animEffect transition="in" filter="dissolve">
                                      <p:cBhvr>
                                        <p:cTn id="12" dur="500"/>
                                        <p:tgtEl>
                                          <p:spTgt spid="10854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08547">
                                            <p:txEl>
                                              <p:pRg st="2" end="2"/>
                                            </p:txEl>
                                          </p:spTgt>
                                        </p:tgtEl>
                                        <p:attrNameLst>
                                          <p:attrName>style.visibility</p:attrName>
                                        </p:attrNameLst>
                                      </p:cBhvr>
                                      <p:to>
                                        <p:strVal val="visible"/>
                                      </p:to>
                                    </p:set>
                                    <p:animEffect transition="in" filter="dissolve">
                                      <p:cBhvr>
                                        <p:cTn id="17" dur="500"/>
                                        <p:tgtEl>
                                          <p:spTgt spid="10854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08547">
                                            <p:txEl>
                                              <p:pRg st="4" end="4"/>
                                            </p:txEl>
                                          </p:spTgt>
                                        </p:tgtEl>
                                        <p:attrNameLst>
                                          <p:attrName>style.visibility</p:attrName>
                                        </p:attrNameLst>
                                      </p:cBhvr>
                                      <p:to>
                                        <p:strVal val="visible"/>
                                      </p:to>
                                    </p:set>
                                    <p:animEffect transition="in" filter="dissolve">
                                      <p:cBhvr>
                                        <p:cTn id="22" dur="500"/>
                                        <p:tgtEl>
                                          <p:spTgt spid="10854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46" grpId="0" build="p" autoUpdateAnimBg="0" advAuto="0"/>
      <p:bldP spid="108547"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228600" y="152400"/>
            <a:ext cx="8610600" cy="1524000"/>
          </a:xfrm>
          <a:solidFill>
            <a:schemeClr val="accent2">
              <a:lumMod val="40000"/>
              <a:lumOff val="60000"/>
            </a:schemeClr>
          </a:solidFill>
        </p:spPr>
        <p:style>
          <a:lnRef idx="2">
            <a:schemeClr val="dk1">
              <a:shade val="50000"/>
            </a:schemeClr>
          </a:lnRef>
          <a:fillRef idx="1">
            <a:schemeClr val="dk1"/>
          </a:fillRef>
          <a:effectRef idx="0">
            <a:schemeClr val="dk1"/>
          </a:effectRef>
          <a:fontRef idx="minor">
            <a:schemeClr val="lt1"/>
          </a:fontRef>
        </p:style>
        <p:txBody>
          <a:bodyPr>
            <a:normAutofit/>
          </a:bodyPr>
          <a:lstStyle/>
          <a:p>
            <a:pPr>
              <a:defRPr/>
            </a:pPr>
            <a:r>
              <a:rPr lang="fa-IR" sz="5400" b="1" dirty="0">
                <a:solidFill>
                  <a:srgbClr val="00B0F0"/>
                </a:solidFill>
                <a:cs typeface="B Zar" pitchFamily="2" charset="-78"/>
              </a:rPr>
              <a:t>دوباره </a:t>
            </a:r>
            <a:r>
              <a:rPr lang="fa-IR" sz="5400" b="1" dirty="0" smtClean="0">
                <a:solidFill>
                  <a:srgbClr val="00B0F0"/>
                </a:solidFill>
                <a:cs typeface="B Zar" pitchFamily="2" charset="-78"/>
              </a:rPr>
              <a:t>کاری نباشد!</a:t>
            </a:r>
            <a:endParaRPr lang="en-US" sz="5400" b="1" dirty="0">
              <a:solidFill>
                <a:srgbClr val="00B0F0"/>
              </a:solidFill>
              <a:cs typeface="B Zar" pitchFamily="2" charset="-78"/>
            </a:endParaRPr>
          </a:p>
        </p:txBody>
      </p:sp>
      <p:sp>
        <p:nvSpPr>
          <p:cNvPr id="25605" name="Rectangle 5"/>
          <p:cNvSpPr>
            <a:spLocks noChangeArrowheads="1"/>
          </p:cNvSpPr>
          <p:nvPr/>
        </p:nvSpPr>
        <p:spPr bwMode="auto">
          <a:xfrm>
            <a:off x="179388" y="1844674"/>
            <a:ext cx="8659812" cy="4708526"/>
          </a:xfrm>
          <a:prstGeom prst="rect">
            <a:avLst/>
          </a:prstGeom>
          <a:ln>
            <a:headEnd/>
            <a:tailEnd/>
          </a:ln>
        </p:spPr>
        <p:style>
          <a:lnRef idx="1">
            <a:schemeClr val="dk1"/>
          </a:lnRef>
          <a:fillRef idx="2">
            <a:schemeClr val="dk1"/>
          </a:fillRef>
          <a:effectRef idx="1">
            <a:schemeClr val="dk1"/>
          </a:effectRef>
          <a:fontRef idx="minor">
            <a:schemeClr val="dk1"/>
          </a:fontRef>
        </p:style>
        <p:txBody>
          <a:bodyPr/>
          <a:lstStyle/>
          <a:p>
            <a:pPr marL="342900" indent="-342900" algn="just" rtl="1">
              <a:spcBef>
                <a:spcPct val="20000"/>
              </a:spcBef>
              <a:defRPr/>
            </a:pPr>
            <a:r>
              <a:rPr lang="fa-IR" sz="3200" dirty="0" smtClean="0">
                <a:cs typeface="B Zar" pitchFamily="2" charset="-78"/>
              </a:rPr>
              <a:t>    قبل </a:t>
            </a:r>
            <a:r>
              <a:rPr lang="fa-IR" sz="3200" dirty="0">
                <a:cs typeface="B Zar" pitchFamily="2" charset="-78"/>
              </a:rPr>
              <a:t>از </a:t>
            </a:r>
            <a:r>
              <a:rPr lang="fa-IR" sz="3200" dirty="0" smtClean="0">
                <a:cs typeface="B Zar" pitchFamily="2" charset="-78"/>
              </a:rPr>
              <a:t>اين كه </a:t>
            </a:r>
            <a:r>
              <a:rPr lang="fa-IR" sz="3200" dirty="0">
                <a:cs typeface="B Zar" pitchFamily="2" charset="-78"/>
              </a:rPr>
              <a:t>تصميم به اجراي يك طرح تحقيقاتي بگيريد. بسيار مهم است كه دريابيد آيا موضوع پيشنهادي </a:t>
            </a:r>
            <a:r>
              <a:rPr lang="fa-IR" sz="3200" dirty="0" smtClean="0">
                <a:cs typeface="B Zar" pitchFamily="2" charset="-78"/>
              </a:rPr>
              <a:t>قبلاً مورد </a:t>
            </a:r>
            <a:r>
              <a:rPr lang="fa-IR" sz="3200" dirty="0">
                <a:cs typeface="B Zar" pitchFamily="2" charset="-78"/>
              </a:rPr>
              <a:t>بررسي قرار گرفته است يا خير؟</a:t>
            </a:r>
          </a:p>
          <a:p>
            <a:pPr marL="342900" indent="-342900" algn="just" rtl="1">
              <a:spcBef>
                <a:spcPct val="20000"/>
              </a:spcBef>
              <a:defRPr/>
            </a:pPr>
            <a:r>
              <a:rPr lang="fa-IR" sz="3200" dirty="0" smtClean="0">
                <a:cs typeface="B Zar" pitchFamily="2" charset="-78"/>
              </a:rPr>
              <a:t>    تنها </a:t>
            </a:r>
            <a:r>
              <a:rPr lang="fa-IR" sz="3200" dirty="0">
                <a:cs typeface="B Zar" pitchFamily="2" charset="-78"/>
              </a:rPr>
              <a:t>در</a:t>
            </a:r>
            <a:r>
              <a:rPr lang="fa-IR" sz="3600" b="1" dirty="0">
                <a:solidFill>
                  <a:srgbClr val="FF0000"/>
                </a:solidFill>
                <a:cs typeface="B Zar" pitchFamily="2" charset="-78"/>
              </a:rPr>
              <a:t> سه وضعيت </a:t>
            </a:r>
            <a:r>
              <a:rPr lang="fa-IR" sz="3200" dirty="0">
                <a:cs typeface="B Zar" pitchFamily="2" charset="-78"/>
              </a:rPr>
              <a:t>زير می توان  به انجام تحقيق روی موضوعی که قبلا روی آن کار شده است اقدام </a:t>
            </a:r>
            <a:r>
              <a:rPr lang="fa-IR" sz="3200" dirty="0" smtClean="0">
                <a:cs typeface="B Zar" pitchFamily="2" charset="-78"/>
              </a:rPr>
              <a:t>کرد:</a:t>
            </a:r>
            <a:endParaRPr lang="fa-IR" sz="3200" dirty="0">
              <a:cs typeface="B Zar" pitchFamily="2" charset="-78"/>
            </a:endParaRPr>
          </a:p>
          <a:p>
            <a:pPr marL="342900" indent="-342900" algn="r" rtl="1">
              <a:spcBef>
                <a:spcPct val="20000"/>
              </a:spcBef>
              <a:buClr>
                <a:srgbClr val="006600"/>
              </a:buClr>
              <a:buFont typeface="Wingdings" pitchFamily="2" charset="2"/>
              <a:buChar char="§"/>
              <a:defRPr/>
            </a:pPr>
            <a:r>
              <a:rPr lang="fa-IR" sz="3200" dirty="0">
                <a:latin typeface="Arial"/>
                <a:cs typeface="B Zar" pitchFamily="2" charset="-78"/>
              </a:rPr>
              <a:t>    </a:t>
            </a:r>
            <a:r>
              <a:rPr lang="fa-IR" sz="3200" b="1" dirty="0">
                <a:solidFill>
                  <a:srgbClr val="C00000"/>
                </a:solidFill>
                <a:latin typeface="Arial"/>
                <a:cs typeface="B Zar" pitchFamily="2" charset="-78"/>
              </a:rPr>
              <a:t> در شرايط زمانی متفاوت</a:t>
            </a:r>
          </a:p>
          <a:p>
            <a:pPr marL="342900" indent="-342900" algn="r" rtl="1">
              <a:spcBef>
                <a:spcPct val="20000"/>
              </a:spcBef>
              <a:buClr>
                <a:srgbClr val="006600"/>
              </a:buClr>
              <a:buFont typeface="Wingdings" pitchFamily="2" charset="2"/>
              <a:buChar char="§"/>
              <a:defRPr/>
            </a:pPr>
            <a:r>
              <a:rPr lang="fa-IR" sz="3200" b="1" dirty="0">
                <a:solidFill>
                  <a:srgbClr val="C00000"/>
                </a:solidFill>
                <a:latin typeface="Arial"/>
                <a:cs typeface="B Zar" pitchFamily="2" charset="-78"/>
              </a:rPr>
              <a:t>     در شرايط </a:t>
            </a:r>
            <a:r>
              <a:rPr lang="fa-IR" sz="3200" b="1" dirty="0">
                <a:solidFill>
                  <a:srgbClr val="C00000"/>
                </a:solidFill>
                <a:cs typeface="B Zar" pitchFamily="2" charset="-78"/>
              </a:rPr>
              <a:t>جغرافيائی مختلف</a:t>
            </a:r>
          </a:p>
          <a:p>
            <a:pPr marL="342900" indent="-342900" algn="r" rtl="1">
              <a:spcBef>
                <a:spcPct val="20000"/>
              </a:spcBef>
              <a:buClr>
                <a:srgbClr val="006600"/>
              </a:buClr>
              <a:buFont typeface="Wingdings" pitchFamily="2" charset="2"/>
              <a:buChar char="§"/>
              <a:defRPr/>
            </a:pPr>
            <a:r>
              <a:rPr lang="fa-IR" sz="3200" dirty="0">
                <a:latin typeface="Arial"/>
                <a:cs typeface="B Zar" pitchFamily="2" charset="-78"/>
              </a:rPr>
              <a:t>  </a:t>
            </a:r>
            <a:r>
              <a:rPr lang="fa-IR" sz="3200" b="1" dirty="0">
                <a:latin typeface="Arial"/>
                <a:cs typeface="B Zar" pitchFamily="2" charset="-78"/>
              </a:rPr>
              <a:t> </a:t>
            </a:r>
            <a:r>
              <a:rPr lang="fa-IR" sz="3200" b="1" dirty="0">
                <a:solidFill>
                  <a:srgbClr val="C00000"/>
                </a:solidFill>
                <a:latin typeface="Arial"/>
                <a:cs typeface="B Zar" pitchFamily="2" charset="-78"/>
              </a:rPr>
              <a:t>  درصورت عدم </a:t>
            </a:r>
            <a:r>
              <a:rPr lang="fa-IR" sz="3200" b="1" dirty="0">
                <a:solidFill>
                  <a:srgbClr val="C00000"/>
                </a:solidFill>
                <a:cs typeface="B Zar" pitchFamily="2" charset="-78"/>
              </a:rPr>
              <a:t>دستيابی به نتايج کافی</a:t>
            </a:r>
          </a:p>
          <a:p>
            <a:pPr marL="342900" indent="-342900">
              <a:spcBef>
                <a:spcPct val="20000"/>
              </a:spcBef>
              <a:defRPr/>
            </a:pPr>
            <a:endParaRPr lang="fa-IR" sz="2800" dirty="0">
              <a:solidFill>
                <a:srgbClr val="006600"/>
              </a:solidFill>
              <a:effectLst>
                <a:outerShdw blurRad="38100" dist="38100" dir="2700000" algn="tl">
                  <a:srgbClr val="C0C0C0"/>
                </a:outerShdw>
              </a:effectLst>
              <a:cs typeface="Roya" pitchFamily="2" charset="-78"/>
            </a:endParaRPr>
          </a:p>
          <a:p>
            <a:pPr marL="342900" indent="-342900" algn="ctr">
              <a:spcBef>
                <a:spcPct val="20000"/>
              </a:spcBef>
              <a:defRPr/>
            </a:pPr>
            <a:endParaRPr lang="en-US" sz="2800" dirty="0">
              <a:solidFill>
                <a:srgbClr val="FFFF00"/>
              </a:solidFill>
              <a:cs typeface="Roya"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560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560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560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560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560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5" grpId="0" build="p" autoUpdateAnimBg="0"/>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p:cNvSpPr>
            <a:spLocks noGrp="1" noChangeArrowheads="1"/>
          </p:cNvSpPr>
          <p:nvPr>
            <p:ph type="title"/>
          </p:nvPr>
        </p:nvSpPr>
        <p:spPr>
          <a:xfrm>
            <a:off x="457200" y="560388"/>
            <a:ext cx="8229600" cy="1143000"/>
          </a:xfrm>
          <a:solidFill>
            <a:srgbClr val="FFFF00"/>
          </a:solidFill>
        </p:spPr>
        <p:txBody>
          <a:bodyPr/>
          <a:lstStyle/>
          <a:p>
            <a:pPr rtl="1"/>
            <a:r>
              <a:rPr lang="fa-IR" b="1" dirty="0">
                <a:solidFill>
                  <a:schemeClr val="bg1"/>
                </a:solidFill>
                <a:cs typeface="Zar" pitchFamily="2" charset="-78"/>
              </a:rPr>
              <a:t>نقاط ضعف پرسشنامه:</a:t>
            </a:r>
            <a:endParaRPr lang="en-US" b="1" dirty="0">
              <a:solidFill>
                <a:schemeClr val="bg1"/>
              </a:solidFill>
              <a:cs typeface="Zar" pitchFamily="2" charset="-78"/>
            </a:endParaRPr>
          </a:p>
        </p:txBody>
      </p:sp>
      <p:sp>
        <p:nvSpPr>
          <p:cNvPr id="212995" name="Rectangle 3"/>
          <p:cNvSpPr>
            <a:spLocks noGrp="1" noChangeArrowheads="1"/>
          </p:cNvSpPr>
          <p:nvPr>
            <p:ph idx="1"/>
          </p:nvPr>
        </p:nvSpPr>
        <p:spPr>
          <a:xfrm>
            <a:off x="457200" y="1981200"/>
            <a:ext cx="8229600" cy="4495800"/>
          </a:xfrm>
          <a:solidFill>
            <a:srgbClr val="FF0000"/>
          </a:solidFill>
        </p:spPr>
        <p:txBody>
          <a:bodyPr>
            <a:normAutofit lnSpcReduction="10000"/>
          </a:bodyPr>
          <a:lstStyle/>
          <a:p>
            <a:pPr algn="r" rtl="1">
              <a:lnSpc>
                <a:spcPct val="150000"/>
              </a:lnSpc>
              <a:buFont typeface="Wingdings" pitchFamily="2" charset="2"/>
              <a:buNone/>
            </a:pPr>
            <a:r>
              <a:rPr lang="fa-IR" dirty="0">
                <a:solidFill>
                  <a:schemeClr val="bg1"/>
                </a:solidFill>
                <a:cs typeface="B Zar" pitchFamily="2" charset="-78"/>
              </a:rPr>
              <a:t>1)این روش برای مطالعات عمیق کارآمد نیست.</a:t>
            </a:r>
          </a:p>
          <a:p>
            <a:pPr algn="r" rtl="1">
              <a:lnSpc>
                <a:spcPct val="150000"/>
              </a:lnSpc>
              <a:buFont typeface="Wingdings" pitchFamily="2" charset="2"/>
              <a:buNone/>
            </a:pPr>
            <a:r>
              <a:rPr lang="fa-IR" dirty="0">
                <a:solidFill>
                  <a:schemeClr val="bg1"/>
                </a:solidFill>
                <a:cs typeface="B Zar" pitchFamily="2" charset="-78"/>
              </a:rPr>
              <a:t>2)احتمال بازنگشتن پرسشنامه زیاد است.</a:t>
            </a:r>
          </a:p>
          <a:p>
            <a:pPr algn="r" rtl="1">
              <a:lnSpc>
                <a:spcPct val="150000"/>
              </a:lnSpc>
              <a:buFont typeface="Wingdings" pitchFamily="2" charset="2"/>
              <a:buNone/>
            </a:pPr>
            <a:r>
              <a:rPr lang="fa-IR" dirty="0">
                <a:solidFill>
                  <a:schemeClr val="bg1"/>
                </a:solidFill>
                <a:cs typeface="B Zar" pitchFamily="2" charset="-78"/>
              </a:rPr>
              <a:t>3)احتمال عدم درک مفاهیم و محتوای سوالات و بروز ابهام برای پاسخگو وجود دارد.</a:t>
            </a:r>
          </a:p>
          <a:p>
            <a:pPr algn="r" rtl="1">
              <a:lnSpc>
                <a:spcPct val="150000"/>
              </a:lnSpc>
              <a:buFont typeface="Wingdings" pitchFamily="2" charset="2"/>
              <a:buNone/>
            </a:pPr>
            <a:r>
              <a:rPr lang="fa-IR" dirty="0">
                <a:solidFill>
                  <a:schemeClr val="bg1"/>
                </a:solidFill>
                <a:cs typeface="B Zar" pitchFamily="2" charset="-78"/>
              </a:rPr>
              <a:t>4)امکان خطا و اشتباه وجود دارد که باعث کاهش درجه اعتبار و اعتماد این روش می‫شود.</a:t>
            </a:r>
            <a:endParaRPr lang="en-US" dirty="0">
              <a:solidFill>
                <a:schemeClr val="bg1"/>
              </a:solidFill>
              <a:cs typeface="B Zar" pitchFamily="2" charset="-7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12994"/>
                                        </p:tgtEl>
                                        <p:attrNameLst>
                                          <p:attrName>style.visibility</p:attrName>
                                        </p:attrNameLst>
                                      </p:cBhvr>
                                      <p:to>
                                        <p:strVal val="visible"/>
                                      </p:to>
                                    </p:set>
                                    <p:anim calcmode="lin" valueType="num">
                                      <p:cBhvr additive="base">
                                        <p:cTn id="7" dur="500" fill="hold"/>
                                        <p:tgtEl>
                                          <p:spTgt spid="212994"/>
                                        </p:tgtEl>
                                        <p:attrNameLst>
                                          <p:attrName>ppt_x</p:attrName>
                                        </p:attrNameLst>
                                      </p:cBhvr>
                                      <p:tavLst>
                                        <p:tav tm="0">
                                          <p:val>
                                            <p:strVal val="1+#ppt_w/2"/>
                                          </p:val>
                                        </p:tav>
                                        <p:tav tm="100000">
                                          <p:val>
                                            <p:strVal val="#ppt_x"/>
                                          </p:val>
                                        </p:tav>
                                      </p:tavLst>
                                    </p:anim>
                                    <p:anim calcmode="lin" valueType="num">
                                      <p:cBhvr additive="base">
                                        <p:cTn id="8" dur="500" fill="hold"/>
                                        <p:tgtEl>
                                          <p:spTgt spid="21299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9" presetClass="entr" presetSubtype="0" accel="100000" fill="hold" grpId="0" nodeType="clickEffect">
                                  <p:stCondLst>
                                    <p:cond delay="0"/>
                                  </p:stCondLst>
                                  <p:childTnLst>
                                    <p:set>
                                      <p:cBhvr>
                                        <p:cTn id="12" dur="1" fill="hold">
                                          <p:stCondLst>
                                            <p:cond delay="0"/>
                                          </p:stCondLst>
                                        </p:cTn>
                                        <p:tgtEl>
                                          <p:spTgt spid="212995">
                                            <p:bg/>
                                          </p:spTgt>
                                        </p:tgtEl>
                                        <p:attrNameLst>
                                          <p:attrName>style.visibility</p:attrName>
                                        </p:attrNameLst>
                                      </p:cBhvr>
                                      <p:to>
                                        <p:strVal val="visible"/>
                                      </p:to>
                                    </p:set>
                                    <p:anim calcmode="lin" valueType="num">
                                      <p:cBhvr>
                                        <p:cTn id="13" dur="500" fill="hold"/>
                                        <p:tgtEl>
                                          <p:spTgt spid="212995">
                                            <p:bg/>
                                          </p:spTgt>
                                        </p:tgtEl>
                                        <p:attrNameLst>
                                          <p:attrName>ppt_h</p:attrName>
                                        </p:attrNameLst>
                                      </p:cBhvr>
                                      <p:tavLst>
                                        <p:tav tm="0">
                                          <p:val>
                                            <p:strVal val="#ppt_h/20"/>
                                          </p:val>
                                        </p:tav>
                                        <p:tav tm="50000">
                                          <p:val>
                                            <p:strVal val="#ppt_h/20"/>
                                          </p:val>
                                        </p:tav>
                                        <p:tav tm="100000">
                                          <p:val>
                                            <p:strVal val="#ppt_h"/>
                                          </p:val>
                                        </p:tav>
                                      </p:tavLst>
                                    </p:anim>
                                    <p:anim calcmode="lin" valueType="num">
                                      <p:cBhvr>
                                        <p:cTn id="14" dur="500" fill="hold"/>
                                        <p:tgtEl>
                                          <p:spTgt spid="212995">
                                            <p:bg/>
                                          </p:spTgt>
                                        </p:tgtEl>
                                        <p:attrNameLst>
                                          <p:attrName>ppt_w</p:attrName>
                                        </p:attrNameLst>
                                      </p:cBhvr>
                                      <p:tavLst>
                                        <p:tav tm="0">
                                          <p:val>
                                            <p:strVal val="#ppt_w+.3"/>
                                          </p:val>
                                        </p:tav>
                                        <p:tav tm="50000">
                                          <p:val>
                                            <p:strVal val="#ppt_w+.3"/>
                                          </p:val>
                                        </p:tav>
                                        <p:tav tm="100000">
                                          <p:val>
                                            <p:strVal val="#ppt_w"/>
                                          </p:val>
                                        </p:tav>
                                      </p:tavLst>
                                    </p:anim>
                                    <p:anim calcmode="lin" valueType="num">
                                      <p:cBhvr>
                                        <p:cTn id="15" dur="500" fill="hold"/>
                                        <p:tgtEl>
                                          <p:spTgt spid="212995">
                                            <p:bg/>
                                          </p:spTgt>
                                        </p:tgtEl>
                                        <p:attrNameLst>
                                          <p:attrName>ppt_x</p:attrName>
                                        </p:attrNameLst>
                                      </p:cBhvr>
                                      <p:tavLst>
                                        <p:tav tm="0">
                                          <p:val>
                                            <p:strVal val="#ppt_x-.3"/>
                                          </p:val>
                                        </p:tav>
                                        <p:tav tm="50000">
                                          <p:val>
                                            <p:strVal val="#ppt_x"/>
                                          </p:val>
                                        </p:tav>
                                        <p:tav tm="100000">
                                          <p:val>
                                            <p:strVal val="#ppt_x"/>
                                          </p:val>
                                        </p:tav>
                                      </p:tavLst>
                                    </p:anim>
                                    <p:anim calcmode="lin" valueType="num">
                                      <p:cBhvr>
                                        <p:cTn id="16" dur="500" fill="hold"/>
                                        <p:tgtEl>
                                          <p:spTgt spid="212995">
                                            <p:bg/>
                                          </p:spTgt>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9" presetClass="entr" presetSubtype="0" accel="100000" fill="hold" grpId="0" nodeType="clickEffect">
                                  <p:stCondLst>
                                    <p:cond delay="0"/>
                                  </p:stCondLst>
                                  <p:childTnLst>
                                    <p:set>
                                      <p:cBhvr>
                                        <p:cTn id="20" dur="1" fill="hold">
                                          <p:stCondLst>
                                            <p:cond delay="0"/>
                                          </p:stCondLst>
                                        </p:cTn>
                                        <p:tgtEl>
                                          <p:spTgt spid="212995">
                                            <p:txEl>
                                              <p:pRg st="0" end="0"/>
                                            </p:txEl>
                                          </p:spTgt>
                                        </p:tgtEl>
                                        <p:attrNameLst>
                                          <p:attrName>style.visibility</p:attrName>
                                        </p:attrNameLst>
                                      </p:cBhvr>
                                      <p:to>
                                        <p:strVal val="visible"/>
                                      </p:to>
                                    </p:set>
                                    <p:anim calcmode="lin" valueType="num">
                                      <p:cBhvr>
                                        <p:cTn id="21" dur="500" fill="hold"/>
                                        <p:tgtEl>
                                          <p:spTgt spid="212995">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2" dur="500" fill="hold"/>
                                        <p:tgtEl>
                                          <p:spTgt spid="212995">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3" dur="500" fill="hold"/>
                                        <p:tgtEl>
                                          <p:spTgt spid="212995">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24" dur="500" fill="hold"/>
                                        <p:tgtEl>
                                          <p:spTgt spid="212995">
                                            <p:txEl>
                                              <p:pRg st="0" end="0"/>
                                            </p:txEl>
                                          </p:spTgt>
                                        </p:tgtEl>
                                        <p:attrNameLst>
                                          <p:attrName>ppt_y</p:attrName>
                                        </p:attrNameLst>
                                      </p:cBhvr>
                                      <p:tavLst>
                                        <p:tav tm="0">
                                          <p:val>
                                            <p:strVal val="#ppt_y"/>
                                          </p:val>
                                        </p:tav>
                                        <p:tav tm="100000">
                                          <p:val>
                                            <p:strVal val="#ppt_y"/>
                                          </p:val>
                                        </p:tav>
                                      </p:tavLst>
                                    </p:anim>
                                  </p:childTnLst>
                                </p:cTn>
                              </p:par>
                            </p:childTnLst>
                          </p:cTn>
                        </p:par>
                        <p:par>
                          <p:cTn id="25" fill="hold">
                            <p:stCondLst>
                              <p:cond delay="500"/>
                            </p:stCondLst>
                            <p:childTnLst>
                              <p:par>
                                <p:cTn id="26" presetID="39" presetClass="entr" presetSubtype="0" accel="100000" fill="hold" grpId="0" nodeType="afterEffect">
                                  <p:stCondLst>
                                    <p:cond delay="0"/>
                                  </p:stCondLst>
                                  <p:childTnLst>
                                    <p:set>
                                      <p:cBhvr>
                                        <p:cTn id="27" dur="1" fill="hold">
                                          <p:stCondLst>
                                            <p:cond delay="0"/>
                                          </p:stCondLst>
                                        </p:cTn>
                                        <p:tgtEl>
                                          <p:spTgt spid="212995">
                                            <p:txEl>
                                              <p:pRg st="1" end="1"/>
                                            </p:txEl>
                                          </p:spTgt>
                                        </p:tgtEl>
                                        <p:attrNameLst>
                                          <p:attrName>style.visibility</p:attrName>
                                        </p:attrNameLst>
                                      </p:cBhvr>
                                      <p:to>
                                        <p:strVal val="visible"/>
                                      </p:to>
                                    </p:set>
                                    <p:anim calcmode="lin" valueType="num">
                                      <p:cBhvr>
                                        <p:cTn id="28" dur="500" fill="hold"/>
                                        <p:tgtEl>
                                          <p:spTgt spid="212995">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9" dur="500" fill="hold"/>
                                        <p:tgtEl>
                                          <p:spTgt spid="212995">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0" dur="500" fill="hold"/>
                                        <p:tgtEl>
                                          <p:spTgt spid="212995">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31" dur="500" fill="hold"/>
                                        <p:tgtEl>
                                          <p:spTgt spid="212995">
                                            <p:txEl>
                                              <p:pRg st="1" end="1"/>
                                            </p:txEl>
                                          </p:spTgt>
                                        </p:tgtEl>
                                        <p:attrNameLst>
                                          <p:attrName>ppt_y</p:attrName>
                                        </p:attrNameLst>
                                      </p:cBhvr>
                                      <p:tavLst>
                                        <p:tav tm="0">
                                          <p:val>
                                            <p:strVal val="#ppt_y"/>
                                          </p:val>
                                        </p:tav>
                                        <p:tav tm="100000">
                                          <p:val>
                                            <p:strVal val="#ppt_y"/>
                                          </p:val>
                                        </p:tav>
                                      </p:tavLst>
                                    </p:anim>
                                  </p:childTnLst>
                                </p:cTn>
                              </p:par>
                            </p:childTnLst>
                          </p:cTn>
                        </p:par>
                        <p:par>
                          <p:cTn id="32" fill="hold">
                            <p:stCondLst>
                              <p:cond delay="1000"/>
                            </p:stCondLst>
                            <p:childTnLst>
                              <p:par>
                                <p:cTn id="33" presetID="39" presetClass="entr" presetSubtype="0" accel="100000" fill="hold" grpId="0" nodeType="afterEffect">
                                  <p:stCondLst>
                                    <p:cond delay="0"/>
                                  </p:stCondLst>
                                  <p:childTnLst>
                                    <p:set>
                                      <p:cBhvr>
                                        <p:cTn id="34" dur="1" fill="hold">
                                          <p:stCondLst>
                                            <p:cond delay="0"/>
                                          </p:stCondLst>
                                        </p:cTn>
                                        <p:tgtEl>
                                          <p:spTgt spid="212995">
                                            <p:txEl>
                                              <p:pRg st="2" end="2"/>
                                            </p:txEl>
                                          </p:spTgt>
                                        </p:tgtEl>
                                        <p:attrNameLst>
                                          <p:attrName>style.visibility</p:attrName>
                                        </p:attrNameLst>
                                      </p:cBhvr>
                                      <p:to>
                                        <p:strVal val="visible"/>
                                      </p:to>
                                    </p:set>
                                    <p:anim calcmode="lin" valueType="num">
                                      <p:cBhvr>
                                        <p:cTn id="35" dur="500" fill="hold"/>
                                        <p:tgtEl>
                                          <p:spTgt spid="212995">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6" dur="500" fill="hold"/>
                                        <p:tgtEl>
                                          <p:spTgt spid="212995">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7" dur="500" fill="hold"/>
                                        <p:tgtEl>
                                          <p:spTgt spid="212995">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38" dur="500" fill="hold"/>
                                        <p:tgtEl>
                                          <p:spTgt spid="212995">
                                            <p:txEl>
                                              <p:pRg st="2" end="2"/>
                                            </p:txEl>
                                          </p:spTgt>
                                        </p:tgtEl>
                                        <p:attrNameLst>
                                          <p:attrName>ppt_y</p:attrName>
                                        </p:attrNameLst>
                                      </p:cBhvr>
                                      <p:tavLst>
                                        <p:tav tm="0">
                                          <p:val>
                                            <p:strVal val="#ppt_y"/>
                                          </p:val>
                                        </p:tav>
                                        <p:tav tm="100000">
                                          <p:val>
                                            <p:strVal val="#ppt_y"/>
                                          </p:val>
                                        </p:tav>
                                      </p:tavLst>
                                    </p:anim>
                                  </p:childTnLst>
                                </p:cTn>
                              </p:par>
                            </p:childTnLst>
                          </p:cTn>
                        </p:par>
                        <p:par>
                          <p:cTn id="39" fill="hold">
                            <p:stCondLst>
                              <p:cond delay="1500"/>
                            </p:stCondLst>
                            <p:childTnLst>
                              <p:par>
                                <p:cTn id="40" presetID="39" presetClass="entr" presetSubtype="0" accel="100000" fill="hold" grpId="0" nodeType="afterEffect">
                                  <p:stCondLst>
                                    <p:cond delay="0"/>
                                  </p:stCondLst>
                                  <p:childTnLst>
                                    <p:set>
                                      <p:cBhvr>
                                        <p:cTn id="41" dur="1" fill="hold">
                                          <p:stCondLst>
                                            <p:cond delay="0"/>
                                          </p:stCondLst>
                                        </p:cTn>
                                        <p:tgtEl>
                                          <p:spTgt spid="212995">
                                            <p:txEl>
                                              <p:pRg st="3" end="3"/>
                                            </p:txEl>
                                          </p:spTgt>
                                        </p:tgtEl>
                                        <p:attrNameLst>
                                          <p:attrName>style.visibility</p:attrName>
                                        </p:attrNameLst>
                                      </p:cBhvr>
                                      <p:to>
                                        <p:strVal val="visible"/>
                                      </p:to>
                                    </p:set>
                                    <p:anim calcmode="lin" valueType="num">
                                      <p:cBhvr>
                                        <p:cTn id="42" dur="500" fill="hold"/>
                                        <p:tgtEl>
                                          <p:spTgt spid="212995">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3" dur="500" fill="hold"/>
                                        <p:tgtEl>
                                          <p:spTgt spid="212995">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4" dur="500" fill="hold"/>
                                        <p:tgtEl>
                                          <p:spTgt spid="212995">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45" dur="500" fill="hold"/>
                                        <p:tgtEl>
                                          <p:spTgt spid="212995">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994" grpId="0" animBg="1"/>
      <p:bldP spid="212995" grpId="0" build="p" animBg="1"/>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02362"/>
          </a:xfrm>
        </p:spPr>
        <p:txBody>
          <a:bodyPr>
            <a:normAutofit/>
          </a:bodyPr>
          <a:lstStyle/>
          <a:p>
            <a:r>
              <a:rPr lang="fa-IR" sz="8800" dirty="0" smtClean="0">
                <a:cs typeface="B Titr" pitchFamily="2" charset="-78"/>
              </a:rPr>
              <a:t>جلسه یازدهم</a:t>
            </a:r>
            <a:endParaRPr lang="fa-IR" sz="8800" dirty="0">
              <a:cs typeface="B Titr" pitchFamily="2" charset="-78"/>
            </a:endParaRP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a:xfrm>
            <a:off x="467544" y="404664"/>
            <a:ext cx="8229600" cy="1143000"/>
          </a:xfrm>
          <a:solidFill>
            <a:srgbClr val="00B0F0"/>
          </a:solidFill>
        </p:spPr>
        <p:txBody>
          <a:bodyPr/>
          <a:lstStyle/>
          <a:p>
            <a:pPr rtl="1"/>
            <a:r>
              <a:rPr lang="fa-IR" b="1" dirty="0" smtClean="0">
                <a:solidFill>
                  <a:schemeClr val="bg1"/>
                </a:solidFill>
                <a:cs typeface="B Zar" pitchFamily="2" charset="-78"/>
              </a:rPr>
              <a:t>اصطلاح روایی بودن تحقیق:</a:t>
            </a:r>
            <a:endParaRPr lang="en-US" b="1" dirty="0">
              <a:solidFill>
                <a:schemeClr val="bg1"/>
              </a:solidFill>
              <a:cs typeface="B Zar" pitchFamily="2" charset="-78"/>
            </a:endParaRPr>
          </a:p>
        </p:txBody>
      </p:sp>
      <p:sp>
        <p:nvSpPr>
          <p:cNvPr id="174083" name="Rectangle 3"/>
          <p:cNvSpPr>
            <a:spLocks noGrp="1" noChangeArrowheads="1"/>
          </p:cNvSpPr>
          <p:nvPr>
            <p:ph idx="1"/>
          </p:nvPr>
        </p:nvSpPr>
        <p:spPr>
          <a:xfrm>
            <a:off x="323528" y="1628800"/>
            <a:ext cx="8363272" cy="4695800"/>
          </a:xfrm>
          <a:solidFill>
            <a:srgbClr val="0070C0"/>
          </a:solidFill>
        </p:spPr>
        <p:txBody>
          <a:bodyPr/>
          <a:lstStyle/>
          <a:p>
            <a:pPr algn="r" rtl="1">
              <a:lnSpc>
                <a:spcPct val="200000"/>
              </a:lnSpc>
              <a:buFont typeface="Wingdings" pitchFamily="2" charset="2"/>
              <a:buNone/>
            </a:pPr>
            <a:r>
              <a:rPr lang="fa-IR" dirty="0">
                <a:cs typeface="B Zar" pitchFamily="2" charset="-78"/>
              </a:rPr>
              <a:t>منظور از روایی این است كه </a:t>
            </a:r>
            <a:r>
              <a:rPr lang="fa-IR" b="1" dirty="0">
                <a:solidFill>
                  <a:srgbClr val="FF0000"/>
                </a:solidFill>
                <a:cs typeface="B Zar" pitchFamily="2" charset="-78"/>
              </a:rPr>
              <a:t>محتوای ابزار </a:t>
            </a:r>
            <a:r>
              <a:rPr lang="fa-IR" dirty="0">
                <a:cs typeface="B Zar" pitchFamily="2" charset="-78"/>
              </a:rPr>
              <a:t>یا سوالات مندرج در ابزار </a:t>
            </a:r>
            <a:r>
              <a:rPr lang="fa-IR" b="1" dirty="0">
                <a:solidFill>
                  <a:srgbClr val="FF0000"/>
                </a:solidFill>
                <a:cs typeface="B Zar" pitchFamily="2" charset="-78"/>
              </a:rPr>
              <a:t>دقیقا متغیرها </a:t>
            </a:r>
            <a:r>
              <a:rPr lang="fa-IR" dirty="0">
                <a:cs typeface="B Zar" pitchFamily="2" charset="-78"/>
              </a:rPr>
              <a:t>و موضوع مورد مطالعه را بسنجد.</a:t>
            </a:r>
            <a:endParaRPr lang="en-US" dirty="0">
              <a:cs typeface="B Zar" pitchFamily="2" charset="-7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174082"/>
                                        </p:tgtEl>
                                        <p:attrNameLst>
                                          <p:attrName>style.visibility</p:attrName>
                                        </p:attrNameLst>
                                      </p:cBhvr>
                                      <p:to>
                                        <p:strVal val="visible"/>
                                      </p:to>
                                    </p:set>
                                    <p:animEffect transition="in" filter="fade">
                                      <p:cBhvr>
                                        <p:cTn id="7" dur="500"/>
                                        <p:tgtEl>
                                          <p:spTgt spid="174082"/>
                                        </p:tgtEl>
                                      </p:cBhvr>
                                    </p:animEffect>
                                    <p:anim calcmode="lin" valueType="num">
                                      <p:cBhvr>
                                        <p:cTn id="8" dur="500" fill="hold"/>
                                        <p:tgtEl>
                                          <p:spTgt spid="174082"/>
                                        </p:tgtEl>
                                        <p:attrNameLst>
                                          <p:attrName>ppt_w</p:attrName>
                                        </p:attrNameLst>
                                      </p:cBhvr>
                                      <p:tavLst>
                                        <p:tav tm="0" fmla="#ppt_w*sin(2.5*pi*$)">
                                          <p:val>
                                            <p:fltVal val="0"/>
                                          </p:val>
                                        </p:tav>
                                        <p:tav tm="100000">
                                          <p:val>
                                            <p:fltVal val="1"/>
                                          </p:val>
                                        </p:tav>
                                      </p:tavLst>
                                    </p:anim>
                                    <p:anim calcmode="lin" valueType="num">
                                      <p:cBhvr>
                                        <p:cTn id="9" dur="500" fill="hold"/>
                                        <p:tgtEl>
                                          <p:spTgt spid="17408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3" presetClass="entr" presetSubtype="528" fill="hold" grpId="0" nodeType="clickEffect">
                                  <p:stCondLst>
                                    <p:cond delay="0"/>
                                  </p:stCondLst>
                                  <p:childTnLst>
                                    <p:set>
                                      <p:cBhvr>
                                        <p:cTn id="13" dur="1" fill="hold">
                                          <p:stCondLst>
                                            <p:cond delay="0"/>
                                          </p:stCondLst>
                                        </p:cTn>
                                        <p:tgtEl>
                                          <p:spTgt spid="174083">
                                            <p:bg/>
                                          </p:spTgt>
                                        </p:tgtEl>
                                        <p:attrNameLst>
                                          <p:attrName>style.visibility</p:attrName>
                                        </p:attrNameLst>
                                      </p:cBhvr>
                                      <p:to>
                                        <p:strVal val="visible"/>
                                      </p:to>
                                    </p:set>
                                    <p:anim calcmode="lin" valueType="num">
                                      <p:cBhvr>
                                        <p:cTn id="14" dur="500" fill="hold"/>
                                        <p:tgtEl>
                                          <p:spTgt spid="174083">
                                            <p:bg/>
                                          </p:spTgt>
                                        </p:tgtEl>
                                        <p:attrNameLst>
                                          <p:attrName>ppt_w</p:attrName>
                                        </p:attrNameLst>
                                      </p:cBhvr>
                                      <p:tavLst>
                                        <p:tav tm="0">
                                          <p:val>
                                            <p:fltVal val="0"/>
                                          </p:val>
                                        </p:tav>
                                        <p:tav tm="100000">
                                          <p:val>
                                            <p:strVal val="#ppt_w"/>
                                          </p:val>
                                        </p:tav>
                                      </p:tavLst>
                                    </p:anim>
                                    <p:anim calcmode="lin" valueType="num">
                                      <p:cBhvr>
                                        <p:cTn id="15" dur="500" fill="hold"/>
                                        <p:tgtEl>
                                          <p:spTgt spid="174083">
                                            <p:bg/>
                                          </p:spTgt>
                                        </p:tgtEl>
                                        <p:attrNameLst>
                                          <p:attrName>ppt_h</p:attrName>
                                        </p:attrNameLst>
                                      </p:cBhvr>
                                      <p:tavLst>
                                        <p:tav tm="0">
                                          <p:val>
                                            <p:fltVal val="0"/>
                                          </p:val>
                                        </p:tav>
                                        <p:tav tm="100000">
                                          <p:val>
                                            <p:strVal val="#ppt_h"/>
                                          </p:val>
                                        </p:tav>
                                      </p:tavLst>
                                    </p:anim>
                                    <p:anim calcmode="lin" valueType="num">
                                      <p:cBhvr>
                                        <p:cTn id="16" dur="500" fill="hold"/>
                                        <p:tgtEl>
                                          <p:spTgt spid="174083">
                                            <p:bg/>
                                          </p:spTgt>
                                        </p:tgtEl>
                                        <p:attrNameLst>
                                          <p:attrName>ppt_x</p:attrName>
                                        </p:attrNameLst>
                                      </p:cBhvr>
                                      <p:tavLst>
                                        <p:tav tm="0">
                                          <p:val>
                                            <p:fltVal val="0.5"/>
                                          </p:val>
                                        </p:tav>
                                        <p:tav tm="100000">
                                          <p:val>
                                            <p:strVal val="#ppt_x"/>
                                          </p:val>
                                        </p:tav>
                                      </p:tavLst>
                                    </p:anim>
                                    <p:anim calcmode="lin" valueType="num">
                                      <p:cBhvr>
                                        <p:cTn id="17" dur="500" fill="hold"/>
                                        <p:tgtEl>
                                          <p:spTgt spid="174083">
                                            <p:bg/>
                                          </p:spTgt>
                                        </p:tgtEl>
                                        <p:attrNameLst>
                                          <p:attrName>ppt_y</p:attrName>
                                        </p:attrNameLst>
                                      </p:cBhvr>
                                      <p:tavLst>
                                        <p:tav tm="0">
                                          <p:val>
                                            <p:fltVal val="0.5"/>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3" presetClass="entr" presetSubtype="528" fill="hold" grpId="0" nodeType="clickEffect">
                                  <p:stCondLst>
                                    <p:cond delay="0"/>
                                  </p:stCondLst>
                                  <p:childTnLst>
                                    <p:set>
                                      <p:cBhvr>
                                        <p:cTn id="21" dur="1" fill="hold">
                                          <p:stCondLst>
                                            <p:cond delay="0"/>
                                          </p:stCondLst>
                                        </p:cTn>
                                        <p:tgtEl>
                                          <p:spTgt spid="174083">
                                            <p:txEl>
                                              <p:pRg st="0" end="0"/>
                                            </p:txEl>
                                          </p:spTgt>
                                        </p:tgtEl>
                                        <p:attrNameLst>
                                          <p:attrName>style.visibility</p:attrName>
                                        </p:attrNameLst>
                                      </p:cBhvr>
                                      <p:to>
                                        <p:strVal val="visible"/>
                                      </p:to>
                                    </p:set>
                                    <p:anim calcmode="lin" valueType="num">
                                      <p:cBhvr>
                                        <p:cTn id="22" dur="500" fill="hold"/>
                                        <p:tgtEl>
                                          <p:spTgt spid="174083">
                                            <p:txEl>
                                              <p:pRg st="0" end="0"/>
                                            </p:txEl>
                                          </p:spTgt>
                                        </p:tgtEl>
                                        <p:attrNameLst>
                                          <p:attrName>ppt_w</p:attrName>
                                        </p:attrNameLst>
                                      </p:cBhvr>
                                      <p:tavLst>
                                        <p:tav tm="0">
                                          <p:val>
                                            <p:fltVal val="0"/>
                                          </p:val>
                                        </p:tav>
                                        <p:tav tm="100000">
                                          <p:val>
                                            <p:strVal val="#ppt_w"/>
                                          </p:val>
                                        </p:tav>
                                      </p:tavLst>
                                    </p:anim>
                                    <p:anim calcmode="lin" valueType="num">
                                      <p:cBhvr>
                                        <p:cTn id="23" dur="500" fill="hold"/>
                                        <p:tgtEl>
                                          <p:spTgt spid="174083">
                                            <p:txEl>
                                              <p:pRg st="0" end="0"/>
                                            </p:txEl>
                                          </p:spTgt>
                                        </p:tgtEl>
                                        <p:attrNameLst>
                                          <p:attrName>ppt_h</p:attrName>
                                        </p:attrNameLst>
                                      </p:cBhvr>
                                      <p:tavLst>
                                        <p:tav tm="0">
                                          <p:val>
                                            <p:fltVal val="0"/>
                                          </p:val>
                                        </p:tav>
                                        <p:tav tm="100000">
                                          <p:val>
                                            <p:strVal val="#ppt_h"/>
                                          </p:val>
                                        </p:tav>
                                      </p:tavLst>
                                    </p:anim>
                                    <p:anim calcmode="lin" valueType="num">
                                      <p:cBhvr>
                                        <p:cTn id="24" dur="500" fill="hold"/>
                                        <p:tgtEl>
                                          <p:spTgt spid="174083">
                                            <p:txEl>
                                              <p:pRg st="0" end="0"/>
                                            </p:txEl>
                                          </p:spTgt>
                                        </p:tgtEl>
                                        <p:attrNameLst>
                                          <p:attrName>ppt_x</p:attrName>
                                        </p:attrNameLst>
                                      </p:cBhvr>
                                      <p:tavLst>
                                        <p:tav tm="0">
                                          <p:val>
                                            <p:fltVal val="0.5"/>
                                          </p:val>
                                        </p:tav>
                                        <p:tav tm="100000">
                                          <p:val>
                                            <p:strVal val="#ppt_x"/>
                                          </p:val>
                                        </p:tav>
                                      </p:tavLst>
                                    </p:anim>
                                    <p:anim calcmode="lin" valueType="num">
                                      <p:cBhvr>
                                        <p:cTn id="25" dur="500" fill="hold"/>
                                        <p:tgtEl>
                                          <p:spTgt spid="174083">
                                            <p:txEl>
                                              <p:pRg st="0" end="0"/>
                                            </p:tx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082" grpId="0" animBg="1"/>
      <p:bldP spid="174083" grpId="0" build="p" animBg="1"/>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ChangeArrowheads="1"/>
          </p:cNvSpPr>
          <p:nvPr>
            <p:ph type="title"/>
          </p:nvPr>
        </p:nvSpPr>
        <p:spPr>
          <a:xfrm>
            <a:off x="381000" y="228600"/>
            <a:ext cx="8229600" cy="1143000"/>
          </a:xfrm>
        </p:spPr>
        <p:style>
          <a:lnRef idx="0">
            <a:schemeClr val="accent1"/>
          </a:lnRef>
          <a:fillRef idx="3">
            <a:schemeClr val="accent1"/>
          </a:fillRef>
          <a:effectRef idx="3">
            <a:schemeClr val="accent1"/>
          </a:effectRef>
          <a:fontRef idx="minor">
            <a:schemeClr val="lt1"/>
          </a:fontRef>
        </p:style>
        <p:txBody>
          <a:bodyPr/>
          <a:lstStyle/>
          <a:p>
            <a:pPr rtl="1"/>
            <a:r>
              <a:rPr lang="fa-IR" b="1" dirty="0">
                <a:solidFill>
                  <a:schemeClr val="bg1"/>
                </a:solidFill>
                <a:cs typeface="B Zar" pitchFamily="2" charset="-78"/>
              </a:rPr>
              <a:t>پایایی </a:t>
            </a:r>
            <a:r>
              <a:rPr lang="fa-IR" b="1" dirty="0" smtClean="0">
                <a:solidFill>
                  <a:schemeClr val="bg1"/>
                </a:solidFill>
                <a:cs typeface="B Zar" pitchFamily="2" charset="-78"/>
              </a:rPr>
              <a:t>در تحقیق یعنی چه؟ </a:t>
            </a:r>
            <a:endParaRPr lang="en-US" b="1" dirty="0">
              <a:solidFill>
                <a:schemeClr val="bg1"/>
              </a:solidFill>
              <a:cs typeface="B Zar" pitchFamily="2" charset="-78"/>
            </a:endParaRPr>
          </a:p>
        </p:txBody>
      </p:sp>
      <p:sp>
        <p:nvSpPr>
          <p:cNvPr id="175107" name="Rectangle 3"/>
          <p:cNvSpPr>
            <a:spLocks noGrp="1" noChangeArrowheads="1"/>
          </p:cNvSpPr>
          <p:nvPr>
            <p:ph idx="1"/>
          </p:nvPr>
        </p:nvSpPr>
        <p:spPr>
          <a:xfrm>
            <a:off x="457200" y="1447800"/>
            <a:ext cx="8229600" cy="5105400"/>
          </a:xfrm>
        </p:spPr>
        <p:style>
          <a:lnRef idx="1">
            <a:schemeClr val="accent1"/>
          </a:lnRef>
          <a:fillRef idx="2">
            <a:schemeClr val="accent1"/>
          </a:fillRef>
          <a:effectRef idx="1">
            <a:schemeClr val="accent1"/>
          </a:effectRef>
          <a:fontRef idx="minor">
            <a:schemeClr val="dk1"/>
          </a:fontRef>
        </p:style>
        <p:txBody>
          <a:bodyPr>
            <a:normAutofit/>
          </a:bodyPr>
          <a:lstStyle/>
          <a:p>
            <a:pPr marL="0" indent="0" algn="just" rtl="1">
              <a:lnSpc>
                <a:spcPct val="200000"/>
              </a:lnSpc>
              <a:buFont typeface="Wingdings" pitchFamily="2" charset="2"/>
              <a:buNone/>
              <a:tabLst>
                <a:tab pos="95250" algn="l"/>
              </a:tabLst>
            </a:pPr>
            <a:r>
              <a:rPr lang="fa-IR" dirty="0">
                <a:solidFill>
                  <a:schemeClr val="bg1"/>
                </a:solidFill>
                <a:cs typeface="B Zar" pitchFamily="2" charset="-78"/>
              </a:rPr>
              <a:t>عبارتست از </a:t>
            </a:r>
            <a:r>
              <a:rPr lang="fa-IR" dirty="0" smtClean="0">
                <a:solidFill>
                  <a:schemeClr val="bg1"/>
                </a:solidFill>
                <a:cs typeface="B Zar" pitchFamily="2" charset="-78"/>
              </a:rPr>
              <a:t>این كه </a:t>
            </a:r>
            <a:r>
              <a:rPr lang="fa-IR" dirty="0">
                <a:solidFill>
                  <a:schemeClr val="bg1"/>
                </a:solidFill>
                <a:cs typeface="B Zar" pitchFamily="2" charset="-78"/>
              </a:rPr>
              <a:t>اگر </a:t>
            </a:r>
            <a:r>
              <a:rPr lang="fa-IR" b="1" dirty="0">
                <a:solidFill>
                  <a:srgbClr val="FF0000"/>
                </a:solidFill>
                <a:cs typeface="B Zar" pitchFamily="2" charset="-78"/>
              </a:rPr>
              <a:t>یك وسیله اندازه</a:t>
            </a:r>
            <a:r>
              <a:rPr lang="en-US" b="1" dirty="0">
                <a:solidFill>
                  <a:srgbClr val="FF0000"/>
                </a:solidFill>
                <a:cs typeface="B Zar" pitchFamily="2" charset="-78"/>
              </a:rPr>
              <a:t>‫</a:t>
            </a:r>
            <a:r>
              <a:rPr lang="fa-IR" dirty="0">
                <a:solidFill>
                  <a:schemeClr val="bg1"/>
                </a:solidFill>
                <a:cs typeface="B Zar" pitchFamily="2" charset="-78"/>
              </a:rPr>
              <a:t>گیری كه برای سنجش متغیر و صفتی ساخته شده </a:t>
            </a:r>
            <a:r>
              <a:rPr lang="fa-IR" b="1" dirty="0">
                <a:solidFill>
                  <a:srgbClr val="FF0000"/>
                </a:solidFill>
                <a:cs typeface="B Zar" pitchFamily="2" charset="-78"/>
              </a:rPr>
              <a:t>در شرایط مشابه </a:t>
            </a:r>
            <a:r>
              <a:rPr lang="fa-IR" dirty="0">
                <a:solidFill>
                  <a:schemeClr val="bg1"/>
                </a:solidFill>
                <a:cs typeface="B Zar" pitchFamily="2" charset="-78"/>
              </a:rPr>
              <a:t>در زمان یا مكان دیگر مورد استفاده قرار گیرد </a:t>
            </a:r>
            <a:r>
              <a:rPr lang="fa-IR" b="1" dirty="0">
                <a:solidFill>
                  <a:srgbClr val="FF0000"/>
                </a:solidFill>
                <a:cs typeface="B Zar" pitchFamily="2" charset="-78"/>
              </a:rPr>
              <a:t>نتایج مشابهی </a:t>
            </a:r>
            <a:r>
              <a:rPr lang="fa-IR" dirty="0">
                <a:solidFill>
                  <a:schemeClr val="bg1"/>
                </a:solidFill>
                <a:cs typeface="B Zar" pitchFamily="2" charset="-78"/>
              </a:rPr>
              <a:t>از آن حاصل </a:t>
            </a:r>
            <a:r>
              <a:rPr lang="fa-IR" dirty="0" smtClean="0">
                <a:solidFill>
                  <a:schemeClr val="bg1"/>
                </a:solidFill>
                <a:cs typeface="B Zar" pitchFamily="2" charset="-78"/>
              </a:rPr>
              <a:t>شود.</a:t>
            </a:r>
          </a:p>
          <a:p>
            <a:pPr marL="0" indent="0" algn="just" rtl="1">
              <a:lnSpc>
                <a:spcPct val="200000"/>
              </a:lnSpc>
              <a:buFont typeface="Wingdings" pitchFamily="2" charset="2"/>
              <a:buNone/>
              <a:tabLst>
                <a:tab pos="95250" algn="l"/>
              </a:tabLst>
            </a:pPr>
            <a:r>
              <a:rPr lang="fa-IR" dirty="0" smtClean="0">
                <a:solidFill>
                  <a:schemeClr val="bg1"/>
                </a:solidFill>
                <a:cs typeface="B Zar" pitchFamily="2" charset="-78"/>
              </a:rPr>
              <a:t>پایایی ثبات و هماهنگی منطقی پاسخ ها در ابزار اندازه گیری را نشان می دهد</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175106"/>
                                        </p:tgtEl>
                                        <p:attrNameLst>
                                          <p:attrName>style.visibility</p:attrName>
                                        </p:attrNameLst>
                                      </p:cBhvr>
                                      <p:to>
                                        <p:strVal val="visible"/>
                                      </p:to>
                                    </p:set>
                                    <p:animEffect transition="in" filter="fade">
                                      <p:cBhvr>
                                        <p:cTn id="7" dur="1000"/>
                                        <p:tgtEl>
                                          <p:spTgt spid="175106"/>
                                        </p:tgtEl>
                                      </p:cBhvr>
                                    </p:animEffect>
                                    <p:anim calcmode="lin" valueType="num">
                                      <p:cBhvr>
                                        <p:cTn id="8" dur="1000" fill="hold"/>
                                        <p:tgtEl>
                                          <p:spTgt spid="175106"/>
                                        </p:tgtEl>
                                        <p:attrNameLst>
                                          <p:attrName>ppt_x</p:attrName>
                                        </p:attrNameLst>
                                      </p:cBhvr>
                                      <p:tavLst>
                                        <p:tav tm="0">
                                          <p:val>
                                            <p:strVal val="#ppt_x"/>
                                          </p:val>
                                        </p:tav>
                                        <p:tav tm="100000">
                                          <p:val>
                                            <p:strVal val="#ppt_x"/>
                                          </p:val>
                                        </p:tav>
                                      </p:tavLst>
                                    </p:anim>
                                    <p:anim calcmode="lin" valueType="num">
                                      <p:cBhvr>
                                        <p:cTn id="9" dur="900" decel="100000" fill="hold"/>
                                        <p:tgtEl>
                                          <p:spTgt spid="17510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75106"/>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175107">
                                            <p:bg/>
                                          </p:spTgt>
                                        </p:tgtEl>
                                        <p:attrNameLst>
                                          <p:attrName>style.visibility</p:attrName>
                                        </p:attrNameLst>
                                      </p:cBhvr>
                                      <p:to>
                                        <p:strVal val="visible"/>
                                      </p:to>
                                    </p:set>
                                    <p:animEffect transition="in" filter="fade">
                                      <p:cBhvr>
                                        <p:cTn id="15" dur="1000"/>
                                        <p:tgtEl>
                                          <p:spTgt spid="175107">
                                            <p:bg/>
                                          </p:spTgt>
                                        </p:tgtEl>
                                      </p:cBhvr>
                                    </p:animEffect>
                                    <p:anim calcmode="lin" valueType="num">
                                      <p:cBhvr>
                                        <p:cTn id="16" dur="1000" fill="hold"/>
                                        <p:tgtEl>
                                          <p:spTgt spid="175107">
                                            <p:bg/>
                                          </p:spTgt>
                                        </p:tgtEl>
                                        <p:attrNameLst>
                                          <p:attrName>ppt_x</p:attrName>
                                        </p:attrNameLst>
                                      </p:cBhvr>
                                      <p:tavLst>
                                        <p:tav tm="0">
                                          <p:val>
                                            <p:strVal val="#ppt_x"/>
                                          </p:val>
                                        </p:tav>
                                        <p:tav tm="100000">
                                          <p:val>
                                            <p:strVal val="#ppt_x"/>
                                          </p:val>
                                        </p:tav>
                                      </p:tavLst>
                                    </p:anim>
                                    <p:anim calcmode="lin" valueType="num">
                                      <p:cBhvr>
                                        <p:cTn id="17" dur="900" decel="100000" fill="hold"/>
                                        <p:tgtEl>
                                          <p:spTgt spid="175107">
                                            <p:bg/>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75107">
                                            <p:bg/>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175107">
                                            <p:txEl>
                                              <p:pRg st="0" end="0"/>
                                            </p:txEl>
                                          </p:spTgt>
                                        </p:tgtEl>
                                        <p:attrNameLst>
                                          <p:attrName>style.visibility</p:attrName>
                                        </p:attrNameLst>
                                      </p:cBhvr>
                                      <p:to>
                                        <p:strVal val="visible"/>
                                      </p:to>
                                    </p:set>
                                    <p:animEffect transition="in" filter="fade">
                                      <p:cBhvr>
                                        <p:cTn id="23" dur="1000"/>
                                        <p:tgtEl>
                                          <p:spTgt spid="175107">
                                            <p:txEl>
                                              <p:pRg st="0" end="0"/>
                                            </p:txEl>
                                          </p:spTgt>
                                        </p:tgtEl>
                                      </p:cBhvr>
                                    </p:animEffect>
                                    <p:anim calcmode="lin" valueType="num">
                                      <p:cBhvr>
                                        <p:cTn id="24" dur="1000" fill="hold"/>
                                        <p:tgtEl>
                                          <p:spTgt spid="175107">
                                            <p:txEl>
                                              <p:pRg st="0" end="0"/>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175107">
                                            <p:txEl>
                                              <p:pRg st="0" end="0"/>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175107">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175107">
                                            <p:txEl>
                                              <p:pRg st="1" end="1"/>
                                            </p:txEl>
                                          </p:spTgt>
                                        </p:tgtEl>
                                        <p:attrNameLst>
                                          <p:attrName>style.visibility</p:attrName>
                                        </p:attrNameLst>
                                      </p:cBhvr>
                                      <p:to>
                                        <p:strVal val="visible"/>
                                      </p:to>
                                    </p:set>
                                    <p:animEffect transition="in" filter="fade">
                                      <p:cBhvr>
                                        <p:cTn id="31" dur="1000"/>
                                        <p:tgtEl>
                                          <p:spTgt spid="175107">
                                            <p:txEl>
                                              <p:pRg st="1" end="1"/>
                                            </p:txEl>
                                          </p:spTgt>
                                        </p:tgtEl>
                                      </p:cBhvr>
                                    </p:animEffect>
                                    <p:anim calcmode="lin" valueType="num">
                                      <p:cBhvr>
                                        <p:cTn id="32" dur="1000" fill="hold"/>
                                        <p:tgtEl>
                                          <p:spTgt spid="175107">
                                            <p:txEl>
                                              <p:pRg st="1" end="1"/>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175107">
                                            <p:txEl>
                                              <p:pRg st="1" end="1"/>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75107">
                                            <p:txEl>
                                              <p:pRg st="1" end="1"/>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106" grpId="0" animBg="1"/>
      <p:bldP spid="175107" grpId="0" build="p" animBg="1"/>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ext Box 2"/>
          <p:cNvSpPr txBox="1">
            <a:spLocks noChangeArrowheads="1"/>
          </p:cNvSpPr>
          <p:nvPr/>
        </p:nvSpPr>
        <p:spPr bwMode="auto">
          <a:xfrm>
            <a:off x="457200" y="228600"/>
            <a:ext cx="8153400" cy="923330"/>
          </a:xfrm>
          <a:prstGeom prst="rect">
            <a:avLst/>
          </a:prstGeom>
          <a:ln>
            <a:headEnd/>
            <a:tailEnd/>
          </a:ln>
        </p:spPr>
        <p:style>
          <a:lnRef idx="0">
            <a:schemeClr val="dk1"/>
          </a:lnRef>
          <a:fillRef idx="3">
            <a:schemeClr val="dk1"/>
          </a:fillRef>
          <a:effectRef idx="3">
            <a:schemeClr val="dk1"/>
          </a:effectRef>
          <a:fontRef idx="minor">
            <a:schemeClr val="lt1"/>
          </a:fontRef>
        </p:style>
        <p:txBody>
          <a:bodyPr wrap="square">
            <a:spAutoFit/>
          </a:bodyPr>
          <a:lstStyle/>
          <a:p>
            <a:pPr algn="ctr" rtl="1">
              <a:spcBef>
                <a:spcPct val="0"/>
              </a:spcBef>
            </a:pPr>
            <a:r>
              <a:rPr lang="ar-SA" sz="5400" b="1" dirty="0">
                <a:solidFill>
                  <a:srgbClr val="FF0000"/>
                </a:solidFill>
                <a:cs typeface="Mitra" pitchFamily="2" charset="-78"/>
              </a:rPr>
              <a:t>مصاحبه </a:t>
            </a:r>
            <a:r>
              <a:rPr lang="en-US" sz="4000" b="1" dirty="0" smtClean="0">
                <a:solidFill>
                  <a:srgbClr val="FF0000"/>
                </a:solidFill>
                <a:cs typeface="Mitra" pitchFamily="2" charset="-78"/>
              </a:rPr>
              <a:t>Interviewing     </a:t>
            </a:r>
            <a:r>
              <a:rPr lang="en-US" sz="5400" b="1" dirty="0" smtClean="0">
                <a:solidFill>
                  <a:srgbClr val="FF0000"/>
                </a:solidFill>
                <a:cs typeface="Mitra" pitchFamily="2" charset="-78"/>
              </a:rPr>
              <a:t> </a:t>
            </a:r>
            <a:endParaRPr lang="ar-SA" sz="5400" b="1" dirty="0">
              <a:solidFill>
                <a:srgbClr val="FF0000"/>
              </a:solidFill>
              <a:cs typeface="Mitra" pitchFamily="2" charset="-78"/>
            </a:endParaRPr>
          </a:p>
        </p:txBody>
      </p:sp>
      <p:sp>
        <p:nvSpPr>
          <p:cNvPr id="112643" name="Text Box 3"/>
          <p:cNvSpPr txBox="1">
            <a:spLocks noChangeArrowheads="1"/>
          </p:cNvSpPr>
          <p:nvPr/>
        </p:nvSpPr>
        <p:spPr bwMode="auto">
          <a:xfrm>
            <a:off x="381000" y="1371600"/>
            <a:ext cx="8229600" cy="5262979"/>
          </a:xfrm>
          <a:prstGeom prst="rect">
            <a:avLst/>
          </a:prstGeom>
          <a:ln>
            <a:headEnd/>
            <a:tailEnd/>
          </a:ln>
        </p:spPr>
        <p:style>
          <a:lnRef idx="1">
            <a:schemeClr val="dk1"/>
          </a:lnRef>
          <a:fillRef idx="2">
            <a:schemeClr val="dk1"/>
          </a:fillRef>
          <a:effectRef idx="1">
            <a:schemeClr val="dk1"/>
          </a:effectRef>
          <a:fontRef idx="minor">
            <a:schemeClr val="dk1"/>
          </a:fontRef>
        </p:style>
        <p:txBody>
          <a:bodyPr wrap="square">
            <a:spAutoFit/>
          </a:bodyPr>
          <a:lstStyle/>
          <a:p>
            <a:pPr marL="457200" indent="-457200" algn="r" rtl="1">
              <a:lnSpc>
                <a:spcPct val="200000"/>
              </a:lnSpc>
            </a:pPr>
            <a:r>
              <a:rPr lang="ar-SA" sz="2800" b="1" dirty="0">
                <a:solidFill>
                  <a:schemeClr val="bg1"/>
                </a:solidFill>
                <a:cs typeface="B Zar" pitchFamily="2" charset="-78"/>
              </a:rPr>
              <a:t>مجموعه سئوالات برخواسته از اهداف، </a:t>
            </a:r>
            <a:r>
              <a:rPr lang="ar-SA" sz="2800" b="1" dirty="0" smtClean="0">
                <a:solidFill>
                  <a:schemeClr val="bg1"/>
                </a:solidFill>
                <a:cs typeface="B Zar" pitchFamily="2" charset="-78"/>
              </a:rPr>
              <a:t>سئوال</a:t>
            </a:r>
            <a:r>
              <a:rPr lang="fa-IR" sz="2800" b="1" dirty="0" smtClean="0">
                <a:solidFill>
                  <a:schemeClr val="bg1"/>
                </a:solidFill>
                <a:cs typeface="B Zar" pitchFamily="2" charset="-78"/>
              </a:rPr>
              <a:t> </a:t>
            </a:r>
            <a:r>
              <a:rPr lang="ar-SA" sz="2800" b="1" dirty="0" smtClean="0">
                <a:solidFill>
                  <a:schemeClr val="bg1"/>
                </a:solidFill>
                <a:cs typeface="B Zar" pitchFamily="2" charset="-78"/>
              </a:rPr>
              <a:t>ها </a:t>
            </a:r>
            <a:r>
              <a:rPr lang="ar-SA" sz="2800" b="1" dirty="0">
                <a:solidFill>
                  <a:schemeClr val="bg1"/>
                </a:solidFill>
                <a:cs typeface="B Zar" pitchFamily="2" charset="-78"/>
              </a:rPr>
              <a:t>يا فرضيه‌هاي تحقيق به صورت شفاهي است </a:t>
            </a:r>
            <a:r>
              <a:rPr lang="ar-SA" sz="2800" b="1" dirty="0" smtClean="0">
                <a:solidFill>
                  <a:schemeClr val="bg1"/>
                </a:solidFill>
                <a:cs typeface="B Zar" pitchFamily="2" charset="-78"/>
              </a:rPr>
              <a:t>.</a:t>
            </a:r>
            <a:endParaRPr lang="ar-SA" sz="2800" b="1" dirty="0">
              <a:solidFill>
                <a:schemeClr val="bg1"/>
              </a:solidFill>
              <a:cs typeface="B Zar" pitchFamily="2" charset="-78"/>
            </a:endParaRPr>
          </a:p>
          <a:p>
            <a:pPr marL="457200" indent="-457200" algn="r" rtl="1">
              <a:lnSpc>
                <a:spcPct val="200000"/>
              </a:lnSpc>
            </a:pPr>
            <a:r>
              <a:rPr lang="ar-SA" sz="2800" b="1" dirty="0">
                <a:solidFill>
                  <a:srgbClr val="FF0000"/>
                </a:solidFill>
                <a:cs typeface="B Zar" pitchFamily="2" charset="-78"/>
              </a:rPr>
              <a:t>انواع </a:t>
            </a:r>
            <a:r>
              <a:rPr lang="ar-SA" sz="2800" b="1" dirty="0" smtClean="0">
                <a:solidFill>
                  <a:srgbClr val="FF0000"/>
                </a:solidFill>
                <a:cs typeface="B Zar" pitchFamily="2" charset="-78"/>
              </a:rPr>
              <a:t>مصاحبه</a:t>
            </a:r>
            <a:endParaRPr lang="ar-SA" sz="2800" b="1" dirty="0">
              <a:solidFill>
                <a:srgbClr val="FF0000"/>
              </a:solidFill>
              <a:cs typeface="B Zar" pitchFamily="2" charset="-78"/>
            </a:endParaRPr>
          </a:p>
          <a:p>
            <a:pPr marL="457200" indent="-457200" algn="r" rtl="1">
              <a:lnSpc>
                <a:spcPct val="200000"/>
              </a:lnSpc>
              <a:buFont typeface="Wingdings" pitchFamily="2" charset="2"/>
              <a:buChar char="ü"/>
            </a:pPr>
            <a:r>
              <a:rPr lang="ar-SA" sz="2800" b="1" dirty="0">
                <a:solidFill>
                  <a:schemeClr val="bg1"/>
                </a:solidFill>
                <a:cs typeface="B Zar" pitchFamily="2" charset="-78"/>
              </a:rPr>
              <a:t>كاملاً هدايت شده (منظم) </a:t>
            </a:r>
          </a:p>
          <a:p>
            <a:pPr marL="457200" indent="-457200" algn="r" rtl="1">
              <a:lnSpc>
                <a:spcPct val="200000"/>
              </a:lnSpc>
              <a:buFont typeface="Wingdings" pitchFamily="2" charset="2"/>
              <a:buChar char="ü"/>
            </a:pPr>
            <a:r>
              <a:rPr lang="ar-SA" sz="2800" b="1" dirty="0" smtClean="0">
                <a:solidFill>
                  <a:schemeClr val="bg1"/>
                </a:solidFill>
                <a:cs typeface="B Zar" pitchFamily="2" charset="-78"/>
              </a:rPr>
              <a:t>نيمه هدايت </a:t>
            </a:r>
            <a:r>
              <a:rPr lang="ar-SA" sz="2800" b="1" dirty="0">
                <a:solidFill>
                  <a:schemeClr val="bg1"/>
                </a:solidFill>
                <a:cs typeface="B Zar" pitchFamily="2" charset="-78"/>
              </a:rPr>
              <a:t>شده </a:t>
            </a:r>
          </a:p>
          <a:p>
            <a:pPr marL="457200" indent="-457200" algn="r" rtl="1">
              <a:lnSpc>
                <a:spcPct val="200000"/>
              </a:lnSpc>
              <a:buFont typeface="Wingdings" pitchFamily="2" charset="2"/>
              <a:buChar char="ü"/>
            </a:pPr>
            <a:r>
              <a:rPr lang="ar-SA" sz="2800" b="1" dirty="0">
                <a:solidFill>
                  <a:schemeClr val="bg1"/>
                </a:solidFill>
                <a:cs typeface="B Zar" pitchFamily="2" charset="-78"/>
              </a:rPr>
              <a:t>آزاد</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12642">
                                            <p:txEl>
                                              <p:pRg st="0" end="0"/>
                                            </p:txEl>
                                          </p:spTgt>
                                        </p:tgtEl>
                                        <p:attrNameLst>
                                          <p:attrName>style.visibility</p:attrName>
                                        </p:attrNameLst>
                                      </p:cBhvr>
                                      <p:to>
                                        <p:strVal val="visible"/>
                                      </p:to>
                                    </p:set>
                                    <p:animEffect transition="in" filter="dissolve">
                                      <p:cBhvr>
                                        <p:cTn id="7" dur="500"/>
                                        <p:tgtEl>
                                          <p:spTgt spid="11264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12643">
                                            <p:txEl>
                                              <p:pRg st="0" end="0"/>
                                            </p:txEl>
                                          </p:spTgt>
                                        </p:tgtEl>
                                        <p:attrNameLst>
                                          <p:attrName>style.visibility</p:attrName>
                                        </p:attrNameLst>
                                      </p:cBhvr>
                                      <p:to>
                                        <p:strVal val="visible"/>
                                      </p:to>
                                    </p:set>
                                    <p:animEffect transition="in" filter="dissolve">
                                      <p:cBhvr>
                                        <p:cTn id="12" dur="500"/>
                                        <p:tgtEl>
                                          <p:spTgt spid="11264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12643">
                                            <p:txEl>
                                              <p:pRg st="1" end="1"/>
                                            </p:txEl>
                                          </p:spTgt>
                                        </p:tgtEl>
                                        <p:attrNameLst>
                                          <p:attrName>style.visibility</p:attrName>
                                        </p:attrNameLst>
                                      </p:cBhvr>
                                      <p:to>
                                        <p:strVal val="visible"/>
                                      </p:to>
                                    </p:set>
                                    <p:animEffect transition="in" filter="dissolve">
                                      <p:cBhvr>
                                        <p:cTn id="17" dur="500"/>
                                        <p:tgtEl>
                                          <p:spTgt spid="11264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12643">
                                            <p:txEl>
                                              <p:pRg st="2" end="2"/>
                                            </p:txEl>
                                          </p:spTgt>
                                        </p:tgtEl>
                                        <p:attrNameLst>
                                          <p:attrName>style.visibility</p:attrName>
                                        </p:attrNameLst>
                                      </p:cBhvr>
                                      <p:to>
                                        <p:strVal val="visible"/>
                                      </p:to>
                                    </p:set>
                                    <p:animEffect transition="in" filter="dissolve">
                                      <p:cBhvr>
                                        <p:cTn id="22" dur="500"/>
                                        <p:tgtEl>
                                          <p:spTgt spid="11264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12643">
                                            <p:txEl>
                                              <p:pRg st="3" end="3"/>
                                            </p:txEl>
                                          </p:spTgt>
                                        </p:tgtEl>
                                        <p:attrNameLst>
                                          <p:attrName>style.visibility</p:attrName>
                                        </p:attrNameLst>
                                      </p:cBhvr>
                                      <p:to>
                                        <p:strVal val="visible"/>
                                      </p:to>
                                    </p:set>
                                    <p:animEffect transition="in" filter="dissolve">
                                      <p:cBhvr>
                                        <p:cTn id="27" dur="500"/>
                                        <p:tgtEl>
                                          <p:spTgt spid="11264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12643">
                                            <p:txEl>
                                              <p:pRg st="4" end="4"/>
                                            </p:txEl>
                                          </p:spTgt>
                                        </p:tgtEl>
                                        <p:attrNameLst>
                                          <p:attrName>style.visibility</p:attrName>
                                        </p:attrNameLst>
                                      </p:cBhvr>
                                      <p:to>
                                        <p:strVal val="visible"/>
                                      </p:to>
                                    </p:set>
                                    <p:animEffect transition="in" filter="dissolve">
                                      <p:cBhvr>
                                        <p:cTn id="32" dur="500"/>
                                        <p:tgtEl>
                                          <p:spTgt spid="11264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42" grpId="0" build="p" autoUpdateAnimBg="0" advAuto="0"/>
      <p:bldP spid="112643" grpId="0" build="p" autoUpdateAnimBg="0"/>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ext Box 2"/>
          <p:cNvSpPr txBox="1">
            <a:spLocks noChangeArrowheads="1"/>
          </p:cNvSpPr>
          <p:nvPr/>
        </p:nvSpPr>
        <p:spPr bwMode="auto">
          <a:xfrm>
            <a:off x="381000" y="228600"/>
            <a:ext cx="8305800" cy="769441"/>
          </a:xfrm>
          <a:prstGeom prst="rect">
            <a:avLst/>
          </a:prstGeom>
          <a:solidFill>
            <a:srgbClr val="C00000"/>
          </a:solidFill>
          <a:ln w="9525">
            <a:noFill/>
            <a:miter lim="800000"/>
            <a:headEnd/>
            <a:tailEnd/>
          </a:ln>
        </p:spPr>
        <p:txBody>
          <a:bodyPr wrap="square">
            <a:spAutoFit/>
          </a:bodyPr>
          <a:lstStyle/>
          <a:p>
            <a:pPr algn="ctr">
              <a:spcBef>
                <a:spcPct val="0"/>
              </a:spcBef>
            </a:pPr>
            <a:r>
              <a:rPr lang="ar-SA" sz="4400" b="1" dirty="0">
                <a:solidFill>
                  <a:srgbClr val="FFFF00"/>
                </a:solidFill>
                <a:cs typeface="B Zar" pitchFamily="2" charset="-78"/>
              </a:rPr>
              <a:t>محاسن مصاحبه</a:t>
            </a:r>
          </a:p>
        </p:txBody>
      </p:sp>
      <p:sp>
        <p:nvSpPr>
          <p:cNvPr id="114691" name="Text Box 3"/>
          <p:cNvSpPr txBox="1">
            <a:spLocks noChangeArrowheads="1"/>
          </p:cNvSpPr>
          <p:nvPr/>
        </p:nvSpPr>
        <p:spPr bwMode="auto">
          <a:xfrm>
            <a:off x="304800" y="1514474"/>
            <a:ext cx="8305800" cy="3539430"/>
          </a:xfrm>
          <a:prstGeom prst="rect">
            <a:avLst/>
          </a:prstGeom>
          <a:solidFill>
            <a:srgbClr val="FF0000"/>
          </a:solidFill>
          <a:ln w="9525">
            <a:noFill/>
            <a:miter lim="800000"/>
            <a:headEnd/>
            <a:tailEnd/>
          </a:ln>
        </p:spPr>
        <p:txBody>
          <a:bodyPr wrap="square">
            <a:spAutoFit/>
          </a:bodyPr>
          <a:lstStyle/>
          <a:p>
            <a:pPr marL="457200" indent="-457200" algn="r" rtl="1">
              <a:buFont typeface="Wingdings" pitchFamily="2" charset="2"/>
              <a:buChar char="ü"/>
            </a:pPr>
            <a:r>
              <a:rPr lang="ar-SA" sz="3200" b="1" dirty="0">
                <a:solidFill>
                  <a:schemeClr val="bg1"/>
                </a:solidFill>
                <a:cs typeface="B Zar" pitchFamily="2" charset="-78"/>
              </a:rPr>
              <a:t>مي</a:t>
            </a:r>
            <a:r>
              <a:rPr lang="fa-IR" sz="3200" b="1" dirty="0">
                <a:solidFill>
                  <a:schemeClr val="bg1"/>
                </a:solidFill>
                <a:cs typeface="B Zar" pitchFamily="2" charset="-78"/>
              </a:rPr>
              <a:t>ز</a:t>
            </a:r>
            <a:r>
              <a:rPr lang="ar-SA" sz="3200" b="1" dirty="0">
                <a:solidFill>
                  <a:schemeClr val="bg1"/>
                </a:solidFill>
                <a:cs typeface="B Zar" pitchFamily="2" charset="-78"/>
              </a:rPr>
              <a:t>ا</a:t>
            </a:r>
            <a:r>
              <a:rPr lang="fa-IR" sz="3200" b="1" dirty="0">
                <a:solidFill>
                  <a:schemeClr val="bg1"/>
                </a:solidFill>
                <a:cs typeface="B Zar" pitchFamily="2" charset="-78"/>
              </a:rPr>
              <a:t>ن</a:t>
            </a:r>
            <a:r>
              <a:rPr lang="ar-SA" sz="3200" b="1" dirty="0">
                <a:solidFill>
                  <a:schemeClr val="bg1"/>
                </a:solidFill>
                <a:cs typeface="B Zar" pitchFamily="2" charset="-78"/>
              </a:rPr>
              <a:t> انعطاف پذيري </a:t>
            </a:r>
          </a:p>
          <a:p>
            <a:pPr marL="457200" indent="-457200" algn="r" rtl="1">
              <a:buFont typeface="Wingdings" pitchFamily="2" charset="2"/>
              <a:buChar char="ü"/>
            </a:pPr>
            <a:endParaRPr lang="ar-SA" sz="3200" b="1" dirty="0">
              <a:solidFill>
                <a:schemeClr val="bg1"/>
              </a:solidFill>
              <a:cs typeface="B Zar" pitchFamily="2" charset="-78"/>
            </a:endParaRPr>
          </a:p>
          <a:p>
            <a:pPr marL="457200" indent="-457200" algn="r" rtl="1">
              <a:buFont typeface="Wingdings" pitchFamily="2" charset="2"/>
              <a:buChar char="ü"/>
            </a:pPr>
            <a:endParaRPr lang="ar-SA" sz="3200" b="1" dirty="0">
              <a:solidFill>
                <a:schemeClr val="bg1"/>
              </a:solidFill>
              <a:cs typeface="B Zar" pitchFamily="2" charset="-78"/>
            </a:endParaRPr>
          </a:p>
          <a:p>
            <a:pPr marL="457200" indent="-457200" algn="r" rtl="1">
              <a:buFont typeface="Wingdings" pitchFamily="2" charset="2"/>
              <a:buChar char="ü"/>
            </a:pPr>
            <a:r>
              <a:rPr lang="ar-SA" sz="3200" b="1" dirty="0">
                <a:solidFill>
                  <a:schemeClr val="bg1"/>
                </a:solidFill>
                <a:cs typeface="B Zar" pitchFamily="2" charset="-78"/>
              </a:rPr>
              <a:t>كيفيت بكر و غني </a:t>
            </a:r>
          </a:p>
          <a:p>
            <a:pPr marL="457200" indent="-457200" algn="r" rtl="1">
              <a:buFont typeface="Wingdings" pitchFamily="2" charset="2"/>
              <a:buChar char="ü"/>
            </a:pPr>
            <a:endParaRPr lang="ar-SA" sz="3200" b="1" dirty="0">
              <a:solidFill>
                <a:schemeClr val="bg1"/>
              </a:solidFill>
              <a:cs typeface="B Zar" pitchFamily="2" charset="-78"/>
            </a:endParaRPr>
          </a:p>
          <a:p>
            <a:pPr marL="457200" indent="-457200" algn="r" rtl="1">
              <a:buFont typeface="Wingdings" pitchFamily="2" charset="2"/>
              <a:buChar char="ü"/>
            </a:pPr>
            <a:endParaRPr lang="ar-SA" sz="3200" b="1" dirty="0">
              <a:solidFill>
                <a:schemeClr val="bg1"/>
              </a:solidFill>
              <a:cs typeface="B Zar" pitchFamily="2" charset="-78"/>
            </a:endParaRPr>
          </a:p>
          <a:p>
            <a:pPr marL="457200" indent="-457200" algn="r" rtl="1">
              <a:buFont typeface="Wingdings" pitchFamily="2" charset="2"/>
              <a:buChar char="ü"/>
            </a:pPr>
            <a:r>
              <a:rPr lang="ar-SA" sz="3200" b="1" dirty="0">
                <a:solidFill>
                  <a:schemeClr val="bg1"/>
                </a:solidFill>
                <a:cs typeface="B Zar" pitchFamily="2" charset="-78"/>
              </a:rPr>
              <a:t>آساني ارتباط شفاهي نسبت به ساير ارتباطات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14690">
                                            <p:txEl>
                                              <p:pRg st="0" end="0"/>
                                            </p:txEl>
                                          </p:spTgt>
                                        </p:tgtEl>
                                        <p:attrNameLst>
                                          <p:attrName>style.visibility</p:attrName>
                                        </p:attrNameLst>
                                      </p:cBhvr>
                                      <p:to>
                                        <p:strVal val="visible"/>
                                      </p:to>
                                    </p:set>
                                    <p:animEffect transition="in" filter="dissolve">
                                      <p:cBhvr>
                                        <p:cTn id="7" dur="500"/>
                                        <p:tgtEl>
                                          <p:spTgt spid="11469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14691">
                                            <p:txEl>
                                              <p:pRg st="0" end="0"/>
                                            </p:txEl>
                                          </p:spTgt>
                                        </p:tgtEl>
                                        <p:attrNameLst>
                                          <p:attrName>style.visibility</p:attrName>
                                        </p:attrNameLst>
                                      </p:cBhvr>
                                      <p:to>
                                        <p:strVal val="visible"/>
                                      </p:to>
                                    </p:set>
                                    <p:animEffect transition="in" filter="dissolve">
                                      <p:cBhvr>
                                        <p:cTn id="12" dur="500"/>
                                        <p:tgtEl>
                                          <p:spTgt spid="11469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14691">
                                            <p:txEl>
                                              <p:pRg st="3" end="3"/>
                                            </p:txEl>
                                          </p:spTgt>
                                        </p:tgtEl>
                                        <p:attrNameLst>
                                          <p:attrName>style.visibility</p:attrName>
                                        </p:attrNameLst>
                                      </p:cBhvr>
                                      <p:to>
                                        <p:strVal val="visible"/>
                                      </p:to>
                                    </p:set>
                                    <p:animEffect transition="in" filter="dissolve">
                                      <p:cBhvr>
                                        <p:cTn id="17" dur="500"/>
                                        <p:tgtEl>
                                          <p:spTgt spid="114691">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14691">
                                            <p:txEl>
                                              <p:pRg st="6" end="6"/>
                                            </p:txEl>
                                          </p:spTgt>
                                        </p:tgtEl>
                                        <p:attrNameLst>
                                          <p:attrName>style.visibility</p:attrName>
                                        </p:attrNameLst>
                                      </p:cBhvr>
                                      <p:to>
                                        <p:strVal val="visible"/>
                                      </p:to>
                                    </p:set>
                                    <p:animEffect transition="in" filter="dissolve">
                                      <p:cBhvr>
                                        <p:cTn id="22" dur="500"/>
                                        <p:tgtEl>
                                          <p:spTgt spid="11469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690" grpId="0" build="p" autoUpdateAnimBg="0" advAuto="0"/>
      <p:bldP spid="114691" grpId="0" build="p" autoUpdateAnimBg="0"/>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ext Box 2"/>
          <p:cNvSpPr txBox="1">
            <a:spLocks noChangeArrowheads="1"/>
          </p:cNvSpPr>
          <p:nvPr/>
        </p:nvSpPr>
        <p:spPr bwMode="auto">
          <a:xfrm>
            <a:off x="457200" y="228600"/>
            <a:ext cx="8229600" cy="830997"/>
          </a:xfrm>
          <a:prstGeom prst="rect">
            <a:avLst/>
          </a:prstGeom>
          <a:solidFill>
            <a:schemeClr val="accent2">
              <a:lumMod val="75000"/>
            </a:schemeClr>
          </a:solidFill>
          <a:ln w="9525">
            <a:noFill/>
            <a:miter lim="800000"/>
            <a:headEnd/>
            <a:tailEnd/>
          </a:ln>
        </p:spPr>
        <p:txBody>
          <a:bodyPr wrap="square">
            <a:spAutoFit/>
          </a:bodyPr>
          <a:lstStyle/>
          <a:p>
            <a:pPr algn="ctr" rtl="1">
              <a:spcBef>
                <a:spcPct val="0"/>
              </a:spcBef>
            </a:pPr>
            <a:r>
              <a:rPr lang="ar-SA" sz="4800" b="1" dirty="0">
                <a:solidFill>
                  <a:srgbClr val="FFFF00"/>
                </a:solidFill>
                <a:cs typeface="B Zar" pitchFamily="2" charset="-78"/>
              </a:rPr>
              <a:t>معايب مصاحبه</a:t>
            </a:r>
          </a:p>
        </p:txBody>
      </p:sp>
      <p:sp>
        <p:nvSpPr>
          <p:cNvPr id="115715" name="Text Box 3"/>
          <p:cNvSpPr txBox="1">
            <a:spLocks noChangeArrowheads="1"/>
          </p:cNvSpPr>
          <p:nvPr/>
        </p:nvSpPr>
        <p:spPr bwMode="auto">
          <a:xfrm>
            <a:off x="457200" y="1143000"/>
            <a:ext cx="8305800" cy="5078313"/>
          </a:xfrm>
          <a:prstGeom prst="rect">
            <a:avLst/>
          </a:prstGeom>
          <a:solidFill>
            <a:schemeClr val="accent2">
              <a:lumMod val="60000"/>
              <a:lumOff val="40000"/>
            </a:schemeClr>
          </a:solidFill>
          <a:ln w="9525">
            <a:noFill/>
            <a:miter lim="800000"/>
            <a:headEnd/>
            <a:tailEnd/>
          </a:ln>
        </p:spPr>
        <p:txBody>
          <a:bodyPr wrap="square">
            <a:spAutoFit/>
          </a:bodyPr>
          <a:lstStyle/>
          <a:p>
            <a:pPr marL="457200" indent="-457200" algn="r" rtl="1">
              <a:lnSpc>
                <a:spcPct val="150000"/>
              </a:lnSpc>
              <a:buFont typeface="Wingdings" pitchFamily="2" charset="2"/>
              <a:buChar char="ü"/>
            </a:pPr>
            <a:r>
              <a:rPr lang="ar-SA" sz="3600" dirty="0">
                <a:solidFill>
                  <a:schemeClr val="bg1"/>
                </a:solidFill>
                <a:cs typeface="B Zar" pitchFamily="2" charset="-78"/>
              </a:rPr>
              <a:t>امكان هدايت مصاحبه شونده </a:t>
            </a:r>
          </a:p>
          <a:p>
            <a:pPr marL="457200" indent="-457200" algn="r" rtl="1">
              <a:lnSpc>
                <a:spcPct val="150000"/>
              </a:lnSpc>
              <a:buFont typeface="Wingdings" pitchFamily="2" charset="2"/>
              <a:buChar char="ü"/>
            </a:pPr>
            <a:r>
              <a:rPr lang="ar-SA" sz="3200" dirty="0">
                <a:solidFill>
                  <a:schemeClr val="bg1"/>
                </a:solidFill>
                <a:cs typeface="B Zar" pitchFamily="2" charset="-78"/>
              </a:rPr>
              <a:t>جلب رضايت مصاحبه كننده از سوي مصاحبه شونده</a:t>
            </a:r>
            <a:r>
              <a:rPr lang="ar-SA" sz="3600" dirty="0">
                <a:solidFill>
                  <a:schemeClr val="bg1"/>
                </a:solidFill>
                <a:cs typeface="B Zar" pitchFamily="2" charset="-78"/>
              </a:rPr>
              <a:t> </a:t>
            </a:r>
          </a:p>
          <a:p>
            <a:pPr marL="457200" indent="-457200" algn="r" rtl="1">
              <a:lnSpc>
                <a:spcPct val="150000"/>
              </a:lnSpc>
              <a:buFont typeface="Wingdings" pitchFamily="2" charset="2"/>
              <a:buChar char="ü"/>
            </a:pPr>
            <a:r>
              <a:rPr lang="ar-SA" sz="3600" dirty="0">
                <a:solidFill>
                  <a:schemeClr val="bg1"/>
                </a:solidFill>
                <a:cs typeface="B Zar" pitchFamily="2" charset="-78"/>
              </a:rPr>
              <a:t>وقت گيري مصاحبه </a:t>
            </a:r>
          </a:p>
          <a:p>
            <a:pPr marL="457200" indent="-457200" algn="r" rtl="1">
              <a:lnSpc>
                <a:spcPct val="150000"/>
              </a:lnSpc>
              <a:buFont typeface="Wingdings" pitchFamily="2" charset="2"/>
              <a:buChar char="ü"/>
            </a:pPr>
            <a:r>
              <a:rPr lang="ar-SA" sz="3600" dirty="0">
                <a:solidFill>
                  <a:schemeClr val="bg1"/>
                </a:solidFill>
                <a:cs typeface="B Zar" pitchFamily="2" charset="-78"/>
              </a:rPr>
              <a:t>كمي افراد مورد مصاحبه </a:t>
            </a:r>
          </a:p>
          <a:p>
            <a:pPr marL="457200" indent="-457200" algn="r" rtl="1">
              <a:lnSpc>
                <a:spcPct val="150000"/>
              </a:lnSpc>
              <a:buFont typeface="Wingdings" pitchFamily="2" charset="2"/>
              <a:buChar char="ü"/>
            </a:pPr>
            <a:r>
              <a:rPr lang="ar-SA" sz="3600" dirty="0">
                <a:solidFill>
                  <a:schemeClr val="bg1"/>
                </a:solidFill>
                <a:cs typeface="B Zar" pitchFamily="2" charset="-78"/>
              </a:rPr>
              <a:t>عدم كارآزمودگي مصاحبه گران </a:t>
            </a:r>
          </a:p>
          <a:p>
            <a:pPr marL="457200" indent="-457200" algn="r" rtl="1">
              <a:lnSpc>
                <a:spcPct val="150000"/>
              </a:lnSpc>
              <a:buFont typeface="Wingdings" pitchFamily="2" charset="2"/>
              <a:buChar char="ü"/>
            </a:pPr>
            <a:r>
              <a:rPr lang="ar-SA" sz="3600" dirty="0">
                <a:solidFill>
                  <a:schemeClr val="bg1"/>
                </a:solidFill>
                <a:cs typeface="B Zar" pitchFamily="2" charset="-78"/>
              </a:rPr>
              <a:t>دشواري تجزيه و تحليل داده ها </a:t>
            </a:r>
            <a:endParaRPr lang="en-US" sz="3600" dirty="0">
              <a:solidFill>
                <a:schemeClr val="bg1"/>
              </a:solidFill>
              <a:cs typeface="B Zar" pitchFamily="2" charset="-7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15714">
                                            <p:txEl>
                                              <p:pRg st="0" end="0"/>
                                            </p:txEl>
                                          </p:spTgt>
                                        </p:tgtEl>
                                        <p:attrNameLst>
                                          <p:attrName>style.visibility</p:attrName>
                                        </p:attrNameLst>
                                      </p:cBhvr>
                                      <p:to>
                                        <p:strVal val="visible"/>
                                      </p:to>
                                    </p:set>
                                    <p:animEffect transition="in" filter="dissolve">
                                      <p:cBhvr>
                                        <p:cTn id="7" dur="500"/>
                                        <p:tgtEl>
                                          <p:spTgt spid="1157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15715">
                                            <p:txEl>
                                              <p:pRg st="0" end="0"/>
                                            </p:txEl>
                                          </p:spTgt>
                                        </p:tgtEl>
                                        <p:attrNameLst>
                                          <p:attrName>style.visibility</p:attrName>
                                        </p:attrNameLst>
                                      </p:cBhvr>
                                      <p:to>
                                        <p:strVal val="visible"/>
                                      </p:to>
                                    </p:set>
                                    <p:animEffect transition="in" filter="dissolve">
                                      <p:cBhvr>
                                        <p:cTn id="12" dur="500"/>
                                        <p:tgtEl>
                                          <p:spTgt spid="11571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15715">
                                            <p:txEl>
                                              <p:pRg st="1" end="1"/>
                                            </p:txEl>
                                          </p:spTgt>
                                        </p:tgtEl>
                                        <p:attrNameLst>
                                          <p:attrName>style.visibility</p:attrName>
                                        </p:attrNameLst>
                                      </p:cBhvr>
                                      <p:to>
                                        <p:strVal val="visible"/>
                                      </p:to>
                                    </p:set>
                                    <p:animEffect transition="in" filter="dissolve">
                                      <p:cBhvr>
                                        <p:cTn id="17" dur="500"/>
                                        <p:tgtEl>
                                          <p:spTgt spid="11571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15715">
                                            <p:txEl>
                                              <p:pRg st="2" end="2"/>
                                            </p:txEl>
                                          </p:spTgt>
                                        </p:tgtEl>
                                        <p:attrNameLst>
                                          <p:attrName>style.visibility</p:attrName>
                                        </p:attrNameLst>
                                      </p:cBhvr>
                                      <p:to>
                                        <p:strVal val="visible"/>
                                      </p:to>
                                    </p:set>
                                    <p:animEffect transition="in" filter="dissolve">
                                      <p:cBhvr>
                                        <p:cTn id="22" dur="500"/>
                                        <p:tgtEl>
                                          <p:spTgt spid="11571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15715">
                                            <p:txEl>
                                              <p:pRg st="3" end="3"/>
                                            </p:txEl>
                                          </p:spTgt>
                                        </p:tgtEl>
                                        <p:attrNameLst>
                                          <p:attrName>style.visibility</p:attrName>
                                        </p:attrNameLst>
                                      </p:cBhvr>
                                      <p:to>
                                        <p:strVal val="visible"/>
                                      </p:to>
                                    </p:set>
                                    <p:animEffect transition="in" filter="dissolve">
                                      <p:cBhvr>
                                        <p:cTn id="27" dur="500"/>
                                        <p:tgtEl>
                                          <p:spTgt spid="11571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15715">
                                            <p:txEl>
                                              <p:pRg st="4" end="4"/>
                                            </p:txEl>
                                          </p:spTgt>
                                        </p:tgtEl>
                                        <p:attrNameLst>
                                          <p:attrName>style.visibility</p:attrName>
                                        </p:attrNameLst>
                                      </p:cBhvr>
                                      <p:to>
                                        <p:strVal val="visible"/>
                                      </p:to>
                                    </p:set>
                                    <p:animEffect transition="in" filter="dissolve">
                                      <p:cBhvr>
                                        <p:cTn id="32" dur="500"/>
                                        <p:tgtEl>
                                          <p:spTgt spid="11571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15715">
                                            <p:txEl>
                                              <p:pRg st="5" end="5"/>
                                            </p:txEl>
                                          </p:spTgt>
                                        </p:tgtEl>
                                        <p:attrNameLst>
                                          <p:attrName>style.visibility</p:attrName>
                                        </p:attrNameLst>
                                      </p:cBhvr>
                                      <p:to>
                                        <p:strVal val="visible"/>
                                      </p:to>
                                    </p:set>
                                    <p:animEffect transition="in" filter="dissolve">
                                      <p:cBhvr>
                                        <p:cTn id="37" dur="500"/>
                                        <p:tgtEl>
                                          <p:spTgt spid="11571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4" grpId="0" build="p" autoUpdateAnimBg="0" advAuto="0"/>
      <p:bldP spid="115715" grpId="0" build="p" autoUpdateAnimBg="0"/>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Text Box 2"/>
          <p:cNvSpPr txBox="1">
            <a:spLocks noChangeArrowheads="1"/>
          </p:cNvSpPr>
          <p:nvPr/>
        </p:nvSpPr>
        <p:spPr bwMode="auto">
          <a:xfrm>
            <a:off x="304800" y="381000"/>
            <a:ext cx="8382000" cy="707886"/>
          </a:xfrm>
          <a:prstGeom prst="rect">
            <a:avLst/>
          </a:prstGeom>
          <a:solidFill>
            <a:schemeClr val="accent6">
              <a:lumMod val="75000"/>
            </a:schemeClr>
          </a:solidFill>
          <a:ln w="9525">
            <a:noFill/>
            <a:miter lim="800000"/>
            <a:headEnd/>
            <a:tailEnd/>
          </a:ln>
        </p:spPr>
        <p:txBody>
          <a:bodyPr wrap="square">
            <a:spAutoFit/>
          </a:bodyPr>
          <a:lstStyle/>
          <a:p>
            <a:pPr algn="ctr" rtl="1">
              <a:spcBef>
                <a:spcPct val="0"/>
              </a:spcBef>
            </a:pPr>
            <a:r>
              <a:rPr lang="ar-SA" sz="4000" b="1" dirty="0">
                <a:solidFill>
                  <a:srgbClr val="FFFF00"/>
                </a:solidFill>
                <a:cs typeface="B Zar" pitchFamily="2" charset="-78"/>
              </a:rPr>
              <a:t>بررسي اسناد و مدارك</a:t>
            </a:r>
            <a:r>
              <a:rPr lang="en-US" sz="4000" b="1" dirty="0">
                <a:solidFill>
                  <a:srgbClr val="FFFF00"/>
                </a:solidFill>
                <a:cs typeface="B Zar" pitchFamily="2" charset="-78"/>
              </a:rPr>
              <a:t> </a:t>
            </a:r>
            <a:r>
              <a:rPr lang="ar-SA" sz="4000" b="1" dirty="0">
                <a:solidFill>
                  <a:srgbClr val="FFFF00"/>
                </a:solidFill>
                <a:cs typeface="B Zar" pitchFamily="2" charset="-78"/>
              </a:rPr>
              <a:t> </a:t>
            </a:r>
            <a:r>
              <a:rPr lang="en-US" sz="4000" b="1" dirty="0">
                <a:solidFill>
                  <a:schemeClr val="bg1"/>
                </a:solidFill>
                <a:cs typeface="B Zar" pitchFamily="2" charset="-78"/>
              </a:rPr>
              <a:t>Documents</a:t>
            </a:r>
            <a:r>
              <a:rPr lang="en-US" sz="4000" b="1" dirty="0">
                <a:solidFill>
                  <a:srgbClr val="FFFF00"/>
                </a:solidFill>
                <a:cs typeface="B Zar" pitchFamily="2" charset="-78"/>
              </a:rPr>
              <a:t>        </a:t>
            </a:r>
            <a:endParaRPr lang="ar-SA" sz="4000" b="1" dirty="0">
              <a:solidFill>
                <a:srgbClr val="FFFF00"/>
              </a:solidFill>
              <a:cs typeface="B Zar" pitchFamily="2" charset="-78"/>
            </a:endParaRPr>
          </a:p>
        </p:txBody>
      </p:sp>
      <p:sp>
        <p:nvSpPr>
          <p:cNvPr id="117763" name="Text Box 3"/>
          <p:cNvSpPr txBox="1">
            <a:spLocks noChangeArrowheads="1"/>
          </p:cNvSpPr>
          <p:nvPr/>
        </p:nvSpPr>
        <p:spPr bwMode="auto">
          <a:xfrm>
            <a:off x="381000" y="1219200"/>
            <a:ext cx="8305800" cy="5016758"/>
          </a:xfrm>
          <a:prstGeom prst="rect">
            <a:avLst/>
          </a:prstGeom>
          <a:solidFill>
            <a:schemeClr val="accent6">
              <a:lumMod val="60000"/>
              <a:lumOff val="40000"/>
            </a:schemeClr>
          </a:solidFill>
          <a:ln w="9525">
            <a:noFill/>
            <a:miter lim="800000"/>
            <a:headEnd/>
            <a:tailEnd/>
          </a:ln>
        </p:spPr>
        <p:txBody>
          <a:bodyPr wrap="square">
            <a:spAutoFit/>
          </a:bodyPr>
          <a:lstStyle/>
          <a:p>
            <a:pPr marL="457200" indent="-457200" algn="just" rtl="1">
              <a:lnSpc>
                <a:spcPct val="200000"/>
              </a:lnSpc>
              <a:buFont typeface="Wingdings" pitchFamily="2" charset="2"/>
              <a:buChar char="ü"/>
            </a:pPr>
            <a:r>
              <a:rPr lang="ar-SA" sz="3200" dirty="0">
                <a:solidFill>
                  <a:schemeClr val="bg1"/>
                </a:solidFill>
                <a:cs typeface="B Zar" pitchFamily="2" charset="-78"/>
              </a:rPr>
              <a:t>معمولاً به عنوان روش مكمل  براي روشهاي ديگر به كار مي‌رود ولي به دو صورت در انجام تحقيق مي‌تواند نقش داشته باشد . </a:t>
            </a:r>
          </a:p>
          <a:p>
            <a:pPr marL="457200" indent="-457200" algn="just" rtl="1">
              <a:lnSpc>
                <a:spcPct val="200000"/>
              </a:lnSpc>
              <a:buFont typeface="Wingdings" pitchFamily="2" charset="2"/>
              <a:buChar char="ü"/>
            </a:pPr>
            <a:r>
              <a:rPr lang="ar-SA" sz="3200" dirty="0">
                <a:solidFill>
                  <a:schemeClr val="bg1"/>
                </a:solidFill>
                <a:cs typeface="B Zar" pitchFamily="2" charset="-78"/>
              </a:rPr>
              <a:t>بهره‌گيري از اين ابزار براي تدوين ادبيات </a:t>
            </a:r>
            <a:r>
              <a:rPr lang="ar-SA" sz="3200" dirty="0" smtClean="0">
                <a:solidFill>
                  <a:schemeClr val="bg1"/>
                </a:solidFill>
                <a:cs typeface="B Zar" pitchFamily="2" charset="-78"/>
              </a:rPr>
              <a:t>تحقيق</a:t>
            </a:r>
            <a:endParaRPr lang="ar-SA" sz="3200" dirty="0">
              <a:solidFill>
                <a:schemeClr val="bg1"/>
              </a:solidFill>
              <a:cs typeface="B Zar" pitchFamily="2" charset="-78"/>
            </a:endParaRPr>
          </a:p>
          <a:p>
            <a:pPr marL="457200" indent="-457200" algn="just" rtl="1">
              <a:lnSpc>
                <a:spcPct val="200000"/>
              </a:lnSpc>
              <a:buFont typeface="Wingdings" pitchFamily="2" charset="2"/>
              <a:buChar char="ü"/>
            </a:pPr>
            <a:r>
              <a:rPr lang="ar-SA" sz="3200" dirty="0">
                <a:solidFill>
                  <a:schemeClr val="bg1"/>
                </a:solidFill>
                <a:cs typeface="B Zar" pitchFamily="2" charset="-78"/>
              </a:rPr>
              <a:t>استفاده از اين ابزار براي جمع آوري داده ها به عنوان محتواي اصلي برخي از انواع تحقيق</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17762">
                                            <p:txEl>
                                              <p:pRg st="0" end="0"/>
                                            </p:txEl>
                                          </p:spTgt>
                                        </p:tgtEl>
                                        <p:attrNameLst>
                                          <p:attrName>style.visibility</p:attrName>
                                        </p:attrNameLst>
                                      </p:cBhvr>
                                      <p:to>
                                        <p:strVal val="visible"/>
                                      </p:to>
                                    </p:set>
                                    <p:animEffect transition="in" filter="dissolve">
                                      <p:cBhvr>
                                        <p:cTn id="7" dur="500"/>
                                        <p:tgtEl>
                                          <p:spTgt spid="11776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17763">
                                            <p:txEl>
                                              <p:pRg st="0" end="0"/>
                                            </p:txEl>
                                          </p:spTgt>
                                        </p:tgtEl>
                                        <p:attrNameLst>
                                          <p:attrName>style.visibility</p:attrName>
                                        </p:attrNameLst>
                                      </p:cBhvr>
                                      <p:to>
                                        <p:strVal val="visible"/>
                                      </p:to>
                                    </p:set>
                                    <p:animEffect transition="in" filter="dissolve">
                                      <p:cBhvr>
                                        <p:cTn id="12" dur="500"/>
                                        <p:tgtEl>
                                          <p:spTgt spid="11776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17763">
                                            <p:txEl>
                                              <p:pRg st="1" end="1"/>
                                            </p:txEl>
                                          </p:spTgt>
                                        </p:tgtEl>
                                        <p:attrNameLst>
                                          <p:attrName>style.visibility</p:attrName>
                                        </p:attrNameLst>
                                      </p:cBhvr>
                                      <p:to>
                                        <p:strVal val="visible"/>
                                      </p:to>
                                    </p:set>
                                    <p:animEffect transition="in" filter="dissolve">
                                      <p:cBhvr>
                                        <p:cTn id="17" dur="500"/>
                                        <p:tgtEl>
                                          <p:spTgt spid="11776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17763">
                                            <p:txEl>
                                              <p:pRg st="2" end="2"/>
                                            </p:txEl>
                                          </p:spTgt>
                                        </p:tgtEl>
                                        <p:attrNameLst>
                                          <p:attrName>style.visibility</p:attrName>
                                        </p:attrNameLst>
                                      </p:cBhvr>
                                      <p:to>
                                        <p:strVal val="visible"/>
                                      </p:to>
                                    </p:set>
                                    <p:animEffect transition="in" filter="dissolve">
                                      <p:cBhvr>
                                        <p:cTn id="22" dur="500"/>
                                        <p:tgtEl>
                                          <p:spTgt spid="11776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62" grpId="0" build="p" autoUpdateAnimBg="0" advAuto="0"/>
      <p:bldP spid="117763" grpId="0" build="p" autoUpdateAnimBg="0"/>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ext Box 2"/>
          <p:cNvSpPr txBox="1">
            <a:spLocks noChangeArrowheads="1"/>
          </p:cNvSpPr>
          <p:nvPr/>
        </p:nvSpPr>
        <p:spPr bwMode="auto">
          <a:xfrm>
            <a:off x="533400" y="381000"/>
            <a:ext cx="8229600" cy="769441"/>
          </a:xfrm>
          <a:prstGeom prst="rect">
            <a:avLst/>
          </a:prstGeom>
          <a:solidFill>
            <a:schemeClr val="accent5">
              <a:lumMod val="75000"/>
            </a:schemeClr>
          </a:solidFill>
          <a:ln w="9525">
            <a:noFill/>
            <a:miter lim="800000"/>
            <a:headEnd/>
            <a:tailEnd/>
          </a:ln>
        </p:spPr>
        <p:txBody>
          <a:bodyPr wrap="square">
            <a:spAutoFit/>
          </a:bodyPr>
          <a:lstStyle/>
          <a:p>
            <a:pPr algn="ctr">
              <a:spcBef>
                <a:spcPct val="0"/>
              </a:spcBef>
            </a:pPr>
            <a:r>
              <a:rPr lang="ar-SA" sz="4400" b="1" dirty="0">
                <a:solidFill>
                  <a:srgbClr val="FFFF00"/>
                </a:solidFill>
                <a:cs typeface="B Zar" pitchFamily="2" charset="-78"/>
              </a:rPr>
              <a:t>معايب بهره گيري از اسناد و مدارك </a:t>
            </a:r>
          </a:p>
        </p:txBody>
      </p:sp>
      <p:sp>
        <p:nvSpPr>
          <p:cNvPr id="118787" name="Text Box 3"/>
          <p:cNvSpPr txBox="1">
            <a:spLocks noChangeArrowheads="1"/>
          </p:cNvSpPr>
          <p:nvPr/>
        </p:nvSpPr>
        <p:spPr bwMode="auto">
          <a:xfrm>
            <a:off x="533400" y="1371600"/>
            <a:ext cx="8153400" cy="4524315"/>
          </a:xfrm>
          <a:prstGeom prst="rect">
            <a:avLst/>
          </a:prstGeom>
          <a:solidFill>
            <a:schemeClr val="accent5">
              <a:lumMod val="60000"/>
              <a:lumOff val="40000"/>
            </a:schemeClr>
          </a:solidFill>
          <a:ln w="9525">
            <a:noFill/>
            <a:miter lim="800000"/>
            <a:headEnd/>
            <a:tailEnd/>
          </a:ln>
        </p:spPr>
        <p:txBody>
          <a:bodyPr wrap="square">
            <a:spAutoFit/>
          </a:bodyPr>
          <a:lstStyle/>
          <a:p>
            <a:pPr marL="457200" indent="-457200" algn="just" rtl="1">
              <a:lnSpc>
                <a:spcPct val="150000"/>
              </a:lnSpc>
              <a:buFont typeface="Wingdings" pitchFamily="2" charset="2"/>
              <a:buChar char="ü"/>
            </a:pPr>
            <a:r>
              <a:rPr lang="ar-SA" sz="3200" b="1" dirty="0">
                <a:solidFill>
                  <a:schemeClr val="bg1"/>
                </a:solidFill>
                <a:cs typeface="B Zar" pitchFamily="2" charset="-78"/>
              </a:rPr>
              <a:t>دشواري پي بردن به اعتبار و صحت </a:t>
            </a:r>
            <a:r>
              <a:rPr lang="ar-SA" sz="3200" b="1" dirty="0" smtClean="0">
                <a:solidFill>
                  <a:schemeClr val="bg1"/>
                </a:solidFill>
                <a:cs typeface="B Zar" pitchFamily="2" charset="-78"/>
              </a:rPr>
              <a:t>سند</a:t>
            </a:r>
            <a:endParaRPr lang="ar-SA" sz="3200" b="1" dirty="0">
              <a:solidFill>
                <a:schemeClr val="bg1"/>
              </a:solidFill>
              <a:cs typeface="B Zar" pitchFamily="2" charset="-78"/>
            </a:endParaRPr>
          </a:p>
          <a:p>
            <a:pPr marL="457200" indent="-457200" algn="just" rtl="1">
              <a:lnSpc>
                <a:spcPct val="150000"/>
              </a:lnSpc>
              <a:buFont typeface="Wingdings" pitchFamily="2" charset="2"/>
              <a:buChar char="ü"/>
            </a:pPr>
            <a:r>
              <a:rPr lang="ar-SA" sz="3200" b="1" dirty="0">
                <a:solidFill>
                  <a:schemeClr val="bg1"/>
                </a:solidFill>
                <a:cs typeface="B Zar" pitchFamily="2" charset="-78"/>
              </a:rPr>
              <a:t>تضادهاي احتمالي موجود در اسناد و مدارك </a:t>
            </a:r>
          </a:p>
          <a:p>
            <a:pPr marL="457200" indent="-457200" algn="just" rtl="1">
              <a:lnSpc>
                <a:spcPct val="150000"/>
              </a:lnSpc>
              <a:buFont typeface="Wingdings" pitchFamily="2" charset="2"/>
              <a:buChar char="ü"/>
            </a:pPr>
            <a:r>
              <a:rPr lang="ar-SA" sz="3200" b="1" dirty="0">
                <a:solidFill>
                  <a:schemeClr val="bg1"/>
                </a:solidFill>
                <a:cs typeface="B Zar" pitchFamily="2" charset="-78"/>
              </a:rPr>
              <a:t>احتمال تحريف اسناد با گذشت زمان </a:t>
            </a:r>
          </a:p>
          <a:p>
            <a:pPr marL="457200" indent="-457200" algn="just" rtl="1">
              <a:lnSpc>
                <a:spcPct val="150000"/>
              </a:lnSpc>
              <a:buFont typeface="Wingdings" pitchFamily="2" charset="2"/>
              <a:buChar char="ü"/>
            </a:pPr>
            <a:r>
              <a:rPr lang="ar-SA" sz="3200" b="1" dirty="0">
                <a:solidFill>
                  <a:schemeClr val="bg1"/>
                </a:solidFill>
                <a:cs typeface="B Zar" pitchFamily="2" charset="-78"/>
              </a:rPr>
              <a:t>عدم دستيابي به اطلاعات كافي از طريق اسناد و </a:t>
            </a:r>
            <a:r>
              <a:rPr lang="ar-SA" sz="3200" b="1" dirty="0" smtClean="0">
                <a:solidFill>
                  <a:schemeClr val="bg1"/>
                </a:solidFill>
                <a:cs typeface="B Zar" pitchFamily="2" charset="-78"/>
              </a:rPr>
              <a:t>مدارك</a:t>
            </a:r>
            <a:endParaRPr lang="ar-SA" sz="3200" b="1" dirty="0">
              <a:solidFill>
                <a:schemeClr val="bg1"/>
              </a:solidFill>
              <a:cs typeface="B Zar" pitchFamily="2" charset="-78"/>
            </a:endParaRPr>
          </a:p>
          <a:p>
            <a:pPr marL="457200" indent="-457200" algn="just" rtl="1">
              <a:lnSpc>
                <a:spcPct val="150000"/>
              </a:lnSpc>
              <a:buFont typeface="Wingdings" pitchFamily="2" charset="2"/>
              <a:buChar char="ü"/>
            </a:pPr>
            <a:r>
              <a:rPr lang="ar-SA" sz="3200" b="1" dirty="0">
                <a:solidFill>
                  <a:schemeClr val="bg1"/>
                </a:solidFill>
                <a:cs typeface="B Zar" pitchFamily="2" charset="-78"/>
              </a:rPr>
              <a:t> مشكل گزينش اسناد  </a:t>
            </a:r>
            <a:endParaRPr lang="en-US" sz="3200" b="1" dirty="0">
              <a:solidFill>
                <a:schemeClr val="bg1"/>
              </a:solidFill>
              <a:cs typeface="B Zar" pitchFamily="2" charset="-7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18786">
                                            <p:txEl>
                                              <p:pRg st="0" end="0"/>
                                            </p:txEl>
                                          </p:spTgt>
                                        </p:tgtEl>
                                        <p:attrNameLst>
                                          <p:attrName>style.visibility</p:attrName>
                                        </p:attrNameLst>
                                      </p:cBhvr>
                                      <p:to>
                                        <p:strVal val="visible"/>
                                      </p:to>
                                    </p:set>
                                    <p:animEffect transition="in" filter="dissolve">
                                      <p:cBhvr>
                                        <p:cTn id="7" dur="500"/>
                                        <p:tgtEl>
                                          <p:spTgt spid="11878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18787">
                                            <p:txEl>
                                              <p:pRg st="0" end="0"/>
                                            </p:txEl>
                                          </p:spTgt>
                                        </p:tgtEl>
                                        <p:attrNameLst>
                                          <p:attrName>style.visibility</p:attrName>
                                        </p:attrNameLst>
                                      </p:cBhvr>
                                      <p:to>
                                        <p:strVal val="visible"/>
                                      </p:to>
                                    </p:set>
                                    <p:animEffect transition="in" filter="dissolve">
                                      <p:cBhvr>
                                        <p:cTn id="12" dur="500"/>
                                        <p:tgtEl>
                                          <p:spTgt spid="11878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18787">
                                            <p:txEl>
                                              <p:pRg st="1" end="1"/>
                                            </p:txEl>
                                          </p:spTgt>
                                        </p:tgtEl>
                                        <p:attrNameLst>
                                          <p:attrName>style.visibility</p:attrName>
                                        </p:attrNameLst>
                                      </p:cBhvr>
                                      <p:to>
                                        <p:strVal val="visible"/>
                                      </p:to>
                                    </p:set>
                                    <p:animEffect transition="in" filter="dissolve">
                                      <p:cBhvr>
                                        <p:cTn id="17" dur="500"/>
                                        <p:tgtEl>
                                          <p:spTgt spid="11878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18787">
                                            <p:txEl>
                                              <p:pRg st="2" end="2"/>
                                            </p:txEl>
                                          </p:spTgt>
                                        </p:tgtEl>
                                        <p:attrNameLst>
                                          <p:attrName>style.visibility</p:attrName>
                                        </p:attrNameLst>
                                      </p:cBhvr>
                                      <p:to>
                                        <p:strVal val="visible"/>
                                      </p:to>
                                    </p:set>
                                    <p:animEffect transition="in" filter="dissolve">
                                      <p:cBhvr>
                                        <p:cTn id="22" dur="500"/>
                                        <p:tgtEl>
                                          <p:spTgt spid="11878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18787">
                                            <p:txEl>
                                              <p:pRg st="3" end="3"/>
                                            </p:txEl>
                                          </p:spTgt>
                                        </p:tgtEl>
                                        <p:attrNameLst>
                                          <p:attrName>style.visibility</p:attrName>
                                        </p:attrNameLst>
                                      </p:cBhvr>
                                      <p:to>
                                        <p:strVal val="visible"/>
                                      </p:to>
                                    </p:set>
                                    <p:animEffect transition="in" filter="dissolve">
                                      <p:cBhvr>
                                        <p:cTn id="27" dur="500"/>
                                        <p:tgtEl>
                                          <p:spTgt spid="118787">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18787">
                                            <p:txEl>
                                              <p:pRg st="4" end="4"/>
                                            </p:txEl>
                                          </p:spTgt>
                                        </p:tgtEl>
                                        <p:attrNameLst>
                                          <p:attrName>style.visibility</p:attrName>
                                        </p:attrNameLst>
                                      </p:cBhvr>
                                      <p:to>
                                        <p:strVal val="visible"/>
                                      </p:to>
                                    </p:set>
                                    <p:animEffect transition="in" filter="dissolve">
                                      <p:cBhvr>
                                        <p:cTn id="32" dur="500"/>
                                        <p:tgtEl>
                                          <p:spTgt spid="11878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86" grpId="0" build="p" autoUpdateAnimBg="0" advAuto="0"/>
      <p:bldP spid="118787" grpId="0" build="p" autoUpdateAnimBg="0"/>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Text Box 2"/>
          <p:cNvSpPr txBox="1">
            <a:spLocks noChangeArrowheads="1"/>
          </p:cNvSpPr>
          <p:nvPr/>
        </p:nvSpPr>
        <p:spPr bwMode="auto">
          <a:xfrm>
            <a:off x="304800" y="533400"/>
            <a:ext cx="8458200" cy="701675"/>
          </a:xfrm>
          <a:prstGeom prst="rect">
            <a:avLst/>
          </a:prstGeom>
          <a:solidFill>
            <a:schemeClr val="accent4">
              <a:lumMod val="75000"/>
            </a:schemeClr>
          </a:solidFill>
          <a:ln w="9525">
            <a:noFill/>
            <a:miter lim="800000"/>
            <a:headEnd/>
            <a:tailEnd/>
          </a:ln>
        </p:spPr>
        <p:txBody>
          <a:bodyPr wrap="square">
            <a:spAutoFit/>
          </a:bodyPr>
          <a:lstStyle/>
          <a:p>
            <a:pPr algn="ctr">
              <a:spcBef>
                <a:spcPct val="0"/>
              </a:spcBef>
            </a:pPr>
            <a:r>
              <a:rPr lang="ar-SA" sz="4000" b="1" dirty="0">
                <a:solidFill>
                  <a:srgbClr val="FFFF00"/>
                </a:solidFill>
                <a:cs typeface="B Zar" pitchFamily="2" charset="-78"/>
              </a:rPr>
              <a:t>محاسن بهره گيري از اسناد و مدارك </a:t>
            </a:r>
          </a:p>
        </p:txBody>
      </p:sp>
      <p:sp>
        <p:nvSpPr>
          <p:cNvPr id="119811" name="Text Box 3"/>
          <p:cNvSpPr txBox="1">
            <a:spLocks noChangeArrowheads="1"/>
          </p:cNvSpPr>
          <p:nvPr/>
        </p:nvSpPr>
        <p:spPr bwMode="auto">
          <a:xfrm>
            <a:off x="304800" y="1556792"/>
            <a:ext cx="8534400" cy="3785652"/>
          </a:xfrm>
          <a:prstGeom prst="rect">
            <a:avLst/>
          </a:prstGeom>
          <a:solidFill>
            <a:schemeClr val="accent4">
              <a:lumMod val="60000"/>
              <a:lumOff val="40000"/>
            </a:schemeClr>
          </a:solidFill>
          <a:ln w="9525">
            <a:noFill/>
            <a:miter lim="800000"/>
            <a:headEnd/>
            <a:tailEnd/>
          </a:ln>
        </p:spPr>
        <p:txBody>
          <a:bodyPr wrap="square">
            <a:spAutoFit/>
          </a:bodyPr>
          <a:lstStyle/>
          <a:p>
            <a:pPr marL="457200" indent="-457200" algn="just" rtl="1">
              <a:lnSpc>
                <a:spcPct val="150000"/>
              </a:lnSpc>
              <a:buFont typeface="Wingdings" pitchFamily="2" charset="2"/>
              <a:buChar char="ü"/>
            </a:pPr>
            <a:r>
              <a:rPr lang="ar-SA" sz="3200" dirty="0">
                <a:solidFill>
                  <a:schemeClr val="bg1"/>
                </a:solidFill>
                <a:cs typeface="B Zar" pitchFamily="2" charset="-78"/>
              </a:rPr>
              <a:t>بسياري از داده‌ها كه قبلاً توليد شده است را از اين طريق مي‌توان دريافت كرد </a:t>
            </a:r>
            <a:r>
              <a:rPr lang="ar-SA" sz="3200" dirty="0" smtClean="0">
                <a:solidFill>
                  <a:schemeClr val="bg1"/>
                </a:solidFill>
                <a:cs typeface="B Zar" pitchFamily="2" charset="-78"/>
              </a:rPr>
              <a:t>.</a:t>
            </a:r>
            <a:endParaRPr lang="ar-SA" sz="3200" dirty="0">
              <a:solidFill>
                <a:schemeClr val="bg1"/>
              </a:solidFill>
              <a:cs typeface="B Zar" pitchFamily="2" charset="-78"/>
            </a:endParaRPr>
          </a:p>
          <a:p>
            <a:pPr marL="457200" indent="-457200" algn="just" rtl="1">
              <a:lnSpc>
                <a:spcPct val="150000"/>
              </a:lnSpc>
              <a:buFont typeface="Wingdings" pitchFamily="2" charset="2"/>
              <a:buChar char="ü"/>
            </a:pPr>
            <a:r>
              <a:rPr lang="ar-SA" sz="3200" dirty="0">
                <a:solidFill>
                  <a:schemeClr val="bg1"/>
                </a:solidFill>
                <a:cs typeface="B Zar" pitchFamily="2" charset="-78"/>
              </a:rPr>
              <a:t>آشكار كردن لزوم يا عدم لزوم انجام تحقيق </a:t>
            </a:r>
          </a:p>
          <a:p>
            <a:pPr marL="457200" indent="-457200" algn="just" rtl="1">
              <a:lnSpc>
                <a:spcPct val="150000"/>
              </a:lnSpc>
              <a:buFont typeface="Wingdings" pitchFamily="2" charset="2"/>
              <a:buChar char="ü"/>
            </a:pPr>
            <a:r>
              <a:rPr lang="ar-SA" sz="3200" dirty="0">
                <a:solidFill>
                  <a:schemeClr val="bg1"/>
                </a:solidFill>
                <a:cs typeface="B Zar" pitchFamily="2" charset="-78"/>
              </a:rPr>
              <a:t>تدوين ادبيات </a:t>
            </a:r>
            <a:r>
              <a:rPr lang="fa-IR" sz="3200" dirty="0" smtClean="0">
                <a:solidFill>
                  <a:schemeClr val="bg1"/>
                </a:solidFill>
                <a:cs typeface="B Zar" pitchFamily="2" charset="-78"/>
              </a:rPr>
              <a:t>تحقیق</a:t>
            </a:r>
            <a:endParaRPr lang="ar-SA" sz="3200" dirty="0">
              <a:solidFill>
                <a:schemeClr val="bg1"/>
              </a:solidFill>
              <a:cs typeface="B Zar" pitchFamily="2" charset="-78"/>
            </a:endParaRPr>
          </a:p>
          <a:p>
            <a:pPr marL="457200" indent="-457200" algn="just" rtl="1">
              <a:lnSpc>
                <a:spcPct val="150000"/>
              </a:lnSpc>
              <a:buFont typeface="Wingdings" pitchFamily="2" charset="2"/>
              <a:buChar char="ü"/>
            </a:pPr>
            <a:r>
              <a:rPr lang="ar-SA" sz="3200" dirty="0">
                <a:solidFill>
                  <a:schemeClr val="bg1"/>
                </a:solidFill>
                <a:cs typeface="B Zar" pitchFamily="2" charset="-78"/>
              </a:rPr>
              <a:t>بررسي حقايق گذشته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19810">
                                            <p:txEl>
                                              <p:pRg st="0" end="0"/>
                                            </p:txEl>
                                          </p:spTgt>
                                        </p:tgtEl>
                                        <p:attrNameLst>
                                          <p:attrName>style.visibility</p:attrName>
                                        </p:attrNameLst>
                                      </p:cBhvr>
                                      <p:to>
                                        <p:strVal val="visible"/>
                                      </p:to>
                                    </p:set>
                                    <p:animEffect transition="in" filter="dissolve">
                                      <p:cBhvr>
                                        <p:cTn id="7" dur="500"/>
                                        <p:tgtEl>
                                          <p:spTgt spid="1198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19811">
                                            <p:txEl>
                                              <p:pRg st="0" end="0"/>
                                            </p:txEl>
                                          </p:spTgt>
                                        </p:tgtEl>
                                        <p:attrNameLst>
                                          <p:attrName>style.visibility</p:attrName>
                                        </p:attrNameLst>
                                      </p:cBhvr>
                                      <p:to>
                                        <p:strVal val="visible"/>
                                      </p:to>
                                    </p:set>
                                    <p:animEffect transition="in" filter="dissolve">
                                      <p:cBhvr>
                                        <p:cTn id="12" dur="500"/>
                                        <p:tgtEl>
                                          <p:spTgt spid="11981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19811">
                                            <p:txEl>
                                              <p:pRg st="1" end="1"/>
                                            </p:txEl>
                                          </p:spTgt>
                                        </p:tgtEl>
                                        <p:attrNameLst>
                                          <p:attrName>style.visibility</p:attrName>
                                        </p:attrNameLst>
                                      </p:cBhvr>
                                      <p:to>
                                        <p:strVal val="visible"/>
                                      </p:to>
                                    </p:set>
                                    <p:animEffect transition="in" filter="dissolve">
                                      <p:cBhvr>
                                        <p:cTn id="17" dur="500"/>
                                        <p:tgtEl>
                                          <p:spTgt spid="11981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19811">
                                            <p:txEl>
                                              <p:pRg st="2" end="2"/>
                                            </p:txEl>
                                          </p:spTgt>
                                        </p:tgtEl>
                                        <p:attrNameLst>
                                          <p:attrName>style.visibility</p:attrName>
                                        </p:attrNameLst>
                                      </p:cBhvr>
                                      <p:to>
                                        <p:strVal val="visible"/>
                                      </p:to>
                                    </p:set>
                                    <p:animEffect transition="in" filter="dissolve">
                                      <p:cBhvr>
                                        <p:cTn id="22" dur="500"/>
                                        <p:tgtEl>
                                          <p:spTgt spid="119811">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19811">
                                            <p:txEl>
                                              <p:pRg st="3" end="3"/>
                                            </p:txEl>
                                          </p:spTgt>
                                        </p:tgtEl>
                                        <p:attrNameLst>
                                          <p:attrName>style.visibility</p:attrName>
                                        </p:attrNameLst>
                                      </p:cBhvr>
                                      <p:to>
                                        <p:strVal val="visible"/>
                                      </p:to>
                                    </p:set>
                                    <p:animEffect transition="in" filter="dissolve">
                                      <p:cBhvr>
                                        <p:cTn id="27" dur="500"/>
                                        <p:tgtEl>
                                          <p:spTgt spid="1198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0" grpId="0" build="p" autoUpdateAnimBg="0" advAuto="0"/>
      <p:bldP spid="119811"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304800" y="381000"/>
            <a:ext cx="8382000" cy="1273175"/>
          </a:xfrm>
        </p:spPr>
        <p:style>
          <a:lnRef idx="2">
            <a:schemeClr val="dk1">
              <a:shade val="50000"/>
            </a:schemeClr>
          </a:lnRef>
          <a:fillRef idx="1">
            <a:schemeClr val="dk1"/>
          </a:fillRef>
          <a:effectRef idx="0">
            <a:schemeClr val="dk1"/>
          </a:effectRef>
          <a:fontRef idx="minor">
            <a:schemeClr val="lt1"/>
          </a:fontRef>
        </p:style>
        <p:txBody>
          <a:bodyPr>
            <a:normAutofit/>
          </a:bodyPr>
          <a:lstStyle/>
          <a:p>
            <a:pPr eaLnBrk="1" hangingPunct="1"/>
            <a:r>
              <a:rPr lang="fa-IR" sz="5400" b="1" dirty="0">
                <a:cs typeface="B Zar" pitchFamily="2" charset="-78"/>
              </a:rPr>
              <a:t>قابلیت </a:t>
            </a:r>
            <a:r>
              <a:rPr lang="fa-IR" sz="5400" b="1" dirty="0" smtClean="0">
                <a:cs typeface="B Zar" pitchFamily="2" charset="-78"/>
              </a:rPr>
              <a:t>اجرا داشته باشد</a:t>
            </a:r>
            <a:endParaRPr lang="en-US" sz="5400" b="1" dirty="0">
              <a:cs typeface="B Zar" pitchFamily="2" charset="-78"/>
            </a:endParaRPr>
          </a:p>
        </p:txBody>
      </p:sp>
      <p:sp>
        <p:nvSpPr>
          <p:cNvPr id="27652" name="Rectangle 4"/>
          <p:cNvSpPr>
            <a:spLocks noChangeArrowheads="1"/>
          </p:cNvSpPr>
          <p:nvPr/>
        </p:nvSpPr>
        <p:spPr bwMode="auto">
          <a:xfrm>
            <a:off x="179388" y="1828800"/>
            <a:ext cx="8583612" cy="4572000"/>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lstStyle/>
          <a:p>
            <a:pPr marL="342900" indent="-342900" algn="r" rtl="1">
              <a:spcBef>
                <a:spcPct val="20000"/>
              </a:spcBef>
            </a:pPr>
            <a:r>
              <a:rPr lang="ar-SA" sz="4000" dirty="0">
                <a:cs typeface="B Zar" pitchFamily="2" charset="-78"/>
              </a:rPr>
              <a:t>به هنگام </a:t>
            </a:r>
            <a:r>
              <a:rPr lang="fa-IR" sz="4000" dirty="0" smtClean="0">
                <a:cs typeface="B Zar" pitchFamily="2" charset="-78"/>
              </a:rPr>
              <a:t>انتخاب</a:t>
            </a:r>
            <a:r>
              <a:rPr lang="ar-SA" sz="4000" dirty="0" smtClean="0">
                <a:cs typeface="B Zar" pitchFamily="2" charset="-78"/>
              </a:rPr>
              <a:t> پروژه</a:t>
            </a:r>
            <a:r>
              <a:rPr lang="fa-IR" sz="4000" dirty="0" smtClean="0">
                <a:cs typeface="B Zar" pitchFamily="2" charset="-78"/>
              </a:rPr>
              <a:t> تحقیقاتی</a:t>
            </a:r>
            <a:r>
              <a:rPr lang="ar-SA" sz="4000" dirty="0" smtClean="0">
                <a:cs typeface="B Zar" pitchFamily="2" charset="-78"/>
              </a:rPr>
              <a:t> </a:t>
            </a:r>
            <a:r>
              <a:rPr lang="fa-IR" sz="4000" dirty="0">
                <a:cs typeface="B Zar" pitchFamily="2" charset="-78"/>
              </a:rPr>
              <a:t>،</a:t>
            </a:r>
            <a:r>
              <a:rPr lang="ar-SA" sz="4000" dirty="0">
                <a:cs typeface="B Zar" pitchFamily="2" charset="-78"/>
              </a:rPr>
              <a:t> بايد به موارد زير جهت انجام آن توجه نمود:</a:t>
            </a:r>
          </a:p>
          <a:p>
            <a:pPr marL="342900" indent="-342900" algn="r" rtl="1">
              <a:spcBef>
                <a:spcPct val="20000"/>
              </a:spcBef>
            </a:pPr>
            <a:r>
              <a:rPr lang="ar-SA" sz="4000" dirty="0">
                <a:cs typeface="B Zar" pitchFamily="2" charset="-78"/>
              </a:rPr>
              <a:t>1- نيروي انساني</a:t>
            </a:r>
          </a:p>
          <a:p>
            <a:pPr marL="342900" indent="-342900" algn="r" rtl="1">
              <a:spcBef>
                <a:spcPct val="20000"/>
              </a:spcBef>
            </a:pPr>
            <a:r>
              <a:rPr lang="ar-SA" sz="4000" dirty="0">
                <a:cs typeface="B Zar" pitchFamily="2" charset="-78"/>
              </a:rPr>
              <a:t>2- زمان</a:t>
            </a:r>
          </a:p>
          <a:p>
            <a:pPr marL="342900" indent="-342900" algn="r" rtl="1">
              <a:spcBef>
                <a:spcPct val="20000"/>
              </a:spcBef>
            </a:pPr>
            <a:r>
              <a:rPr lang="ar-SA" sz="4000" dirty="0">
                <a:cs typeface="B Zar" pitchFamily="2" charset="-78"/>
              </a:rPr>
              <a:t>3- تجهيزات و امكانات</a:t>
            </a:r>
          </a:p>
          <a:p>
            <a:pPr marL="342900" indent="-342900" algn="r" rtl="1">
              <a:spcBef>
                <a:spcPct val="20000"/>
              </a:spcBef>
            </a:pPr>
            <a:r>
              <a:rPr lang="ar-SA" sz="4000" dirty="0">
                <a:cs typeface="B Zar" pitchFamily="2" charset="-78"/>
              </a:rPr>
              <a:t>4- منابع مالي</a:t>
            </a:r>
            <a:r>
              <a:rPr lang="ar-SA" sz="3200" dirty="0">
                <a:cs typeface="B Zar" pitchFamily="2" charset="-78"/>
              </a:rPr>
              <a:t> </a:t>
            </a:r>
          </a:p>
          <a:p>
            <a:pPr marL="342900" indent="-342900" algn="ctr">
              <a:spcBef>
                <a:spcPct val="20000"/>
              </a:spcBef>
            </a:pPr>
            <a:endParaRPr lang="en-US" sz="2800"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7652">
                                            <p:txEl>
                                              <p:pRg st="0" end="0"/>
                                            </p:txEl>
                                          </p:spTgt>
                                        </p:tgtEl>
                                        <p:attrNameLst>
                                          <p:attrName>style.visibility</p:attrName>
                                        </p:attrNameLst>
                                      </p:cBhvr>
                                      <p:to>
                                        <p:strVal val="visible"/>
                                      </p:to>
                                    </p:set>
                                    <p:anim calcmode="lin" valueType="num">
                                      <p:cBhvr additive="base">
                                        <p:cTn id="7" dur="500" fill="hold"/>
                                        <p:tgtEl>
                                          <p:spTgt spid="27652">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765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7652">
                                            <p:txEl>
                                              <p:pRg st="1" end="1"/>
                                            </p:txEl>
                                          </p:spTgt>
                                        </p:tgtEl>
                                        <p:attrNameLst>
                                          <p:attrName>style.visibility</p:attrName>
                                        </p:attrNameLst>
                                      </p:cBhvr>
                                      <p:to>
                                        <p:strVal val="visible"/>
                                      </p:to>
                                    </p:set>
                                    <p:anim calcmode="lin" valueType="num">
                                      <p:cBhvr additive="base">
                                        <p:cTn id="13" dur="500" fill="hold"/>
                                        <p:tgtEl>
                                          <p:spTgt spid="27652">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2765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27652">
                                            <p:txEl>
                                              <p:pRg st="2" end="2"/>
                                            </p:txEl>
                                          </p:spTgt>
                                        </p:tgtEl>
                                        <p:attrNameLst>
                                          <p:attrName>style.visibility</p:attrName>
                                        </p:attrNameLst>
                                      </p:cBhvr>
                                      <p:to>
                                        <p:strVal val="visible"/>
                                      </p:to>
                                    </p:set>
                                    <p:anim calcmode="lin" valueType="num">
                                      <p:cBhvr additive="base">
                                        <p:cTn id="19" dur="500" fill="hold"/>
                                        <p:tgtEl>
                                          <p:spTgt spid="27652">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2765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27652">
                                            <p:txEl>
                                              <p:pRg st="3" end="3"/>
                                            </p:txEl>
                                          </p:spTgt>
                                        </p:tgtEl>
                                        <p:attrNameLst>
                                          <p:attrName>style.visibility</p:attrName>
                                        </p:attrNameLst>
                                      </p:cBhvr>
                                      <p:to>
                                        <p:strVal val="visible"/>
                                      </p:to>
                                    </p:set>
                                    <p:anim calcmode="lin" valueType="num">
                                      <p:cBhvr additive="base">
                                        <p:cTn id="25" dur="500" fill="hold"/>
                                        <p:tgtEl>
                                          <p:spTgt spid="27652">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2765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27652">
                                            <p:txEl>
                                              <p:pRg st="4" end="4"/>
                                            </p:txEl>
                                          </p:spTgt>
                                        </p:tgtEl>
                                        <p:attrNameLst>
                                          <p:attrName>style.visibility</p:attrName>
                                        </p:attrNameLst>
                                      </p:cBhvr>
                                      <p:to>
                                        <p:strVal val="visible"/>
                                      </p:to>
                                    </p:set>
                                    <p:anim calcmode="lin" valueType="num">
                                      <p:cBhvr additive="base">
                                        <p:cTn id="31" dur="500" fill="hold"/>
                                        <p:tgtEl>
                                          <p:spTgt spid="27652">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27652">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2" grpId="0" build="p" autoUpdateAnimBg="0"/>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75000"/>
            </a:schemeClr>
          </a:solidFill>
        </p:spPr>
        <p:txBody>
          <a:bodyPr>
            <a:normAutofit/>
          </a:bodyPr>
          <a:lstStyle/>
          <a:p>
            <a:r>
              <a:rPr lang="fa-IR" b="1" dirty="0" smtClean="0">
                <a:solidFill>
                  <a:schemeClr val="bg1"/>
                </a:solidFill>
                <a:cs typeface="B Zar" pitchFamily="2" charset="-78"/>
              </a:rPr>
              <a:t>12. جامعه آماری</a:t>
            </a:r>
            <a:endParaRPr lang="en-US" b="1" dirty="0">
              <a:solidFill>
                <a:schemeClr val="bg1"/>
              </a:solidFill>
              <a:cs typeface="B Zar" pitchFamily="2" charset="-78"/>
            </a:endParaRPr>
          </a:p>
        </p:txBody>
      </p:sp>
      <p:sp>
        <p:nvSpPr>
          <p:cNvPr id="4" name="Content Placeholder 3"/>
          <p:cNvSpPr>
            <a:spLocks noGrp="1"/>
          </p:cNvSpPr>
          <p:nvPr>
            <p:ph idx="1"/>
          </p:nvPr>
        </p:nvSpPr>
        <p:spPr>
          <a:xfrm>
            <a:off x="457200" y="1600200"/>
            <a:ext cx="8229600" cy="5105400"/>
          </a:xfrm>
          <a:solidFill>
            <a:schemeClr val="accent3">
              <a:lumMod val="60000"/>
              <a:lumOff val="40000"/>
            </a:schemeClr>
          </a:solidFill>
        </p:spPr>
        <p:txBody>
          <a:bodyPr>
            <a:normAutofit fontScale="92500" lnSpcReduction="10000"/>
          </a:bodyPr>
          <a:lstStyle/>
          <a:p>
            <a:pPr algn="just" rtl="1">
              <a:lnSpc>
                <a:spcPct val="150000"/>
              </a:lnSpc>
            </a:pPr>
            <a:r>
              <a:rPr lang="fa-IR" dirty="0" smtClean="0">
                <a:solidFill>
                  <a:schemeClr val="bg1"/>
                </a:solidFill>
                <a:cs typeface="B Zar" pitchFamily="2" charset="-78"/>
              </a:rPr>
              <a:t>جامعه آماری به </a:t>
            </a:r>
            <a:r>
              <a:rPr lang="fa-IR" b="1" dirty="0" smtClean="0">
                <a:solidFill>
                  <a:srgbClr val="FF0000"/>
                </a:solidFill>
                <a:cs typeface="B Zar" pitchFamily="2" charset="-78"/>
              </a:rPr>
              <a:t>کل افراد </a:t>
            </a:r>
            <a:r>
              <a:rPr lang="fa-IR" dirty="0" smtClean="0">
                <a:solidFill>
                  <a:schemeClr val="bg1"/>
                </a:solidFill>
                <a:cs typeface="B Zar" pitchFamily="2" charset="-78"/>
              </a:rPr>
              <a:t>یا چیزهایی گفته می شود که دارای حداقل یک </a:t>
            </a:r>
            <a:r>
              <a:rPr lang="fa-IR" b="1" dirty="0" smtClean="0">
                <a:solidFill>
                  <a:srgbClr val="FF0000"/>
                </a:solidFill>
                <a:cs typeface="B Zar" pitchFamily="2" charset="-78"/>
              </a:rPr>
              <a:t>صفت مشترک </a:t>
            </a:r>
            <a:r>
              <a:rPr lang="fa-IR" dirty="0" smtClean="0">
                <a:solidFill>
                  <a:schemeClr val="bg1"/>
                </a:solidFill>
                <a:cs typeface="B Zar" pitchFamily="2" charset="-78"/>
              </a:rPr>
              <a:t>هستند و محقق می خواهد درباره آن ها به تحقیق بپردازد.</a:t>
            </a:r>
          </a:p>
          <a:p>
            <a:pPr algn="just" rtl="1">
              <a:lnSpc>
                <a:spcPct val="150000"/>
              </a:lnSpc>
            </a:pPr>
            <a:r>
              <a:rPr lang="fa-IR" dirty="0" smtClean="0">
                <a:solidFill>
                  <a:schemeClr val="bg1"/>
                </a:solidFill>
                <a:cs typeface="B Zar" pitchFamily="2" charset="-78"/>
              </a:rPr>
              <a:t>به منظور جمع آوری  داده های مورد نیاز درباره افراد جامعه می توان یکی از روش های ذیل را بکار برد:</a:t>
            </a:r>
          </a:p>
          <a:p>
            <a:pPr algn="just" rtl="1">
              <a:lnSpc>
                <a:spcPct val="150000"/>
              </a:lnSpc>
              <a:buNone/>
            </a:pPr>
            <a:r>
              <a:rPr lang="fa-IR" dirty="0" smtClean="0">
                <a:solidFill>
                  <a:schemeClr val="bg1"/>
                </a:solidFill>
                <a:cs typeface="B Zar" pitchFamily="2" charset="-78"/>
              </a:rPr>
              <a:t>-گردآوری داده ها از طریق سرشماری</a:t>
            </a:r>
          </a:p>
          <a:p>
            <a:pPr algn="just" rtl="1">
              <a:lnSpc>
                <a:spcPct val="150000"/>
              </a:lnSpc>
              <a:buNone/>
            </a:pPr>
            <a:r>
              <a:rPr lang="fa-IR" dirty="0" smtClean="0">
                <a:solidFill>
                  <a:schemeClr val="bg1"/>
                </a:solidFill>
                <a:cs typeface="B Zar" pitchFamily="2" charset="-78"/>
              </a:rPr>
              <a:t>-گرد آوری داده ها از طریق نمونه گیری</a:t>
            </a:r>
            <a:endParaRPr lang="en-US" dirty="0" smtClean="0">
              <a:solidFill>
                <a:schemeClr val="bg1"/>
              </a:solidFill>
              <a:cs typeface="B Zar" pitchFamily="2" charset="-78"/>
            </a:endParaRPr>
          </a:p>
        </p:txBody>
      </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75000"/>
            </a:schemeClr>
          </a:solidFill>
        </p:spPr>
        <p:txBody>
          <a:bodyPr/>
          <a:lstStyle/>
          <a:p>
            <a:r>
              <a:rPr lang="fa-IR" b="1" dirty="0" smtClean="0">
                <a:solidFill>
                  <a:srgbClr val="FF0000"/>
                </a:solidFill>
                <a:cs typeface="B Zar" pitchFamily="2" charset="-78"/>
              </a:rPr>
              <a:t>دلایل نمونه گیری</a:t>
            </a:r>
            <a:endParaRPr lang="en-US" b="1" dirty="0">
              <a:solidFill>
                <a:srgbClr val="FF0000"/>
              </a:solidFill>
              <a:cs typeface="B Zar" pitchFamily="2" charset="-78"/>
            </a:endParaRPr>
          </a:p>
        </p:txBody>
      </p:sp>
      <p:sp>
        <p:nvSpPr>
          <p:cNvPr id="4" name="Content Placeholder 3"/>
          <p:cNvSpPr>
            <a:spLocks noGrp="1"/>
          </p:cNvSpPr>
          <p:nvPr>
            <p:ph idx="1"/>
          </p:nvPr>
        </p:nvSpPr>
        <p:spPr>
          <a:xfrm>
            <a:off x="457200" y="1600200"/>
            <a:ext cx="8229600" cy="4800600"/>
          </a:xfrm>
          <a:solidFill>
            <a:schemeClr val="tx2">
              <a:lumMod val="50000"/>
            </a:schemeClr>
          </a:solidFill>
        </p:spPr>
        <p:txBody>
          <a:bodyPr>
            <a:normAutofit lnSpcReduction="10000"/>
          </a:bodyPr>
          <a:lstStyle/>
          <a:p>
            <a:pPr algn="r" rtl="1">
              <a:buNone/>
            </a:pPr>
            <a:r>
              <a:rPr lang="fa-IR" sz="3400" dirty="0" smtClean="0">
                <a:cs typeface="B Zar" pitchFamily="2" charset="-78"/>
              </a:rPr>
              <a:t> </a:t>
            </a:r>
            <a:endParaRPr lang="en-US" sz="3400" dirty="0" smtClean="0">
              <a:solidFill>
                <a:srgbClr val="92D050"/>
              </a:solidFill>
              <a:cs typeface="B Zar" pitchFamily="2" charset="-78"/>
            </a:endParaRPr>
          </a:p>
          <a:p>
            <a:pPr algn="r" rtl="1"/>
            <a:r>
              <a:rPr lang="fa-IR" sz="3400" dirty="0" smtClean="0">
                <a:solidFill>
                  <a:schemeClr val="bg1"/>
                </a:solidFill>
                <a:cs typeface="B Zar" pitchFamily="2" charset="-78"/>
              </a:rPr>
              <a:t>در گردآوری داده ها به صورت سرشماری مشکلات ذیل وجود دارد:</a:t>
            </a:r>
          </a:p>
          <a:p>
            <a:pPr marL="514350" indent="-514350" algn="r" rtl="1">
              <a:buFont typeface="+mj-lt"/>
              <a:buAutoNum type="arabicPeriod"/>
            </a:pPr>
            <a:r>
              <a:rPr lang="fa-IR" sz="3400" dirty="0" smtClean="0">
                <a:solidFill>
                  <a:schemeClr val="bg1"/>
                </a:solidFill>
                <a:cs typeface="B Zar" pitchFamily="2" charset="-78"/>
              </a:rPr>
              <a:t>زمان</a:t>
            </a:r>
          </a:p>
          <a:p>
            <a:pPr marL="514350" indent="-514350" algn="r" rtl="1">
              <a:buFont typeface="+mj-lt"/>
              <a:buAutoNum type="arabicPeriod"/>
            </a:pPr>
            <a:r>
              <a:rPr lang="fa-IR" sz="3400" dirty="0" smtClean="0">
                <a:solidFill>
                  <a:schemeClr val="bg1"/>
                </a:solidFill>
                <a:cs typeface="B Zar" pitchFamily="2" charset="-78"/>
              </a:rPr>
              <a:t>هزینه</a:t>
            </a:r>
          </a:p>
          <a:p>
            <a:pPr marL="514350" indent="-514350" algn="r" rtl="1">
              <a:buFont typeface="+mj-lt"/>
              <a:buAutoNum type="arabicPeriod"/>
            </a:pPr>
            <a:r>
              <a:rPr lang="fa-IR" sz="3400" dirty="0" smtClean="0">
                <a:solidFill>
                  <a:schemeClr val="bg1"/>
                </a:solidFill>
                <a:cs typeface="B Zar" pitchFamily="2" charset="-78"/>
              </a:rPr>
              <a:t>به روز بودن</a:t>
            </a:r>
          </a:p>
          <a:p>
            <a:pPr marL="514350" indent="-514350" algn="r" rtl="1">
              <a:buFont typeface="+mj-lt"/>
              <a:buAutoNum type="arabicPeriod"/>
            </a:pPr>
            <a:r>
              <a:rPr lang="fa-IR" sz="3400" dirty="0" smtClean="0">
                <a:solidFill>
                  <a:schemeClr val="bg1"/>
                </a:solidFill>
                <a:cs typeface="B Zar" pitchFamily="2" charset="-78"/>
              </a:rPr>
              <a:t>درستی</a:t>
            </a:r>
          </a:p>
          <a:p>
            <a:pPr marL="514350" indent="-514350" algn="r" rtl="1">
              <a:buFont typeface="+mj-lt"/>
              <a:buAutoNum type="arabicPeriod"/>
            </a:pPr>
            <a:r>
              <a:rPr lang="fa-IR" sz="3400" dirty="0" smtClean="0">
                <a:solidFill>
                  <a:schemeClr val="bg1"/>
                </a:solidFill>
                <a:cs typeface="B Zar" pitchFamily="2" charset="-78"/>
              </a:rPr>
              <a:t>آزمون تخریب کننده</a:t>
            </a:r>
            <a:endParaRPr lang="en-US" dirty="0">
              <a:solidFill>
                <a:schemeClr val="bg1"/>
              </a:solidFill>
            </a:endParaRPr>
          </a:p>
        </p:txBody>
      </p:sp>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lstStyle/>
          <a:p>
            <a:r>
              <a:rPr lang="fa-IR" b="1" dirty="0" smtClean="0">
                <a:solidFill>
                  <a:schemeClr val="bg1"/>
                </a:solidFill>
                <a:cs typeface="B Zar" pitchFamily="2" charset="-78"/>
              </a:rPr>
              <a:t>روش های نمونه گیری</a:t>
            </a:r>
            <a:endParaRPr lang="en-US" b="1" dirty="0">
              <a:solidFill>
                <a:schemeClr val="bg1"/>
              </a:solidFill>
              <a:cs typeface="B Zar" pitchFamily="2" charset="-78"/>
            </a:endParaRPr>
          </a:p>
        </p:txBody>
      </p:sp>
      <p:sp>
        <p:nvSpPr>
          <p:cNvPr id="3" name="Content Placeholder 2"/>
          <p:cNvSpPr>
            <a:spLocks noGrp="1"/>
          </p:cNvSpPr>
          <p:nvPr>
            <p:ph idx="1"/>
          </p:nvPr>
        </p:nvSpPr>
        <p:spPr>
          <a:xfrm>
            <a:off x="457200" y="1600200"/>
            <a:ext cx="8229600" cy="4953000"/>
          </a:xfrm>
          <a:solidFill>
            <a:srgbClr val="FFC000"/>
          </a:solidFill>
        </p:spPr>
        <p:txBody>
          <a:bodyPr>
            <a:normAutofit fontScale="85000" lnSpcReduction="20000"/>
          </a:bodyPr>
          <a:lstStyle/>
          <a:p>
            <a:pPr algn="r" rtl="1"/>
            <a:r>
              <a:rPr lang="fa-IR" b="1" dirty="0" smtClean="0">
                <a:solidFill>
                  <a:srgbClr val="002060"/>
                </a:solidFill>
                <a:cs typeface="B Zar" pitchFamily="2" charset="-78"/>
              </a:rPr>
              <a:t>نمونه های احتمالی</a:t>
            </a:r>
            <a:r>
              <a:rPr lang="en-US" b="1" dirty="0" smtClean="0">
                <a:solidFill>
                  <a:srgbClr val="002060"/>
                </a:solidFill>
                <a:cs typeface="B Zar" pitchFamily="2" charset="-78"/>
              </a:rPr>
              <a:t>  </a:t>
            </a:r>
            <a:endParaRPr lang="fa-IR" b="1" dirty="0" smtClean="0">
              <a:solidFill>
                <a:srgbClr val="002060"/>
              </a:solidFill>
              <a:cs typeface="B Zar" pitchFamily="2" charset="-78"/>
            </a:endParaRPr>
          </a:p>
          <a:p>
            <a:pPr marL="806450" indent="-1588" algn="r" rtl="1">
              <a:buNone/>
            </a:pPr>
            <a:r>
              <a:rPr lang="fa-IR" dirty="0" smtClean="0">
                <a:solidFill>
                  <a:schemeClr val="bg1"/>
                </a:solidFill>
                <a:cs typeface="B Zar" pitchFamily="2" charset="-78"/>
              </a:rPr>
              <a:t>تصادفی ساده</a:t>
            </a:r>
          </a:p>
          <a:p>
            <a:pPr marL="806450" indent="-1588" algn="r" rtl="1">
              <a:buNone/>
            </a:pPr>
            <a:r>
              <a:rPr lang="fa-IR" dirty="0" smtClean="0">
                <a:solidFill>
                  <a:schemeClr val="bg1"/>
                </a:solidFill>
                <a:cs typeface="B Zar" pitchFamily="2" charset="-78"/>
              </a:rPr>
              <a:t>منظم یا سیستماتیک</a:t>
            </a:r>
          </a:p>
          <a:p>
            <a:pPr marL="806450" indent="-1588" algn="r" rtl="1">
              <a:buNone/>
            </a:pPr>
            <a:r>
              <a:rPr lang="fa-IR" dirty="0" smtClean="0">
                <a:solidFill>
                  <a:schemeClr val="bg1"/>
                </a:solidFill>
                <a:cs typeface="B Zar" pitchFamily="2" charset="-78"/>
              </a:rPr>
              <a:t>طبقه ای</a:t>
            </a:r>
          </a:p>
          <a:p>
            <a:pPr marL="806450" indent="-1588" algn="r" rtl="1">
              <a:buNone/>
            </a:pPr>
            <a:r>
              <a:rPr lang="fa-IR" dirty="0" smtClean="0">
                <a:solidFill>
                  <a:schemeClr val="bg1"/>
                </a:solidFill>
                <a:cs typeface="B Zar" pitchFamily="2" charset="-78"/>
              </a:rPr>
              <a:t>خوشه ای</a:t>
            </a:r>
          </a:p>
          <a:p>
            <a:pPr marL="806450" indent="-1588" algn="r" rtl="1">
              <a:buNone/>
            </a:pPr>
            <a:r>
              <a:rPr lang="fa-IR" dirty="0" smtClean="0">
                <a:solidFill>
                  <a:schemeClr val="bg1"/>
                </a:solidFill>
                <a:cs typeface="B Zar" pitchFamily="2" charset="-78"/>
              </a:rPr>
              <a:t>چند مرحله ای</a:t>
            </a:r>
          </a:p>
          <a:p>
            <a:pPr algn="r" rtl="1"/>
            <a:r>
              <a:rPr lang="fa-IR" b="1" dirty="0" smtClean="0">
                <a:solidFill>
                  <a:srgbClr val="002060"/>
                </a:solidFill>
                <a:cs typeface="B Zar" pitchFamily="2" charset="-78"/>
              </a:rPr>
              <a:t>نمونه گیری غیر احتمالی(وضعی)</a:t>
            </a:r>
          </a:p>
          <a:p>
            <a:pPr marL="804863" indent="0" algn="r" defTabSz="723900" rtl="1">
              <a:buNone/>
            </a:pPr>
            <a:r>
              <a:rPr lang="fa-IR" dirty="0" smtClean="0">
                <a:solidFill>
                  <a:schemeClr val="bg1"/>
                </a:solidFill>
                <a:cs typeface="B Zar" pitchFamily="2" charset="-78"/>
              </a:rPr>
              <a:t>سهمیه ای</a:t>
            </a:r>
          </a:p>
          <a:p>
            <a:pPr marL="804863" indent="0" algn="r" defTabSz="723900" rtl="1">
              <a:buNone/>
            </a:pPr>
            <a:r>
              <a:rPr lang="fa-IR" dirty="0" smtClean="0">
                <a:solidFill>
                  <a:schemeClr val="bg1"/>
                </a:solidFill>
                <a:cs typeface="B Zar" pitchFamily="2" charset="-78"/>
              </a:rPr>
              <a:t>اتفاقی</a:t>
            </a:r>
          </a:p>
          <a:p>
            <a:pPr marL="804863" indent="0" algn="r" defTabSz="723900" rtl="1">
              <a:buNone/>
            </a:pPr>
            <a:r>
              <a:rPr lang="fa-IR" dirty="0" smtClean="0">
                <a:solidFill>
                  <a:schemeClr val="bg1"/>
                </a:solidFill>
                <a:cs typeface="B Zar" pitchFamily="2" charset="-78"/>
              </a:rPr>
              <a:t>قضاوتی</a:t>
            </a:r>
          </a:p>
          <a:p>
            <a:pPr marL="804863" indent="0" algn="r" defTabSz="723900" rtl="1">
              <a:buNone/>
            </a:pPr>
            <a:r>
              <a:rPr lang="fa-IR" dirty="0" smtClean="0">
                <a:solidFill>
                  <a:schemeClr val="bg1"/>
                </a:solidFill>
                <a:cs typeface="B Zar" pitchFamily="2" charset="-78"/>
              </a:rPr>
              <a:t>گلوله برفی</a:t>
            </a:r>
            <a:endParaRPr lang="en-US" dirty="0">
              <a:solidFill>
                <a:schemeClr val="bg1"/>
              </a:solidFill>
              <a:cs typeface="B Zar" pitchFamily="2" charset="-78"/>
            </a:endParaRPr>
          </a:p>
        </p:txBody>
      </p:sp>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534400" cy="1143000"/>
          </a:xfrm>
          <a:solidFill>
            <a:schemeClr val="bg2">
              <a:lumMod val="60000"/>
              <a:lumOff val="40000"/>
            </a:schemeClr>
          </a:solidFill>
        </p:spPr>
        <p:txBody>
          <a:bodyPr>
            <a:normAutofit/>
          </a:bodyPr>
          <a:lstStyle/>
          <a:p>
            <a:pPr rtl="1"/>
            <a:r>
              <a:rPr lang="fa-IR" b="1" dirty="0" smtClean="0">
                <a:cs typeface="B Zar" pitchFamily="2" charset="-78"/>
              </a:rPr>
              <a:t>تعیین حجم نمونه با فرمول</a:t>
            </a:r>
            <a:endParaRPr lang="en-US" dirty="0">
              <a:cs typeface="B Zar" pitchFamily="2" charset="-78"/>
            </a:endParaRPr>
          </a:p>
        </p:txBody>
      </p:sp>
      <p:sp>
        <p:nvSpPr>
          <p:cNvPr id="3" name="Content Placeholder 2"/>
          <p:cNvSpPr>
            <a:spLocks noGrp="1"/>
          </p:cNvSpPr>
          <p:nvPr>
            <p:ph idx="1"/>
          </p:nvPr>
        </p:nvSpPr>
        <p:spPr>
          <a:xfrm>
            <a:off x="228600" y="1600200"/>
            <a:ext cx="8686800" cy="5029200"/>
          </a:xfrm>
          <a:solidFill>
            <a:schemeClr val="bg2">
              <a:lumMod val="40000"/>
              <a:lumOff val="60000"/>
            </a:schemeClr>
          </a:solidFill>
        </p:spPr>
        <p:txBody>
          <a:bodyPr>
            <a:normAutofit fontScale="77500" lnSpcReduction="20000"/>
          </a:bodyPr>
          <a:lstStyle/>
          <a:p>
            <a:pPr lvl="0" algn="just" rtl="1">
              <a:lnSpc>
                <a:spcPct val="160000"/>
              </a:lnSpc>
            </a:pPr>
            <a:r>
              <a:rPr lang="fa-IR" dirty="0" smtClean="0">
                <a:solidFill>
                  <a:schemeClr val="bg1"/>
                </a:solidFill>
                <a:cs typeface="B Zar" pitchFamily="2" charset="-78"/>
              </a:rPr>
              <a:t>تعیین حجم نمونه اهمیت فراوانی در </a:t>
            </a:r>
            <a:r>
              <a:rPr lang="fa-IR" sz="3400" b="1" dirty="0" smtClean="0">
                <a:solidFill>
                  <a:srgbClr val="FF0000"/>
                </a:solidFill>
                <a:cs typeface="B Zar" pitchFamily="2" charset="-78"/>
              </a:rPr>
              <a:t>قابلیت تعمیم </a:t>
            </a:r>
            <a:r>
              <a:rPr lang="fa-IR" dirty="0" smtClean="0">
                <a:solidFill>
                  <a:schemeClr val="bg1"/>
                </a:solidFill>
                <a:cs typeface="B Zar" pitchFamily="2" charset="-78"/>
              </a:rPr>
              <a:t>نتایج آزمون به جامعه دارد.</a:t>
            </a:r>
          </a:p>
          <a:p>
            <a:pPr lvl="0" algn="just" rtl="1">
              <a:lnSpc>
                <a:spcPct val="160000"/>
              </a:lnSpc>
            </a:pPr>
            <a:r>
              <a:rPr lang="fa-IR" dirty="0" smtClean="0">
                <a:solidFill>
                  <a:schemeClr val="bg1"/>
                </a:solidFill>
                <a:cs typeface="B Zar" pitchFamily="2" charset="-78"/>
              </a:rPr>
              <a:t>روش های مختلفی جهت تعیین حجم نمونه وجود دارد که دقیق ترین </a:t>
            </a:r>
            <a:r>
              <a:rPr lang="fa-IR" sz="3400" b="1" dirty="0" smtClean="0">
                <a:solidFill>
                  <a:srgbClr val="FF0000"/>
                </a:solidFill>
                <a:cs typeface="B Zar" pitchFamily="2" charset="-78"/>
              </a:rPr>
              <a:t>آنها روشهای ریاضی </a:t>
            </a:r>
            <a:r>
              <a:rPr lang="fa-IR" dirty="0" smtClean="0">
                <a:solidFill>
                  <a:schemeClr val="bg1"/>
                </a:solidFill>
                <a:cs typeface="B Zar" pitchFamily="2" charset="-78"/>
              </a:rPr>
              <a:t>برای محاسبه می باشد.در تعیین حجم نمونه عوامل ذیل موثرند:</a:t>
            </a:r>
          </a:p>
          <a:p>
            <a:pPr lvl="0" algn="just" rtl="1">
              <a:lnSpc>
                <a:spcPct val="160000"/>
              </a:lnSpc>
              <a:buNone/>
            </a:pPr>
            <a:r>
              <a:rPr lang="fa-IR" dirty="0" smtClean="0">
                <a:solidFill>
                  <a:schemeClr val="bg1"/>
                </a:solidFill>
                <a:cs typeface="B Zar" pitchFamily="2" charset="-78"/>
              </a:rPr>
              <a:t>-انحراف معیار داده ها(هر چه پراکندگی داده ها بیشتر باشد،حجم نمونه افزایش می یابد.)</a:t>
            </a:r>
          </a:p>
          <a:p>
            <a:pPr lvl="0" algn="just" rtl="1">
              <a:lnSpc>
                <a:spcPct val="160000"/>
              </a:lnSpc>
              <a:buNone/>
            </a:pPr>
            <a:r>
              <a:rPr lang="fa-IR" dirty="0" smtClean="0">
                <a:solidFill>
                  <a:schemeClr val="bg1"/>
                </a:solidFill>
                <a:cs typeface="B Zar" pitchFamily="2" charset="-78"/>
              </a:rPr>
              <a:t>-سطح اطمینان</a:t>
            </a:r>
          </a:p>
          <a:p>
            <a:pPr lvl="0" algn="just" rtl="1">
              <a:lnSpc>
                <a:spcPct val="160000"/>
              </a:lnSpc>
              <a:buNone/>
            </a:pPr>
            <a:r>
              <a:rPr lang="fa-IR" dirty="0" smtClean="0">
                <a:solidFill>
                  <a:schemeClr val="bg1"/>
                </a:solidFill>
                <a:cs typeface="B Zar" pitchFamily="2" charset="-78"/>
              </a:rPr>
              <a:t>-دقت مورد نظر</a:t>
            </a:r>
          </a:p>
          <a:p>
            <a:pPr lvl="0" algn="just" rtl="1">
              <a:lnSpc>
                <a:spcPct val="160000"/>
              </a:lnSpc>
              <a:buNone/>
            </a:pPr>
            <a:r>
              <a:rPr lang="fa-IR" dirty="0" smtClean="0">
                <a:solidFill>
                  <a:schemeClr val="bg1"/>
                </a:solidFill>
                <a:cs typeface="B Zar" pitchFamily="2" charset="-78"/>
              </a:rPr>
              <a:t>-حجم جامعه</a:t>
            </a:r>
          </a:p>
          <a:p>
            <a:pPr lvl="0" algn="just" rtl="1">
              <a:lnSpc>
                <a:spcPct val="160000"/>
              </a:lnSpc>
              <a:buNone/>
            </a:pPr>
            <a:r>
              <a:rPr lang="fa-IR" dirty="0" smtClean="0">
                <a:solidFill>
                  <a:schemeClr val="bg1"/>
                </a:solidFill>
                <a:cs typeface="B Zar" pitchFamily="2" charset="-78"/>
              </a:rPr>
              <a:t>-توزیع جامعه آماری</a:t>
            </a:r>
            <a:endParaRPr lang="en-US" dirty="0">
              <a:solidFill>
                <a:schemeClr val="bg1"/>
              </a:solidFill>
              <a:cs typeface="B Zar" pitchFamily="2" charset="-78"/>
            </a:endParaRPr>
          </a:p>
        </p:txBody>
      </p:sp>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430962"/>
          </a:xfrm>
        </p:spPr>
        <p:txBody>
          <a:bodyPr>
            <a:normAutofit/>
          </a:bodyPr>
          <a:lstStyle/>
          <a:p>
            <a:r>
              <a:rPr lang="fa-IR" sz="6600" dirty="0" smtClean="0">
                <a:cs typeface="B Titr" pitchFamily="2" charset="-78"/>
              </a:rPr>
              <a:t>جلسه دوازدهم</a:t>
            </a:r>
            <a:endParaRPr lang="fa-IR" sz="6600" dirty="0">
              <a:cs typeface="B Titr" pitchFamily="2" charset="-78"/>
            </a:endParaRP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228601"/>
            <a:ext cx="8610600" cy="1447800"/>
          </a:xfrm>
          <a:solidFill>
            <a:schemeClr val="tx1">
              <a:lumMod val="65000"/>
            </a:schemeClr>
          </a:solidFill>
        </p:spPr>
        <p:txBody>
          <a:bodyPr/>
          <a:lstStyle/>
          <a:p>
            <a:r>
              <a:rPr lang="fa-IR" b="1" dirty="0" smtClean="0">
                <a:solidFill>
                  <a:srgbClr val="002060"/>
                </a:solidFill>
                <a:cs typeface="B Zar" pitchFamily="2" charset="-78"/>
              </a:rPr>
              <a:t>13. پردا زش داده ها</a:t>
            </a:r>
            <a:endParaRPr lang="en-US" b="1" dirty="0">
              <a:solidFill>
                <a:srgbClr val="002060"/>
              </a:solidFill>
              <a:cs typeface="B Zar" pitchFamily="2" charset="-78"/>
            </a:endParaRPr>
          </a:p>
        </p:txBody>
      </p:sp>
      <p:sp>
        <p:nvSpPr>
          <p:cNvPr id="3" name="Subtitle 2"/>
          <p:cNvSpPr>
            <a:spLocks noGrp="1"/>
          </p:cNvSpPr>
          <p:nvPr>
            <p:ph type="subTitle" idx="1"/>
          </p:nvPr>
        </p:nvSpPr>
        <p:spPr>
          <a:xfrm>
            <a:off x="304800" y="1828800"/>
            <a:ext cx="8610600" cy="4800600"/>
          </a:xfrm>
          <a:solidFill>
            <a:schemeClr val="tx1">
              <a:lumMod val="85000"/>
            </a:schemeClr>
          </a:solidFill>
        </p:spPr>
        <p:txBody>
          <a:bodyPr>
            <a:normAutofit/>
          </a:bodyPr>
          <a:lstStyle/>
          <a:p>
            <a:pPr algn="just" rtl="1">
              <a:buFont typeface="Arial" pitchFamily="34" charset="0"/>
              <a:buChar char="•"/>
            </a:pPr>
            <a:r>
              <a:rPr lang="fa-IR" dirty="0" smtClean="0">
                <a:solidFill>
                  <a:schemeClr val="bg1"/>
                </a:solidFill>
                <a:cs typeface="B Zar" pitchFamily="2" charset="-78"/>
              </a:rPr>
              <a:t>داده های جمع آوری شده از طریق پرسشنامه یا سایر ابزارهای گردآوری اطلاعات ،ب اید قبل از هر نوع تجزیه . تحلیل آماده شوند.</a:t>
            </a:r>
          </a:p>
          <a:p>
            <a:pPr algn="just" rtl="1">
              <a:buFont typeface="Arial" pitchFamily="34" charset="0"/>
              <a:buChar char="•"/>
            </a:pPr>
            <a:r>
              <a:rPr lang="fa-IR" dirty="0" smtClean="0">
                <a:solidFill>
                  <a:schemeClr val="bg1"/>
                </a:solidFill>
                <a:cs typeface="B Zar" pitchFamily="2" charset="-78"/>
              </a:rPr>
              <a:t>ویرایش-کدگذاری- ورود به رایانه- تعریف داده ها - طبقه بندی وکدگذاری مجدد برخی داده ها وآزمون پردازش داده ها(حصول اطمینان از روایی و پایایی ) همگی از جمله مراحلی هستند که می بایست قبل از تحلیل داده ها به آن ها توجه کرد.</a:t>
            </a:r>
          </a:p>
          <a:p>
            <a:pPr algn="just" rtl="1">
              <a:buFont typeface="Arial" pitchFamily="34" charset="0"/>
              <a:buChar char="•"/>
            </a:pPr>
            <a:r>
              <a:rPr lang="fa-IR" dirty="0" smtClean="0">
                <a:solidFill>
                  <a:schemeClr val="bg1"/>
                </a:solidFill>
                <a:cs typeface="B Zar" pitchFamily="2" charset="-78"/>
              </a:rPr>
              <a:t>هموار سازی و آماده سازی داده ها مقدم بر تحلیل بوده وهر نوع ساده انگاری در این مرحله می تواند نتایج و یافته های پژوهش را تحت تاثیر قرار دهد.</a:t>
            </a:r>
          </a:p>
          <a:p>
            <a:pPr algn="just" rtl="1"/>
            <a:endParaRPr lang="en-US" dirty="0">
              <a:solidFill>
                <a:schemeClr val="bg1"/>
              </a:solidFill>
              <a:cs typeface="B Zar" pitchFamily="2" charset="-78"/>
            </a:endParaRPr>
          </a:p>
        </p:txBody>
      </p:sp>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Text Box 2"/>
          <p:cNvSpPr txBox="1">
            <a:spLocks noChangeArrowheads="1"/>
          </p:cNvSpPr>
          <p:nvPr/>
        </p:nvSpPr>
        <p:spPr bwMode="auto">
          <a:xfrm>
            <a:off x="457200" y="762000"/>
            <a:ext cx="7696200" cy="1200329"/>
          </a:xfrm>
          <a:prstGeom prst="rect">
            <a:avLst/>
          </a:prstGeom>
          <a:ln>
            <a:headEnd/>
            <a:tailEnd/>
          </a:ln>
        </p:spPr>
        <p:style>
          <a:lnRef idx="0">
            <a:schemeClr val="dk1"/>
          </a:lnRef>
          <a:fillRef idx="3">
            <a:schemeClr val="dk1"/>
          </a:fillRef>
          <a:effectRef idx="3">
            <a:schemeClr val="dk1"/>
          </a:effectRef>
          <a:fontRef idx="minor">
            <a:schemeClr val="lt1"/>
          </a:fontRef>
        </p:style>
        <p:txBody>
          <a:bodyPr wrap="square">
            <a:spAutoFit/>
          </a:bodyPr>
          <a:lstStyle/>
          <a:p>
            <a:pPr algn="ctr">
              <a:spcBef>
                <a:spcPct val="0"/>
              </a:spcBef>
            </a:pPr>
            <a:r>
              <a:rPr lang="ar-SA" sz="3600" b="1" dirty="0" smtClean="0">
                <a:solidFill>
                  <a:srgbClr val="FFFF00"/>
                </a:solidFill>
                <a:cs typeface="B Zar" pitchFamily="2" charset="-78"/>
              </a:rPr>
              <a:t>روش</a:t>
            </a:r>
            <a:r>
              <a:rPr lang="fa-IR" sz="3600" b="1" dirty="0" smtClean="0">
                <a:solidFill>
                  <a:srgbClr val="FFFF00"/>
                </a:solidFill>
                <a:cs typeface="B Zar" pitchFamily="2" charset="-78"/>
              </a:rPr>
              <a:t> </a:t>
            </a:r>
            <a:r>
              <a:rPr lang="ar-SA" sz="3600" b="1" dirty="0" smtClean="0">
                <a:solidFill>
                  <a:srgbClr val="FFFF00"/>
                </a:solidFill>
                <a:cs typeface="B Zar" pitchFamily="2" charset="-78"/>
              </a:rPr>
              <a:t>هاي </a:t>
            </a:r>
            <a:endParaRPr lang="fa-IR" sz="3600" b="1" dirty="0" smtClean="0">
              <a:solidFill>
                <a:srgbClr val="FFFF00"/>
              </a:solidFill>
              <a:cs typeface="B Zar" pitchFamily="2" charset="-78"/>
            </a:endParaRPr>
          </a:p>
          <a:p>
            <a:pPr algn="ctr">
              <a:spcBef>
                <a:spcPct val="0"/>
              </a:spcBef>
            </a:pPr>
            <a:r>
              <a:rPr lang="ar-SA" sz="3600" b="1" dirty="0" smtClean="0">
                <a:solidFill>
                  <a:srgbClr val="FFFF00"/>
                </a:solidFill>
                <a:cs typeface="B Zar" pitchFamily="2" charset="-78"/>
              </a:rPr>
              <a:t>تجزيه </a:t>
            </a:r>
            <a:r>
              <a:rPr lang="ar-SA" sz="3600" b="1" dirty="0">
                <a:solidFill>
                  <a:srgbClr val="FFFF00"/>
                </a:solidFill>
                <a:cs typeface="B Zar" pitchFamily="2" charset="-78"/>
              </a:rPr>
              <a:t>و تحليل داده ها </a:t>
            </a:r>
            <a:r>
              <a:rPr lang="fa-IR" sz="3600" b="1" dirty="0" smtClean="0">
                <a:solidFill>
                  <a:srgbClr val="FFFF00"/>
                </a:solidFill>
                <a:cs typeface="B Zar" pitchFamily="2" charset="-78"/>
              </a:rPr>
              <a:t>ی کمّی</a:t>
            </a:r>
            <a:endParaRPr lang="ar-SA" sz="3600" b="1" dirty="0">
              <a:solidFill>
                <a:srgbClr val="FFFF00"/>
              </a:solidFill>
              <a:cs typeface="B Zar" pitchFamily="2" charset="-78"/>
            </a:endParaRPr>
          </a:p>
        </p:txBody>
      </p:sp>
      <p:sp>
        <p:nvSpPr>
          <p:cNvPr id="147459" name="Text Box 3"/>
          <p:cNvSpPr txBox="1">
            <a:spLocks noChangeArrowheads="1"/>
          </p:cNvSpPr>
          <p:nvPr/>
        </p:nvSpPr>
        <p:spPr bwMode="auto">
          <a:xfrm>
            <a:off x="457200" y="2514600"/>
            <a:ext cx="7620000" cy="1754326"/>
          </a:xfrm>
          <a:prstGeom prst="rect">
            <a:avLst/>
          </a:prstGeom>
          <a:solidFill>
            <a:srgbClr val="FF0000"/>
          </a:solidFill>
          <a:ln>
            <a:headEnd/>
            <a:tailEnd/>
          </a:ln>
        </p:spPr>
        <p:style>
          <a:lnRef idx="1">
            <a:schemeClr val="dk1"/>
          </a:lnRef>
          <a:fillRef idx="2">
            <a:schemeClr val="dk1"/>
          </a:fillRef>
          <a:effectRef idx="1">
            <a:schemeClr val="dk1"/>
          </a:effectRef>
          <a:fontRef idx="minor">
            <a:schemeClr val="dk1"/>
          </a:fontRef>
        </p:style>
        <p:txBody>
          <a:bodyPr wrap="square">
            <a:spAutoFit/>
          </a:bodyPr>
          <a:lstStyle/>
          <a:p>
            <a:pPr marL="457200" indent="-457200" algn="just" rtl="1">
              <a:buFont typeface="Wingdings" pitchFamily="2" charset="2"/>
              <a:buChar char="ü"/>
            </a:pPr>
            <a:r>
              <a:rPr lang="ar-SA" sz="3600" dirty="0">
                <a:solidFill>
                  <a:schemeClr val="bg1"/>
                </a:solidFill>
                <a:cs typeface="B Zar" pitchFamily="2" charset="-78"/>
              </a:rPr>
              <a:t>1ـ تحليل توصيفي </a:t>
            </a:r>
            <a:r>
              <a:rPr lang="en-US" sz="3600" dirty="0">
                <a:solidFill>
                  <a:srgbClr val="FFFF00"/>
                </a:solidFill>
                <a:cs typeface="B Zar" pitchFamily="2" charset="-78"/>
              </a:rPr>
              <a:t>descriptive analysis</a:t>
            </a:r>
            <a:r>
              <a:rPr lang="en-US" sz="3600" dirty="0">
                <a:solidFill>
                  <a:schemeClr val="bg1"/>
                </a:solidFill>
                <a:cs typeface="B Zar" pitchFamily="2" charset="-78"/>
              </a:rPr>
              <a:t>  </a:t>
            </a:r>
          </a:p>
          <a:p>
            <a:pPr marL="457200" indent="-457200" algn="just" rtl="1"/>
            <a:endParaRPr lang="ar-SA" sz="3600" dirty="0">
              <a:solidFill>
                <a:schemeClr val="bg1"/>
              </a:solidFill>
              <a:cs typeface="B Zar" pitchFamily="2" charset="-78"/>
            </a:endParaRPr>
          </a:p>
          <a:p>
            <a:pPr marL="457200" indent="-457200" algn="just" rtl="1">
              <a:buFont typeface="Wingdings" pitchFamily="2" charset="2"/>
              <a:buChar char="ü"/>
            </a:pPr>
            <a:r>
              <a:rPr lang="ar-SA" sz="3600" dirty="0">
                <a:solidFill>
                  <a:schemeClr val="bg1"/>
                </a:solidFill>
                <a:cs typeface="B Zar" pitchFamily="2" charset="-78"/>
              </a:rPr>
              <a:t>2ـ تحليل استنباطي </a:t>
            </a:r>
            <a:r>
              <a:rPr lang="en-US" sz="3600" dirty="0">
                <a:solidFill>
                  <a:srgbClr val="FFFF00"/>
                </a:solidFill>
                <a:cs typeface="B Zar" pitchFamily="2" charset="-78"/>
              </a:rPr>
              <a:t>Inferential analysis</a:t>
            </a:r>
            <a:r>
              <a:rPr lang="en-US" sz="3600" dirty="0">
                <a:solidFill>
                  <a:schemeClr val="bg1"/>
                </a:solidFill>
                <a:cs typeface="B Zar" pitchFamily="2" charset="-78"/>
              </a:rPr>
              <a:t> </a:t>
            </a:r>
            <a:endParaRPr lang="ar-SA" sz="3600" dirty="0">
              <a:solidFill>
                <a:schemeClr val="bg1"/>
              </a:solidFill>
              <a:cs typeface="B Zar" pitchFamily="2" charset="-7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47458">
                                            <p:txEl>
                                              <p:pRg st="0" end="0"/>
                                            </p:txEl>
                                          </p:spTgt>
                                        </p:tgtEl>
                                        <p:attrNameLst>
                                          <p:attrName>style.visibility</p:attrName>
                                        </p:attrNameLst>
                                      </p:cBhvr>
                                      <p:to>
                                        <p:strVal val="visible"/>
                                      </p:to>
                                    </p:set>
                                    <p:animEffect transition="in" filter="dissolve">
                                      <p:cBhvr>
                                        <p:cTn id="7" dur="500"/>
                                        <p:tgtEl>
                                          <p:spTgt spid="147458">
                                            <p:txEl>
                                              <p:pRg st="0" end="0"/>
                                            </p:txEl>
                                          </p:spTgt>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47458">
                                            <p:txEl>
                                              <p:pRg st="1" end="1"/>
                                            </p:txEl>
                                          </p:spTgt>
                                        </p:tgtEl>
                                        <p:attrNameLst>
                                          <p:attrName>style.visibility</p:attrName>
                                        </p:attrNameLst>
                                      </p:cBhvr>
                                      <p:to>
                                        <p:strVal val="visible"/>
                                      </p:to>
                                    </p:set>
                                    <p:animEffect transition="in" filter="dissolve">
                                      <p:cBhvr>
                                        <p:cTn id="11" dur="500"/>
                                        <p:tgtEl>
                                          <p:spTgt spid="147458">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147459">
                                            <p:txEl>
                                              <p:pRg st="0" end="0"/>
                                            </p:txEl>
                                          </p:spTgt>
                                        </p:tgtEl>
                                        <p:attrNameLst>
                                          <p:attrName>style.visibility</p:attrName>
                                        </p:attrNameLst>
                                      </p:cBhvr>
                                      <p:to>
                                        <p:strVal val="visible"/>
                                      </p:to>
                                    </p:set>
                                    <p:animEffect transition="in" filter="dissolve">
                                      <p:cBhvr>
                                        <p:cTn id="16" dur="500"/>
                                        <p:tgtEl>
                                          <p:spTgt spid="147459">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147459">
                                            <p:txEl>
                                              <p:pRg st="2" end="2"/>
                                            </p:txEl>
                                          </p:spTgt>
                                        </p:tgtEl>
                                        <p:attrNameLst>
                                          <p:attrName>style.visibility</p:attrName>
                                        </p:attrNameLst>
                                      </p:cBhvr>
                                      <p:to>
                                        <p:strVal val="visible"/>
                                      </p:to>
                                    </p:set>
                                    <p:animEffect transition="in" filter="dissolve">
                                      <p:cBhvr>
                                        <p:cTn id="21" dur="500"/>
                                        <p:tgtEl>
                                          <p:spTgt spid="14745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58" grpId="0" build="p" autoUpdateAnimBg="0" advAuto="0"/>
      <p:bldP spid="147459" grpId="0" build="p" autoUpdateAnimBg="0"/>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Text Box 2"/>
          <p:cNvSpPr txBox="1">
            <a:spLocks noChangeArrowheads="1"/>
          </p:cNvSpPr>
          <p:nvPr/>
        </p:nvSpPr>
        <p:spPr bwMode="auto">
          <a:xfrm>
            <a:off x="228600" y="152400"/>
            <a:ext cx="8458200" cy="707886"/>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w="9525">
            <a:noFill/>
            <a:miter lim="800000"/>
            <a:headEnd/>
            <a:tailEnd/>
          </a:ln>
        </p:spPr>
        <p:txBody>
          <a:bodyPr wrap="square">
            <a:spAutoFit/>
          </a:bodyPr>
          <a:lstStyle/>
          <a:p>
            <a:pPr algn="ctr" rtl="1">
              <a:spcBef>
                <a:spcPct val="0"/>
              </a:spcBef>
            </a:pPr>
            <a:r>
              <a:rPr lang="ar-SA" sz="4000" b="1" dirty="0">
                <a:solidFill>
                  <a:srgbClr val="FFFF00"/>
                </a:solidFill>
                <a:cs typeface="B Zar" pitchFamily="2" charset="-78"/>
              </a:rPr>
              <a:t>تحليل توصيفي </a:t>
            </a:r>
            <a:r>
              <a:rPr lang="en-US" sz="4000" b="1" dirty="0">
                <a:solidFill>
                  <a:schemeClr val="bg1"/>
                </a:solidFill>
                <a:cs typeface="B Zar" pitchFamily="2" charset="-78"/>
              </a:rPr>
              <a:t>descriptive analysis</a:t>
            </a:r>
            <a:r>
              <a:rPr lang="en-US" sz="4000" b="1" dirty="0">
                <a:solidFill>
                  <a:srgbClr val="FFFF00"/>
                </a:solidFill>
                <a:cs typeface="B Zar" pitchFamily="2" charset="-78"/>
              </a:rPr>
              <a:t>          </a:t>
            </a:r>
            <a:endParaRPr lang="ar-SA" sz="4000" b="1" dirty="0">
              <a:solidFill>
                <a:srgbClr val="FFFF00"/>
              </a:solidFill>
              <a:cs typeface="B Zar" pitchFamily="2" charset="-78"/>
            </a:endParaRPr>
          </a:p>
        </p:txBody>
      </p:sp>
      <p:sp>
        <p:nvSpPr>
          <p:cNvPr id="148483" name="Text Box 3"/>
          <p:cNvSpPr txBox="1">
            <a:spLocks noChangeArrowheads="1"/>
          </p:cNvSpPr>
          <p:nvPr/>
        </p:nvSpPr>
        <p:spPr bwMode="auto">
          <a:xfrm>
            <a:off x="228600" y="1143000"/>
            <a:ext cx="8534400" cy="5262979"/>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square">
            <a:spAutoFit/>
          </a:bodyPr>
          <a:lstStyle/>
          <a:p>
            <a:pPr marL="457200" indent="-457200" algn="just" rtl="1">
              <a:lnSpc>
                <a:spcPct val="150000"/>
              </a:lnSpc>
              <a:buFont typeface="Wingdings" pitchFamily="2" charset="2"/>
              <a:buChar char="ü"/>
            </a:pPr>
            <a:r>
              <a:rPr lang="ar-SA" sz="3200" dirty="0">
                <a:solidFill>
                  <a:schemeClr val="bg1"/>
                </a:solidFill>
                <a:cs typeface="B Zar" pitchFamily="2" charset="-78"/>
              </a:rPr>
              <a:t>داده هاي جمع آوري شده با استفاده از شاخصهاي آمار توصيفي خلاصه ، طبقه‌بندي و توصيف مي‌شوند . </a:t>
            </a:r>
          </a:p>
          <a:p>
            <a:pPr marL="457200" indent="-457200" algn="just" rtl="1">
              <a:lnSpc>
                <a:spcPct val="150000"/>
              </a:lnSpc>
              <a:buFont typeface="Wingdings" pitchFamily="2" charset="2"/>
              <a:buChar char="ü"/>
            </a:pPr>
            <a:r>
              <a:rPr lang="ar-SA" sz="3200" dirty="0">
                <a:solidFill>
                  <a:schemeClr val="bg1"/>
                </a:solidFill>
                <a:cs typeface="B Zar" pitchFamily="2" charset="-78"/>
              </a:rPr>
              <a:t>مستلزم آمار توصيفي ساده ولي موجد اطلاعات با ارزشي است .</a:t>
            </a:r>
          </a:p>
          <a:p>
            <a:pPr marL="457200" indent="-457200" algn="ctr" rtl="1">
              <a:lnSpc>
                <a:spcPct val="150000"/>
              </a:lnSpc>
              <a:buFont typeface="Wingdings" pitchFamily="2" charset="2"/>
              <a:buNone/>
            </a:pPr>
            <a:r>
              <a:rPr lang="ar-SA" sz="3200" b="1" dirty="0">
                <a:solidFill>
                  <a:srgbClr val="FFFF00"/>
                </a:solidFill>
                <a:cs typeface="B Zar" pitchFamily="2" charset="-78"/>
              </a:rPr>
              <a:t>دسته‌هايي از عمليات آماري براي تحليل توصيفي: </a:t>
            </a:r>
          </a:p>
          <a:p>
            <a:pPr marL="457200" indent="-457200" algn="just" rtl="1">
              <a:lnSpc>
                <a:spcPct val="150000"/>
              </a:lnSpc>
              <a:buFont typeface="Wingdings" pitchFamily="2" charset="2"/>
              <a:buChar char="ü"/>
            </a:pPr>
            <a:r>
              <a:rPr lang="ar-SA" sz="3200" dirty="0">
                <a:solidFill>
                  <a:schemeClr val="bg1"/>
                </a:solidFill>
                <a:cs typeface="B Zar" pitchFamily="2" charset="-78"/>
              </a:rPr>
              <a:t>اندازه‌هاي گرايش مركزي مانند ميانگين ، ميانه ، نما </a:t>
            </a:r>
          </a:p>
          <a:p>
            <a:pPr marL="457200" indent="-457200" algn="just" rtl="1">
              <a:lnSpc>
                <a:spcPct val="150000"/>
              </a:lnSpc>
              <a:buFont typeface="Wingdings" pitchFamily="2" charset="2"/>
              <a:buChar char="ü"/>
            </a:pPr>
            <a:r>
              <a:rPr lang="ar-SA" sz="3200" dirty="0">
                <a:solidFill>
                  <a:schemeClr val="bg1"/>
                </a:solidFill>
                <a:cs typeface="B Zar" pitchFamily="2" charset="-78"/>
              </a:rPr>
              <a:t>اندازه‌هاي پراكندگي مانند دامنه تغييرات، انحراف استاندارد </a:t>
            </a:r>
          </a:p>
          <a:p>
            <a:pPr marL="457200" indent="-457200" algn="just" rtl="1">
              <a:lnSpc>
                <a:spcPct val="150000"/>
              </a:lnSpc>
              <a:buFont typeface="Wingdings" pitchFamily="2" charset="2"/>
              <a:buChar char="ü"/>
            </a:pPr>
            <a:r>
              <a:rPr lang="ar-SA" sz="3200" dirty="0">
                <a:solidFill>
                  <a:schemeClr val="bg1"/>
                </a:solidFill>
                <a:cs typeface="B Zar" pitchFamily="2" charset="-78"/>
              </a:rPr>
              <a:t>اندازه‌هاي موقعيت نسبي مانند نمره‌هاي تراز شده ، رتبه </a:t>
            </a:r>
            <a:endParaRPr lang="en-US" sz="3200" dirty="0">
              <a:solidFill>
                <a:schemeClr val="bg1"/>
              </a:solidFill>
              <a:cs typeface="B Zar" pitchFamily="2" charset="-7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48482">
                                            <p:txEl>
                                              <p:pRg st="0" end="0"/>
                                            </p:txEl>
                                          </p:spTgt>
                                        </p:tgtEl>
                                        <p:attrNameLst>
                                          <p:attrName>style.visibility</p:attrName>
                                        </p:attrNameLst>
                                      </p:cBhvr>
                                      <p:to>
                                        <p:strVal val="visible"/>
                                      </p:to>
                                    </p:set>
                                    <p:animEffect transition="in" filter="dissolve">
                                      <p:cBhvr>
                                        <p:cTn id="7" dur="500"/>
                                        <p:tgtEl>
                                          <p:spTgt spid="14848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48483">
                                            <p:txEl>
                                              <p:pRg st="0" end="0"/>
                                            </p:txEl>
                                          </p:spTgt>
                                        </p:tgtEl>
                                        <p:attrNameLst>
                                          <p:attrName>style.visibility</p:attrName>
                                        </p:attrNameLst>
                                      </p:cBhvr>
                                      <p:to>
                                        <p:strVal val="visible"/>
                                      </p:to>
                                    </p:set>
                                    <p:animEffect transition="in" filter="dissolve">
                                      <p:cBhvr>
                                        <p:cTn id="12" dur="500"/>
                                        <p:tgtEl>
                                          <p:spTgt spid="14848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48483">
                                            <p:txEl>
                                              <p:pRg st="1" end="1"/>
                                            </p:txEl>
                                          </p:spTgt>
                                        </p:tgtEl>
                                        <p:attrNameLst>
                                          <p:attrName>style.visibility</p:attrName>
                                        </p:attrNameLst>
                                      </p:cBhvr>
                                      <p:to>
                                        <p:strVal val="visible"/>
                                      </p:to>
                                    </p:set>
                                    <p:animEffect transition="in" filter="dissolve">
                                      <p:cBhvr>
                                        <p:cTn id="17" dur="500"/>
                                        <p:tgtEl>
                                          <p:spTgt spid="14848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48483">
                                            <p:txEl>
                                              <p:pRg st="2" end="2"/>
                                            </p:txEl>
                                          </p:spTgt>
                                        </p:tgtEl>
                                        <p:attrNameLst>
                                          <p:attrName>style.visibility</p:attrName>
                                        </p:attrNameLst>
                                      </p:cBhvr>
                                      <p:to>
                                        <p:strVal val="visible"/>
                                      </p:to>
                                    </p:set>
                                    <p:animEffect transition="in" filter="dissolve">
                                      <p:cBhvr>
                                        <p:cTn id="22" dur="500"/>
                                        <p:tgtEl>
                                          <p:spTgt spid="14848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48483">
                                            <p:txEl>
                                              <p:pRg st="3" end="3"/>
                                            </p:txEl>
                                          </p:spTgt>
                                        </p:tgtEl>
                                        <p:attrNameLst>
                                          <p:attrName>style.visibility</p:attrName>
                                        </p:attrNameLst>
                                      </p:cBhvr>
                                      <p:to>
                                        <p:strVal val="visible"/>
                                      </p:to>
                                    </p:set>
                                    <p:animEffect transition="in" filter="dissolve">
                                      <p:cBhvr>
                                        <p:cTn id="27" dur="500"/>
                                        <p:tgtEl>
                                          <p:spTgt spid="14848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48483">
                                            <p:txEl>
                                              <p:pRg st="4" end="4"/>
                                            </p:txEl>
                                          </p:spTgt>
                                        </p:tgtEl>
                                        <p:attrNameLst>
                                          <p:attrName>style.visibility</p:attrName>
                                        </p:attrNameLst>
                                      </p:cBhvr>
                                      <p:to>
                                        <p:strVal val="visible"/>
                                      </p:to>
                                    </p:set>
                                    <p:animEffect transition="in" filter="dissolve">
                                      <p:cBhvr>
                                        <p:cTn id="32" dur="500"/>
                                        <p:tgtEl>
                                          <p:spTgt spid="14848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48483">
                                            <p:txEl>
                                              <p:pRg st="5" end="5"/>
                                            </p:txEl>
                                          </p:spTgt>
                                        </p:tgtEl>
                                        <p:attrNameLst>
                                          <p:attrName>style.visibility</p:attrName>
                                        </p:attrNameLst>
                                      </p:cBhvr>
                                      <p:to>
                                        <p:strVal val="visible"/>
                                      </p:to>
                                    </p:set>
                                    <p:animEffect transition="in" filter="dissolve">
                                      <p:cBhvr>
                                        <p:cTn id="37" dur="500"/>
                                        <p:tgtEl>
                                          <p:spTgt spid="14848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482" grpId="0" build="p" autoUpdateAnimBg="0" advAuto="0"/>
      <p:bldP spid="148483" grpId="0" build="p" autoUpdateAnimBg="0"/>
    </p:bld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Text Box 2"/>
          <p:cNvSpPr txBox="1">
            <a:spLocks noChangeArrowheads="1"/>
          </p:cNvSpPr>
          <p:nvPr/>
        </p:nvSpPr>
        <p:spPr bwMode="auto">
          <a:xfrm>
            <a:off x="381000" y="228600"/>
            <a:ext cx="8382000" cy="707886"/>
          </a:xfrm>
          <a:prstGeom prst="rect">
            <a:avLst/>
          </a:prstGeom>
          <a:solidFill>
            <a:srgbClr val="FF0000"/>
          </a:solidFill>
          <a:ln>
            <a:headEnd/>
            <a:tailEnd/>
          </a:ln>
        </p:spPr>
        <p:style>
          <a:lnRef idx="1">
            <a:schemeClr val="accent2"/>
          </a:lnRef>
          <a:fillRef idx="2">
            <a:schemeClr val="accent2"/>
          </a:fillRef>
          <a:effectRef idx="1">
            <a:schemeClr val="accent2"/>
          </a:effectRef>
          <a:fontRef idx="minor">
            <a:schemeClr val="dk1"/>
          </a:fontRef>
        </p:style>
        <p:txBody>
          <a:bodyPr wrap="square">
            <a:spAutoFit/>
          </a:bodyPr>
          <a:lstStyle/>
          <a:p>
            <a:pPr algn="ctr" rtl="1">
              <a:spcBef>
                <a:spcPct val="0"/>
              </a:spcBef>
            </a:pPr>
            <a:r>
              <a:rPr lang="ar-SA" sz="4000" b="1" dirty="0">
                <a:solidFill>
                  <a:srgbClr val="FFFF00"/>
                </a:solidFill>
                <a:cs typeface="B Zar" pitchFamily="2" charset="-78"/>
              </a:rPr>
              <a:t>تحليل استنباطي </a:t>
            </a:r>
            <a:r>
              <a:rPr lang="en-US" sz="4000" b="1" dirty="0" smtClean="0">
                <a:solidFill>
                  <a:schemeClr val="bg1"/>
                </a:solidFill>
                <a:cs typeface="B Zar" pitchFamily="2" charset="-78"/>
              </a:rPr>
              <a:t>analysis Inferential</a:t>
            </a:r>
            <a:endParaRPr lang="ar-SA" sz="4000" b="1" dirty="0">
              <a:solidFill>
                <a:schemeClr val="bg1"/>
              </a:solidFill>
              <a:cs typeface="B Zar" pitchFamily="2" charset="-78"/>
            </a:endParaRPr>
          </a:p>
        </p:txBody>
      </p:sp>
      <p:sp>
        <p:nvSpPr>
          <p:cNvPr id="149507" name="Text Box 3"/>
          <p:cNvSpPr txBox="1">
            <a:spLocks noChangeArrowheads="1"/>
          </p:cNvSpPr>
          <p:nvPr/>
        </p:nvSpPr>
        <p:spPr bwMode="auto">
          <a:xfrm>
            <a:off x="381000" y="1371600"/>
            <a:ext cx="8305800" cy="4732065"/>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square">
            <a:spAutoFit/>
          </a:bodyPr>
          <a:lstStyle/>
          <a:p>
            <a:pPr marL="457200" indent="-457200" algn="just" rtl="1">
              <a:lnSpc>
                <a:spcPct val="150000"/>
              </a:lnSpc>
              <a:buFont typeface="Wingdings" pitchFamily="2" charset="2"/>
              <a:buChar char="ü"/>
            </a:pPr>
            <a:r>
              <a:rPr lang="ar-SA" sz="3600" dirty="0">
                <a:solidFill>
                  <a:schemeClr val="bg1"/>
                </a:solidFill>
                <a:cs typeface="B Zar" pitchFamily="2" charset="-78"/>
              </a:rPr>
              <a:t>همواره مستلزم فرآيندهاي پيچيده‌تري است . </a:t>
            </a:r>
            <a:endParaRPr lang="en-US" sz="3600" dirty="0">
              <a:solidFill>
                <a:schemeClr val="bg1"/>
              </a:solidFill>
              <a:cs typeface="B Zar" pitchFamily="2" charset="-78"/>
            </a:endParaRPr>
          </a:p>
          <a:p>
            <a:pPr marL="457200" indent="-457200" algn="just" rtl="1">
              <a:lnSpc>
                <a:spcPct val="150000"/>
              </a:lnSpc>
              <a:buFont typeface="Wingdings" pitchFamily="2" charset="2"/>
              <a:buChar char="ü"/>
            </a:pPr>
            <a:endParaRPr lang="ar-SA" sz="1100" dirty="0">
              <a:solidFill>
                <a:schemeClr val="bg1"/>
              </a:solidFill>
              <a:cs typeface="B Zar" pitchFamily="2" charset="-78"/>
            </a:endParaRPr>
          </a:p>
          <a:p>
            <a:pPr marL="457200" indent="-457200" algn="just" rtl="1">
              <a:lnSpc>
                <a:spcPct val="150000"/>
              </a:lnSpc>
              <a:buFont typeface="Wingdings" pitchFamily="2" charset="2"/>
              <a:buChar char="ü"/>
            </a:pPr>
            <a:r>
              <a:rPr lang="ar-SA" sz="3600" dirty="0">
                <a:solidFill>
                  <a:schemeClr val="bg1"/>
                </a:solidFill>
                <a:cs typeface="B Zar" pitchFamily="2" charset="-78"/>
              </a:rPr>
              <a:t>مستلزم علمياتي است كه بتوان نتايج حاصل از تجزيه و تحليل را به جامعه بزرگتري تسري داد .</a:t>
            </a:r>
            <a:endParaRPr lang="en-US" sz="3600" dirty="0">
              <a:solidFill>
                <a:schemeClr val="bg1"/>
              </a:solidFill>
              <a:cs typeface="B Zar" pitchFamily="2" charset="-78"/>
            </a:endParaRPr>
          </a:p>
          <a:p>
            <a:pPr marL="457200" indent="-457200" algn="just" rtl="1">
              <a:lnSpc>
                <a:spcPct val="150000"/>
              </a:lnSpc>
              <a:buFont typeface="Wingdings" pitchFamily="2" charset="2"/>
              <a:buChar char="ü"/>
            </a:pPr>
            <a:endParaRPr lang="ar-SA" sz="1000" dirty="0">
              <a:solidFill>
                <a:schemeClr val="bg1"/>
              </a:solidFill>
              <a:cs typeface="B Zar" pitchFamily="2" charset="-78"/>
            </a:endParaRPr>
          </a:p>
          <a:p>
            <a:pPr marL="457200" indent="-457200" algn="just" rtl="1">
              <a:lnSpc>
                <a:spcPct val="150000"/>
              </a:lnSpc>
              <a:buFont typeface="Wingdings" pitchFamily="2" charset="2"/>
              <a:buChar char="ü"/>
            </a:pPr>
            <a:r>
              <a:rPr lang="fa-IR" sz="3600" dirty="0" smtClean="0">
                <a:solidFill>
                  <a:schemeClr val="bg1"/>
                </a:solidFill>
                <a:cs typeface="B Zar" pitchFamily="2" charset="-78"/>
              </a:rPr>
              <a:t>تعداد </a:t>
            </a:r>
            <a:r>
              <a:rPr lang="ar-SA" sz="3600" dirty="0" smtClean="0">
                <a:solidFill>
                  <a:schemeClr val="bg1"/>
                </a:solidFill>
                <a:cs typeface="B Zar" pitchFamily="2" charset="-78"/>
              </a:rPr>
              <a:t>نمونه </a:t>
            </a:r>
            <a:r>
              <a:rPr lang="ar-SA" sz="3600" dirty="0">
                <a:solidFill>
                  <a:schemeClr val="bg1"/>
                </a:solidFill>
                <a:cs typeface="B Zar" pitchFamily="2" charset="-78"/>
              </a:rPr>
              <a:t>و </a:t>
            </a:r>
            <a:r>
              <a:rPr lang="ar-SA" sz="3600" dirty="0" smtClean="0">
                <a:solidFill>
                  <a:schemeClr val="bg1"/>
                </a:solidFill>
                <a:cs typeface="B Zar" pitchFamily="2" charset="-78"/>
              </a:rPr>
              <a:t>روش</a:t>
            </a:r>
            <a:r>
              <a:rPr lang="fa-IR" sz="3600" dirty="0" smtClean="0">
                <a:solidFill>
                  <a:schemeClr val="bg1"/>
                </a:solidFill>
                <a:cs typeface="B Zar" pitchFamily="2" charset="-78"/>
              </a:rPr>
              <a:t> </a:t>
            </a:r>
            <a:r>
              <a:rPr lang="ar-SA" sz="3600" dirty="0" smtClean="0">
                <a:solidFill>
                  <a:schemeClr val="bg1"/>
                </a:solidFill>
                <a:cs typeface="B Zar" pitchFamily="2" charset="-78"/>
              </a:rPr>
              <a:t>هاي </a:t>
            </a:r>
            <a:r>
              <a:rPr lang="ar-SA" sz="3600" dirty="0">
                <a:solidFill>
                  <a:schemeClr val="bg1"/>
                </a:solidFill>
                <a:cs typeface="B Zar" pitchFamily="2" charset="-78"/>
              </a:rPr>
              <a:t>نمونه برداري </a:t>
            </a:r>
            <a:r>
              <a:rPr lang="fa-IR" sz="3600" dirty="0" smtClean="0">
                <a:solidFill>
                  <a:schemeClr val="bg1"/>
                </a:solidFill>
                <a:cs typeface="B Zar" pitchFamily="2" charset="-78"/>
              </a:rPr>
              <a:t>در این تحلیل اهمیت ویژه ای دارد</a:t>
            </a:r>
            <a:r>
              <a:rPr lang="ar-SA" sz="3600" dirty="0" smtClean="0">
                <a:solidFill>
                  <a:schemeClr val="bg1"/>
                </a:solidFill>
                <a:cs typeface="B Zar" pitchFamily="2" charset="-78"/>
              </a:rPr>
              <a:t>.</a:t>
            </a:r>
            <a:endParaRPr lang="ar-SA" sz="1600" dirty="0">
              <a:solidFill>
                <a:schemeClr val="bg1"/>
              </a:solidFill>
              <a:cs typeface="B Zar" pitchFamily="2" charset="-7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49506">
                                            <p:txEl>
                                              <p:pRg st="0" end="0"/>
                                            </p:txEl>
                                          </p:spTgt>
                                        </p:tgtEl>
                                        <p:attrNameLst>
                                          <p:attrName>style.visibility</p:attrName>
                                        </p:attrNameLst>
                                      </p:cBhvr>
                                      <p:to>
                                        <p:strVal val="visible"/>
                                      </p:to>
                                    </p:set>
                                    <p:animEffect transition="in" filter="dissolve">
                                      <p:cBhvr>
                                        <p:cTn id="7" dur="500"/>
                                        <p:tgtEl>
                                          <p:spTgt spid="14950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49507">
                                            <p:txEl>
                                              <p:pRg st="0" end="0"/>
                                            </p:txEl>
                                          </p:spTgt>
                                        </p:tgtEl>
                                        <p:attrNameLst>
                                          <p:attrName>style.visibility</p:attrName>
                                        </p:attrNameLst>
                                      </p:cBhvr>
                                      <p:to>
                                        <p:strVal val="visible"/>
                                      </p:to>
                                    </p:set>
                                    <p:animEffect transition="in" filter="dissolve">
                                      <p:cBhvr>
                                        <p:cTn id="12" dur="500"/>
                                        <p:tgtEl>
                                          <p:spTgt spid="14950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49507">
                                            <p:txEl>
                                              <p:pRg st="2" end="2"/>
                                            </p:txEl>
                                          </p:spTgt>
                                        </p:tgtEl>
                                        <p:attrNameLst>
                                          <p:attrName>style.visibility</p:attrName>
                                        </p:attrNameLst>
                                      </p:cBhvr>
                                      <p:to>
                                        <p:strVal val="visible"/>
                                      </p:to>
                                    </p:set>
                                    <p:animEffect transition="in" filter="dissolve">
                                      <p:cBhvr>
                                        <p:cTn id="17" dur="500"/>
                                        <p:tgtEl>
                                          <p:spTgt spid="14950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49507">
                                            <p:txEl>
                                              <p:pRg st="4" end="4"/>
                                            </p:txEl>
                                          </p:spTgt>
                                        </p:tgtEl>
                                        <p:attrNameLst>
                                          <p:attrName>style.visibility</p:attrName>
                                        </p:attrNameLst>
                                      </p:cBhvr>
                                      <p:to>
                                        <p:strVal val="visible"/>
                                      </p:to>
                                    </p:set>
                                    <p:animEffect transition="in" filter="dissolve">
                                      <p:cBhvr>
                                        <p:cTn id="22" dur="500"/>
                                        <p:tgtEl>
                                          <p:spTgt spid="14950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506" grpId="0" build="p" autoUpdateAnimBg="0" advAuto="0"/>
      <p:bldP spid="149507" grpId="0" build="p" autoUpdateAnimBg="0"/>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Text Box 2"/>
          <p:cNvSpPr txBox="1">
            <a:spLocks noChangeArrowheads="1"/>
          </p:cNvSpPr>
          <p:nvPr/>
        </p:nvSpPr>
        <p:spPr bwMode="auto">
          <a:xfrm>
            <a:off x="228600" y="152400"/>
            <a:ext cx="8610600" cy="1200329"/>
          </a:xfrm>
          <a:prstGeom prst="rect">
            <a:avLst/>
          </a:prstGeom>
          <a:solidFill>
            <a:srgbClr val="00FF00"/>
          </a:solidFill>
          <a:ln w="9525">
            <a:noFill/>
            <a:miter lim="800000"/>
            <a:headEnd/>
            <a:tailEnd/>
          </a:ln>
        </p:spPr>
        <p:txBody>
          <a:bodyPr wrap="square">
            <a:spAutoFit/>
          </a:bodyPr>
          <a:lstStyle/>
          <a:p>
            <a:pPr algn="ctr" rtl="1">
              <a:spcBef>
                <a:spcPct val="0"/>
              </a:spcBef>
            </a:pPr>
            <a:r>
              <a:rPr lang="fa-IR" sz="3600" b="1" dirty="0" smtClean="0">
                <a:solidFill>
                  <a:srgbClr val="FF0000"/>
                </a:solidFill>
                <a:cs typeface="B Zar" pitchFamily="2" charset="-78"/>
              </a:rPr>
              <a:t>14.جمع بندی و نتیجه گیری</a:t>
            </a:r>
          </a:p>
          <a:p>
            <a:pPr algn="ctr" rtl="1">
              <a:spcBef>
                <a:spcPct val="0"/>
              </a:spcBef>
            </a:pPr>
            <a:r>
              <a:rPr lang="fa-IR" sz="3600" b="1" dirty="0" smtClean="0">
                <a:solidFill>
                  <a:srgbClr val="FF0000"/>
                </a:solidFill>
                <a:cs typeface="B Zar" pitchFamily="2" charset="-78"/>
              </a:rPr>
              <a:t> و ارائه گزارش</a:t>
            </a:r>
            <a:endParaRPr lang="ar-SA" sz="3600" b="1" dirty="0">
              <a:solidFill>
                <a:srgbClr val="FF0000"/>
              </a:solidFill>
              <a:cs typeface="B Zar" pitchFamily="2" charset="-78"/>
            </a:endParaRPr>
          </a:p>
        </p:txBody>
      </p:sp>
      <p:sp>
        <p:nvSpPr>
          <p:cNvPr id="149507" name="Text Box 3"/>
          <p:cNvSpPr txBox="1">
            <a:spLocks noChangeArrowheads="1"/>
          </p:cNvSpPr>
          <p:nvPr/>
        </p:nvSpPr>
        <p:spPr bwMode="auto">
          <a:xfrm>
            <a:off x="228600" y="1524001"/>
            <a:ext cx="8458200" cy="5078313"/>
          </a:xfrm>
          <a:prstGeom prst="rect">
            <a:avLst/>
          </a:prstGeom>
          <a:solidFill>
            <a:srgbClr val="00B0F0"/>
          </a:solidFill>
          <a:ln w="9525">
            <a:noFill/>
            <a:miter lim="800000"/>
            <a:headEnd/>
            <a:tailEnd/>
          </a:ln>
        </p:spPr>
        <p:txBody>
          <a:bodyPr wrap="square">
            <a:spAutoFit/>
          </a:bodyPr>
          <a:lstStyle/>
          <a:p>
            <a:pPr marL="457200" indent="-457200" algn="just" rtl="1">
              <a:buFont typeface="Wingdings" pitchFamily="2" charset="2"/>
              <a:buChar char="ü"/>
            </a:pPr>
            <a:r>
              <a:rPr lang="fa-IR" sz="3600" dirty="0" smtClean="0">
                <a:solidFill>
                  <a:schemeClr val="bg1"/>
                </a:solidFill>
                <a:cs typeface="B Zar" pitchFamily="2" charset="-78"/>
              </a:rPr>
              <a:t>عنوان گزارش</a:t>
            </a:r>
          </a:p>
          <a:p>
            <a:pPr marL="457200" indent="-457200" algn="just" rtl="1">
              <a:buFont typeface="Wingdings" pitchFamily="2" charset="2"/>
              <a:buChar char="ü"/>
            </a:pPr>
            <a:r>
              <a:rPr lang="fa-IR" sz="3600" dirty="0" smtClean="0">
                <a:solidFill>
                  <a:schemeClr val="bg1"/>
                </a:solidFill>
                <a:cs typeface="B Zar" pitchFamily="2" charset="-78"/>
              </a:rPr>
              <a:t>چکیده</a:t>
            </a:r>
          </a:p>
          <a:p>
            <a:pPr marL="457200" indent="-457200" algn="just" rtl="1">
              <a:buFont typeface="Wingdings" pitchFamily="2" charset="2"/>
              <a:buChar char="ü"/>
            </a:pPr>
            <a:r>
              <a:rPr lang="fa-IR" sz="3600" dirty="0" smtClean="0">
                <a:solidFill>
                  <a:schemeClr val="bg1"/>
                </a:solidFill>
                <a:cs typeface="B Zar" pitchFamily="2" charset="-78"/>
              </a:rPr>
              <a:t>کلیات پژوهش</a:t>
            </a:r>
          </a:p>
          <a:p>
            <a:pPr marL="457200" indent="-457200" algn="just" rtl="1">
              <a:buFont typeface="Wingdings" pitchFamily="2" charset="2"/>
              <a:buChar char="ü"/>
            </a:pPr>
            <a:r>
              <a:rPr lang="fa-IR" sz="3600" dirty="0" smtClean="0">
                <a:solidFill>
                  <a:schemeClr val="bg1"/>
                </a:solidFill>
                <a:cs typeface="B Zar" pitchFamily="2" charset="-78"/>
              </a:rPr>
              <a:t>مبانی تئوریک</a:t>
            </a:r>
          </a:p>
          <a:p>
            <a:pPr marL="457200" indent="-457200" algn="just" rtl="1">
              <a:buFont typeface="Wingdings" pitchFamily="2" charset="2"/>
              <a:buChar char="ü"/>
            </a:pPr>
            <a:r>
              <a:rPr lang="fa-IR" sz="3600" dirty="0" smtClean="0">
                <a:solidFill>
                  <a:schemeClr val="bg1"/>
                </a:solidFill>
                <a:cs typeface="B Zar" pitchFamily="2" charset="-78"/>
              </a:rPr>
              <a:t>روش شناسی تحقیق</a:t>
            </a:r>
          </a:p>
          <a:p>
            <a:pPr marL="457200" indent="-457200" algn="just" rtl="1">
              <a:buFont typeface="Wingdings" pitchFamily="2" charset="2"/>
              <a:buChar char="ü"/>
            </a:pPr>
            <a:r>
              <a:rPr lang="fa-IR" sz="3600" dirty="0" smtClean="0">
                <a:solidFill>
                  <a:schemeClr val="bg1"/>
                </a:solidFill>
                <a:cs typeface="B Zar" pitchFamily="2" charset="-78"/>
              </a:rPr>
              <a:t>نتایج</a:t>
            </a:r>
          </a:p>
          <a:p>
            <a:pPr marL="457200" indent="-457200" algn="just" rtl="1">
              <a:buFont typeface="Wingdings" pitchFamily="2" charset="2"/>
              <a:buChar char="ü"/>
            </a:pPr>
            <a:r>
              <a:rPr lang="fa-IR" sz="3600" dirty="0" smtClean="0">
                <a:solidFill>
                  <a:schemeClr val="bg1"/>
                </a:solidFill>
                <a:cs typeface="B Zar" pitchFamily="2" charset="-78"/>
              </a:rPr>
              <a:t>تفسیر نتایج و ارائه پیشنهادات</a:t>
            </a:r>
          </a:p>
          <a:p>
            <a:pPr marL="457200" indent="-457200" algn="just" rtl="1">
              <a:buFont typeface="Wingdings" pitchFamily="2" charset="2"/>
              <a:buChar char="ü"/>
            </a:pPr>
            <a:r>
              <a:rPr lang="fa-IR" sz="3600" dirty="0" smtClean="0">
                <a:solidFill>
                  <a:schemeClr val="bg1"/>
                </a:solidFill>
                <a:cs typeface="B Zar" pitchFamily="2" charset="-78"/>
              </a:rPr>
              <a:t>منابع</a:t>
            </a:r>
          </a:p>
          <a:p>
            <a:pPr marL="457200" indent="-457200" algn="just" rtl="1">
              <a:buFont typeface="Wingdings" pitchFamily="2" charset="2"/>
              <a:buChar char="ü"/>
            </a:pPr>
            <a:r>
              <a:rPr lang="fa-IR" sz="3600" dirty="0" smtClean="0">
                <a:solidFill>
                  <a:schemeClr val="bg1"/>
                </a:solidFill>
                <a:cs typeface="B Zar" pitchFamily="2" charset="-78"/>
              </a:rPr>
              <a:t>پیوست ها</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49506">
                                            <p:txEl>
                                              <p:pRg st="0" end="0"/>
                                            </p:txEl>
                                          </p:spTgt>
                                        </p:tgtEl>
                                        <p:attrNameLst>
                                          <p:attrName>style.visibility</p:attrName>
                                        </p:attrNameLst>
                                      </p:cBhvr>
                                      <p:to>
                                        <p:strVal val="visible"/>
                                      </p:to>
                                    </p:set>
                                    <p:animEffect transition="in" filter="dissolve">
                                      <p:cBhvr>
                                        <p:cTn id="7" dur="500"/>
                                        <p:tgtEl>
                                          <p:spTgt spid="149506">
                                            <p:txEl>
                                              <p:pRg st="0" end="0"/>
                                            </p:txEl>
                                          </p:spTgt>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49506">
                                            <p:txEl>
                                              <p:pRg st="1" end="1"/>
                                            </p:txEl>
                                          </p:spTgt>
                                        </p:tgtEl>
                                        <p:attrNameLst>
                                          <p:attrName>style.visibility</p:attrName>
                                        </p:attrNameLst>
                                      </p:cBhvr>
                                      <p:to>
                                        <p:strVal val="visible"/>
                                      </p:to>
                                    </p:set>
                                    <p:animEffect transition="in" filter="dissolve">
                                      <p:cBhvr>
                                        <p:cTn id="11" dur="500"/>
                                        <p:tgtEl>
                                          <p:spTgt spid="149506">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149507">
                                            <p:txEl>
                                              <p:pRg st="0" end="0"/>
                                            </p:txEl>
                                          </p:spTgt>
                                        </p:tgtEl>
                                        <p:attrNameLst>
                                          <p:attrName>style.visibility</p:attrName>
                                        </p:attrNameLst>
                                      </p:cBhvr>
                                      <p:to>
                                        <p:strVal val="visible"/>
                                      </p:to>
                                    </p:set>
                                    <p:animEffect transition="in" filter="dissolve">
                                      <p:cBhvr>
                                        <p:cTn id="16" dur="500"/>
                                        <p:tgtEl>
                                          <p:spTgt spid="149507">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149507">
                                            <p:txEl>
                                              <p:pRg st="1" end="1"/>
                                            </p:txEl>
                                          </p:spTgt>
                                        </p:tgtEl>
                                        <p:attrNameLst>
                                          <p:attrName>style.visibility</p:attrName>
                                        </p:attrNameLst>
                                      </p:cBhvr>
                                      <p:to>
                                        <p:strVal val="visible"/>
                                      </p:to>
                                    </p:set>
                                    <p:animEffect transition="in" filter="dissolve">
                                      <p:cBhvr>
                                        <p:cTn id="21" dur="500"/>
                                        <p:tgtEl>
                                          <p:spTgt spid="149507">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149507">
                                            <p:txEl>
                                              <p:pRg st="2" end="2"/>
                                            </p:txEl>
                                          </p:spTgt>
                                        </p:tgtEl>
                                        <p:attrNameLst>
                                          <p:attrName>style.visibility</p:attrName>
                                        </p:attrNameLst>
                                      </p:cBhvr>
                                      <p:to>
                                        <p:strVal val="visible"/>
                                      </p:to>
                                    </p:set>
                                    <p:animEffect transition="in" filter="dissolve">
                                      <p:cBhvr>
                                        <p:cTn id="26" dur="500"/>
                                        <p:tgtEl>
                                          <p:spTgt spid="149507">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149507">
                                            <p:txEl>
                                              <p:pRg st="3" end="3"/>
                                            </p:txEl>
                                          </p:spTgt>
                                        </p:tgtEl>
                                        <p:attrNameLst>
                                          <p:attrName>style.visibility</p:attrName>
                                        </p:attrNameLst>
                                      </p:cBhvr>
                                      <p:to>
                                        <p:strVal val="visible"/>
                                      </p:to>
                                    </p:set>
                                    <p:animEffect transition="in" filter="dissolve">
                                      <p:cBhvr>
                                        <p:cTn id="31" dur="500"/>
                                        <p:tgtEl>
                                          <p:spTgt spid="149507">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grpId="0" nodeType="clickEffect">
                                  <p:stCondLst>
                                    <p:cond delay="0"/>
                                  </p:stCondLst>
                                  <p:childTnLst>
                                    <p:set>
                                      <p:cBhvr>
                                        <p:cTn id="35" dur="1" fill="hold">
                                          <p:stCondLst>
                                            <p:cond delay="0"/>
                                          </p:stCondLst>
                                        </p:cTn>
                                        <p:tgtEl>
                                          <p:spTgt spid="149507">
                                            <p:txEl>
                                              <p:pRg st="4" end="4"/>
                                            </p:txEl>
                                          </p:spTgt>
                                        </p:tgtEl>
                                        <p:attrNameLst>
                                          <p:attrName>style.visibility</p:attrName>
                                        </p:attrNameLst>
                                      </p:cBhvr>
                                      <p:to>
                                        <p:strVal val="visible"/>
                                      </p:to>
                                    </p:set>
                                    <p:animEffect transition="in" filter="dissolve">
                                      <p:cBhvr>
                                        <p:cTn id="36" dur="500"/>
                                        <p:tgtEl>
                                          <p:spTgt spid="149507">
                                            <p:txEl>
                                              <p:pRg st="4" end="4"/>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grpId="0" nodeType="clickEffect">
                                  <p:stCondLst>
                                    <p:cond delay="0"/>
                                  </p:stCondLst>
                                  <p:childTnLst>
                                    <p:set>
                                      <p:cBhvr>
                                        <p:cTn id="40" dur="1" fill="hold">
                                          <p:stCondLst>
                                            <p:cond delay="0"/>
                                          </p:stCondLst>
                                        </p:cTn>
                                        <p:tgtEl>
                                          <p:spTgt spid="149507">
                                            <p:txEl>
                                              <p:pRg st="5" end="5"/>
                                            </p:txEl>
                                          </p:spTgt>
                                        </p:tgtEl>
                                        <p:attrNameLst>
                                          <p:attrName>style.visibility</p:attrName>
                                        </p:attrNameLst>
                                      </p:cBhvr>
                                      <p:to>
                                        <p:strVal val="visible"/>
                                      </p:to>
                                    </p:set>
                                    <p:animEffect transition="in" filter="dissolve">
                                      <p:cBhvr>
                                        <p:cTn id="41" dur="500"/>
                                        <p:tgtEl>
                                          <p:spTgt spid="149507">
                                            <p:txEl>
                                              <p:pRg st="5" end="5"/>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9" presetClass="entr" presetSubtype="0" fill="hold" grpId="0" nodeType="clickEffect">
                                  <p:stCondLst>
                                    <p:cond delay="0"/>
                                  </p:stCondLst>
                                  <p:childTnLst>
                                    <p:set>
                                      <p:cBhvr>
                                        <p:cTn id="45" dur="1" fill="hold">
                                          <p:stCondLst>
                                            <p:cond delay="0"/>
                                          </p:stCondLst>
                                        </p:cTn>
                                        <p:tgtEl>
                                          <p:spTgt spid="149507">
                                            <p:txEl>
                                              <p:pRg st="6" end="6"/>
                                            </p:txEl>
                                          </p:spTgt>
                                        </p:tgtEl>
                                        <p:attrNameLst>
                                          <p:attrName>style.visibility</p:attrName>
                                        </p:attrNameLst>
                                      </p:cBhvr>
                                      <p:to>
                                        <p:strVal val="visible"/>
                                      </p:to>
                                    </p:set>
                                    <p:animEffect transition="in" filter="dissolve">
                                      <p:cBhvr>
                                        <p:cTn id="46" dur="500"/>
                                        <p:tgtEl>
                                          <p:spTgt spid="149507">
                                            <p:txEl>
                                              <p:pRg st="6" end="6"/>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9" presetClass="entr" presetSubtype="0" fill="hold" grpId="0" nodeType="clickEffect">
                                  <p:stCondLst>
                                    <p:cond delay="0"/>
                                  </p:stCondLst>
                                  <p:childTnLst>
                                    <p:set>
                                      <p:cBhvr>
                                        <p:cTn id="50" dur="1" fill="hold">
                                          <p:stCondLst>
                                            <p:cond delay="0"/>
                                          </p:stCondLst>
                                        </p:cTn>
                                        <p:tgtEl>
                                          <p:spTgt spid="149507">
                                            <p:txEl>
                                              <p:pRg st="7" end="7"/>
                                            </p:txEl>
                                          </p:spTgt>
                                        </p:tgtEl>
                                        <p:attrNameLst>
                                          <p:attrName>style.visibility</p:attrName>
                                        </p:attrNameLst>
                                      </p:cBhvr>
                                      <p:to>
                                        <p:strVal val="visible"/>
                                      </p:to>
                                    </p:set>
                                    <p:animEffect transition="in" filter="dissolve">
                                      <p:cBhvr>
                                        <p:cTn id="51" dur="500"/>
                                        <p:tgtEl>
                                          <p:spTgt spid="149507">
                                            <p:txEl>
                                              <p:pRg st="7" end="7"/>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9" presetClass="entr" presetSubtype="0" fill="hold" grpId="0" nodeType="clickEffect">
                                  <p:stCondLst>
                                    <p:cond delay="0"/>
                                  </p:stCondLst>
                                  <p:childTnLst>
                                    <p:set>
                                      <p:cBhvr>
                                        <p:cTn id="55" dur="1" fill="hold">
                                          <p:stCondLst>
                                            <p:cond delay="0"/>
                                          </p:stCondLst>
                                        </p:cTn>
                                        <p:tgtEl>
                                          <p:spTgt spid="149507">
                                            <p:txEl>
                                              <p:pRg st="8" end="8"/>
                                            </p:txEl>
                                          </p:spTgt>
                                        </p:tgtEl>
                                        <p:attrNameLst>
                                          <p:attrName>style.visibility</p:attrName>
                                        </p:attrNameLst>
                                      </p:cBhvr>
                                      <p:to>
                                        <p:strVal val="visible"/>
                                      </p:to>
                                    </p:set>
                                    <p:animEffect transition="in" filter="dissolve">
                                      <p:cBhvr>
                                        <p:cTn id="56" dur="500"/>
                                        <p:tgtEl>
                                          <p:spTgt spid="14950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506" grpId="0" build="p" autoUpdateAnimBg="0" advAuto="0"/>
      <p:bldP spid="149507"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152400"/>
            <a:ext cx="8229600" cy="1676400"/>
          </a:xfrm>
        </p:spPr>
        <p:style>
          <a:lnRef idx="2">
            <a:schemeClr val="dk1">
              <a:shade val="50000"/>
            </a:schemeClr>
          </a:lnRef>
          <a:fillRef idx="1">
            <a:schemeClr val="dk1"/>
          </a:fillRef>
          <a:effectRef idx="0">
            <a:schemeClr val="dk1"/>
          </a:effectRef>
          <a:fontRef idx="minor">
            <a:schemeClr val="lt1"/>
          </a:fontRef>
        </p:style>
        <p:txBody>
          <a:bodyPr>
            <a:normAutofit/>
          </a:bodyPr>
          <a:lstStyle/>
          <a:p>
            <a:r>
              <a:rPr lang="fa-IR" sz="5400" b="1" dirty="0">
                <a:cs typeface="B Zar" pitchFamily="2" charset="-78"/>
              </a:rPr>
              <a:t>ملاحظات اخلاقی</a:t>
            </a:r>
            <a:endParaRPr lang="en-US" sz="5400" b="1" dirty="0">
              <a:cs typeface="B Zar" pitchFamily="2" charset="-78"/>
            </a:endParaRPr>
          </a:p>
        </p:txBody>
      </p:sp>
      <p:sp>
        <p:nvSpPr>
          <p:cNvPr id="31748" name="Rectangle 4"/>
          <p:cNvSpPr>
            <a:spLocks noChangeArrowheads="1"/>
          </p:cNvSpPr>
          <p:nvPr/>
        </p:nvSpPr>
        <p:spPr bwMode="auto">
          <a:xfrm>
            <a:off x="381000" y="1989138"/>
            <a:ext cx="8382000" cy="4564062"/>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lstStyle/>
          <a:p>
            <a:pPr marL="342900" indent="19050" algn="just" rtl="1">
              <a:spcBef>
                <a:spcPct val="20000"/>
              </a:spcBef>
              <a:defRPr/>
            </a:pPr>
            <a:r>
              <a:rPr lang="ar-SA" sz="3600" dirty="0">
                <a:cs typeface="B Zar" pitchFamily="2" charset="-78"/>
              </a:rPr>
              <a:t>از جمله </a:t>
            </a:r>
            <a:r>
              <a:rPr lang="ar-SA" sz="3600" dirty="0" smtClean="0">
                <a:cs typeface="B Zar" pitchFamily="2" charset="-78"/>
              </a:rPr>
              <a:t>مهم</a:t>
            </a:r>
            <a:r>
              <a:rPr lang="fa-IR" sz="3600" dirty="0" smtClean="0">
                <a:cs typeface="B Zar" pitchFamily="2" charset="-78"/>
              </a:rPr>
              <a:t> </a:t>
            </a:r>
            <a:r>
              <a:rPr lang="ar-SA" sz="3600" dirty="0" smtClean="0">
                <a:cs typeface="B Zar" pitchFamily="2" charset="-78"/>
              </a:rPr>
              <a:t>ترين </a:t>
            </a:r>
            <a:r>
              <a:rPr lang="ar-SA" sz="3600" dirty="0">
                <a:cs typeface="B Zar" pitchFamily="2" charset="-78"/>
              </a:rPr>
              <a:t>شرايط برای انتخاب موضوع عدم تضاد و مواجهه آن با ملاحظات اخلاقی </a:t>
            </a:r>
            <a:r>
              <a:rPr lang="ar-SA" sz="3600" dirty="0" smtClean="0">
                <a:cs typeface="B Zar" pitchFamily="2" charset="-78"/>
              </a:rPr>
              <a:t>است</a:t>
            </a:r>
            <a:r>
              <a:rPr lang="fa-IR" sz="3600" dirty="0" smtClean="0">
                <a:cs typeface="B Zar" pitchFamily="2" charset="-78"/>
              </a:rPr>
              <a:t>:</a:t>
            </a:r>
          </a:p>
          <a:p>
            <a:pPr algn="just" rtl="1">
              <a:lnSpc>
                <a:spcPct val="150000"/>
              </a:lnSpc>
              <a:spcBef>
                <a:spcPct val="20000"/>
              </a:spcBef>
              <a:buFont typeface="Wingdings" pitchFamily="2" charset="2"/>
              <a:buChar char="ü"/>
              <a:defRPr/>
            </a:pPr>
            <a:r>
              <a:rPr lang="ar-SA" sz="3200" dirty="0" smtClean="0">
                <a:cs typeface="B Zar" pitchFamily="2" charset="-78"/>
              </a:rPr>
              <a:t>موضوع </a:t>
            </a:r>
            <a:r>
              <a:rPr lang="fa-IR" sz="3200" dirty="0" smtClean="0">
                <a:cs typeface="B Zar" pitchFamily="2" charset="-78"/>
              </a:rPr>
              <a:t>تحقیق</a:t>
            </a:r>
            <a:r>
              <a:rPr lang="ar-SA" sz="3200" dirty="0" smtClean="0">
                <a:cs typeface="B Zar" pitchFamily="2" charset="-78"/>
              </a:rPr>
              <a:t> </a:t>
            </a:r>
            <a:r>
              <a:rPr lang="ar-SA" sz="3200" dirty="0">
                <a:cs typeface="B Zar" pitchFamily="2" charset="-78"/>
              </a:rPr>
              <a:t>چقدر مورد قبول كساني كه روي </a:t>
            </a:r>
            <a:r>
              <a:rPr lang="ar-SA" sz="3200" dirty="0" smtClean="0">
                <a:cs typeface="B Zar" pitchFamily="2" charset="-78"/>
              </a:rPr>
              <a:t>آن</a:t>
            </a:r>
            <a:r>
              <a:rPr lang="fa-IR" sz="3200" dirty="0" smtClean="0">
                <a:cs typeface="B Zar" pitchFamily="2" charset="-78"/>
              </a:rPr>
              <a:t> </a:t>
            </a:r>
            <a:r>
              <a:rPr lang="ar-SA" sz="3200" dirty="0" smtClean="0">
                <a:cs typeface="B Zar" pitchFamily="2" charset="-78"/>
              </a:rPr>
              <a:t>ها </a:t>
            </a:r>
            <a:r>
              <a:rPr lang="ar-SA" sz="3200" dirty="0">
                <a:cs typeface="B Zar" pitchFamily="2" charset="-78"/>
              </a:rPr>
              <a:t>بررسي  </a:t>
            </a:r>
            <a:r>
              <a:rPr lang="ar-SA" sz="3200" dirty="0" smtClean="0">
                <a:cs typeface="B Zar" pitchFamily="2" charset="-78"/>
              </a:rPr>
              <a:t>انجام</a:t>
            </a:r>
            <a:r>
              <a:rPr lang="fa-IR" sz="3200" dirty="0" smtClean="0">
                <a:cs typeface="B Zar" pitchFamily="2" charset="-78"/>
              </a:rPr>
              <a:t> </a:t>
            </a:r>
            <a:r>
              <a:rPr lang="ar-SA" sz="3200" dirty="0" smtClean="0">
                <a:cs typeface="B Zar" pitchFamily="2" charset="-78"/>
              </a:rPr>
              <a:t>مي </a:t>
            </a:r>
            <a:r>
              <a:rPr lang="ar-SA" sz="3200" dirty="0">
                <a:cs typeface="B Zar" pitchFamily="2" charset="-78"/>
              </a:rPr>
              <a:t>گيرد</a:t>
            </a:r>
            <a:r>
              <a:rPr lang="fa-IR" sz="3200" dirty="0">
                <a:cs typeface="B Zar" pitchFamily="2" charset="-78"/>
              </a:rPr>
              <a:t>،</a:t>
            </a:r>
            <a:r>
              <a:rPr lang="ar-SA" sz="3200" dirty="0">
                <a:cs typeface="B Zar" pitchFamily="2" charset="-78"/>
              </a:rPr>
              <a:t> خواهد بود.</a:t>
            </a:r>
          </a:p>
          <a:p>
            <a:pPr algn="r" rtl="1">
              <a:lnSpc>
                <a:spcPct val="150000"/>
              </a:lnSpc>
              <a:spcBef>
                <a:spcPct val="20000"/>
              </a:spcBef>
              <a:buClr>
                <a:srgbClr val="000066"/>
              </a:buClr>
              <a:buFont typeface="Wingdings" pitchFamily="2" charset="2"/>
              <a:buChar char="ü"/>
              <a:defRPr/>
            </a:pPr>
            <a:r>
              <a:rPr lang="ar-SA" sz="3200" dirty="0">
                <a:cs typeface="B Zar" pitchFamily="2" charset="-78"/>
              </a:rPr>
              <a:t>آيا </a:t>
            </a:r>
            <a:r>
              <a:rPr lang="ar-SA" sz="3200" dirty="0" smtClean="0">
                <a:cs typeface="B Zar" pitchFamily="2" charset="-78"/>
              </a:rPr>
              <a:t>مي</a:t>
            </a:r>
            <a:r>
              <a:rPr lang="fa-IR" sz="3200" dirty="0" smtClean="0">
                <a:cs typeface="B Zar" pitchFamily="2" charset="-78"/>
              </a:rPr>
              <a:t> </a:t>
            </a:r>
            <a:r>
              <a:rPr lang="ar-SA" sz="3200" dirty="0" smtClean="0">
                <a:cs typeface="B Zar" pitchFamily="2" charset="-78"/>
              </a:rPr>
              <a:t>توان </a:t>
            </a:r>
            <a:r>
              <a:rPr lang="ar-SA" sz="3200" dirty="0">
                <a:cs typeface="B Zar" pitchFamily="2" charset="-78"/>
              </a:rPr>
              <a:t>رضايت نامه كتبي از افراد مورد مطالعه گرفت.</a:t>
            </a:r>
          </a:p>
          <a:p>
            <a:pPr algn="r" rtl="1">
              <a:lnSpc>
                <a:spcPct val="150000"/>
              </a:lnSpc>
              <a:spcBef>
                <a:spcPct val="20000"/>
              </a:spcBef>
              <a:buClr>
                <a:srgbClr val="000066"/>
              </a:buClr>
              <a:buFont typeface="Wingdings" pitchFamily="2" charset="2"/>
              <a:buChar char="ü"/>
              <a:defRPr/>
            </a:pPr>
            <a:r>
              <a:rPr lang="ar-SA" sz="3200" dirty="0">
                <a:cs typeface="B Zar" pitchFamily="2" charset="-78"/>
              </a:rPr>
              <a:t>آيا شرايط افراد مورد مطالعه در نظر گرفته شده است؟</a:t>
            </a:r>
          </a:p>
          <a:p>
            <a:pPr marL="342900" indent="-342900" algn="ctr" rtl="1">
              <a:spcBef>
                <a:spcPct val="20000"/>
              </a:spcBef>
              <a:defRPr/>
            </a:pPr>
            <a:endParaRPr lang="en-US" sz="2800" dirty="0">
              <a:solidFill>
                <a:schemeClr val="accent3">
                  <a:lumMod val="40000"/>
                  <a:lumOff val="60000"/>
                </a:schemeClr>
              </a:solidFill>
              <a:effectLst>
                <a:outerShdw blurRad="38100" dist="38100" dir="2700000" algn="tl">
                  <a:srgbClr val="C0C0C0"/>
                </a:outerShdw>
              </a:effectLst>
              <a:cs typeface="B Zar"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1748">
                                            <p:txEl>
                                              <p:pRg st="0" end="0"/>
                                            </p:txEl>
                                          </p:spTgt>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3" name="carbrake.wav"/>
                                        </p:tgtEl>
                                      </p:cMediaNode>
                                    </p:audio>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1748">
                                            <p:txEl>
                                              <p:pRg st="1" end="1"/>
                                            </p:txEl>
                                          </p:spTgt>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3" name="carbrake.wav"/>
                                        </p:tgtEl>
                                      </p:cMediaNode>
                                    </p:audio>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1748">
                                            <p:txEl>
                                              <p:pRg st="2" end="2"/>
                                            </p:txEl>
                                          </p:spTgt>
                                        </p:tgtEl>
                                        <p:attrNameLst>
                                          <p:attrName>style.visibility</p:attrName>
                                        </p:attrNameLst>
                                      </p:cBhvr>
                                      <p:to>
                                        <p:strVal val="visible"/>
                                      </p:to>
                                    </p:set>
                                  </p:childTnLst>
                                  <p:subTnLst>
                                    <p:audio>
                                      <p:cMediaNode>
                                        <p:cTn display="0" masterRel="sameClick">
                                          <p:stCondLst>
                                            <p:cond evt="begin" delay="0">
                                              <p:tn val="13"/>
                                            </p:cond>
                                          </p:stCondLst>
                                          <p:endCondLst>
                                            <p:cond evt="onStopAudio" delay="0">
                                              <p:tgtEl>
                                                <p:sldTgt/>
                                              </p:tgtEl>
                                            </p:cond>
                                          </p:endCondLst>
                                        </p:cTn>
                                        <p:tgtEl>
                                          <p:sndTgt r:embed="rId3" name="carbrake.wav"/>
                                        </p:tgtEl>
                                      </p:cMediaNode>
                                    </p:audio>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1748">
                                            <p:txEl>
                                              <p:pRg st="3" end="3"/>
                                            </p:txEl>
                                          </p:spTgt>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3" name="carbrak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8" grpId="0" build="p" autoUpdateAnimBg="0"/>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430962"/>
          </a:xfrm>
        </p:spPr>
        <p:txBody>
          <a:bodyPr>
            <a:normAutofit/>
          </a:bodyPr>
          <a:lstStyle/>
          <a:p>
            <a:r>
              <a:rPr lang="fa-IR" sz="8000" dirty="0" smtClean="0">
                <a:cs typeface="B Titr" pitchFamily="2" charset="-78"/>
              </a:rPr>
              <a:t>جلسه سیزدهم</a:t>
            </a:r>
            <a:br>
              <a:rPr lang="fa-IR" sz="8000" dirty="0" smtClean="0">
                <a:cs typeface="B Titr" pitchFamily="2" charset="-78"/>
              </a:rPr>
            </a:br>
            <a:r>
              <a:rPr lang="fa-IR" sz="8000" dirty="0" smtClean="0">
                <a:cs typeface="B Titr" pitchFamily="2" charset="-78"/>
              </a:rPr>
              <a:t>مرور مطالب </a:t>
            </a:r>
            <a:endParaRPr lang="fa-IR" sz="8000" dirty="0">
              <a:cs typeface="B Titr" pitchFamily="2" charset="-78"/>
            </a:endParaRP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6049962"/>
          </a:xfrm>
        </p:spPr>
        <p:txBody>
          <a:bodyPr>
            <a:normAutofit/>
          </a:bodyPr>
          <a:lstStyle/>
          <a:p>
            <a:r>
              <a:rPr lang="fa-IR" sz="6000" dirty="0" smtClean="0">
                <a:cs typeface="B Titr" pitchFamily="2" charset="-78"/>
              </a:rPr>
              <a:t>جلسه چهاردهم</a:t>
            </a:r>
            <a:br>
              <a:rPr lang="fa-IR" sz="6000" dirty="0" smtClean="0">
                <a:cs typeface="B Titr" pitchFamily="2" charset="-78"/>
              </a:rPr>
            </a:br>
            <a:r>
              <a:rPr lang="fa-IR" sz="6000" dirty="0" smtClean="0">
                <a:cs typeface="B Titr" pitchFamily="2" charset="-78"/>
              </a:rPr>
              <a:t>بررسی تکالیف و ...</a:t>
            </a:r>
            <a:endParaRPr lang="fa-IR" sz="6000" dirty="0">
              <a:cs typeface="B Titr" pitchFamily="2" charset="-78"/>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914400" y="533400"/>
            <a:ext cx="6870700" cy="1600200"/>
          </a:xfrm>
        </p:spPr>
        <p:style>
          <a:lnRef idx="2">
            <a:schemeClr val="dk1">
              <a:shade val="50000"/>
            </a:schemeClr>
          </a:lnRef>
          <a:fillRef idx="1">
            <a:schemeClr val="dk1"/>
          </a:fillRef>
          <a:effectRef idx="0">
            <a:schemeClr val="dk1"/>
          </a:effectRef>
          <a:fontRef idx="minor">
            <a:schemeClr val="lt1"/>
          </a:fontRef>
        </p:style>
        <p:txBody>
          <a:bodyPr>
            <a:normAutofit fontScale="90000"/>
          </a:bodyPr>
          <a:lstStyle/>
          <a:p>
            <a:r>
              <a:rPr lang="fa-IR" sz="5400" b="1" dirty="0">
                <a:cs typeface="B Zar" pitchFamily="2" charset="-78"/>
              </a:rPr>
              <a:t>سایر </a:t>
            </a:r>
            <a:r>
              <a:rPr lang="fa-IR" sz="5400" b="1" dirty="0" smtClean="0">
                <a:cs typeface="B Zar" pitchFamily="2" charset="-78"/>
              </a:rPr>
              <a:t>معیارها </a:t>
            </a:r>
            <a:br>
              <a:rPr lang="fa-IR" sz="5400" b="1" dirty="0" smtClean="0">
                <a:cs typeface="B Zar" pitchFamily="2" charset="-78"/>
              </a:rPr>
            </a:br>
            <a:r>
              <a:rPr lang="fa-IR" sz="5400" b="1" dirty="0" smtClean="0">
                <a:cs typeface="B Zar" pitchFamily="2" charset="-78"/>
              </a:rPr>
              <a:t>در انتخاب موضوع</a:t>
            </a:r>
            <a:endParaRPr lang="en-US" sz="5400" b="1" dirty="0">
              <a:cs typeface="B Zar" pitchFamily="2" charset="-78"/>
            </a:endParaRPr>
          </a:p>
        </p:txBody>
      </p:sp>
      <p:sp>
        <p:nvSpPr>
          <p:cNvPr id="33795" name="Rectangle 3"/>
          <p:cNvSpPr>
            <a:spLocks noGrp="1" noChangeArrowheads="1"/>
          </p:cNvSpPr>
          <p:nvPr>
            <p:ph idx="1"/>
          </p:nvPr>
        </p:nvSpPr>
        <p:spPr>
          <a:xfrm>
            <a:off x="838200" y="2667000"/>
            <a:ext cx="7069137" cy="3581400"/>
          </a:xfrm>
        </p:spPr>
        <p:style>
          <a:lnRef idx="1">
            <a:schemeClr val="accent2"/>
          </a:lnRef>
          <a:fillRef idx="2">
            <a:schemeClr val="accent2"/>
          </a:fillRef>
          <a:effectRef idx="1">
            <a:schemeClr val="accent2"/>
          </a:effectRef>
          <a:fontRef idx="minor">
            <a:schemeClr val="dk1"/>
          </a:fontRef>
        </p:style>
        <p:txBody>
          <a:bodyPr/>
          <a:lstStyle/>
          <a:p>
            <a:pPr algn="r" rtl="1" eaLnBrk="1" hangingPunct="1">
              <a:lnSpc>
                <a:spcPct val="150000"/>
              </a:lnSpc>
            </a:pPr>
            <a:r>
              <a:rPr lang="fa-IR" sz="4400" dirty="0" smtClean="0">
                <a:cs typeface="B Zar" pitchFamily="2" charset="-78"/>
              </a:rPr>
              <a:t>مقبولیت سیاسی</a:t>
            </a:r>
          </a:p>
          <a:p>
            <a:pPr algn="r" rtl="1" eaLnBrk="1" hangingPunct="1">
              <a:lnSpc>
                <a:spcPct val="150000"/>
              </a:lnSpc>
            </a:pPr>
            <a:r>
              <a:rPr lang="fa-IR" sz="4400" dirty="0" smtClean="0">
                <a:cs typeface="B Zar" pitchFamily="2" charset="-78"/>
              </a:rPr>
              <a:t>قابلیت به کارگیری نتایج و توصیه ها</a:t>
            </a:r>
          </a:p>
          <a:p>
            <a:pPr algn="r" rtl="1" eaLnBrk="1" hangingPunct="1">
              <a:lnSpc>
                <a:spcPct val="150000"/>
              </a:lnSpc>
            </a:pPr>
            <a:r>
              <a:rPr lang="fa-IR" sz="4400" dirty="0" smtClean="0">
                <a:cs typeface="B Zar" pitchFamily="2" charset="-78"/>
              </a:rPr>
              <a:t>علاقه مندی و دانش محقق</a:t>
            </a:r>
            <a:endParaRPr lang="en-US" sz="4400" dirty="0" smtClean="0">
              <a:cs typeface="B Zar"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795">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79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379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379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304800" y="304800"/>
            <a:ext cx="8382000" cy="1371600"/>
          </a:xfrm>
          <a:solidFill>
            <a:schemeClr val="accent2">
              <a:lumMod val="40000"/>
              <a:lumOff val="60000"/>
            </a:schemeClr>
          </a:solidFill>
        </p:spPr>
        <p:style>
          <a:lnRef idx="1">
            <a:schemeClr val="dk1"/>
          </a:lnRef>
          <a:fillRef idx="2">
            <a:schemeClr val="dk1"/>
          </a:fillRef>
          <a:effectRef idx="1">
            <a:schemeClr val="dk1"/>
          </a:effectRef>
          <a:fontRef idx="minor">
            <a:schemeClr val="dk1"/>
          </a:fontRef>
        </p:style>
        <p:txBody>
          <a:bodyPr>
            <a:normAutofit/>
          </a:bodyPr>
          <a:lstStyle/>
          <a:p>
            <a:pPr eaLnBrk="1" hangingPunct="1"/>
            <a:r>
              <a:rPr lang="fa-IR" sz="4000" b="1" dirty="0" smtClean="0">
                <a:cs typeface="B Zar" pitchFamily="2" charset="-78"/>
              </a:rPr>
              <a:t>توصیه هایی برای تعیین عنوان تحقیق</a:t>
            </a:r>
            <a:endParaRPr lang="en-US" sz="4000" b="1" dirty="0">
              <a:cs typeface="B Zar" pitchFamily="2" charset="-78"/>
            </a:endParaRPr>
          </a:p>
        </p:txBody>
      </p:sp>
      <p:sp>
        <p:nvSpPr>
          <p:cNvPr id="95237" name="Rectangle 5"/>
          <p:cNvSpPr>
            <a:spLocks noGrp="1" noChangeArrowheads="1"/>
          </p:cNvSpPr>
          <p:nvPr>
            <p:ph idx="1"/>
          </p:nvPr>
        </p:nvSpPr>
        <p:spPr>
          <a:xfrm>
            <a:off x="304800" y="1773238"/>
            <a:ext cx="8381999" cy="4627562"/>
          </a:xfrm>
        </p:spPr>
        <p:style>
          <a:lnRef idx="1">
            <a:schemeClr val="accent2"/>
          </a:lnRef>
          <a:fillRef idx="2">
            <a:schemeClr val="accent2"/>
          </a:fillRef>
          <a:effectRef idx="1">
            <a:schemeClr val="accent2"/>
          </a:effectRef>
          <a:fontRef idx="minor">
            <a:schemeClr val="dk1"/>
          </a:fontRef>
        </p:style>
        <p:txBody>
          <a:bodyPr>
            <a:noAutofit/>
          </a:bodyPr>
          <a:lstStyle/>
          <a:p>
            <a:pPr algn="r" rtl="1" eaLnBrk="1" hangingPunct="1"/>
            <a:r>
              <a:rPr lang="ar-SA" sz="3600" dirty="0" smtClean="0">
                <a:cs typeface="B Zar" pitchFamily="2" charset="-78"/>
              </a:rPr>
              <a:t>از کلمات </a:t>
            </a:r>
            <a:r>
              <a:rPr lang="ar-SA" sz="3600" b="1" dirty="0" smtClean="0">
                <a:solidFill>
                  <a:srgbClr val="FF0000"/>
                </a:solidFill>
                <a:cs typeface="B Zar" pitchFamily="2" charset="-78"/>
              </a:rPr>
              <a:t>کوتاه </a:t>
            </a:r>
            <a:r>
              <a:rPr lang="ar-SA" sz="3600" dirty="0" smtClean="0">
                <a:cs typeface="B Zar" pitchFamily="2" charset="-78"/>
              </a:rPr>
              <a:t>، رسا ودر حد امکان از يک زبان استفاده شود</a:t>
            </a:r>
          </a:p>
          <a:p>
            <a:pPr algn="r" rtl="1" eaLnBrk="1" hangingPunct="1"/>
            <a:r>
              <a:rPr lang="ar-SA" sz="3600" dirty="0" smtClean="0">
                <a:cs typeface="B Zar" pitchFamily="2" charset="-78"/>
              </a:rPr>
              <a:t>عبارت گويا باشد و گيج کننده نباشد.</a:t>
            </a:r>
            <a:r>
              <a:rPr lang="fa-IR" sz="3600" dirty="0" smtClean="0">
                <a:cs typeface="B Zar" pitchFamily="2" charset="-78"/>
              </a:rPr>
              <a:t> </a:t>
            </a:r>
            <a:r>
              <a:rPr lang="ar-SA" sz="3600" dirty="0" smtClean="0">
                <a:cs typeface="B Zar" pitchFamily="2" charset="-78"/>
              </a:rPr>
              <a:t>از</a:t>
            </a:r>
            <a:r>
              <a:rPr lang="ar-SA" sz="3600" b="1" dirty="0" smtClean="0">
                <a:solidFill>
                  <a:srgbClr val="FF0000"/>
                </a:solidFill>
                <a:cs typeface="B Zar" pitchFamily="2" charset="-78"/>
              </a:rPr>
              <a:t>اختصارات</a:t>
            </a:r>
            <a:r>
              <a:rPr lang="ar-SA" sz="3600" dirty="0" smtClean="0">
                <a:cs typeface="B Zar" pitchFamily="2" charset="-78"/>
              </a:rPr>
              <a:t> که ممکن است مخفف عبارات مختلفی باشند پرهيز شود.</a:t>
            </a:r>
          </a:p>
          <a:p>
            <a:pPr algn="r" rtl="1" eaLnBrk="1" hangingPunct="1"/>
            <a:r>
              <a:rPr lang="ar-SA" sz="3600" dirty="0" smtClean="0">
                <a:cs typeface="B Zar" pitchFamily="2" charset="-78"/>
              </a:rPr>
              <a:t>در تحقيقات</a:t>
            </a:r>
            <a:r>
              <a:rPr lang="ar-SA" sz="3600" b="1" dirty="0" smtClean="0">
                <a:solidFill>
                  <a:srgbClr val="FF0000"/>
                </a:solidFill>
                <a:cs typeface="B Zar" pitchFamily="2" charset="-78"/>
              </a:rPr>
              <a:t> توصيفی </a:t>
            </a:r>
            <a:r>
              <a:rPr lang="ar-SA" sz="3600" dirty="0" smtClean="0">
                <a:cs typeface="B Zar" pitchFamily="2" charset="-78"/>
              </a:rPr>
              <a:t>بيان مکان و زمان تحقيق در عنوان ضرورت دارد.</a:t>
            </a:r>
          </a:p>
          <a:p>
            <a:pPr algn="r" rtl="1" eaLnBrk="1" hangingPunct="1"/>
            <a:r>
              <a:rPr lang="ar-SA" sz="3600" dirty="0" smtClean="0">
                <a:cs typeface="B Zar" pitchFamily="2" charset="-78"/>
              </a:rPr>
              <a:t>در عنوان دقيقا" آن</a:t>
            </a:r>
            <a:r>
              <a:rPr lang="fa-IR" sz="3600" dirty="0" smtClean="0">
                <a:cs typeface="B Zar" pitchFamily="2" charset="-78"/>
              </a:rPr>
              <a:t> </a:t>
            </a:r>
            <a:r>
              <a:rPr lang="ar-SA" sz="3600" dirty="0" smtClean="0">
                <a:cs typeface="B Zar" pitchFamily="2" charset="-78"/>
              </a:rPr>
              <a:t>چه محقق ب</a:t>
            </a:r>
            <a:r>
              <a:rPr lang="fa-IR" sz="3600" dirty="0" smtClean="0">
                <a:cs typeface="B Zar" pitchFamily="2" charset="-78"/>
              </a:rPr>
              <a:t>ه </a:t>
            </a:r>
            <a:r>
              <a:rPr lang="ar-SA" sz="3600" b="1" dirty="0" smtClean="0">
                <a:solidFill>
                  <a:srgbClr val="FF0000"/>
                </a:solidFill>
                <a:cs typeface="B Zar" pitchFamily="2" charset="-78"/>
              </a:rPr>
              <a:t>دنبال تعيين </a:t>
            </a:r>
            <a:r>
              <a:rPr lang="ar-SA" sz="3600" dirty="0" smtClean="0">
                <a:cs typeface="B Zar" pitchFamily="2" charset="-78"/>
              </a:rPr>
              <a:t>آن است بيان شود.</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5237">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523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5237">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5237">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523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7" grpId="0" build="p"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3" name="Rectangle 3"/>
          <p:cNvSpPr>
            <a:spLocks noGrp="1" noChangeArrowheads="1"/>
          </p:cNvSpPr>
          <p:nvPr>
            <p:ph idx="1"/>
          </p:nvPr>
        </p:nvSpPr>
        <p:spPr>
          <a:xfrm>
            <a:off x="395288" y="1676400"/>
            <a:ext cx="8215312" cy="4571999"/>
          </a:xfrm>
        </p:spPr>
        <p:style>
          <a:lnRef idx="1">
            <a:schemeClr val="accent2"/>
          </a:lnRef>
          <a:fillRef idx="2">
            <a:schemeClr val="accent2"/>
          </a:fillRef>
          <a:effectRef idx="1">
            <a:schemeClr val="accent2"/>
          </a:effectRef>
          <a:fontRef idx="minor">
            <a:schemeClr val="dk1"/>
          </a:fontRef>
        </p:style>
        <p:txBody>
          <a:bodyPr>
            <a:noAutofit/>
          </a:bodyPr>
          <a:lstStyle/>
          <a:p>
            <a:pPr algn="r" rtl="1" eaLnBrk="1" hangingPunct="1">
              <a:lnSpc>
                <a:spcPct val="150000"/>
              </a:lnSpc>
            </a:pPr>
            <a:r>
              <a:rPr lang="ar-SA" sz="3600" dirty="0" smtClean="0">
                <a:cs typeface="B Zar" pitchFamily="2" charset="-78"/>
              </a:rPr>
              <a:t>سعی شود </a:t>
            </a:r>
            <a:r>
              <a:rPr lang="ar-SA" sz="3600" b="1" dirty="0" smtClean="0">
                <a:solidFill>
                  <a:srgbClr val="FF0000"/>
                </a:solidFill>
                <a:cs typeface="B Zar" pitchFamily="2" charset="-78"/>
              </a:rPr>
              <a:t>دامنه تحقيق </a:t>
            </a:r>
            <a:r>
              <a:rPr lang="ar-SA" sz="3600" dirty="0" smtClean="0">
                <a:cs typeface="B Zar" pitchFamily="2" charset="-78"/>
              </a:rPr>
              <a:t>محدود در نظر گرفته شود.</a:t>
            </a:r>
          </a:p>
          <a:p>
            <a:pPr algn="r" rtl="1" eaLnBrk="1" hangingPunct="1">
              <a:lnSpc>
                <a:spcPct val="150000"/>
              </a:lnSpc>
            </a:pPr>
            <a:r>
              <a:rPr lang="ar-SA" sz="3600" dirty="0" smtClean="0">
                <a:cs typeface="B Zar" pitchFamily="2" charset="-78"/>
              </a:rPr>
              <a:t>عنوان را </a:t>
            </a:r>
            <a:r>
              <a:rPr lang="ar-SA" sz="3600" b="1" dirty="0" smtClean="0">
                <a:solidFill>
                  <a:srgbClr val="FF0000"/>
                </a:solidFill>
                <a:cs typeface="B Zar" pitchFamily="2" charset="-78"/>
              </a:rPr>
              <a:t>غير سوالی </a:t>
            </a:r>
            <a:r>
              <a:rPr lang="ar-SA" sz="3600" dirty="0" smtClean="0">
                <a:cs typeface="B Zar" pitchFamily="2" charset="-78"/>
              </a:rPr>
              <a:t>مطرح نمائيد.</a:t>
            </a:r>
          </a:p>
          <a:p>
            <a:pPr algn="r" rtl="1" eaLnBrk="1" hangingPunct="1">
              <a:lnSpc>
                <a:spcPct val="150000"/>
              </a:lnSpc>
            </a:pPr>
            <a:r>
              <a:rPr lang="ar-SA" sz="3600" dirty="0" smtClean="0">
                <a:cs typeface="B Zar" pitchFamily="2" charset="-78"/>
              </a:rPr>
              <a:t>از کلمات</a:t>
            </a:r>
            <a:r>
              <a:rPr lang="ar-SA" sz="3600" b="1" dirty="0" smtClean="0">
                <a:solidFill>
                  <a:srgbClr val="FF0000"/>
                </a:solidFill>
                <a:cs typeface="B Zar" pitchFamily="2" charset="-78"/>
              </a:rPr>
              <a:t> مناسب </a:t>
            </a:r>
            <a:r>
              <a:rPr lang="ar-SA" sz="3600" dirty="0" smtClean="0">
                <a:cs typeface="B Zar" pitchFamily="2" charset="-78"/>
              </a:rPr>
              <a:t>ومطلوب استفاده شود.</a:t>
            </a:r>
          </a:p>
          <a:p>
            <a:pPr algn="r" rtl="1" eaLnBrk="1" hangingPunct="1">
              <a:lnSpc>
                <a:spcPct val="150000"/>
              </a:lnSpc>
            </a:pPr>
            <a:r>
              <a:rPr lang="ar-SA" sz="3600" dirty="0" smtClean="0">
                <a:cs typeface="B Zar" pitchFamily="2" charset="-78"/>
              </a:rPr>
              <a:t>گاهي اوقات ذكر </a:t>
            </a:r>
            <a:r>
              <a:rPr lang="ar-SA" sz="3600" b="1" dirty="0" smtClean="0">
                <a:solidFill>
                  <a:srgbClr val="FF0000"/>
                </a:solidFill>
                <a:cs typeface="B Zar" pitchFamily="2" charset="-78"/>
              </a:rPr>
              <a:t>روش كار </a:t>
            </a:r>
            <a:r>
              <a:rPr lang="ar-SA" sz="3600" dirty="0" smtClean="0">
                <a:cs typeface="B Zar" pitchFamily="2" charset="-78"/>
              </a:rPr>
              <a:t>در عنوان بر اعتبار طرح</a:t>
            </a:r>
            <a:r>
              <a:rPr lang="fa-IR" sz="3600" dirty="0" smtClean="0">
                <a:cs typeface="B Zar" pitchFamily="2" charset="-78"/>
              </a:rPr>
              <a:t>  </a:t>
            </a:r>
            <a:r>
              <a:rPr lang="ar-SA" sz="3600" dirty="0" smtClean="0">
                <a:cs typeface="B Zar" pitchFamily="2" charset="-78"/>
              </a:rPr>
              <a:t>مي افزايد</a:t>
            </a:r>
            <a:r>
              <a:rPr lang="ar-SA" sz="3600" dirty="0" smtClean="0"/>
              <a:t>.</a:t>
            </a:r>
          </a:p>
        </p:txBody>
      </p:sp>
      <p:sp>
        <p:nvSpPr>
          <p:cNvPr id="3" name="Rectangle 2"/>
          <p:cNvSpPr>
            <a:spLocks noGrp="1" noChangeArrowheads="1"/>
          </p:cNvSpPr>
          <p:nvPr>
            <p:ph type="title"/>
          </p:nvPr>
        </p:nvSpPr>
        <p:spPr>
          <a:xfrm>
            <a:off x="457200" y="304800"/>
            <a:ext cx="8153400" cy="1219200"/>
          </a:xfrm>
        </p:spPr>
        <p:style>
          <a:lnRef idx="1">
            <a:schemeClr val="dk1"/>
          </a:lnRef>
          <a:fillRef idx="2">
            <a:schemeClr val="dk1"/>
          </a:fillRef>
          <a:effectRef idx="1">
            <a:schemeClr val="dk1"/>
          </a:effectRef>
          <a:fontRef idx="minor">
            <a:schemeClr val="dk1"/>
          </a:fontRef>
        </p:style>
        <p:txBody>
          <a:bodyPr>
            <a:normAutofit/>
          </a:bodyPr>
          <a:lstStyle/>
          <a:p>
            <a:pPr eaLnBrk="1" hangingPunct="1"/>
            <a:r>
              <a:rPr lang="fa-IR" sz="4000" b="1" dirty="0" smtClean="0">
                <a:cs typeface="B Zar" pitchFamily="2" charset="-78"/>
              </a:rPr>
              <a:t>توصیه هایی برای تعیین عنوان تحقیق</a:t>
            </a:r>
            <a:endParaRPr lang="en-US" sz="4000" b="1" dirty="0">
              <a:cs typeface="B Zar"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728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728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728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728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728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3" grpId="0" build="p"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rot="19827045">
            <a:off x="1206292" y="2150520"/>
            <a:ext cx="6854989" cy="1862048"/>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fa-IR" sz="8800" b="1" cap="none" spc="0" dirty="0" smtClean="0">
                <a:ln w="11430"/>
                <a:solidFill>
                  <a:srgbClr val="FFC000"/>
                </a:solidFill>
                <a:cs typeface="B Titr" pitchFamily="2" charset="-78"/>
              </a:rPr>
              <a:t>جلسه </a:t>
            </a:r>
            <a:r>
              <a:rPr lang="fa-IR" sz="11500" b="1" cap="none" spc="0" dirty="0" smtClean="0">
                <a:ln w="11430"/>
                <a:solidFill>
                  <a:srgbClr val="FFC000"/>
                </a:solidFill>
                <a:cs typeface="B Titr" pitchFamily="2" charset="-78"/>
              </a:rPr>
              <a:t>سوم</a:t>
            </a:r>
            <a:endParaRPr lang="en-US" sz="8800" b="1" cap="none" spc="0" dirty="0">
              <a:ln w="11430"/>
              <a:solidFill>
                <a:srgbClr val="FFC000"/>
              </a:solidFill>
              <a:cs typeface="B Titr" pitchFamily="2" charset="-78"/>
            </a:endParaRPr>
          </a:p>
        </p:txBody>
      </p:sp>
      <p:sp>
        <p:nvSpPr>
          <p:cNvPr id="7" name="Rectangle 6"/>
          <p:cNvSpPr/>
          <p:nvPr/>
        </p:nvSpPr>
        <p:spPr>
          <a:xfrm rot="19827045">
            <a:off x="1156348" y="2178846"/>
            <a:ext cx="6854989" cy="1862048"/>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fa-IR" sz="8800" b="1" cap="none" spc="0" dirty="0" smtClean="0">
                <a:ln w="11430"/>
                <a:solidFill>
                  <a:srgbClr val="FFC000"/>
                </a:solidFill>
                <a:cs typeface="B Titr" pitchFamily="2" charset="-78"/>
              </a:rPr>
              <a:t>جلسه </a:t>
            </a:r>
            <a:r>
              <a:rPr lang="fa-IR" sz="11500" b="1" cap="none" spc="0" dirty="0" smtClean="0">
                <a:ln w="11430"/>
                <a:solidFill>
                  <a:srgbClr val="FFC000"/>
                </a:solidFill>
                <a:cs typeface="B Titr" pitchFamily="2" charset="-78"/>
              </a:rPr>
              <a:t>سوم</a:t>
            </a:r>
            <a:endParaRPr lang="en-US" sz="8800" b="1" cap="none" spc="0" dirty="0">
              <a:ln w="11430"/>
              <a:solidFill>
                <a:srgbClr val="FFC000"/>
              </a:solidFill>
              <a:cs typeface="B Titr" pitchFamily="2" charset="-78"/>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457200" y="274638"/>
            <a:ext cx="8229600" cy="1858962"/>
          </a:xfrm>
        </p:spPr>
        <p:style>
          <a:lnRef idx="2">
            <a:schemeClr val="accent1">
              <a:shade val="50000"/>
            </a:schemeClr>
          </a:lnRef>
          <a:fillRef idx="1">
            <a:schemeClr val="accent1"/>
          </a:fillRef>
          <a:effectRef idx="0">
            <a:schemeClr val="accent1"/>
          </a:effectRef>
          <a:fontRef idx="minor">
            <a:schemeClr val="lt1"/>
          </a:fontRef>
        </p:style>
        <p:txBody>
          <a:bodyPr/>
          <a:lstStyle/>
          <a:p>
            <a:pPr eaLnBrk="1" hangingPunct="1"/>
            <a:r>
              <a:rPr lang="fa-IR" sz="4000" b="1" dirty="0" smtClean="0">
                <a:cs typeface="B Zar" pitchFamily="2" charset="-78"/>
              </a:rPr>
              <a:t>طرح چهار دبیلیو: </a:t>
            </a:r>
            <a:r>
              <a:rPr lang="en-US" sz="4000" b="1" dirty="0" smtClean="0">
                <a:cs typeface="B Zar" pitchFamily="2" charset="-78"/>
              </a:rPr>
              <a:t>(4 W</a:t>
            </a:r>
            <a:r>
              <a:rPr lang="en-US" dirty="0" smtClean="0"/>
              <a:t>)</a:t>
            </a:r>
            <a:br>
              <a:rPr lang="en-US" dirty="0" smtClean="0"/>
            </a:br>
            <a:r>
              <a:rPr lang="fa-IR" sz="4000" dirty="0" smtClean="0">
                <a:cs typeface="B Zar" pitchFamily="2" charset="-78"/>
              </a:rPr>
              <a:t>در انتخاب موضوع</a:t>
            </a:r>
            <a:endParaRPr lang="en-US" dirty="0" smtClean="0">
              <a:cs typeface="B Zar" pitchFamily="2" charset="-78"/>
            </a:endParaRPr>
          </a:p>
        </p:txBody>
      </p:sp>
      <p:sp>
        <p:nvSpPr>
          <p:cNvPr id="44035" name="Rectangle 3"/>
          <p:cNvSpPr>
            <a:spLocks noGrp="1" noChangeArrowheads="1"/>
          </p:cNvSpPr>
          <p:nvPr>
            <p:ph idx="1"/>
          </p:nvPr>
        </p:nvSpPr>
        <p:spPr>
          <a:xfrm>
            <a:off x="457200" y="2362200"/>
            <a:ext cx="8229600" cy="3735375"/>
          </a:xfrm>
        </p:spPr>
        <p:style>
          <a:lnRef idx="1">
            <a:schemeClr val="accent1"/>
          </a:lnRef>
          <a:fillRef idx="2">
            <a:schemeClr val="accent1"/>
          </a:fillRef>
          <a:effectRef idx="1">
            <a:schemeClr val="accent1"/>
          </a:effectRef>
          <a:fontRef idx="minor">
            <a:schemeClr val="dk1"/>
          </a:fontRef>
        </p:style>
        <p:txBody>
          <a:bodyPr>
            <a:normAutofit/>
          </a:bodyPr>
          <a:lstStyle/>
          <a:p>
            <a:pPr algn="l" rtl="1" eaLnBrk="1" hangingPunct="1">
              <a:lnSpc>
                <a:spcPct val="150000"/>
              </a:lnSpc>
            </a:pPr>
            <a:r>
              <a:rPr lang="en-US" sz="3600" dirty="0" smtClean="0"/>
              <a:t>What?</a:t>
            </a:r>
          </a:p>
          <a:p>
            <a:pPr algn="l" rtl="1" eaLnBrk="1" hangingPunct="1">
              <a:lnSpc>
                <a:spcPct val="150000"/>
              </a:lnSpc>
            </a:pPr>
            <a:r>
              <a:rPr lang="en-US" sz="3600" dirty="0" smtClean="0"/>
              <a:t>Where?</a:t>
            </a:r>
          </a:p>
          <a:p>
            <a:pPr algn="l" rtl="1" eaLnBrk="1" hangingPunct="1">
              <a:lnSpc>
                <a:spcPct val="150000"/>
              </a:lnSpc>
            </a:pPr>
            <a:r>
              <a:rPr lang="en-US" sz="3600" dirty="0" smtClean="0"/>
              <a:t>When?</a:t>
            </a:r>
          </a:p>
          <a:p>
            <a:pPr algn="l" rtl="1" eaLnBrk="1" hangingPunct="1">
              <a:lnSpc>
                <a:spcPct val="150000"/>
              </a:lnSpc>
            </a:pPr>
            <a:r>
              <a:rPr lang="en-US" sz="3600" dirty="0" smtClean="0"/>
              <a:t>Who/To whom</a:t>
            </a:r>
            <a:r>
              <a:rPr lang="en-US" sz="3600" dirty="0" smtClean="0">
                <a:solidFill>
                  <a:schemeClr val="accent3">
                    <a:lumMod val="40000"/>
                    <a:lumOff val="60000"/>
                  </a:schemeClr>
                </a:solidFill>
              </a:rPr>
              <a:t>?</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6" name="Rectangle 4"/>
          <p:cNvSpPr>
            <a:spLocks noChangeArrowheads="1"/>
          </p:cNvSpPr>
          <p:nvPr/>
        </p:nvSpPr>
        <p:spPr bwMode="auto">
          <a:xfrm>
            <a:off x="457200" y="1905000"/>
            <a:ext cx="7848600" cy="4247317"/>
          </a:xfrm>
          <a:prstGeom prst="rect">
            <a:avLst/>
          </a:prstGeom>
          <a:ln>
            <a:headEnd/>
            <a:tailEnd/>
          </a:ln>
        </p:spPr>
        <p:style>
          <a:lnRef idx="0">
            <a:schemeClr val="accent5"/>
          </a:lnRef>
          <a:fillRef idx="3">
            <a:schemeClr val="accent5"/>
          </a:fillRef>
          <a:effectRef idx="3">
            <a:schemeClr val="accent5"/>
          </a:effectRef>
          <a:fontRef idx="minor">
            <a:schemeClr val="lt1"/>
          </a:fontRef>
        </p:style>
        <p:txBody>
          <a:bodyPr wrap="square">
            <a:spAutoFit/>
          </a:bodyPr>
          <a:lstStyle/>
          <a:p>
            <a:pPr marL="457200" indent="-457200" algn="r" rtl="1">
              <a:lnSpc>
                <a:spcPct val="150000"/>
              </a:lnSpc>
              <a:buFont typeface="Wingdings" pitchFamily="2" charset="2"/>
              <a:buChar char="ü"/>
            </a:pPr>
            <a:r>
              <a:rPr lang="ar-SA" sz="4400" b="1" dirty="0">
                <a:cs typeface="Mitra" pitchFamily="2" charset="-78"/>
              </a:rPr>
              <a:t>  چرا انجام آن ضرورت دارد ؟ </a:t>
            </a:r>
          </a:p>
          <a:p>
            <a:pPr marL="457200" indent="-457200" algn="r" rtl="1">
              <a:lnSpc>
                <a:spcPct val="150000"/>
              </a:lnSpc>
              <a:buFont typeface="Wingdings" pitchFamily="2" charset="2"/>
              <a:buChar char="ü"/>
            </a:pPr>
            <a:endParaRPr lang="ar-SA" sz="2400" b="1" dirty="0">
              <a:solidFill>
                <a:srgbClr val="92D050"/>
              </a:solidFill>
              <a:cs typeface="Mitra" pitchFamily="2" charset="-78"/>
            </a:endParaRPr>
          </a:p>
          <a:p>
            <a:pPr marL="457200" indent="-457200" algn="r" rtl="1">
              <a:lnSpc>
                <a:spcPct val="150000"/>
              </a:lnSpc>
              <a:buFont typeface="Wingdings" pitchFamily="2" charset="2"/>
              <a:buChar char="ü"/>
            </a:pPr>
            <a:r>
              <a:rPr lang="ar-SA" sz="4400" b="1" dirty="0">
                <a:cs typeface="Mitra" pitchFamily="2" charset="-78"/>
              </a:rPr>
              <a:t>  انجام آن داراي چه ارزشي است ؟ </a:t>
            </a:r>
          </a:p>
          <a:p>
            <a:pPr marL="457200" indent="-457200" algn="r" rtl="1">
              <a:lnSpc>
                <a:spcPct val="150000"/>
              </a:lnSpc>
              <a:buFont typeface="Wingdings" pitchFamily="2" charset="2"/>
              <a:buChar char="ü"/>
            </a:pPr>
            <a:endParaRPr lang="ar-SA" sz="2400" b="1" dirty="0">
              <a:solidFill>
                <a:srgbClr val="92D050"/>
              </a:solidFill>
              <a:cs typeface="Mitra" pitchFamily="2" charset="-78"/>
            </a:endParaRPr>
          </a:p>
          <a:p>
            <a:pPr marL="457200" indent="-457200" algn="r" rtl="1">
              <a:lnSpc>
                <a:spcPct val="150000"/>
              </a:lnSpc>
              <a:buFont typeface="Wingdings" pitchFamily="2" charset="2"/>
              <a:buChar char="ü"/>
            </a:pPr>
            <a:r>
              <a:rPr lang="ar-SA" sz="4400" b="1" dirty="0">
                <a:cs typeface="Mitra" pitchFamily="2" charset="-78"/>
              </a:rPr>
              <a:t>  نتايج حاصل از آن به چه كار مي‌آيد ؟ </a:t>
            </a:r>
          </a:p>
        </p:txBody>
      </p:sp>
      <p:sp>
        <p:nvSpPr>
          <p:cNvPr id="166917" name="Rectangle 5"/>
          <p:cNvSpPr>
            <a:spLocks noChangeArrowheads="1"/>
          </p:cNvSpPr>
          <p:nvPr/>
        </p:nvSpPr>
        <p:spPr bwMode="auto">
          <a:xfrm>
            <a:off x="457200" y="457200"/>
            <a:ext cx="7848600" cy="1200329"/>
          </a:xfrm>
          <a:prstGeom prst="rect">
            <a:avLst/>
          </a:prstGeom>
          <a:ln>
            <a:headEnd/>
            <a:tailEnd/>
          </a:ln>
        </p:spPr>
        <p:style>
          <a:lnRef idx="0">
            <a:schemeClr val="accent4"/>
          </a:lnRef>
          <a:fillRef idx="3">
            <a:schemeClr val="accent4"/>
          </a:fillRef>
          <a:effectRef idx="3">
            <a:schemeClr val="accent4"/>
          </a:effectRef>
          <a:fontRef idx="minor">
            <a:schemeClr val="lt1"/>
          </a:fontRef>
        </p:style>
        <p:txBody>
          <a:bodyPr wrap="square">
            <a:spAutoFit/>
          </a:bodyPr>
          <a:lstStyle/>
          <a:p>
            <a:pPr algn="ctr">
              <a:lnSpc>
                <a:spcPct val="150000"/>
              </a:lnSpc>
              <a:spcBef>
                <a:spcPct val="0"/>
              </a:spcBef>
            </a:pPr>
            <a:r>
              <a:rPr lang="fa-IR" sz="4800" b="1" dirty="0" smtClean="0">
                <a:cs typeface="B Titr" pitchFamily="2" charset="-78"/>
              </a:rPr>
              <a:t>2. </a:t>
            </a:r>
            <a:r>
              <a:rPr lang="ar-SA" sz="4800" b="1" dirty="0" smtClean="0">
                <a:cs typeface="B Titr" pitchFamily="2" charset="-78"/>
              </a:rPr>
              <a:t>اهميت </a:t>
            </a:r>
            <a:r>
              <a:rPr lang="ar-SA" sz="4800" b="1" dirty="0">
                <a:cs typeface="B Titr" pitchFamily="2" charset="-78"/>
              </a:rPr>
              <a:t>و ضرورت </a:t>
            </a:r>
            <a:r>
              <a:rPr lang="ar-SA" sz="4800" b="1" dirty="0" smtClean="0">
                <a:cs typeface="B Titr" pitchFamily="2" charset="-78"/>
              </a:rPr>
              <a:t>مس</a:t>
            </a:r>
            <a:r>
              <a:rPr lang="fa-IR" sz="4800" b="1" dirty="0" smtClean="0">
                <a:cs typeface="B Titr" pitchFamily="2" charset="-78"/>
              </a:rPr>
              <a:t>ا</a:t>
            </a:r>
            <a:r>
              <a:rPr lang="ar-SA" sz="4800" b="1" dirty="0" smtClean="0">
                <a:cs typeface="B Titr" pitchFamily="2" charset="-78"/>
              </a:rPr>
              <a:t>له </a:t>
            </a:r>
            <a:endParaRPr lang="ar-SA" sz="4800" b="1" dirty="0">
              <a:cs typeface="B Titr" pitchFamily="2" charset="-7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166917">
                                            <p:txEl>
                                              <p:pRg st="0" end="0"/>
                                            </p:txEl>
                                          </p:spTgt>
                                        </p:tgtEl>
                                        <p:attrNameLst>
                                          <p:attrName>style.visibility</p:attrName>
                                        </p:attrNameLst>
                                      </p:cBhvr>
                                      <p:to>
                                        <p:strVal val="visible"/>
                                      </p:to>
                                    </p:set>
                                    <p:animEffect transition="in" filter="slide(fromRight)">
                                      <p:cBhvr>
                                        <p:cTn id="7" dur="500"/>
                                        <p:tgtEl>
                                          <p:spTgt spid="16691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2" fill="hold" grpId="0" nodeType="clickEffect">
                                  <p:stCondLst>
                                    <p:cond delay="0"/>
                                  </p:stCondLst>
                                  <p:childTnLst>
                                    <p:set>
                                      <p:cBhvr>
                                        <p:cTn id="11" dur="1" fill="hold">
                                          <p:stCondLst>
                                            <p:cond delay="0"/>
                                          </p:stCondLst>
                                        </p:cTn>
                                        <p:tgtEl>
                                          <p:spTgt spid="166916">
                                            <p:txEl>
                                              <p:pRg st="0" end="0"/>
                                            </p:txEl>
                                          </p:spTgt>
                                        </p:tgtEl>
                                        <p:attrNameLst>
                                          <p:attrName>style.visibility</p:attrName>
                                        </p:attrNameLst>
                                      </p:cBhvr>
                                      <p:to>
                                        <p:strVal val="visible"/>
                                      </p:to>
                                    </p:set>
                                    <p:animEffect transition="in" filter="slide(fromRight)">
                                      <p:cBhvr>
                                        <p:cTn id="12" dur="500"/>
                                        <p:tgtEl>
                                          <p:spTgt spid="16691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2" fill="hold" grpId="0" nodeType="clickEffect">
                                  <p:stCondLst>
                                    <p:cond delay="0"/>
                                  </p:stCondLst>
                                  <p:childTnLst>
                                    <p:set>
                                      <p:cBhvr>
                                        <p:cTn id="16" dur="1" fill="hold">
                                          <p:stCondLst>
                                            <p:cond delay="0"/>
                                          </p:stCondLst>
                                        </p:cTn>
                                        <p:tgtEl>
                                          <p:spTgt spid="166916">
                                            <p:txEl>
                                              <p:pRg st="2" end="2"/>
                                            </p:txEl>
                                          </p:spTgt>
                                        </p:tgtEl>
                                        <p:attrNameLst>
                                          <p:attrName>style.visibility</p:attrName>
                                        </p:attrNameLst>
                                      </p:cBhvr>
                                      <p:to>
                                        <p:strVal val="visible"/>
                                      </p:to>
                                    </p:set>
                                    <p:animEffect transition="in" filter="slide(fromRight)">
                                      <p:cBhvr>
                                        <p:cTn id="17" dur="500"/>
                                        <p:tgtEl>
                                          <p:spTgt spid="16691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2" fill="hold" grpId="0" nodeType="clickEffect">
                                  <p:stCondLst>
                                    <p:cond delay="0"/>
                                  </p:stCondLst>
                                  <p:childTnLst>
                                    <p:set>
                                      <p:cBhvr>
                                        <p:cTn id="21" dur="1" fill="hold">
                                          <p:stCondLst>
                                            <p:cond delay="0"/>
                                          </p:stCondLst>
                                        </p:cTn>
                                        <p:tgtEl>
                                          <p:spTgt spid="166916">
                                            <p:txEl>
                                              <p:pRg st="4" end="4"/>
                                            </p:txEl>
                                          </p:spTgt>
                                        </p:tgtEl>
                                        <p:attrNameLst>
                                          <p:attrName>style.visibility</p:attrName>
                                        </p:attrNameLst>
                                      </p:cBhvr>
                                      <p:to>
                                        <p:strVal val="visible"/>
                                      </p:to>
                                    </p:set>
                                    <p:animEffect transition="in" filter="slide(fromRight)">
                                      <p:cBhvr>
                                        <p:cTn id="22" dur="500"/>
                                        <p:tgtEl>
                                          <p:spTgt spid="16691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916" grpId="0" build="p" autoUpdateAnimBg="0"/>
      <p:bldP spid="166917" grpId="0" build="p" autoUpdateAnimBg="0" advAuto="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5973762"/>
          </a:xfrm>
        </p:spPr>
        <p:txBody>
          <a:bodyPr>
            <a:normAutofit/>
          </a:bodyPr>
          <a:lstStyle/>
          <a:p>
            <a:r>
              <a:rPr lang="fa-IR" sz="8800" dirty="0" smtClean="0">
                <a:cs typeface="B Titr" pitchFamily="2" charset="-78"/>
              </a:rPr>
              <a:t>جلسه دوم</a:t>
            </a:r>
            <a:endParaRPr lang="fa-IR" sz="8800" dirty="0">
              <a:cs typeface="B Titr" pitchFamily="2" charset="-78"/>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6"/>
          </a:lnRef>
          <a:fillRef idx="3">
            <a:schemeClr val="accent6"/>
          </a:fillRef>
          <a:effectRef idx="3">
            <a:schemeClr val="accent6"/>
          </a:effectRef>
          <a:fontRef idx="minor">
            <a:schemeClr val="lt1"/>
          </a:fontRef>
        </p:style>
        <p:txBody>
          <a:bodyPr/>
          <a:lstStyle/>
          <a:p>
            <a:r>
              <a:rPr lang="fa-IR" b="1" dirty="0" smtClean="0">
                <a:cs typeface="B Zar" pitchFamily="2" charset="-78"/>
              </a:rPr>
              <a:t>3. بیان مساله تحقیق</a:t>
            </a:r>
            <a:endParaRPr lang="fa-IR" b="1" dirty="0">
              <a:cs typeface="B Zar" pitchFamily="2" charset="-78"/>
            </a:endParaRPr>
          </a:p>
        </p:txBody>
      </p:sp>
      <p:sp>
        <p:nvSpPr>
          <p:cNvPr id="3" name="Content Placeholder 2"/>
          <p:cNvSpPr>
            <a:spLocks noGrp="1"/>
          </p:cNvSpPr>
          <p:nvPr>
            <p:ph idx="1"/>
          </p:nvPr>
        </p:nvSpPr>
        <p:spPr>
          <a:xfrm>
            <a:off x="457200" y="1600200"/>
            <a:ext cx="8229600" cy="4876800"/>
          </a:xfrm>
        </p:spPr>
        <p:style>
          <a:lnRef idx="1">
            <a:schemeClr val="accent6"/>
          </a:lnRef>
          <a:fillRef idx="2">
            <a:schemeClr val="accent6"/>
          </a:fillRef>
          <a:effectRef idx="1">
            <a:schemeClr val="accent6"/>
          </a:effectRef>
          <a:fontRef idx="minor">
            <a:schemeClr val="dk1"/>
          </a:fontRef>
        </p:style>
        <p:txBody>
          <a:bodyPr>
            <a:normAutofit/>
          </a:bodyPr>
          <a:lstStyle/>
          <a:p>
            <a:pPr algn="just" rtl="1">
              <a:lnSpc>
                <a:spcPct val="150000"/>
              </a:lnSpc>
            </a:pPr>
            <a:r>
              <a:rPr lang="fa-IR" dirty="0" smtClean="0">
                <a:cs typeface="B Zar" pitchFamily="2" charset="-78"/>
              </a:rPr>
              <a:t>در این مرحله محقق سعی دارد </a:t>
            </a:r>
            <a:r>
              <a:rPr lang="fa-IR" b="1" dirty="0" smtClean="0">
                <a:solidFill>
                  <a:srgbClr val="FF0000"/>
                </a:solidFill>
                <a:cs typeface="B Zar" pitchFamily="2" charset="-78"/>
              </a:rPr>
              <a:t>شواهدی</a:t>
            </a:r>
            <a:r>
              <a:rPr lang="fa-IR" dirty="0" smtClean="0">
                <a:cs typeface="B Zar" pitchFamily="2" charset="-78"/>
              </a:rPr>
              <a:t> دال بر وجود مساله عرضه کند. </a:t>
            </a:r>
          </a:p>
          <a:p>
            <a:pPr algn="just" rtl="1">
              <a:lnSpc>
                <a:spcPct val="150000"/>
              </a:lnSpc>
            </a:pPr>
            <a:r>
              <a:rPr lang="fa-IR" dirty="0" smtClean="0">
                <a:cs typeface="B Zar" pitchFamily="2" charset="-78"/>
              </a:rPr>
              <a:t>در واقع مساله مورد نظر را به تصویر می کشد و</a:t>
            </a:r>
            <a:r>
              <a:rPr lang="fa-IR" b="1" dirty="0" smtClean="0">
                <a:solidFill>
                  <a:srgbClr val="FF0000"/>
                </a:solidFill>
                <a:cs typeface="B Zar" pitchFamily="2" charset="-78"/>
              </a:rPr>
              <a:t> ویژگی </a:t>
            </a:r>
            <a:r>
              <a:rPr lang="fa-IR" dirty="0" smtClean="0">
                <a:cs typeface="B Zar" pitchFamily="2" charset="-78"/>
              </a:rPr>
              <a:t>های آن،گستردگی و </a:t>
            </a:r>
            <a:r>
              <a:rPr lang="fa-IR" b="1" dirty="0" smtClean="0">
                <a:solidFill>
                  <a:srgbClr val="FF0000"/>
                </a:solidFill>
                <a:cs typeface="B Zar" pitchFamily="2" charset="-78"/>
              </a:rPr>
              <a:t>علل بروز </a:t>
            </a:r>
            <a:r>
              <a:rPr lang="fa-IR" dirty="0" smtClean="0">
                <a:cs typeface="B Zar" pitchFamily="2" charset="-78"/>
              </a:rPr>
              <a:t>آن را شرح می دهد.</a:t>
            </a:r>
          </a:p>
          <a:p>
            <a:pPr algn="just" rtl="1">
              <a:lnSpc>
                <a:spcPct val="150000"/>
              </a:lnSpc>
            </a:pPr>
            <a:r>
              <a:rPr lang="fa-IR" dirty="0" smtClean="0">
                <a:cs typeface="B Zar" pitchFamily="2" charset="-78"/>
              </a:rPr>
              <a:t>بیان مساله ی دقیق، روشن و قابل اجرا شاید </a:t>
            </a:r>
            <a:r>
              <a:rPr lang="fa-IR" b="1" dirty="0" smtClean="0">
                <a:solidFill>
                  <a:srgbClr val="FF0000"/>
                </a:solidFill>
                <a:cs typeface="B Zar" pitchFamily="2" charset="-78"/>
              </a:rPr>
              <a:t>مشکل ترین </a:t>
            </a:r>
            <a:r>
              <a:rPr lang="fa-IR" dirty="0" smtClean="0">
                <a:cs typeface="B Zar" pitchFamily="2" charset="-78"/>
              </a:rPr>
              <a:t>مرحله تحقیق باشد.</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706562"/>
          </a:xfrm>
        </p:spPr>
        <p:style>
          <a:lnRef idx="0">
            <a:schemeClr val="accent5"/>
          </a:lnRef>
          <a:fillRef idx="3">
            <a:schemeClr val="accent5"/>
          </a:fillRef>
          <a:effectRef idx="3">
            <a:schemeClr val="accent5"/>
          </a:effectRef>
          <a:fontRef idx="minor">
            <a:schemeClr val="lt1"/>
          </a:fontRef>
        </p:style>
        <p:txBody>
          <a:bodyPr>
            <a:normAutofit/>
          </a:bodyPr>
          <a:lstStyle/>
          <a:p>
            <a:r>
              <a:rPr lang="fa-IR" sz="4000" dirty="0" smtClean="0">
                <a:cs typeface="B Titr" pitchFamily="2" charset="-78"/>
              </a:rPr>
              <a:t>فواید مطالعه </a:t>
            </a:r>
            <a:r>
              <a:rPr lang="fa-IR" dirty="0" smtClean="0">
                <a:cs typeface="B Titr" pitchFamily="2" charset="-78"/>
              </a:rPr>
              <a:t/>
            </a:r>
            <a:br>
              <a:rPr lang="fa-IR" dirty="0" smtClean="0">
                <a:cs typeface="B Titr" pitchFamily="2" charset="-78"/>
              </a:rPr>
            </a:br>
            <a:r>
              <a:rPr lang="fa-IR" sz="4000" dirty="0" smtClean="0">
                <a:cs typeface="B Titr" pitchFamily="2" charset="-78"/>
              </a:rPr>
              <a:t>ادبیات و سوابق مساله تحقیق</a:t>
            </a:r>
            <a:endParaRPr lang="en-US" dirty="0">
              <a:cs typeface="B Titr" pitchFamily="2" charset="-78"/>
            </a:endParaRPr>
          </a:p>
        </p:txBody>
      </p:sp>
      <p:sp>
        <p:nvSpPr>
          <p:cNvPr id="3" name="Content Placeholder 2"/>
          <p:cNvSpPr>
            <a:spLocks noGrp="1"/>
          </p:cNvSpPr>
          <p:nvPr>
            <p:ph idx="1"/>
          </p:nvPr>
        </p:nvSpPr>
        <p:spPr>
          <a:xfrm>
            <a:off x="228600" y="2057400"/>
            <a:ext cx="8686800" cy="4343400"/>
          </a:xfrm>
        </p:spPr>
        <p:txBody>
          <a:bodyPr>
            <a:noAutofit/>
          </a:bodyPr>
          <a:lstStyle/>
          <a:p>
            <a:pPr algn="r" rtl="1"/>
            <a:r>
              <a:rPr lang="fa-IR" sz="3600" b="1" dirty="0" smtClean="0">
                <a:solidFill>
                  <a:srgbClr val="FF0000"/>
                </a:solidFill>
                <a:cs typeface="B Zar" pitchFamily="2" charset="-78"/>
              </a:rPr>
              <a:t>اشراف </a:t>
            </a:r>
            <a:r>
              <a:rPr lang="fa-IR" sz="3600" dirty="0" smtClean="0">
                <a:cs typeface="B Zar" pitchFamily="2" charset="-78"/>
              </a:rPr>
              <a:t>بیشتر به موضوع تحقیق و دید بازتر محقق نسبت به آن و </a:t>
            </a:r>
            <a:r>
              <a:rPr lang="fa-IR" sz="3600" b="1" dirty="0" smtClean="0">
                <a:solidFill>
                  <a:srgbClr val="FF0000"/>
                </a:solidFill>
                <a:cs typeface="B Zar" pitchFamily="2" charset="-78"/>
              </a:rPr>
              <a:t>تسلط </a:t>
            </a:r>
            <a:r>
              <a:rPr lang="fa-IR" sz="3600" dirty="0" smtClean="0">
                <a:cs typeface="B Zar" pitchFamily="2" charset="-78"/>
              </a:rPr>
              <a:t>بیشتر بر مساله</a:t>
            </a:r>
          </a:p>
          <a:p>
            <a:pPr algn="r" rtl="1"/>
            <a:r>
              <a:rPr lang="fa-IR" sz="3600" dirty="0" smtClean="0">
                <a:cs typeface="B Zar" pitchFamily="2" charset="-78"/>
              </a:rPr>
              <a:t>عدم دوباره کاری و</a:t>
            </a:r>
            <a:r>
              <a:rPr lang="fa-IR" sz="3600" b="1" dirty="0" smtClean="0">
                <a:solidFill>
                  <a:srgbClr val="FF0000"/>
                </a:solidFill>
                <a:cs typeface="B Zar" pitchFamily="2" charset="-78"/>
              </a:rPr>
              <a:t> تکرار</a:t>
            </a:r>
          </a:p>
          <a:p>
            <a:pPr algn="r" rtl="1"/>
            <a:r>
              <a:rPr lang="fa-IR" sz="3600" dirty="0" smtClean="0">
                <a:cs typeface="B Zar" pitchFamily="2" charset="-78"/>
              </a:rPr>
              <a:t>آگاهی از </a:t>
            </a:r>
            <a:r>
              <a:rPr lang="fa-IR" sz="3600" b="1" dirty="0" smtClean="0">
                <a:solidFill>
                  <a:srgbClr val="FF0000"/>
                </a:solidFill>
                <a:cs typeface="B Zar" pitchFamily="2" charset="-78"/>
              </a:rPr>
              <a:t>روش انجام کار </a:t>
            </a:r>
            <a:r>
              <a:rPr lang="fa-IR" sz="3600" dirty="0" smtClean="0">
                <a:cs typeface="B Zar" pitchFamily="2" charset="-78"/>
              </a:rPr>
              <a:t>توسط دیگران و مسایل و مشکلات مسیر تحقیق</a:t>
            </a:r>
          </a:p>
          <a:p>
            <a:pPr algn="r" rtl="1"/>
            <a:r>
              <a:rPr lang="fa-IR" sz="3600" b="1" dirty="0" smtClean="0">
                <a:solidFill>
                  <a:srgbClr val="FF0000"/>
                </a:solidFill>
                <a:cs typeface="B Zar" pitchFamily="2" charset="-78"/>
              </a:rPr>
              <a:t>شناسایی بهتر متغیرهای </a:t>
            </a:r>
            <a:r>
              <a:rPr lang="fa-IR" sz="3600" dirty="0" smtClean="0">
                <a:cs typeface="B Zar" pitchFamily="2" charset="-78"/>
              </a:rPr>
              <a:t>مورد مطالعه و روابط بین آن ها</a:t>
            </a:r>
          </a:p>
          <a:p>
            <a:pPr algn="r" rtl="1"/>
            <a:r>
              <a:rPr lang="fa-IR" sz="3600" dirty="0" smtClean="0">
                <a:cs typeface="B Zar" pitchFamily="2" charset="-78"/>
              </a:rPr>
              <a:t>کمک به </a:t>
            </a:r>
            <a:r>
              <a:rPr lang="fa-IR" sz="3600" b="1" dirty="0" smtClean="0">
                <a:solidFill>
                  <a:srgbClr val="FF0000"/>
                </a:solidFill>
                <a:cs typeface="B Zar" pitchFamily="2" charset="-78"/>
              </a:rPr>
              <a:t>تدوین فرضیات</a:t>
            </a:r>
            <a:endParaRPr lang="en-US" sz="3600" b="1" dirty="0">
              <a:solidFill>
                <a:srgbClr val="FF0000"/>
              </a:solidFill>
              <a:cs typeface="B Zar" pitchFamily="2" charset="-78"/>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1143000"/>
          </a:xfrm>
        </p:spPr>
        <p:style>
          <a:lnRef idx="2">
            <a:schemeClr val="dk1">
              <a:shade val="50000"/>
            </a:schemeClr>
          </a:lnRef>
          <a:fillRef idx="1">
            <a:schemeClr val="dk1"/>
          </a:fillRef>
          <a:effectRef idx="0">
            <a:schemeClr val="dk1"/>
          </a:effectRef>
          <a:fontRef idx="minor">
            <a:schemeClr val="lt1"/>
          </a:fontRef>
        </p:style>
        <p:txBody>
          <a:bodyPr/>
          <a:lstStyle/>
          <a:p>
            <a:r>
              <a:rPr lang="fa-IR" dirty="0" smtClean="0">
                <a:cs typeface="B Titr" pitchFamily="2" charset="-78"/>
              </a:rPr>
              <a:t>ملاک های تدوین مساله تحقیق</a:t>
            </a:r>
            <a:endParaRPr lang="en-US" dirty="0">
              <a:cs typeface="B Titr" pitchFamily="2" charset="-78"/>
            </a:endParaRPr>
          </a:p>
        </p:txBody>
      </p:sp>
      <p:sp>
        <p:nvSpPr>
          <p:cNvPr id="3" name="Content Placeholder 2"/>
          <p:cNvSpPr>
            <a:spLocks noGrp="1"/>
          </p:cNvSpPr>
          <p:nvPr>
            <p:ph idx="1"/>
          </p:nvPr>
        </p:nvSpPr>
        <p:spPr>
          <a:xfrm>
            <a:off x="228600" y="1447800"/>
            <a:ext cx="8686800" cy="5181600"/>
          </a:xfrm>
        </p:spPr>
        <p:style>
          <a:lnRef idx="1">
            <a:schemeClr val="accent2"/>
          </a:lnRef>
          <a:fillRef idx="2">
            <a:schemeClr val="accent2"/>
          </a:fillRef>
          <a:effectRef idx="1">
            <a:schemeClr val="accent2"/>
          </a:effectRef>
          <a:fontRef idx="minor">
            <a:schemeClr val="dk1"/>
          </a:fontRef>
        </p:style>
        <p:txBody>
          <a:bodyPr>
            <a:noAutofit/>
          </a:bodyPr>
          <a:lstStyle/>
          <a:p>
            <a:pPr algn="r" rtl="1">
              <a:lnSpc>
                <a:spcPct val="160000"/>
              </a:lnSpc>
            </a:pPr>
            <a:r>
              <a:rPr lang="fa-IR" sz="2400" dirty="0" smtClean="0">
                <a:cs typeface="B Zar" pitchFamily="2" charset="-78"/>
              </a:rPr>
              <a:t>واضح، روشن و محدود باشد یعنی اصل </a:t>
            </a:r>
            <a:r>
              <a:rPr lang="fa-IR" sz="2400" b="1" dirty="0" smtClean="0">
                <a:solidFill>
                  <a:srgbClr val="FF0000"/>
                </a:solidFill>
                <a:cs typeface="B Zar" pitchFamily="2" charset="-78"/>
              </a:rPr>
              <a:t>تحدید مساله </a:t>
            </a:r>
            <a:r>
              <a:rPr lang="fa-IR" sz="2400" dirty="0" smtClean="0">
                <a:cs typeface="B Zar" pitchFamily="2" charset="-78"/>
              </a:rPr>
              <a:t>در آن رعایت شود.</a:t>
            </a:r>
          </a:p>
          <a:p>
            <a:pPr algn="r" rtl="1">
              <a:lnSpc>
                <a:spcPct val="160000"/>
              </a:lnSpc>
            </a:pPr>
            <a:r>
              <a:rPr lang="fa-IR" sz="2400" dirty="0" smtClean="0">
                <a:cs typeface="B Zar" pitchFamily="2" charset="-78"/>
              </a:rPr>
              <a:t>مساله باید امکان بررسی داشته باشد و زمینه را برای بیان ادعاهایی پیرامون پاسخ ها و راه حل ها فراهم آورد.(</a:t>
            </a:r>
            <a:r>
              <a:rPr lang="fa-IR" sz="2400" b="1" dirty="0" smtClean="0">
                <a:solidFill>
                  <a:srgbClr val="FF0000"/>
                </a:solidFill>
                <a:cs typeface="B Zar" pitchFamily="2" charset="-78"/>
              </a:rPr>
              <a:t>اصل قابلیت اجرا</a:t>
            </a:r>
            <a:r>
              <a:rPr lang="fa-IR" sz="2400" dirty="0" smtClean="0">
                <a:cs typeface="B Zar" pitchFamily="2" charset="-78"/>
              </a:rPr>
              <a:t>)</a:t>
            </a:r>
          </a:p>
          <a:p>
            <a:pPr algn="r" rtl="1">
              <a:lnSpc>
                <a:spcPct val="160000"/>
              </a:lnSpc>
            </a:pPr>
            <a:r>
              <a:rPr lang="fa-IR" sz="2400" dirty="0" smtClean="0">
                <a:cs typeface="B Zar" pitchFamily="2" charset="-78"/>
              </a:rPr>
              <a:t>مساله تحقیق نباید بر داوری ها و قضاوت های </a:t>
            </a:r>
            <a:r>
              <a:rPr lang="fa-IR" sz="2400" b="1" dirty="0" smtClean="0">
                <a:solidFill>
                  <a:srgbClr val="FF0000"/>
                </a:solidFill>
                <a:cs typeface="B Zar" pitchFamily="2" charset="-78"/>
              </a:rPr>
              <a:t>غیر علمی </a:t>
            </a:r>
            <a:r>
              <a:rPr lang="fa-IR" sz="2400" dirty="0" smtClean="0">
                <a:cs typeface="B Zar" pitchFamily="2" charset="-78"/>
              </a:rPr>
              <a:t>تاکید داشته باشد و جهت گیری ارزشی، فلسفی، اخلاقی و... را در تحقیق ایجاد کند.</a:t>
            </a:r>
          </a:p>
          <a:p>
            <a:pPr algn="r" rtl="1">
              <a:lnSpc>
                <a:spcPct val="160000"/>
              </a:lnSpc>
            </a:pPr>
            <a:r>
              <a:rPr lang="fa-IR" sz="2400" dirty="0" smtClean="0">
                <a:cs typeface="B Zar" pitchFamily="2" charset="-78"/>
              </a:rPr>
              <a:t> مساله تحقیق نباید به صورت پیش بینی کلی و </a:t>
            </a:r>
            <a:r>
              <a:rPr lang="fa-IR" sz="2400" b="1" dirty="0" smtClean="0">
                <a:solidFill>
                  <a:srgbClr val="FF0000"/>
                </a:solidFill>
                <a:cs typeface="B Zar" pitchFamily="2" charset="-78"/>
              </a:rPr>
              <a:t>بیان روزنامه ای </a:t>
            </a:r>
            <a:r>
              <a:rPr lang="fa-IR" sz="2400" dirty="0" smtClean="0">
                <a:cs typeface="B Zar" pitchFamily="2" charset="-78"/>
              </a:rPr>
              <a:t>باشد و ادعاهای غیر قابل بررسی و آزمون را مطرح کند.</a:t>
            </a:r>
          </a:p>
          <a:p>
            <a:pPr algn="r" rtl="1">
              <a:lnSpc>
                <a:spcPct val="160000"/>
              </a:lnSpc>
            </a:pPr>
            <a:r>
              <a:rPr lang="fa-IR" sz="2400" b="1" dirty="0" smtClean="0">
                <a:solidFill>
                  <a:srgbClr val="FF0000"/>
                </a:solidFill>
                <a:cs typeface="B Zar" pitchFamily="2" charset="-78"/>
              </a:rPr>
              <a:t>مساله اصلی </a:t>
            </a:r>
            <a:r>
              <a:rPr lang="fa-IR" sz="2400" dirty="0" smtClean="0">
                <a:cs typeface="B Zar" pitchFamily="2" charset="-78"/>
              </a:rPr>
              <a:t>تحقیق باید به صورت سوالی مطرح گردد</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1"/>
          </a:lnRef>
          <a:fillRef idx="3">
            <a:schemeClr val="accent1"/>
          </a:fillRef>
          <a:effectRef idx="3">
            <a:schemeClr val="accent1"/>
          </a:effectRef>
          <a:fontRef idx="minor">
            <a:schemeClr val="lt1"/>
          </a:fontRef>
        </p:style>
        <p:txBody>
          <a:bodyPr/>
          <a:lstStyle/>
          <a:p>
            <a:r>
              <a:rPr lang="fa-IR" b="1" dirty="0" smtClean="0">
                <a:cs typeface="B Zar" pitchFamily="2" charset="-78"/>
              </a:rPr>
              <a:t>نمونه ای برای اجزای بیان مساله</a:t>
            </a:r>
            <a:endParaRPr lang="fa-IR" b="1" dirty="0">
              <a:cs typeface="B Zar" pitchFamily="2" charset="-78"/>
            </a:endParaRPr>
          </a:p>
        </p:txBody>
      </p:sp>
      <p:sp>
        <p:nvSpPr>
          <p:cNvPr id="3" name="Content Placeholder 2"/>
          <p:cNvSpPr>
            <a:spLocks noGrp="1"/>
          </p:cNvSpPr>
          <p:nvPr>
            <p:ph idx="1"/>
          </p:nvPr>
        </p:nvSpPr>
        <p:spPr>
          <a:xfrm>
            <a:off x="457200" y="1600200"/>
            <a:ext cx="8229600" cy="4953000"/>
          </a:xfrm>
          <a:blipFill>
            <a:blip r:embed="rId3"/>
            <a:tile tx="0" ty="0" sx="100000" sy="100000" flip="none" algn="tl"/>
          </a:blipFill>
        </p:spPr>
        <p:txBody>
          <a:bodyPr>
            <a:normAutofit fontScale="92500" lnSpcReduction="10000"/>
          </a:bodyPr>
          <a:lstStyle/>
          <a:p>
            <a:pPr algn="r" rtl="1"/>
            <a:r>
              <a:rPr lang="fa-IR" b="1" dirty="0" smtClean="0">
                <a:solidFill>
                  <a:srgbClr val="FF0000"/>
                </a:solidFill>
                <a:cs typeface="B Zar" pitchFamily="2" charset="-78"/>
              </a:rPr>
              <a:t>تعریف مشکل: </a:t>
            </a:r>
            <a:r>
              <a:rPr lang="fa-IR" dirty="0" smtClean="0">
                <a:cs typeface="B Zar" pitchFamily="2" charset="-78"/>
              </a:rPr>
              <a:t>نارضایتی کارکنان-کارایی پایین- محصولات نامرغوب، عدم درک مطلب و مشکل بودن مورد و ...</a:t>
            </a:r>
          </a:p>
          <a:p>
            <a:pPr algn="r" rtl="1"/>
            <a:r>
              <a:rPr lang="fa-IR" b="1" dirty="0" smtClean="0">
                <a:solidFill>
                  <a:srgbClr val="FF0000"/>
                </a:solidFill>
                <a:cs typeface="B Zar" pitchFamily="2" charset="-78"/>
              </a:rPr>
              <a:t>اهمیت مساله: </a:t>
            </a:r>
            <a:r>
              <a:rPr lang="fa-IR" dirty="0" smtClean="0">
                <a:cs typeface="B Zar" pitchFamily="2" charset="-78"/>
              </a:rPr>
              <a:t>80 درصد دانش آموزان مطلع نیستند</a:t>
            </a:r>
          </a:p>
          <a:p>
            <a:pPr algn="r" rtl="1"/>
            <a:r>
              <a:rPr lang="fa-IR" b="1" dirty="0" smtClean="0">
                <a:solidFill>
                  <a:srgbClr val="FF0000"/>
                </a:solidFill>
                <a:cs typeface="B Zar" pitchFamily="2" charset="-78"/>
              </a:rPr>
              <a:t>نحوه برخورد فعلی با مشکل </a:t>
            </a:r>
            <a:r>
              <a:rPr lang="fa-IR" dirty="0" smtClean="0">
                <a:cs typeface="B Zar" pitchFamily="2" charset="-78"/>
              </a:rPr>
              <a:t>و کارهایی که تا به حال انجام شده : تحقیقاتی انجام شده و لی باز مشکل رفع نشده است.</a:t>
            </a:r>
          </a:p>
          <a:p>
            <a:pPr algn="r" rtl="1"/>
            <a:r>
              <a:rPr lang="fa-IR" b="1" dirty="0" smtClean="0">
                <a:solidFill>
                  <a:srgbClr val="FF0000"/>
                </a:solidFill>
                <a:cs typeface="B Zar" pitchFamily="2" charset="-78"/>
              </a:rPr>
              <a:t>عوارض ناشی از بروز مشکل</a:t>
            </a:r>
            <a:r>
              <a:rPr lang="fa-IR" dirty="0" smtClean="0">
                <a:cs typeface="B Zar" pitchFamily="2" charset="-78"/>
              </a:rPr>
              <a:t>: ناتوانی مثلا دانشجویان یا دانش اموزان در این مورد</a:t>
            </a:r>
          </a:p>
          <a:p>
            <a:pPr algn="r" rtl="1"/>
            <a:r>
              <a:rPr lang="fa-IR" b="1" dirty="0" smtClean="0">
                <a:solidFill>
                  <a:srgbClr val="FF0000"/>
                </a:solidFill>
                <a:cs typeface="B Zar" pitchFamily="2" charset="-78"/>
              </a:rPr>
              <a:t>راه حل های موجود: </a:t>
            </a:r>
            <a:r>
              <a:rPr lang="fa-IR" dirty="0" smtClean="0">
                <a:cs typeface="B Zar" pitchFamily="2" charset="-78"/>
              </a:rPr>
              <a:t>(راه حل هایی که دیگرا ن ارائه داده اند)</a:t>
            </a:r>
          </a:p>
          <a:p>
            <a:pPr algn="r" rtl="1"/>
            <a:r>
              <a:rPr lang="fa-IR" b="1" dirty="0" smtClean="0">
                <a:solidFill>
                  <a:srgbClr val="FF0000"/>
                </a:solidFill>
                <a:cs typeface="B Zar" pitchFamily="2" charset="-78"/>
              </a:rPr>
              <a:t>محقق چه کاری </a:t>
            </a:r>
            <a:r>
              <a:rPr lang="fa-IR" dirty="0" smtClean="0">
                <a:cs typeface="B Zar" pitchFamily="2" charset="-78"/>
              </a:rPr>
              <a:t>می خواهد انجام دهد؟</a:t>
            </a:r>
          </a:p>
          <a:p>
            <a:pPr algn="r" rtl="1"/>
            <a:r>
              <a:rPr lang="fa-IR" b="1" dirty="0" smtClean="0">
                <a:solidFill>
                  <a:srgbClr val="FF0000"/>
                </a:solidFill>
                <a:cs typeface="B Zar" pitchFamily="2" charset="-78"/>
              </a:rPr>
              <a:t>فواید حاصل </a:t>
            </a:r>
            <a:r>
              <a:rPr lang="fa-IR" dirty="0" smtClean="0">
                <a:cs typeface="B Zar" pitchFamily="2" charset="-78"/>
              </a:rPr>
              <a:t>از اجرای این تحقیق</a:t>
            </a:r>
          </a:p>
          <a:p>
            <a:pPr algn="r" rtl="1"/>
            <a:endParaRPr lang="fa-IR" dirty="0" smtClean="0">
              <a:solidFill>
                <a:srgbClr val="92D050"/>
              </a:solidFill>
              <a:cs typeface="B Zar" pitchFamily="2" charset="-78"/>
            </a:endParaRPr>
          </a:p>
          <a:p>
            <a:pPr algn="r" rtl="1"/>
            <a:endParaRPr lang="fa-IR" dirty="0">
              <a:solidFill>
                <a:srgbClr val="92D050"/>
              </a:solidFill>
              <a:cs typeface="B Zar" pitchFamily="2" charset="-78"/>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228600" y="1346200"/>
            <a:ext cx="8534400" cy="5047536"/>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wrap="square">
            <a:spAutoFit/>
          </a:bodyPr>
          <a:lstStyle/>
          <a:p>
            <a:pPr marL="457200" indent="-457200" algn="r" rtl="1">
              <a:lnSpc>
                <a:spcPct val="200000"/>
              </a:lnSpc>
              <a:buFont typeface="Wingdings" pitchFamily="2" charset="2"/>
              <a:buChar char="ü"/>
            </a:pPr>
            <a:r>
              <a:rPr lang="ar-SA" sz="2400" b="1" dirty="0">
                <a:solidFill>
                  <a:schemeClr val="bg1"/>
                </a:solidFill>
                <a:cs typeface="Mitra" pitchFamily="2" charset="-78"/>
              </a:rPr>
              <a:t> </a:t>
            </a:r>
            <a:r>
              <a:rPr lang="ar-SA" sz="2800" b="1" dirty="0">
                <a:cs typeface="Mitra" pitchFamily="2" charset="-78"/>
              </a:rPr>
              <a:t>آيا </a:t>
            </a:r>
            <a:r>
              <a:rPr lang="ar-SA" sz="2800" b="1" dirty="0" smtClean="0">
                <a:cs typeface="Mitra" pitchFamily="2" charset="-78"/>
              </a:rPr>
              <a:t>مس</a:t>
            </a:r>
            <a:r>
              <a:rPr lang="fa-IR" sz="2800" b="1" dirty="0" smtClean="0">
                <a:cs typeface="Mitra" pitchFamily="2" charset="-78"/>
              </a:rPr>
              <a:t>ا</a:t>
            </a:r>
            <a:r>
              <a:rPr lang="ar-SA" sz="2800" b="1" dirty="0" smtClean="0">
                <a:cs typeface="Mitra" pitchFamily="2" charset="-78"/>
              </a:rPr>
              <a:t>له </a:t>
            </a:r>
            <a:r>
              <a:rPr lang="ar-SA" sz="2800" b="1" dirty="0">
                <a:cs typeface="Mitra" pitchFamily="2" charset="-78"/>
              </a:rPr>
              <a:t>تحقيق به روز (جديد) است ؟ </a:t>
            </a:r>
          </a:p>
          <a:p>
            <a:pPr marL="457200" indent="-457200" algn="r" rtl="1">
              <a:lnSpc>
                <a:spcPct val="200000"/>
              </a:lnSpc>
              <a:buFont typeface="Wingdings" pitchFamily="2" charset="2"/>
              <a:buChar char="ü"/>
            </a:pPr>
            <a:r>
              <a:rPr lang="ar-SA" sz="2800" b="1" dirty="0">
                <a:cs typeface="Mitra" pitchFamily="2" charset="-78"/>
              </a:rPr>
              <a:t> آيا </a:t>
            </a:r>
            <a:r>
              <a:rPr lang="ar-SA" sz="2800" b="1" dirty="0" smtClean="0">
                <a:cs typeface="Mitra" pitchFamily="2" charset="-78"/>
              </a:rPr>
              <a:t>مس</a:t>
            </a:r>
            <a:r>
              <a:rPr lang="fa-IR" sz="2800" b="1" dirty="0" smtClean="0">
                <a:cs typeface="Mitra" pitchFamily="2" charset="-78"/>
              </a:rPr>
              <a:t>ا</a:t>
            </a:r>
            <a:r>
              <a:rPr lang="ar-SA" sz="2800" b="1" dirty="0" smtClean="0">
                <a:cs typeface="Mitra" pitchFamily="2" charset="-78"/>
              </a:rPr>
              <a:t>له </a:t>
            </a:r>
            <a:r>
              <a:rPr lang="ar-SA" sz="2800" b="1" dirty="0">
                <a:cs typeface="Mitra" pitchFamily="2" charset="-78"/>
              </a:rPr>
              <a:t>تحقيق رابطه بين پديده ها را مورد بررسي قرار مي‌دهد؟ </a:t>
            </a:r>
          </a:p>
          <a:p>
            <a:pPr marL="457200" indent="-457200" algn="r" rtl="1">
              <a:lnSpc>
                <a:spcPct val="200000"/>
              </a:lnSpc>
              <a:buFont typeface="Wingdings" pitchFamily="2" charset="2"/>
              <a:buChar char="ü"/>
            </a:pPr>
            <a:r>
              <a:rPr lang="ar-SA" sz="2800" b="1" dirty="0">
                <a:cs typeface="Mitra" pitchFamily="2" charset="-78"/>
              </a:rPr>
              <a:t>آيا </a:t>
            </a:r>
            <a:r>
              <a:rPr lang="ar-SA" sz="2800" b="1" dirty="0" smtClean="0">
                <a:cs typeface="Mitra" pitchFamily="2" charset="-78"/>
              </a:rPr>
              <a:t>مس</a:t>
            </a:r>
            <a:r>
              <a:rPr lang="fa-IR" sz="2800" b="1" dirty="0" smtClean="0">
                <a:cs typeface="Mitra" pitchFamily="2" charset="-78"/>
              </a:rPr>
              <a:t>ا</a:t>
            </a:r>
            <a:r>
              <a:rPr lang="ar-SA" sz="2800" b="1" dirty="0" smtClean="0">
                <a:cs typeface="Mitra" pitchFamily="2" charset="-78"/>
              </a:rPr>
              <a:t>له </a:t>
            </a:r>
            <a:r>
              <a:rPr lang="ar-SA" sz="2800" b="1" dirty="0">
                <a:cs typeface="Mitra" pitchFamily="2" charset="-78"/>
              </a:rPr>
              <a:t>تحقيق روشن و ‌صريح بيان شده است ؟ </a:t>
            </a:r>
          </a:p>
          <a:p>
            <a:pPr marL="457200" indent="-457200" algn="r" rtl="1">
              <a:lnSpc>
                <a:spcPct val="200000"/>
              </a:lnSpc>
              <a:buFont typeface="Wingdings" pitchFamily="2" charset="2"/>
              <a:buChar char="ü"/>
            </a:pPr>
            <a:r>
              <a:rPr lang="ar-SA" sz="2800" b="1" dirty="0">
                <a:cs typeface="Mitra" pitchFamily="2" charset="-78"/>
              </a:rPr>
              <a:t> آيا دامنه </a:t>
            </a:r>
            <a:r>
              <a:rPr lang="ar-SA" sz="2800" b="1" dirty="0" smtClean="0">
                <a:cs typeface="Mitra" pitchFamily="2" charset="-78"/>
              </a:rPr>
              <a:t>مس</a:t>
            </a:r>
            <a:r>
              <a:rPr lang="fa-IR" sz="2800" b="1" dirty="0" smtClean="0">
                <a:cs typeface="Mitra" pitchFamily="2" charset="-78"/>
              </a:rPr>
              <a:t>ا</a:t>
            </a:r>
            <a:r>
              <a:rPr lang="ar-SA" sz="2800" b="1" dirty="0" smtClean="0">
                <a:cs typeface="Mitra" pitchFamily="2" charset="-78"/>
              </a:rPr>
              <a:t>له </a:t>
            </a:r>
            <a:r>
              <a:rPr lang="ar-SA" sz="2800" b="1" dirty="0">
                <a:cs typeface="Mitra" pitchFamily="2" charset="-78"/>
              </a:rPr>
              <a:t>تحقيق محدود شده است ؟ </a:t>
            </a:r>
          </a:p>
          <a:p>
            <a:pPr marL="457200" indent="-457200" algn="r" rtl="1">
              <a:lnSpc>
                <a:spcPct val="200000"/>
              </a:lnSpc>
              <a:buFont typeface="Wingdings" pitchFamily="2" charset="2"/>
              <a:buChar char="ü"/>
            </a:pPr>
            <a:r>
              <a:rPr lang="ar-SA" sz="2800" b="1" dirty="0">
                <a:cs typeface="Mitra" pitchFamily="2" charset="-78"/>
              </a:rPr>
              <a:t> آيا براي تحقيق منابع مالي لازم در اختيار است ؟ </a:t>
            </a:r>
          </a:p>
          <a:p>
            <a:pPr marL="457200" indent="-457200" algn="r" rtl="1">
              <a:lnSpc>
                <a:spcPct val="200000"/>
              </a:lnSpc>
              <a:buFont typeface="Wingdings" pitchFamily="2" charset="2"/>
              <a:buChar char="ü"/>
            </a:pPr>
            <a:r>
              <a:rPr lang="ar-SA" sz="2400" b="1" dirty="0">
                <a:cs typeface="Mitra" pitchFamily="2" charset="-78"/>
              </a:rPr>
              <a:t> آيا امكانات پرسنلي، زماني، تجهيزاتي لازم براي تحقيق وجود دارد؟ </a:t>
            </a:r>
          </a:p>
        </p:txBody>
      </p:sp>
      <p:sp>
        <p:nvSpPr>
          <p:cNvPr id="29699" name="Rectangle 3"/>
          <p:cNvSpPr>
            <a:spLocks noChangeArrowheads="1"/>
          </p:cNvSpPr>
          <p:nvPr/>
        </p:nvSpPr>
        <p:spPr bwMode="auto">
          <a:xfrm>
            <a:off x="304800" y="304800"/>
            <a:ext cx="8534400" cy="701675"/>
          </a:xfrm>
          <a:prstGeom prst="rect">
            <a:avLst/>
          </a:prstGeom>
          <a:ln>
            <a:headEnd/>
            <a:tailEnd/>
          </a:ln>
        </p:spPr>
        <p:style>
          <a:lnRef idx="0">
            <a:schemeClr val="dk1"/>
          </a:lnRef>
          <a:fillRef idx="3">
            <a:schemeClr val="dk1"/>
          </a:fillRef>
          <a:effectRef idx="3">
            <a:schemeClr val="dk1"/>
          </a:effectRef>
          <a:fontRef idx="minor">
            <a:schemeClr val="lt1"/>
          </a:fontRef>
        </p:style>
        <p:txBody>
          <a:bodyPr wrap="square">
            <a:spAutoFit/>
          </a:bodyPr>
          <a:lstStyle/>
          <a:p>
            <a:pPr algn="ctr">
              <a:spcBef>
                <a:spcPct val="0"/>
              </a:spcBef>
            </a:pPr>
            <a:r>
              <a:rPr lang="ar-SA" sz="4000" b="1" dirty="0">
                <a:cs typeface="Mitra" pitchFamily="2" charset="-78"/>
              </a:rPr>
              <a:t>ارزشيابي </a:t>
            </a:r>
            <a:r>
              <a:rPr lang="fa-IR" sz="4000" b="1" dirty="0" smtClean="0">
                <a:cs typeface="Mitra" pitchFamily="2" charset="-78"/>
              </a:rPr>
              <a:t>سوال </a:t>
            </a:r>
            <a:r>
              <a:rPr lang="ar-SA" sz="4000" b="1" dirty="0" smtClean="0">
                <a:cs typeface="Mitra" pitchFamily="2" charset="-78"/>
              </a:rPr>
              <a:t>تحقيق </a:t>
            </a:r>
            <a:endParaRPr lang="ar-SA" sz="4000" b="1" dirty="0">
              <a:cs typeface="Mitra" pitchFamily="2" charset="-7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9699"/>
                                        </p:tgtEl>
                                        <p:attrNameLst>
                                          <p:attrName>style.visibility</p:attrName>
                                        </p:attrNameLst>
                                      </p:cBhvr>
                                      <p:to>
                                        <p:strVal val="visible"/>
                                      </p:to>
                                    </p:set>
                                    <p:anim calcmode="lin" valueType="num">
                                      <p:cBhvr>
                                        <p:cTn id="7" dur="500" fill="hold"/>
                                        <p:tgtEl>
                                          <p:spTgt spid="29699"/>
                                        </p:tgtEl>
                                        <p:attrNameLst>
                                          <p:attrName>ppt_w</p:attrName>
                                        </p:attrNameLst>
                                      </p:cBhvr>
                                      <p:tavLst>
                                        <p:tav tm="0">
                                          <p:val>
                                            <p:fltVal val="0"/>
                                          </p:val>
                                        </p:tav>
                                        <p:tav tm="100000">
                                          <p:val>
                                            <p:strVal val="#ppt_w"/>
                                          </p:val>
                                        </p:tav>
                                      </p:tavLst>
                                    </p:anim>
                                    <p:anim calcmode="lin" valueType="num">
                                      <p:cBhvr>
                                        <p:cTn id="8" dur="500" fill="hold"/>
                                        <p:tgtEl>
                                          <p:spTgt spid="29699"/>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grpId="0" nodeType="clickEffect">
                                  <p:stCondLst>
                                    <p:cond delay="0"/>
                                  </p:stCondLst>
                                  <p:childTnLst>
                                    <p:set>
                                      <p:cBhvr>
                                        <p:cTn id="12" dur="1" fill="hold">
                                          <p:stCondLst>
                                            <p:cond delay="0"/>
                                          </p:stCondLst>
                                        </p:cTn>
                                        <p:tgtEl>
                                          <p:spTgt spid="29698">
                                            <p:txEl>
                                              <p:pRg st="0" end="0"/>
                                            </p:txEl>
                                          </p:spTgt>
                                        </p:tgtEl>
                                        <p:attrNameLst>
                                          <p:attrName>style.visibility</p:attrName>
                                        </p:attrNameLst>
                                      </p:cBhvr>
                                      <p:to>
                                        <p:strVal val="visible"/>
                                      </p:to>
                                    </p:set>
                                    <p:animEffect transition="in" filter="wipe(up)">
                                      <p:cBhvr>
                                        <p:cTn id="13" dur="500"/>
                                        <p:tgtEl>
                                          <p:spTgt spid="29698">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29698">
                                            <p:txEl>
                                              <p:pRg st="1" end="1"/>
                                            </p:txEl>
                                          </p:spTgt>
                                        </p:tgtEl>
                                        <p:attrNameLst>
                                          <p:attrName>style.visibility</p:attrName>
                                        </p:attrNameLst>
                                      </p:cBhvr>
                                      <p:to>
                                        <p:strVal val="visible"/>
                                      </p:to>
                                    </p:set>
                                    <p:animEffect transition="in" filter="wipe(up)">
                                      <p:cBhvr>
                                        <p:cTn id="18" dur="500"/>
                                        <p:tgtEl>
                                          <p:spTgt spid="29698">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29698">
                                            <p:txEl>
                                              <p:pRg st="2" end="2"/>
                                            </p:txEl>
                                          </p:spTgt>
                                        </p:tgtEl>
                                        <p:attrNameLst>
                                          <p:attrName>style.visibility</p:attrName>
                                        </p:attrNameLst>
                                      </p:cBhvr>
                                      <p:to>
                                        <p:strVal val="visible"/>
                                      </p:to>
                                    </p:set>
                                    <p:animEffect transition="in" filter="wipe(up)">
                                      <p:cBhvr>
                                        <p:cTn id="23" dur="500"/>
                                        <p:tgtEl>
                                          <p:spTgt spid="29698">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29698">
                                            <p:txEl>
                                              <p:pRg st="3" end="3"/>
                                            </p:txEl>
                                          </p:spTgt>
                                        </p:tgtEl>
                                        <p:attrNameLst>
                                          <p:attrName>style.visibility</p:attrName>
                                        </p:attrNameLst>
                                      </p:cBhvr>
                                      <p:to>
                                        <p:strVal val="visible"/>
                                      </p:to>
                                    </p:set>
                                    <p:animEffect transition="in" filter="wipe(up)">
                                      <p:cBhvr>
                                        <p:cTn id="28" dur="500"/>
                                        <p:tgtEl>
                                          <p:spTgt spid="29698">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grpId="0" nodeType="clickEffect">
                                  <p:stCondLst>
                                    <p:cond delay="0"/>
                                  </p:stCondLst>
                                  <p:childTnLst>
                                    <p:set>
                                      <p:cBhvr>
                                        <p:cTn id="32" dur="1" fill="hold">
                                          <p:stCondLst>
                                            <p:cond delay="0"/>
                                          </p:stCondLst>
                                        </p:cTn>
                                        <p:tgtEl>
                                          <p:spTgt spid="29698">
                                            <p:txEl>
                                              <p:pRg st="4" end="4"/>
                                            </p:txEl>
                                          </p:spTgt>
                                        </p:tgtEl>
                                        <p:attrNameLst>
                                          <p:attrName>style.visibility</p:attrName>
                                        </p:attrNameLst>
                                      </p:cBhvr>
                                      <p:to>
                                        <p:strVal val="visible"/>
                                      </p:to>
                                    </p:set>
                                    <p:animEffect transition="in" filter="wipe(up)">
                                      <p:cBhvr>
                                        <p:cTn id="33" dur="500"/>
                                        <p:tgtEl>
                                          <p:spTgt spid="29698">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grpId="0" nodeType="clickEffect">
                                  <p:stCondLst>
                                    <p:cond delay="0"/>
                                  </p:stCondLst>
                                  <p:childTnLst>
                                    <p:set>
                                      <p:cBhvr>
                                        <p:cTn id="37" dur="1" fill="hold">
                                          <p:stCondLst>
                                            <p:cond delay="0"/>
                                          </p:stCondLst>
                                        </p:cTn>
                                        <p:tgtEl>
                                          <p:spTgt spid="29698">
                                            <p:txEl>
                                              <p:pRg st="5" end="5"/>
                                            </p:txEl>
                                          </p:spTgt>
                                        </p:tgtEl>
                                        <p:attrNameLst>
                                          <p:attrName>style.visibility</p:attrName>
                                        </p:attrNameLst>
                                      </p:cBhvr>
                                      <p:to>
                                        <p:strVal val="visible"/>
                                      </p:to>
                                    </p:set>
                                    <p:animEffect transition="in" filter="wipe(up)">
                                      <p:cBhvr>
                                        <p:cTn id="38" dur="500"/>
                                        <p:tgtEl>
                                          <p:spTgt spid="2969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build="p" autoUpdateAnimBg="0"/>
      <p:bldP spid="29699" grpId="0" animBg="1"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9" name="Rectangle 5"/>
          <p:cNvSpPr>
            <a:spLocks noChangeArrowheads="1"/>
          </p:cNvSpPr>
          <p:nvPr/>
        </p:nvSpPr>
        <p:spPr bwMode="auto">
          <a:xfrm>
            <a:off x="228600" y="457200"/>
            <a:ext cx="8686800" cy="5632311"/>
          </a:xfrm>
          <a:prstGeom prst="rect">
            <a:avLst/>
          </a:prstGeom>
          <a:ln>
            <a:headEnd/>
            <a:tailEnd/>
          </a:ln>
        </p:spPr>
        <p:style>
          <a:lnRef idx="1">
            <a:schemeClr val="dk1"/>
          </a:lnRef>
          <a:fillRef idx="2">
            <a:schemeClr val="dk1"/>
          </a:fillRef>
          <a:effectRef idx="1">
            <a:schemeClr val="dk1"/>
          </a:effectRef>
          <a:fontRef idx="minor">
            <a:schemeClr val="dk1"/>
          </a:fontRef>
        </p:style>
        <p:txBody>
          <a:bodyPr wrap="square">
            <a:spAutoFit/>
          </a:bodyPr>
          <a:lstStyle/>
          <a:p>
            <a:pPr marL="457200" indent="-457200" algn="r" rtl="1">
              <a:lnSpc>
                <a:spcPct val="150000"/>
              </a:lnSpc>
              <a:buFont typeface="Wingdings" pitchFamily="2" charset="2"/>
              <a:buChar char="ü"/>
            </a:pPr>
            <a:r>
              <a:rPr lang="ar-SA" sz="2800" dirty="0">
                <a:solidFill>
                  <a:schemeClr val="bg1"/>
                </a:solidFill>
                <a:cs typeface="Mitra" pitchFamily="2" charset="-78"/>
              </a:rPr>
              <a:t> </a:t>
            </a:r>
            <a:r>
              <a:rPr lang="ar-SA" sz="2800" dirty="0" smtClean="0">
                <a:solidFill>
                  <a:srgbClr val="92D050"/>
                </a:solidFill>
                <a:cs typeface="Mitra" pitchFamily="2" charset="-78"/>
              </a:rPr>
              <a:t> </a:t>
            </a:r>
            <a:r>
              <a:rPr lang="ar-SA" sz="3000" dirty="0" smtClean="0">
                <a:cs typeface="Mitra" pitchFamily="2" charset="-78"/>
              </a:rPr>
              <a:t>آيا </a:t>
            </a:r>
            <a:r>
              <a:rPr lang="ar-SA" sz="3000" b="1" dirty="0" smtClean="0">
                <a:cs typeface="Mitra" pitchFamily="2" charset="-78"/>
              </a:rPr>
              <a:t>مسأله</a:t>
            </a:r>
            <a:r>
              <a:rPr lang="ar-SA" sz="3000" dirty="0" smtClean="0">
                <a:cs typeface="Mitra" pitchFamily="2" charset="-78"/>
              </a:rPr>
              <a:t> با علائق و تمايلات محقق همخواني دارد؟ </a:t>
            </a:r>
            <a:endParaRPr lang="fa-IR" sz="3000" dirty="0" smtClean="0">
              <a:solidFill>
                <a:schemeClr val="bg1"/>
              </a:solidFill>
              <a:cs typeface="Mitra" pitchFamily="2" charset="-78"/>
            </a:endParaRPr>
          </a:p>
          <a:p>
            <a:pPr marL="457200" indent="-457200" algn="r" rtl="1">
              <a:lnSpc>
                <a:spcPct val="150000"/>
              </a:lnSpc>
              <a:buFont typeface="Wingdings" pitchFamily="2" charset="2"/>
              <a:buChar char="ü"/>
            </a:pPr>
            <a:r>
              <a:rPr lang="ar-SA" sz="3000" dirty="0" smtClean="0">
                <a:cs typeface="Mitra" pitchFamily="2" charset="-78"/>
              </a:rPr>
              <a:t>آيا </a:t>
            </a:r>
            <a:r>
              <a:rPr lang="ar-SA" sz="3200" b="1" dirty="0" smtClean="0">
                <a:cs typeface="Mitra" pitchFamily="2" charset="-78"/>
              </a:rPr>
              <a:t>مس</a:t>
            </a:r>
            <a:r>
              <a:rPr lang="fa-IR" sz="3200" b="1" dirty="0" smtClean="0">
                <a:cs typeface="Mitra" pitchFamily="2" charset="-78"/>
              </a:rPr>
              <a:t>ا</a:t>
            </a:r>
            <a:r>
              <a:rPr lang="ar-SA" sz="3200" b="1" dirty="0" smtClean="0">
                <a:cs typeface="Mitra" pitchFamily="2" charset="-78"/>
              </a:rPr>
              <a:t>له</a:t>
            </a:r>
            <a:r>
              <a:rPr lang="ar-SA" sz="3000" dirty="0" smtClean="0">
                <a:cs typeface="Mitra" pitchFamily="2" charset="-78"/>
              </a:rPr>
              <a:t> </a:t>
            </a:r>
            <a:r>
              <a:rPr lang="ar-SA" sz="3000" dirty="0">
                <a:cs typeface="Mitra" pitchFamily="2" charset="-78"/>
              </a:rPr>
              <a:t>از اهميت و ارزش لازم براي مطالعه برخوردار است ؟ </a:t>
            </a:r>
          </a:p>
          <a:p>
            <a:pPr marL="457200" indent="-457200" algn="r" rtl="1">
              <a:lnSpc>
                <a:spcPct val="150000"/>
              </a:lnSpc>
              <a:buFont typeface="Wingdings" pitchFamily="2" charset="2"/>
              <a:buChar char="ü"/>
            </a:pPr>
            <a:r>
              <a:rPr lang="ar-SA" sz="3000" dirty="0">
                <a:cs typeface="Mitra" pitchFamily="2" charset="-78"/>
              </a:rPr>
              <a:t> آيا انجام تحقيق با توجه به </a:t>
            </a:r>
            <a:r>
              <a:rPr lang="ar-SA" sz="3000" dirty="0" smtClean="0">
                <a:cs typeface="Mitra" pitchFamily="2" charset="-78"/>
              </a:rPr>
              <a:t>روش</a:t>
            </a:r>
            <a:r>
              <a:rPr lang="fa-IR" sz="3000" dirty="0" smtClean="0">
                <a:cs typeface="Mitra" pitchFamily="2" charset="-78"/>
              </a:rPr>
              <a:t> </a:t>
            </a:r>
            <a:r>
              <a:rPr lang="ar-SA" sz="3000" dirty="0" smtClean="0">
                <a:cs typeface="Mitra" pitchFamily="2" charset="-78"/>
              </a:rPr>
              <a:t>هاي </a:t>
            </a:r>
            <a:r>
              <a:rPr lang="ar-SA" sz="3000" dirty="0">
                <a:cs typeface="Mitra" pitchFamily="2" charset="-78"/>
              </a:rPr>
              <a:t>علمي تحقيق </a:t>
            </a:r>
            <a:r>
              <a:rPr lang="ar-SA" sz="3000" dirty="0" smtClean="0">
                <a:cs typeface="Mitra" pitchFamily="2" charset="-78"/>
              </a:rPr>
              <a:t>امكان</a:t>
            </a:r>
            <a:r>
              <a:rPr lang="fa-IR" sz="3000" dirty="0" smtClean="0">
                <a:cs typeface="Mitra" pitchFamily="2" charset="-78"/>
              </a:rPr>
              <a:t> </a:t>
            </a:r>
            <a:r>
              <a:rPr lang="ar-SA" sz="3000" dirty="0" smtClean="0">
                <a:cs typeface="Mitra" pitchFamily="2" charset="-78"/>
              </a:rPr>
              <a:t>پذير </a:t>
            </a:r>
            <a:r>
              <a:rPr lang="ar-SA" sz="3000" dirty="0">
                <a:cs typeface="Mitra" pitchFamily="2" charset="-78"/>
              </a:rPr>
              <a:t>است؟ </a:t>
            </a:r>
          </a:p>
          <a:p>
            <a:pPr marL="457200" indent="-457200" algn="r" rtl="1">
              <a:lnSpc>
                <a:spcPct val="150000"/>
              </a:lnSpc>
              <a:buFont typeface="Wingdings" pitchFamily="2" charset="2"/>
              <a:buChar char="ü"/>
            </a:pPr>
            <a:r>
              <a:rPr lang="ar-SA" sz="3000" dirty="0">
                <a:cs typeface="Mitra" pitchFamily="2" charset="-78"/>
              </a:rPr>
              <a:t> آيا يافته‌هاي تحقيق نياز خاصي را برطرف مي‌كند؟ </a:t>
            </a:r>
          </a:p>
          <a:p>
            <a:pPr marL="457200" indent="-457200" algn="r" rtl="1">
              <a:lnSpc>
                <a:spcPct val="150000"/>
              </a:lnSpc>
              <a:buFont typeface="Wingdings" pitchFamily="2" charset="2"/>
              <a:buChar char="ü"/>
            </a:pPr>
            <a:r>
              <a:rPr lang="ar-SA" sz="3000" dirty="0">
                <a:cs typeface="Mitra" pitchFamily="2" charset="-78"/>
              </a:rPr>
              <a:t> آيا موضوع تحقيق مسائل اخلاقي و حيثيتي توليد نمي‌كند؟ </a:t>
            </a:r>
          </a:p>
          <a:p>
            <a:pPr marL="457200" indent="-457200" algn="r" rtl="1">
              <a:lnSpc>
                <a:spcPct val="150000"/>
              </a:lnSpc>
              <a:buFont typeface="Wingdings" pitchFamily="2" charset="2"/>
              <a:buChar char="ü"/>
            </a:pPr>
            <a:r>
              <a:rPr lang="ar-SA" sz="3000" dirty="0">
                <a:cs typeface="Mitra" pitchFamily="2" charset="-78"/>
              </a:rPr>
              <a:t> آيا اطلاعات لازم براي انجام تحقيق در دسترس هست يا مي‌توان توليد كرد؟ </a:t>
            </a:r>
          </a:p>
          <a:p>
            <a:pPr marL="457200" indent="-457200" algn="r" rtl="1">
              <a:lnSpc>
                <a:spcPct val="150000"/>
              </a:lnSpc>
              <a:buFont typeface="Wingdings" pitchFamily="2" charset="2"/>
              <a:buChar char="ü"/>
            </a:pPr>
            <a:r>
              <a:rPr lang="ar-SA" sz="3000" dirty="0">
                <a:cs typeface="Mitra" pitchFamily="2" charset="-78"/>
              </a:rPr>
              <a:t>آيا </a:t>
            </a:r>
            <a:r>
              <a:rPr lang="ar-SA" sz="3000" dirty="0" smtClean="0">
                <a:cs typeface="Mitra" pitchFamily="2" charset="-78"/>
              </a:rPr>
              <a:t>روش</a:t>
            </a:r>
            <a:r>
              <a:rPr lang="fa-IR" sz="3000" dirty="0" smtClean="0">
                <a:cs typeface="Mitra" pitchFamily="2" charset="-78"/>
              </a:rPr>
              <a:t> </a:t>
            </a:r>
            <a:r>
              <a:rPr lang="ar-SA" sz="3000" dirty="0" smtClean="0">
                <a:cs typeface="Mitra" pitchFamily="2" charset="-78"/>
              </a:rPr>
              <a:t>ها </a:t>
            </a:r>
            <a:r>
              <a:rPr lang="ar-SA" sz="3000" dirty="0">
                <a:cs typeface="Mitra" pitchFamily="2" charset="-78"/>
              </a:rPr>
              <a:t>، وسائل و ابزارهاي لازم با </a:t>
            </a:r>
            <a:r>
              <a:rPr lang="ar-SA" sz="3000" u="sng" dirty="0">
                <a:cs typeface="Mitra" pitchFamily="2" charset="-78"/>
              </a:rPr>
              <a:t>روايي</a:t>
            </a:r>
            <a:r>
              <a:rPr lang="en-US" sz="3000" dirty="0">
                <a:cs typeface="Mitra" pitchFamily="2" charset="-78"/>
              </a:rPr>
              <a:t>)</a:t>
            </a:r>
            <a:r>
              <a:rPr lang="en-US" sz="3000" u="sng" dirty="0">
                <a:cs typeface="Mitra" pitchFamily="2" charset="-78"/>
              </a:rPr>
              <a:t> </a:t>
            </a:r>
            <a:r>
              <a:rPr lang="ar-SA" sz="3000" dirty="0">
                <a:cs typeface="Mitra" pitchFamily="2" charset="-78"/>
              </a:rPr>
              <a:t> </a:t>
            </a:r>
            <a:r>
              <a:rPr lang="en-US" sz="3000" dirty="0">
                <a:cs typeface="Mitra" pitchFamily="2" charset="-78"/>
              </a:rPr>
              <a:t>(Validity</a:t>
            </a:r>
            <a:r>
              <a:rPr lang="ar-SA" sz="3000" dirty="0" smtClean="0">
                <a:cs typeface="Mitra" pitchFamily="2" charset="-78"/>
              </a:rPr>
              <a:t>و</a:t>
            </a:r>
            <a:r>
              <a:rPr lang="fa-IR" sz="3000" dirty="0" smtClean="0">
                <a:cs typeface="Mitra" pitchFamily="2" charset="-78"/>
              </a:rPr>
              <a:t> </a:t>
            </a:r>
            <a:r>
              <a:rPr lang="ar-SA" sz="3000" dirty="0" smtClean="0">
                <a:cs typeface="Mitra" pitchFamily="2" charset="-78"/>
              </a:rPr>
              <a:t> </a:t>
            </a:r>
            <a:r>
              <a:rPr lang="ar-SA" sz="3000" u="sng" dirty="0">
                <a:cs typeface="Mitra" pitchFamily="2" charset="-78"/>
              </a:rPr>
              <a:t>پايايي</a:t>
            </a:r>
            <a:r>
              <a:rPr lang="ar-SA" sz="3000" dirty="0">
                <a:cs typeface="Mitra" pitchFamily="2" charset="-78"/>
              </a:rPr>
              <a:t> </a:t>
            </a:r>
            <a:r>
              <a:rPr lang="en-US" sz="3000" dirty="0">
                <a:cs typeface="Mitra" pitchFamily="2" charset="-78"/>
              </a:rPr>
              <a:t>(Reliability)</a:t>
            </a:r>
            <a:r>
              <a:rPr lang="ar-SA" sz="3000" dirty="0">
                <a:cs typeface="Mitra" pitchFamily="2" charset="-78"/>
              </a:rPr>
              <a:t>كافي در اختيار محقق </a:t>
            </a:r>
            <a:r>
              <a:rPr lang="ar-SA" sz="3000" dirty="0" smtClean="0">
                <a:cs typeface="Mitra" pitchFamily="2" charset="-78"/>
              </a:rPr>
              <a:t>هست</a:t>
            </a:r>
            <a:r>
              <a:rPr lang="fa-IR" sz="3000" dirty="0" smtClean="0">
                <a:solidFill>
                  <a:srgbClr val="92D050"/>
                </a:solidFill>
                <a:cs typeface="Mitra" pitchFamily="2" charset="-78"/>
              </a:rPr>
              <a:t>.</a:t>
            </a:r>
            <a:r>
              <a:rPr lang="ar-SA" sz="3000" dirty="0" smtClean="0">
                <a:solidFill>
                  <a:schemeClr val="bg1"/>
                </a:solidFill>
                <a:cs typeface="Mitra" pitchFamily="2" charset="-78"/>
              </a:rPr>
              <a:t> </a:t>
            </a:r>
            <a:endParaRPr lang="ar-SA" sz="3000" dirty="0">
              <a:solidFill>
                <a:schemeClr val="bg1"/>
              </a:solidFill>
              <a:cs typeface="Mitra" pitchFamily="2" charset="-7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64869">
                                            <p:txEl>
                                              <p:pRg st="0" end="0"/>
                                            </p:txEl>
                                          </p:spTgt>
                                        </p:tgtEl>
                                        <p:attrNameLst>
                                          <p:attrName>style.visibility</p:attrName>
                                        </p:attrNameLst>
                                      </p:cBhvr>
                                      <p:to>
                                        <p:strVal val="visible"/>
                                      </p:to>
                                    </p:set>
                                    <p:animEffect transition="in" filter="wipe(up)">
                                      <p:cBhvr>
                                        <p:cTn id="7" dur="500"/>
                                        <p:tgtEl>
                                          <p:spTgt spid="16486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64869">
                                            <p:txEl>
                                              <p:pRg st="1" end="1"/>
                                            </p:txEl>
                                          </p:spTgt>
                                        </p:tgtEl>
                                        <p:attrNameLst>
                                          <p:attrName>style.visibility</p:attrName>
                                        </p:attrNameLst>
                                      </p:cBhvr>
                                      <p:to>
                                        <p:strVal val="visible"/>
                                      </p:to>
                                    </p:set>
                                    <p:animEffect transition="in" filter="wipe(up)">
                                      <p:cBhvr>
                                        <p:cTn id="12" dur="500"/>
                                        <p:tgtEl>
                                          <p:spTgt spid="16486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64869">
                                            <p:txEl>
                                              <p:pRg st="2" end="2"/>
                                            </p:txEl>
                                          </p:spTgt>
                                        </p:tgtEl>
                                        <p:attrNameLst>
                                          <p:attrName>style.visibility</p:attrName>
                                        </p:attrNameLst>
                                      </p:cBhvr>
                                      <p:to>
                                        <p:strVal val="visible"/>
                                      </p:to>
                                    </p:set>
                                    <p:animEffect transition="in" filter="wipe(up)">
                                      <p:cBhvr>
                                        <p:cTn id="17" dur="500"/>
                                        <p:tgtEl>
                                          <p:spTgt spid="16486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64869">
                                            <p:txEl>
                                              <p:pRg st="3" end="3"/>
                                            </p:txEl>
                                          </p:spTgt>
                                        </p:tgtEl>
                                        <p:attrNameLst>
                                          <p:attrName>style.visibility</p:attrName>
                                        </p:attrNameLst>
                                      </p:cBhvr>
                                      <p:to>
                                        <p:strVal val="visible"/>
                                      </p:to>
                                    </p:set>
                                    <p:animEffect transition="in" filter="wipe(up)">
                                      <p:cBhvr>
                                        <p:cTn id="22" dur="500"/>
                                        <p:tgtEl>
                                          <p:spTgt spid="16486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64869">
                                            <p:txEl>
                                              <p:pRg st="4" end="4"/>
                                            </p:txEl>
                                          </p:spTgt>
                                        </p:tgtEl>
                                        <p:attrNameLst>
                                          <p:attrName>style.visibility</p:attrName>
                                        </p:attrNameLst>
                                      </p:cBhvr>
                                      <p:to>
                                        <p:strVal val="visible"/>
                                      </p:to>
                                    </p:set>
                                    <p:animEffect transition="in" filter="wipe(up)">
                                      <p:cBhvr>
                                        <p:cTn id="27" dur="500"/>
                                        <p:tgtEl>
                                          <p:spTgt spid="16486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164869">
                                            <p:txEl>
                                              <p:pRg st="5" end="5"/>
                                            </p:txEl>
                                          </p:spTgt>
                                        </p:tgtEl>
                                        <p:attrNameLst>
                                          <p:attrName>style.visibility</p:attrName>
                                        </p:attrNameLst>
                                      </p:cBhvr>
                                      <p:to>
                                        <p:strVal val="visible"/>
                                      </p:to>
                                    </p:set>
                                    <p:animEffect transition="in" filter="wipe(up)">
                                      <p:cBhvr>
                                        <p:cTn id="32" dur="500"/>
                                        <p:tgtEl>
                                          <p:spTgt spid="16486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164869">
                                            <p:txEl>
                                              <p:pRg st="6" end="6"/>
                                            </p:txEl>
                                          </p:spTgt>
                                        </p:tgtEl>
                                        <p:attrNameLst>
                                          <p:attrName>style.visibility</p:attrName>
                                        </p:attrNameLst>
                                      </p:cBhvr>
                                      <p:to>
                                        <p:strVal val="visible"/>
                                      </p:to>
                                    </p:set>
                                    <p:animEffect transition="in" filter="wipe(up)">
                                      <p:cBhvr>
                                        <p:cTn id="37" dur="500"/>
                                        <p:tgtEl>
                                          <p:spTgt spid="16486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69" grpId="0" build="p"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rot="19972726">
            <a:off x="2458420" y="2390211"/>
            <a:ext cx="4161717" cy="1200329"/>
          </a:xfrm>
          <a:prstGeom prst="rect">
            <a:avLst/>
          </a:prstGeom>
        </p:spPr>
        <p:txBody>
          <a:bodyPr wrap="none">
            <a:spAutoFit/>
          </a:bodyPr>
          <a:lstStyle/>
          <a:p>
            <a:r>
              <a:rPr lang="fa-IR" sz="7200" dirty="0" smtClean="0">
                <a:solidFill>
                  <a:srgbClr val="FF0000"/>
                </a:solidFill>
                <a:ea typeface="+mj-ea"/>
                <a:cs typeface="B Titr" pitchFamily="2" charset="-78"/>
              </a:rPr>
              <a:t>جلسه چهارم</a:t>
            </a:r>
            <a:endParaRPr lang="fa-IR" dirty="0">
              <a:solidFill>
                <a:srgbClr val="FF0000"/>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457200" y="307975"/>
            <a:ext cx="8229600" cy="987425"/>
          </a:xfrm>
        </p:spPr>
        <p:style>
          <a:lnRef idx="0">
            <a:schemeClr val="accent2"/>
          </a:lnRef>
          <a:fillRef idx="3">
            <a:schemeClr val="accent2"/>
          </a:fillRef>
          <a:effectRef idx="3">
            <a:schemeClr val="accent2"/>
          </a:effectRef>
          <a:fontRef idx="minor">
            <a:schemeClr val="lt1"/>
          </a:fontRef>
        </p:style>
        <p:txBody>
          <a:bodyPr>
            <a:normAutofit fontScale="90000"/>
          </a:bodyPr>
          <a:lstStyle/>
          <a:p>
            <a:pPr rtl="1"/>
            <a:r>
              <a:rPr lang="fa-IR" sz="4000" b="1" dirty="0" smtClean="0">
                <a:cs typeface="B Zar" pitchFamily="2" charset="-78"/>
              </a:rPr>
              <a:t>4. مطالعه </a:t>
            </a:r>
            <a:r>
              <a:rPr lang="fa-IR" sz="4000" b="1" dirty="0">
                <a:cs typeface="B Zar" pitchFamily="2" charset="-78"/>
              </a:rPr>
              <a:t>و بررسی </a:t>
            </a:r>
            <a:r>
              <a:rPr lang="fa-IR" sz="4000" b="1" dirty="0" smtClean="0">
                <a:cs typeface="B Zar" pitchFamily="2" charset="-78"/>
              </a:rPr>
              <a:t>پیشینه و مبانی نظری تحقیق</a:t>
            </a:r>
            <a:endParaRPr lang="en-US" sz="4000" b="1" dirty="0">
              <a:cs typeface="B Zar" pitchFamily="2" charset="-78"/>
            </a:endParaRPr>
          </a:p>
        </p:txBody>
      </p:sp>
      <p:sp>
        <p:nvSpPr>
          <p:cNvPr id="52227" name="Rectangle 3"/>
          <p:cNvSpPr>
            <a:spLocks noGrp="1" noChangeArrowheads="1"/>
          </p:cNvSpPr>
          <p:nvPr>
            <p:ph idx="1"/>
          </p:nvPr>
        </p:nvSpPr>
        <p:spPr>
          <a:xfrm>
            <a:off x="381000" y="1371600"/>
            <a:ext cx="8229600" cy="5181600"/>
          </a:xfrm>
        </p:spPr>
        <p:txBody>
          <a:bodyPr>
            <a:noAutofit/>
          </a:bodyPr>
          <a:lstStyle/>
          <a:p>
            <a:pPr marL="361950" indent="0" algn="r" rtl="1">
              <a:lnSpc>
                <a:spcPct val="120000"/>
              </a:lnSpc>
              <a:buFont typeface="Wingdings" pitchFamily="2" charset="2"/>
              <a:buNone/>
            </a:pPr>
            <a:r>
              <a:rPr lang="fa-IR" sz="2800" dirty="0">
                <a:cs typeface="B Zar" pitchFamily="2" charset="-78"/>
              </a:rPr>
              <a:t>محقق باید بداند قبل از او در مورد موضوع مورد مطالعه چه کسانی نظریه یا تحقیق انجام داده اند و چه فرضیه ها و نتایجی داشته اند. </a:t>
            </a:r>
          </a:p>
          <a:p>
            <a:pPr marL="268288" indent="0" algn="r" rtl="1">
              <a:lnSpc>
                <a:spcPct val="120000"/>
              </a:lnSpc>
              <a:buFont typeface="Wingdings" pitchFamily="2" charset="2"/>
              <a:buNone/>
            </a:pPr>
            <a:r>
              <a:rPr lang="fa-IR" b="1" dirty="0">
                <a:cs typeface="B Zar" pitchFamily="2" charset="-78"/>
              </a:rPr>
              <a:t>هدف از این مرحله : </a:t>
            </a:r>
          </a:p>
          <a:p>
            <a:pPr marL="609600" indent="-609600" algn="r" rtl="1">
              <a:lnSpc>
                <a:spcPct val="120000"/>
              </a:lnSpc>
              <a:buFont typeface="Wingdings" pitchFamily="2" charset="2"/>
              <a:buNone/>
            </a:pPr>
            <a:r>
              <a:rPr lang="fa-IR" sz="2800" dirty="0">
                <a:cs typeface="B Zar" pitchFamily="2" charset="-78"/>
              </a:rPr>
              <a:t>1- «بینش پژوهشگر» نسبت به موضوع وسیع تر و عمیق تر می شود. </a:t>
            </a:r>
          </a:p>
          <a:p>
            <a:pPr marL="609600" indent="-609600" algn="r" rtl="1">
              <a:lnSpc>
                <a:spcPct val="120000"/>
              </a:lnSpc>
              <a:buFont typeface="Wingdings" pitchFamily="2" charset="2"/>
              <a:buNone/>
            </a:pPr>
            <a:r>
              <a:rPr lang="fa-IR" sz="2800" dirty="0">
                <a:cs typeface="B Zar" pitchFamily="2" charset="-78"/>
              </a:rPr>
              <a:t>2- چه کارهایی دیگران انجام داده اند و چه کارهایی انجام نشده است. </a:t>
            </a:r>
          </a:p>
          <a:p>
            <a:pPr marL="609600" indent="-609600" algn="r" rtl="1">
              <a:lnSpc>
                <a:spcPct val="120000"/>
              </a:lnSpc>
              <a:buFont typeface="Wingdings" pitchFamily="2" charset="2"/>
              <a:buNone/>
            </a:pPr>
            <a:r>
              <a:rPr lang="fa-IR" sz="2800" dirty="0">
                <a:cs typeface="B Zar" pitchFamily="2" charset="-78"/>
              </a:rPr>
              <a:t>3- از روش مراحل و نتایج تحقیقات قبلی مطلع می شود. </a:t>
            </a:r>
          </a:p>
          <a:p>
            <a:pPr marL="609600" indent="-609600" algn="r" rtl="1">
              <a:lnSpc>
                <a:spcPct val="120000"/>
              </a:lnSpc>
              <a:buFont typeface="Wingdings" pitchFamily="2" charset="2"/>
              <a:buNone/>
            </a:pPr>
            <a:r>
              <a:rPr lang="fa-IR" sz="2800" dirty="0">
                <a:cs typeface="B Zar" pitchFamily="2" charset="-78"/>
              </a:rPr>
              <a:t>4- پژوهشگر می تواند کارهای انجام شده را «نقد» کند، هم می تواند آن ها را «تکمیل» کند و هم می تواند یک فعالیت و حرکت جدید تحقیقاتی را «تولید» و یا آغاز نماید. </a:t>
            </a:r>
            <a:endParaRPr lang="en-US" sz="2800" dirty="0">
              <a:cs typeface="B Zar" pitchFamily="2" charset="-78"/>
            </a:endParaRPr>
          </a:p>
        </p:txBody>
      </p:sp>
    </p:spTree>
  </p:cSld>
  <p:clrMapOvr>
    <a:masterClrMapping/>
  </p:clrMapOvr>
  <p:transition>
    <p:wheel spokes="3"/>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4" name="Rectangle 2"/>
          <p:cNvSpPr>
            <a:spLocks noGrp="1" noChangeArrowheads="1"/>
          </p:cNvSpPr>
          <p:nvPr>
            <p:ph type="title"/>
          </p:nvPr>
        </p:nvSpPr>
        <p:spPr>
          <a:xfrm>
            <a:off x="304800" y="380999"/>
            <a:ext cx="8534400" cy="1447801"/>
          </a:xfrm>
        </p:spPr>
        <p:style>
          <a:lnRef idx="0">
            <a:schemeClr val="accent4"/>
          </a:lnRef>
          <a:fillRef idx="3">
            <a:schemeClr val="accent4"/>
          </a:fillRef>
          <a:effectRef idx="3">
            <a:schemeClr val="accent4"/>
          </a:effectRef>
          <a:fontRef idx="minor">
            <a:schemeClr val="lt1"/>
          </a:fontRef>
        </p:style>
        <p:txBody>
          <a:bodyPr>
            <a:normAutofit fontScale="90000"/>
          </a:bodyPr>
          <a:lstStyle/>
          <a:p>
            <a:r>
              <a:rPr lang="fa-IR" sz="4000" b="1" dirty="0" smtClean="0">
                <a:solidFill>
                  <a:srgbClr val="FF0000"/>
                </a:solidFill>
                <a:cs typeface="B Zar" pitchFamily="2" charset="-78"/>
              </a:rPr>
              <a:t>بررسی مبانی نظری و پیشینه تحقیق </a:t>
            </a:r>
            <a:br>
              <a:rPr lang="fa-IR" sz="4000" b="1" dirty="0" smtClean="0">
                <a:solidFill>
                  <a:srgbClr val="FF0000"/>
                </a:solidFill>
                <a:cs typeface="B Zar" pitchFamily="2" charset="-78"/>
              </a:rPr>
            </a:br>
            <a:r>
              <a:rPr lang="fa-IR" sz="4000" b="1" dirty="0" smtClean="0">
                <a:solidFill>
                  <a:srgbClr val="FF0000"/>
                </a:solidFill>
                <a:cs typeface="B Zar" pitchFamily="2" charset="-78"/>
              </a:rPr>
              <a:t>در مراحل گوناگون</a:t>
            </a:r>
            <a:r>
              <a:rPr lang="fa-IR" sz="2800" b="1" dirty="0" smtClean="0">
                <a:cs typeface="B Zar" pitchFamily="2" charset="-78"/>
              </a:rPr>
              <a:t/>
            </a:r>
            <a:br>
              <a:rPr lang="fa-IR" sz="2800" b="1" dirty="0" smtClean="0">
                <a:cs typeface="B Zar" pitchFamily="2" charset="-78"/>
              </a:rPr>
            </a:br>
            <a:endParaRPr lang="en-US" sz="2800" dirty="0" smtClean="0">
              <a:cs typeface="B Zar" pitchFamily="2" charset="-78"/>
            </a:endParaRPr>
          </a:p>
        </p:txBody>
      </p:sp>
      <p:sp>
        <p:nvSpPr>
          <p:cNvPr id="122885" name="Rectangle 3"/>
          <p:cNvSpPr>
            <a:spLocks noGrp="1" noChangeArrowheads="1"/>
          </p:cNvSpPr>
          <p:nvPr>
            <p:ph idx="1"/>
          </p:nvPr>
        </p:nvSpPr>
        <p:spPr>
          <a:xfrm>
            <a:off x="228600" y="1905000"/>
            <a:ext cx="8610600" cy="4403725"/>
          </a:xfrm>
        </p:spPr>
        <p:style>
          <a:lnRef idx="1">
            <a:schemeClr val="accent4"/>
          </a:lnRef>
          <a:fillRef idx="2">
            <a:schemeClr val="accent4"/>
          </a:fillRef>
          <a:effectRef idx="1">
            <a:schemeClr val="accent4"/>
          </a:effectRef>
          <a:fontRef idx="minor">
            <a:schemeClr val="dk1"/>
          </a:fontRef>
        </p:style>
        <p:txBody>
          <a:bodyPr>
            <a:normAutofit fontScale="85000" lnSpcReduction="10000"/>
          </a:bodyPr>
          <a:lstStyle/>
          <a:p>
            <a:pPr algn="r" rtl="1" eaLnBrk="1" hangingPunct="1">
              <a:lnSpc>
                <a:spcPct val="150000"/>
              </a:lnSpc>
            </a:pPr>
            <a:r>
              <a:rPr lang="fa-IR" sz="3200" b="1" u="sng" dirty="0" smtClean="0">
                <a:solidFill>
                  <a:srgbClr val="FF0000"/>
                </a:solidFill>
                <a:cs typeface="B Zar" pitchFamily="2" charset="-78"/>
                <a:sym typeface="Wingdings" pitchFamily="2" charset="2"/>
              </a:rPr>
              <a:t>خواندن در گام آغازين</a:t>
            </a:r>
            <a:r>
              <a:rPr lang="fa-IR" sz="3200" b="1" dirty="0" smtClean="0">
                <a:solidFill>
                  <a:srgbClr val="FF0000"/>
                </a:solidFill>
                <a:cs typeface="B Zar" pitchFamily="2" charset="-78"/>
                <a:sym typeface="Wingdings" pitchFamily="2" charset="2"/>
              </a:rPr>
              <a:t>: </a:t>
            </a:r>
            <a:r>
              <a:rPr lang="fa-IR" sz="3200" dirty="0" smtClean="0">
                <a:cs typeface="B Zar" pitchFamily="2" charset="-78"/>
                <a:sym typeface="Wingdings" pitchFamily="2" charset="2"/>
              </a:rPr>
              <a:t>پي بردن به پژوهش هاي ديگران، تمر كز بر نظرات خود در زمينة مورد مطالعه و بررسي ارتباط بين رشته اي موضوع.</a:t>
            </a:r>
          </a:p>
          <a:p>
            <a:pPr algn="r" rtl="1" eaLnBrk="1" hangingPunct="1">
              <a:lnSpc>
                <a:spcPct val="150000"/>
              </a:lnSpc>
            </a:pPr>
            <a:r>
              <a:rPr lang="fa-IR" sz="3200" u="sng" dirty="0" smtClean="0">
                <a:cs typeface="B Zar" pitchFamily="2" charset="-78"/>
                <a:sym typeface="Wingdings" pitchFamily="2" charset="2"/>
              </a:rPr>
              <a:t> </a:t>
            </a:r>
            <a:r>
              <a:rPr lang="fa-IR" sz="3200" b="1" u="sng" dirty="0" smtClean="0">
                <a:solidFill>
                  <a:srgbClr val="FF0000"/>
                </a:solidFill>
                <a:cs typeface="B Zar" pitchFamily="2" charset="-78"/>
                <a:sym typeface="Wingdings" pitchFamily="2" charset="2"/>
              </a:rPr>
              <a:t>خواندن درحين پژوهش: </a:t>
            </a:r>
            <a:r>
              <a:rPr lang="fa-IR" sz="3200" dirty="0" smtClean="0">
                <a:cs typeface="B Zar" pitchFamily="2" charset="-78"/>
                <a:sym typeface="Wingdings" pitchFamily="2" charset="2"/>
              </a:rPr>
              <a:t>روزآمد كردن اطلاعات، شناسائي بهتر زمينة تحقيق و آشنائي با روش هاي تحقيق.</a:t>
            </a:r>
          </a:p>
          <a:p>
            <a:pPr algn="r" rtl="1" eaLnBrk="1" hangingPunct="1">
              <a:lnSpc>
                <a:spcPct val="150000"/>
              </a:lnSpc>
            </a:pPr>
            <a:r>
              <a:rPr lang="fa-IR" sz="3200" dirty="0" smtClean="0">
                <a:cs typeface="B Zar" pitchFamily="2" charset="-78"/>
                <a:sym typeface="Wingdings" pitchFamily="2" charset="2"/>
              </a:rPr>
              <a:t> </a:t>
            </a:r>
            <a:r>
              <a:rPr lang="fa-IR" sz="3200" b="1" u="sng" dirty="0" smtClean="0">
                <a:solidFill>
                  <a:srgbClr val="FF0000"/>
                </a:solidFill>
                <a:cs typeface="B Zar" pitchFamily="2" charset="-78"/>
                <a:sym typeface="Wingdings" pitchFamily="2" charset="2"/>
              </a:rPr>
              <a:t>خواندن پس از پايان پژوهش: </a:t>
            </a:r>
            <a:r>
              <a:rPr lang="fa-IR" sz="3200" dirty="0" smtClean="0">
                <a:cs typeface="B Zar" pitchFamily="2" charset="-78"/>
                <a:sym typeface="Wingdings" pitchFamily="2" charset="2"/>
              </a:rPr>
              <a:t>توجه به تأثير تحقيق خود در ادبيات موضوع و كسب توانائي به كار گيري ايده هاي خود درپژوهش هاي ديگر</a:t>
            </a:r>
            <a:r>
              <a:rPr lang="fa-IR" dirty="0" smtClean="0">
                <a:cs typeface="B Zar" pitchFamily="2" charset="-78"/>
                <a:sym typeface="Wingdings" pitchFamily="2" charset="2"/>
              </a:rPr>
              <a:t> </a:t>
            </a:r>
          </a:p>
          <a:p>
            <a:pPr eaLnBrk="1" hangingPunct="1">
              <a:lnSpc>
                <a:spcPct val="90000"/>
              </a:lnSpc>
              <a:buFont typeface="Wingdings" pitchFamily="2" charset="2"/>
              <a:buNone/>
            </a:pPr>
            <a:r>
              <a:rPr lang="fa-IR" sz="1200" b="1" dirty="0" smtClean="0">
                <a:cs typeface="Lotus" pitchFamily="2" charset="-78"/>
                <a:sym typeface="Wingdings" pitchFamily="2" charset="2"/>
              </a:rPr>
              <a:t>	</a:t>
            </a:r>
            <a:endParaRPr lang="en-US" sz="1200" b="1" dirty="0" smtClean="0">
              <a:cs typeface="Lotus" pitchFamily="2" charset="-78"/>
              <a:sym typeface="Wingdings" pitchFamily="2" charset="2"/>
            </a:endParaRPr>
          </a:p>
        </p:txBody>
      </p:sp>
      <p:sp>
        <p:nvSpPr>
          <p:cNvPr id="5" name="Slide Number Placeholder 5"/>
          <p:cNvSpPr>
            <a:spLocks noGrp="1"/>
          </p:cNvSpPr>
          <p:nvPr>
            <p:ph type="sldNum" sz="quarter" idx="12"/>
          </p:nvPr>
        </p:nvSpPr>
        <p:spPr/>
        <p:txBody>
          <a:bodyPr/>
          <a:lstStyle/>
          <a:p>
            <a:pPr>
              <a:defRPr/>
            </a:pPr>
            <a:fld id="{11F453CE-2AB8-4F7D-8769-FF78E86E17A3}" type="slidenum">
              <a:rPr lang="ar-SA"/>
              <a:pPr>
                <a:defRPr/>
              </a:pPr>
              <a:t>28</a:t>
            </a:fld>
            <a:endParaRPr lang="en-US" dirty="0">
              <a:cs typeface="Arial" charset="0"/>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457200" y="307975"/>
            <a:ext cx="8229600" cy="987425"/>
          </a:xfrm>
        </p:spPr>
        <p:style>
          <a:lnRef idx="2">
            <a:schemeClr val="accent1">
              <a:shade val="50000"/>
            </a:schemeClr>
          </a:lnRef>
          <a:fillRef idx="1">
            <a:schemeClr val="accent1"/>
          </a:fillRef>
          <a:effectRef idx="0">
            <a:schemeClr val="accent1"/>
          </a:effectRef>
          <a:fontRef idx="minor">
            <a:schemeClr val="lt1"/>
          </a:fontRef>
        </p:style>
        <p:txBody>
          <a:bodyPr/>
          <a:lstStyle/>
          <a:p>
            <a:pPr rtl="1"/>
            <a:r>
              <a:rPr lang="fa-IR" sz="4000" b="1" dirty="0">
                <a:cs typeface="B Mitra" pitchFamily="2" charset="-78"/>
              </a:rPr>
              <a:t>اقسام سوابق تحقیق </a:t>
            </a:r>
            <a:endParaRPr lang="en-US" sz="4000" b="1" dirty="0">
              <a:cs typeface="B Mitra" pitchFamily="2" charset="-78"/>
            </a:endParaRPr>
          </a:p>
        </p:txBody>
      </p:sp>
      <p:sp>
        <p:nvSpPr>
          <p:cNvPr id="53251" name="Rectangle 3"/>
          <p:cNvSpPr>
            <a:spLocks noGrp="1" noChangeArrowheads="1"/>
          </p:cNvSpPr>
          <p:nvPr>
            <p:ph idx="1"/>
          </p:nvPr>
        </p:nvSpPr>
        <p:spPr>
          <a:xfrm>
            <a:off x="428596" y="1600200"/>
            <a:ext cx="8182004" cy="4757758"/>
          </a:xfrm>
        </p:spPr>
        <p:style>
          <a:lnRef idx="1">
            <a:schemeClr val="accent1"/>
          </a:lnRef>
          <a:fillRef idx="2">
            <a:schemeClr val="accent1"/>
          </a:fillRef>
          <a:effectRef idx="1">
            <a:schemeClr val="accent1"/>
          </a:effectRef>
          <a:fontRef idx="minor">
            <a:schemeClr val="dk1"/>
          </a:fontRef>
        </p:style>
        <p:txBody>
          <a:bodyPr>
            <a:normAutofit/>
          </a:bodyPr>
          <a:lstStyle/>
          <a:p>
            <a:pPr marL="173038" indent="0" algn="just" rtl="1">
              <a:lnSpc>
                <a:spcPct val="120000"/>
              </a:lnSpc>
              <a:buFont typeface="Wingdings" pitchFamily="2" charset="2"/>
              <a:buNone/>
            </a:pPr>
            <a:r>
              <a:rPr lang="fa-IR" sz="3000" b="1" dirty="0">
                <a:solidFill>
                  <a:srgbClr val="FF0000"/>
                </a:solidFill>
                <a:cs typeface="B Zar" pitchFamily="2" charset="-78"/>
              </a:rPr>
              <a:t>الف) سوابق نظری تحقیق : </a:t>
            </a:r>
          </a:p>
          <a:p>
            <a:pPr marL="173038" indent="0" algn="just" rtl="1">
              <a:lnSpc>
                <a:spcPct val="120000"/>
              </a:lnSpc>
              <a:buFont typeface="Wingdings" pitchFamily="2" charset="2"/>
              <a:buNone/>
            </a:pPr>
            <a:r>
              <a:rPr lang="fa-IR" sz="3000" dirty="0">
                <a:cs typeface="B Zar" pitchFamily="2" charset="-78"/>
              </a:rPr>
              <a:t>نظریه ها و دیدگاه هایی که مرتبط با موضوع تحقیق هستند و </a:t>
            </a:r>
            <a:r>
              <a:rPr lang="fa-IR" sz="3000" dirty="0" smtClean="0">
                <a:cs typeface="B Zar" pitchFamily="2" charset="-78"/>
              </a:rPr>
              <a:t>درکتابها</a:t>
            </a:r>
            <a:r>
              <a:rPr lang="fa-IR" sz="3000" dirty="0">
                <a:cs typeface="B Zar" pitchFamily="2" charset="-78"/>
              </a:rPr>
              <a:t>، </a:t>
            </a:r>
            <a:r>
              <a:rPr lang="fa-IR" sz="3000" dirty="0" smtClean="0">
                <a:cs typeface="B Zar" pitchFamily="2" charset="-78"/>
              </a:rPr>
              <a:t>مجلات، </a:t>
            </a:r>
            <a:r>
              <a:rPr lang="fa-IR" sz="3000" dirty="0">
                <a:cs typeface="B Zar" pitchFamily="2" charset="-78"/>
              </a:rPr>
              <a:t>سایت ها و روزنامه ها می توان آن ها را جستجو کرد. </a:t>
            </a:r>
            <a:endParaRPr lang="fa-IR" sz="3000" dirty="0" smtClean="0">
              <a:cs typeface="B Zar" pitchFamily="2" charset="-78"/>
            </a:endParaRPr>
          </a:p>
          <a:p>
            <a:pPr marL="173038" indent="0" algn="just" rtl="1">
              <a:lnSpc>
                <a:spcPct val="120000"/>
              </a:lnSpc>
              <a:buFont typeface="Wingdings" pitchFamily="2" charset="2"/>
              <a:buNone/>
            </a:pPr>
            <a:r>
              <a:rPr lang="fa-IR" sz="3000" b="1" dirty="0" smtClean="0">
                <a:solidFill>
                  <a:srgbClr val="FF0000"/>
                </a:solidFill>
                <a:cs typeface="B Zar" pitchFamily="2" charset="-78"/>
              </a:rPr>
              <a:t>ب</a:t>
            </a:r>
            <a:r>
              <a:rPr lang="fa-IR" sz="3000" b="1" dirty="0">
                <a:solidFill>
                  <a:srgbClr val="FF0000"/>
                </a:solidFill>
                <a:cs typeface="B Zar" pitchFamily="2" charset="-78"/>
              </a:rPr>
              <a:t>) </a:t>
            </a:r>
            <a:r>
              <a:rPr lang="fa-IR" sz="3000" b="1" dirty="0" smtClean="0">
                <a:solidFill>
                  <a:srgbClr val="FF0000"/>
                </a:solidFill>
                <a:cs typeface="B Zar" pitchFamily="2" charset="-78"/>
              </a:rPr>
              <a:t>سوابق تجربی  </a:t>
            </a:r>
            <a:r>
              <a:rPr lang="fa-IR" sz="3000" b="1" dirty="0">
                <a:solidFill>
                  <a:srgbClr val="FF0000"/>
                </a:solidFill>
                <a:cs typeface="B Zar" pitchFamily="2" charset="-78"/>
              </a:rPr>
              <a:t>تحقیق: </a:t>
            </a:r>
          </a:p>
          <a:p>
            <a:pPr marL="173038" indent="0" algn="just" rtl="1">
              <a:lnSpc>
                <a:spcPct val="120000"/>
              </a:lnSpc>
              <a:buFont typeface="Wingdings" pitchFamily="2" charset="2"/>
              <a:buNone/>
            </a:pPr>
            <a:r>
              <a:rPr lang="fa-IR" sz="3000" dirty="0">
                <a:cs typeface="B Zar" pitchFamily="2" charset="-78"/>
              </a:rPr>
              <a:t>تحقیقات انجام شده، پایان نامه </a:t>
            </a:r>
            <a:r>
              <a:rPr lang="fa-IR" sz="3000" dirty="0" smtClean="0">
                <a:cs typeface="B Zar" pitchFamily="2" charset="-78"/>
              </a:rPr>
              <a:t>ها و </a:t>
            </a:r>
            <a:r>
              <a:rPr lang="fa-IR" sz="3000" dirty="0">
                <a:cs typeface="B Zar" pitchFamily="2" charset="-78"/>
              </a:rPr>
              <a:t>کارهای عملی که محققین قبلی فعالیت هایی منطبق و یا مرتبط با موضوع </a:t>
            </a:r>
            <a:r>
              <a:rPr lang="fa-IR" sz="3000" dirty="0" smtClean="0">
                <a:cs typeface="B Zar" pitchFamily="2" charset="-78"/>
              </a:rPr>
              <a:t>مورد </a:t>
            </a:r>
            <a:r>
              <a:rPr lang="fa-IR" sz="3000" dirty="0">
                <a:cs typeface="B Zar" pitchFamily="2" charset="-78"/>
              </a:rPr>
              <a:t>مطالعه انجام داده و اطلاعاتی را جمع آوری و نتایجی را به دست آورده اند. </a:t>
            </a:r>
            <a:endParaRPr lang="en-US" sz="3000" dirty="0">
              <a:cs typeface="B Zar" pitchFamily="2" charset="-78"/>
            </a:endParaRPr>
          </a:p>
        </p:txBody>
      </p:sp>
    </p:spTree>
  </p:cSld>
  <p:clrMapOvr>
    <a:masterClrMapping/>
  </p:clrMapOvr>
  <p:transition>
    <p:strips dir="rd"/>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01762"/>
          </a:xfrm>
        </p:spPr>
        <p:style>
          <a:lnRef idx="2">
            <a:schemeClr val="dk1">
              <a:shade val="50000"/>
            </a:schemeClr>
          </a:lnRef>
          <a:fillRef idx="1">
            <a:schemeClr val="dk1"/>
          </a:fillRef>
          <a:effectRef idx="0">
            <a:schemeClr val="dk1"/>
          </a:effectRef>
          <a:fontRef idx="minor">
            <a:schemeClr val="lt1"/>
          </a:fontRef>
        </p:style>
        <p:txBody>
          <a:bodyPr/>
          <a:lstStyle/>
          <a:p>
            <a:r>
              <a:rPr lang="fa-IR" dirty="0" smtClean="0">
                <a:solidFill>
                  <a:srgbClr val="FF0000"/>
                </a:solidFill>
                <a:cs typeface="B Titr" pitchFamily="2" charset="-78"/>
              </a:rPr>
              <a:t>تعریف تحقیق</a:t>
            </a:r>
            <a:endParaRPr lang="en-US" dirty="0">
              <a:solidFill>
                <a:srgbClr val="FF0000"/>
              </a:solidFill>
              <a:cs typeface="B Titr" pitchFamily="2" charset="-78"/>
            </a:endParaRPr>
          </a:p>
        </p:txBody>
      </p:sp>
      <p:sp>
        <p:nvSpPr>
          <p:cNvPr id="3" name="Content Placeholder 2"/>
          <p:cNvSpPr>
            <a:spLocks noGrp="1"/>
          </p:cNvSpPr>
          <p:nvPr>
            <p:ph idx="1"/>
          </p:nvPr>
        </p:nvSpPr>
        <p:spPr>
          <a:xfrm>
            <a:off x="457200" y="1752600"/>
            <a:ext cx="8229600" cy="4876800"/>
          </a:xfrm>
        </p:spPr>
        <p:style>
          <a:lnRef idx="1">
            <a:schemeClr val="dk1"/>
          </a:lnRef>
          <a:fillRef idx="2">
            <a:schemeClr val="dk1"/>
          </a:fillRef>
          <a:effectRef idx="1">
            <a:schemeClr val="dk1"/>
          </a:effectRef>
          <a:fontRef idx="minor">
            <a:schemeClr val="dk1"/>
          </a:fontRef>
        </p:style>
        <p:txBody>
          <a:bodyPr>
            <a:noAutofit/>
          </a:bodyPr>
          <a:lstStyle/>
          <a:p>
            <a:pPr algn="just" rtl="1"/>
            <a:r>
              <a:rPr lang="fa-IR" sz="3600" dirty="0" smtClean="0">
                <a:cs typeface="B Zar" pitchFamily="2" charset="-78"/>
              </a:rPr>
              <a:t>یک </a:t>
            </a:r>
            <a:r>
              <a:rPr lang="fa-IR" sz="3600" b="1" dirty="0" smtClean="0">
                <a:solidFill>
                  <a:srgbClr val="002060"/>
                </a:solidFill>
                <a:cs typeface="B Zar" pitchFamily="2" charset="-78"/>
              </a:rPr>
              <a:t>فعالیت سیستماتیک </a:t>
            </a:r>
            <a:r>
              <a:rPr lang="fa-IR" sz="3600" dirty="0" smtClean="0">
                <a:cs typeface="B Zar" pitchFamily="2" charset="-78"/>
              </a:rPr>
              <a:t>و مجموعه ای از فعالیت های </a:t>
            </a:r>
            <a:r>
              <a:rPr lang="fa-IR" sz="3600" b="1" dirty="0" smtClean="0">
                <a:solidFill>
                  <a:srgbClr val="002060"/>
                </a:solidFill>
                <a:cs typeface="B Zar" pitchFamily="2" charset="-78"/>
              </a:rPr>
              <a:t>منطقی، منظم، منسجم و هدفمند </a:t>
            </a:r>
            <a:r>
              <a:rPr lang="fa-IR" sz="3600" dirty="0" smtClean="0">
                <a:cs typeface="B Zar" pitchFamily="2" charset="-78"/>
              </a:rPr>
              <a:t>است که درپی دستیابی به یک یا ترکیبی از </a:t>
            </a:r>
            <a:r>
              <a:rPr lang="fa-IR" sz="3600" b="1" dirty="0" smtClean="0">
                <a:solidFill>
                  <a:srgbClr val="FF0000"/>
                </a:solidFill>
                <a:cs typeface="B Zar" pitchFamily="2" charset="-78"/>
              </a:rPr>
              <a:t>خواسته های </a:t>
            </a:r>
            <a:r>
              <a:rPr lang="fa-IR" sz="3600" dirty="0" smtClean="0">
                <a:cs typeface="B Zar" pitchFamily="2" charset="-78"/>
              </a:rPr>
              <a:t>زیر به صورت فردی یا گروهی می باشد:</a:t>
            </a:r>
          </a:p>
          <a:p>
            <a:pPr algn="just" rtl="1"/>
            <a:r>
              <a:rPr lang="fa-IR" sz="3600" dirty="0" smtClean="0">
                <a:cs typeface="B Zar" pitchFamily="2" charset="-78"/>
              </a:rPr>
              <a:t>ارضای </a:t>
            </a:r>
            <a:r>
              <a:rPr lang="fa-IR" sz="3600" b="1" dirty="0" smtClean="0">
                <a:solidFill>
                  <a:srgbClr val="002060"/>
                </a:solidFill>
                <a:cs typeface="B Zar" pitchFamily="2" charset="-78"/>
              </a:rPr>
              <a:t>حس کنجکاوی </a:t>
            </a:r>
            <a:r>
              <a:rPr lang="fa-IR" sz="3600" dirty="0" smtClean="0">
                <a:cs typeface="B Zar" pitchFamily="2" charset="-78"/>
              </a:rPr>
              <a:t>معرفتی</a:t>
            </a:r>
          </a:p>
          <a:p>
            <a:pPr algn="just" rtl="1"/>
            <a:r>
              <a:rPr lang="fa-IR" sz="3600" b="1" dirty="0" smtClean="0">
                <a:solidFill>
                  <a:srgbClr val="002060"/>
                </a:solidFill>
                <a:cs typeface="B Zar" pitchFamily="2" charset="-78"/>
              </a:rPr>
              <a:t>توصیف </a:t>
            </a:r>
            <a:r>
              <a:rPr lang="fa-IR" sz="3600" dirty="0" smtClean="0">
                <a:cs typeface="B Zar" pitchFamily="2" charset="-78"/>
              </a:rPr>
              <a:t>شرایط یا نگرش عده ای ازافراد</a:t>
            </a:r>
          </a:p>
          <a:p>
            <a:pPr algn="just" rtl="1"/>
            <a:r>
              <a:rPr lang="fa-IR" sz="3600" dirty="0" smtClean="0">
                <a:cs typeface="B Zar" pitchFamily="2" charset="-78"/>
              </a:rPr>
              <a:t>جستجوی</a:t>
            </a:r>
            <a:r>
              <a:rPr lang="fa-IR" sz="3600" b="1" dirty="0" smtClean="0">
                <a:solidFill>
                  <a:srgbClr val="002060"/>
                </a:solidFill>
                <a:cs typeface="B Zar" pitchFamily="2" charset="-78"/>
              </a:rPr>
              <a:t> راه حل </a:t>
            </a:r>
            <a:r>
              <a:rPr lang="fa-IR" sz="3600" dirty="0" smtClean="0">
                <a:cs typeface="B Zar" pitchFamily="2" charset="-78"/>
              </a:rPr>
              <a:t>یا پاسخ برای حل مساله و مشکل </a:t>
            </a:r>
            <a:endParaRPr lang="en-US" sz="3600" dirty="0">
              <a:cs typeface="B Zar" pitchFamily="2" charset="-78"/>
            </a:endParaRPr>
          </a:p>
        </p:txBody>
      </p:sp>
      <p:pic>
        <p:nvPicPr>
          <p:cNvPr id="4" name="Recorded Sound">
            <a:hlinkClick r:id="" action="ppaction://media"/>
          </p:cNvPr>
          <p:cNvPicPr>
            <a:picLocks noRot="1" noChangeAspect="1"/>
          </p:cNvPicPr>
          <p:nvPr>
            <a:wavAudioFile r:embed="rId1" name="Recorded Sound"/>
          </p:nvPr>
        </p:nvPicPr>
        <p:blipFill>
          <a:blip r:embed="rId3"/>
          <a:stretch>
            <a:fillRect/>
          </a:stretch>
        </p:blipFill>
        <p:spPr>
          <a:xfrm>
            <a:off x="1143000" y="609600"/>
            <a:ext cx="762000" cy="7620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8151" fill="hold"/>
                                        <p:tgtEl>
                                          <p:spTgt spid="4"/>
                                        </p:tgtEl>
                                      </p:cBhvr>
                                    </p:cmd>
                                  </p:childTnLst>
                                </p:cTn>
                              </p:par>
                            </p:childTnLst>
                          </p:cTn>
                        </p:par>
                      </p:childTnLst>
                    </p:cTn>
                  </p:par>
                </p:childTnLst>
              </p:cTn>
              <p:nextCondLst>
                <p:cond evt="onClick" delay="0">
                  <p:tgtEl>
                    <p:spTgt spid="4"/>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4" name="Rectangle 2"/>
          <p:cNvSpPr>
            <a:spLocks noGrp="1" noChangeArrowheads="1"/>
          </p:cNvSpPr>
          <p:nvPr>
            <p:ph type="title"/>
          </p:nvPr>
        </p:nvSpPr>
        <p:spPr>
          <a:xfrm>
            <a:off x="304800" y="381000"/>
            <a:ext cx="8375650" cy="1525587"/>
          </a:xfrm>
        </p:spPr>
        <p:style>
          <a:lnRef idx="0">
            <a:schemeClr val="accent2"/>
          </a:lnRef>
          <a:fillRef idx="3">
            <a:schemeClr val="accent2"/>
          </a:fillRef>
          <a:effectRef idx="3">
            <a:schemeClr val="accent2"/>
          </a:effectRef>
          <a:fontRef idx="minor">
            <a:schemeClr val="lt1"/>
          </a:fontRef>
        </p:style>
        <p:txBody>
          <a:bodyPr>
            <a:normAutofit/>
          </a:bodyPr>
          <a:lstStyle/>
          <a:p>
            <a:pPr eaLnBrk="1" hangingPunct="1"/>
            <a:r>
              <a:rPr lang="fa-IR" b="1" dirty="0" smtClean="0">
                <a:cs typeface="B Zar" pitchFamily="2" charset="-78"/>
              </a:rPr>
              <a:t>گام های اصلی</a:t>
            </a:r>
            <a:br>
              <a:rPr lang="fa-IR" b="1" dirty="0" smtClean="0">
                <a:cs typeface="B Zar" pitchFamily="2" charset="-78"/>
              </a:rPr>
            </a:br>
            <a:r>
              <a:rPr lang="fa-IR" b="1" dirty="0" smtClean="0">
                <a:cs typeface="B Zar" pitchFamily="2" charset="-78"/>
              </a:rPr>
              <a:t> بررسی پیشینه تحقیق</a:t>
            </a:r>
            <a:endParaRPr lang="en-US" dirty="0" smtClean="0">
              <a:cs typeface="B Zar" pitchFamily="2" charset="-78"/>
            </a:endParaRPr>
          </a:p>
        </p:txBody>
      </p:sp>
      <p:sp>
        <p:nvSpPr>
          <p:cNvPr id="122885" name="Rectangle 3"/>
          <p:cNvSpPr>
            <a:spLocks noGrp="1" noChangeArrowheads="1"/>
          </p:cNvSpPr>
          <p:nvPr>
            <p:ph idx="1"/>
          </p:nvPr>
        </p:nvSpPr>
        <p:spPr>
          <a:xfrm>
            <a:off x="228600" y="2133600"/>
            <a:ext cx="8397875" cy="4175125"/>
          </a:xfrm>
        </p:spPr>
        <p:style>
          <a:lnRef idx="1">
            <a:schemeClr val="accent2"/>
          </a:lnRef>
          <a:fillRef idx="2">
            <a:schemeClr val="accent2"/>
          </a:fillRef>
          <a:effectRef idx="1">
            <a:schemeClr val="accent2"/>
          </a:effectRef>
          <a:fontRef idx="minor">
            <a:schemeClr val="dk1"/>
          </a:fontRef>
        </p:style>
        <p:txBody>
          <a:bodyPr>
            <a:normAutofit fontScale="92500" lnSpcReduction="10000"/>
          </a:bodyPr>
          <a:lstStyle/>
          <a:p>
            <a:pPr algn="r" rtl="1" eaLnBrk="1" hangingPunct="1">
              <a:lnSpc>
                <a:spcPct val="200000"/>
              </a:lnSpc>
            </a:pPr>
            <a:r>
              <a:rPr lang="fa-IR" sz="4400" dirty="0" smtClean="0">
                <a:cs typeface="B Zar" pitchFamily="2" charset="-78"/>
                <a:sym typeface="Wingdings" pitchFamily="2" charset="2"/>
              </a:rPr>
              <a:t>شناسایی</a:t>
            </a:r>
          </a:p>
          <a:p>
            <a:pPr algn="r" rtl="1" eaLnBrk="1" hangingPunct="1">
              <a:lnSpc>
                <a:spcPct val="200000"/>
              </a:lnSpc>
            </a:pPr>
            <a:r>
              <a:rPr lang="fa-IR" sz="4400" dirty="0" smtClean="0">
                <a:cs typeface="B Zar" pitchFamily="2" charset="-78"/>
                <a:sym typeface="Wingdings" pitchFamily="2" charset="2"/>
              </a:rPr>
              <a:t>مطالعه نقادانه</a:t>
            </a:r>
          </a:p>
          <a:p>
            <a:pPr algn="r" rtl="1" eaLnBrk="1" hangingPunct="1">
              <a:lnSpc>
                <a:spcPct val="200000"/>
              </a:lnSpc>
            </a:pPr>
            <a:r>
              <a:rPr lang="fa-IR" sz="4400" dirty="0" smtClean="0">
                <a:cs typeface="B Zar" pitchFamily="2" charset="-78"/>
                <a:sym typeface="Wingdings" pitchFamily="2" charset="2"/>
              </a:rPr>
              <a:t>تهیه گزارش</a:t>
            </a:r>
          </a:p>
          <a:p>
            <a:pPr eaLnBrk="1" hangingPunct="1">
              <a:lnSpc>
                <a:spcPct val="90000"/>
              </a:lnSpc>
              <a:buFont typeface="Wingdings" pitchFamily="2" charset="2"/>
              <a:buNone/>
            </a:pPr>
            <a:r>
              <a:rPr lang="fa-IR" sz="1200" b="1" dirty="0" smtClean="0">
                <a:cs typeface="Lotus" pitchFamily="2" charset="-78"/>
                <a:sym typeface="Wingdings" pitchFamily="2" charset="2"/>
              </a:rPr>
              <a:t>	</a:t>
            </a:r>
            <a:endParaRPr lang="en-US" sz="1200" b="1" dirty="0" smtClean="0">
              <a:cs typeface="Lotus" pitchFamily="2" charset="-78"/>
              <a:sym typeface="Wingdings" pitchFamily="2" charset="2"/>
            </a:endParaRPr>
          </a:p>
        </p:txBody>
      </p:sp>
      <p:sp>
        <p:nvSpPr>
          <p:cNvPr id="5" name="Slide Number Placeholder 5"/>
          <p:cNvSpPr>
            <a:spLocks noGrp="1"/>
          </p:cNvSpPr>
          <p:nvPr>
            <p:ph type="sldNum" sz="quarter" idx="12"/>
          </p:nvPr>
        </p:nvSpPr>
        <p:spPr/>
        <p:txBody>
          <a:bodyPr/>
          <a:lstStyle/>
          <a:p>
            <a:pPr>
              <a:defRPr/>
            </a:pPr>
            <a:fld id="{11F453CE-2AB8-4F7D-8769-FF78E86E17A3}" type="slidenum">
              <a:rPr lang="ar-SA"/>
              <a:pPr>
                <a:defRPr/>
              </a:pPr>
              <a:t>30</a:t>
            </a:fld>
            <a:endParaRPr lang="en-US" dirty="0">
              <a:cs typeface="Arial" charset="0"/>
            </a:endParaRP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style>
          <a:lnRef idx="0">
            <a:schemeClr val="accent3"/>
          </a:lnRef>
          <a:fillRef idx="3">
            <a:schemeClr val="accent3"/>
          </a:fillRef>
          <a:effectRef idx="3">
            <a:schemeClr val="accent3"/>
          </a:effectRef>
          <a:fontRef idx="minor">
            <a:schemeClr val="lt1"/>
          </a:fontRef>
        </p:style>
        <p:txBody>
          <a:bodyPr/>
          <a:lstStyle/>
          <a:p>
            <a:r>
              <a:rPr lang="fa-IR" b="1" dirty="0" smtClean="0">
                <a:solidFill>
                  <a:srgbClr val="FF0000"/>
                </a:solidFill>
                <a:cs typeface="B Zar" pitchFamily="2" charset="-78"/>
              </a:rPr>
              <a:t>فرایندکامل بررسی پیشینه تحقیق</a:t>
            </a:r>
            <a:endParaRPr lang="en-US" b="1" dirty="0">
              <a:solidFill>
                <a:srgbClr val="FF0000"/>
              </a:solidFill>
              <a:cs typeface="B Zar" pitchFamily="2" charset="-78"/>
            </a:endParaRPr>
          </a:p>
        </p:txBody>
      </p:sp>
      <p:sp>
        <p:nvSpPr>
          <p:cNvPr id="3" name="Content Placeholder 2"/>
          <p:cNvSpPr>
            <a:spLocks noGrp="1"/>
          </p:cNvSpPr>
          <p:nvPr>
            <p:ph idx="1"/>
          </p:nvPr>
        </p:nvSpPr>
        <p:spPr>
          <a:xfrm>
            <a:off x="457200" y="1600200"/>
            <a:ext cx="8229600" cy="4876800"/>
          </a:xfrm>
        </p:spPr>
        <p:style>
          <a:lnRef idx="1">
            <a:schemeClr val="accent3"/>
          </a:lnRef>
          <a:fillRef idx="2">
            <a:schemeClr val="accent3"/>
          </a:fillRef>
          <a:effectRef idx="1">
            <a:schemeClr val="accent3"/>
          </a:effectRef>
          <a:fontRef idx="minor">
            <a:schemeClr val="dk1"/>
          </a:fontRef>
        </p:style>
        <p:txBody>
          <a:bodyPr>
            <a:normAutofit fontScale="92500" lnSpcReduction="10000"/>
          </a:bodyPr>
          <a:lstStyle/>
          <a:p>
            <a:pPr algn="r" rtl="1"/>
            <a:endParaRPr lang="fa-IR" sz="1400" dirty="0" smtClean="0">
              <a:cs typeface="B Zar" pitchFamily="2" charset="-78"/>
            </a:endParaRPr>
          </a:p>
          <a:p>
            <a:pPr algn="r" rtl="1"/>
            <a:r>
              <a:rPr lang="fa-IR" b="1" dirty="0" smtClean="0">
                <a:solidFill>
                  <a:srgbClr val="FF0000"/>
                </a:solidFill>
                <a:cs typeface="B Zar" pitchFamily="2" charset="-78"/>
              </a:rPr>
              <a:t>مشخص کردن </a:t>
            </a:r>
            <a:r>
              <a:rPr lang="fa-IR" dirty="0" smtClean="0">
                <a:cs typeface="B Zar" pitchFamily="2" charset="-78"/>
              </a:rPr>
              <a:t>واژگان کلیدی مرتبط با مطالعه</a:t>
            </a:r>
          </a:p>
          <a:p>
            <a:pPr algn="r" rtl="1"/>
            <a:r>
              <a:rPr lang="fa-IR" b="1" dirty="0" smtClean="0">
                <a:solidFill>
                  <a:srgbClr val="FF0000"/>
                </a:solidFill>
                <a:cs typeface="B Zar" pitchFamily="2" charset="-78"/>
              </a:rPr>
              <a:t>جستجوی </a:t>
            </a:r>
            <a:r>
              <a:rPr lang="fa-IR" dirty="0" smtClean="0">
                <a:cs typeface="B Zar" pitchFamily="2" charset="-78"/>
              </a:rPr>
              <a:t>منابع اطلاعاتی</a:t>
            </a:r>
          </a:p>
          <a:p>
            <a:pPr algn="r" rtl="1"/>
            <a:r>
              <a:rPr lang="fa-IR" b="1" dirty="0" smtClean="0">
                <a:solidFill>
                  <a:srgbClr val="FF0000"/>
                </a:solidFill>
                <a:cs typeface="B Zar" pitchFamily="2" charset="-78"/>
              </a:rPr>
              <a:t>یافتن</a:t>
            </a:r>
            <a:r>
              <a:rPr lang="fa-IR" dirty="0" smtClean="0">
                <a:cs typeface="B Zar" pitchFamily="2" charset="-78"/>
              </a:rPr>
              <a:t> مقالات و مطالب مرتبط با موضوع تحقیق</a:t>
            </a:r>
          </a:p>
          <a:p>
            <a:pPr algn="r" rtl="1"/>
            <a:r>
              <a:rPr lang="fa-IR" b="1" dirty="0" smtClean="0">
                <a:solidFill>
                  <a:srgbClr val="FF0000"/>
                </a:solidFill>
                <a:cs typeface="B Zar" pitchFamily="2" charset="-78"/>
              </a:rPr>
              <a:t>گزینش</a:t>
            </a:r>
            <a:r>
              <a:rPr lang="fa-IR" dirty="0" smtClean="0">
                <a:cs typeface="B Zar" pitchFamily="2" charset="-78"/>
              </a:rPr>
              <a:t> مطالب مرتبط</a:t>
            </a:r>
          </a:p>
          <a:p>
            <a:pPr algn="r" rtl="1"/>
            <a:r>
              <a:rPr lang="fa-IR" b="1" dirty="0" smtClean="0">
                <a:solidFill>
                  <a:srgbClr val="FF0000"/>
                </a:solidFill>
                <a:cs typeface="B Zar" pitchFamily="2" charset="-78"/>
              </a:rPr>
              <a:t>طبقه بندی </a:t>
            </a:r>
            <a:r>
              <a:rPr lang="fa-IR" dirty="0" smtClean="0">
                <a:cs typeface="B Zar" pitchFamily="2" charset="-78"/>
              </a:rPr>
              <a:t>مطالب</a:t>
            </a:r>
          </a:p>
          <a:p>
            <a:pPr algn="r" rtl="1"/>
            <a:r>
              <a:rPr lang="fa-IR" b="1" dirty="0" smtClean="0">
                <a:solidFill>
                  <a:srgbClr val="FF0000"/>
                </a:solidFill>
                <a:cs typeface="B Zar" pitchFamily="2" charset="-78"/>
              </a:rPr>
              <a:t>تهیه چکیده </a:t>
            </a:r>
            <a:r>
              <a:rPr lang="fa-IR" dirty="0" smtClean="0">
                <a:cs typeface="B Zar" pitchFamily="2" charset="-78"/>
              </a:rPr>
              <a:t>و فیش نویسی</a:t>
            </a:r>
          </a:p>
          <a:p>
            <a:pPr algn="r" rtl="1"/>
            <a:r>
              <a:rPr lang="fa-IR" b="1" dirty="0" smtClean="0">
                <a:solidFill>
                  <a:srgbClr val="FF0000"/>
                </a:solidFill>
                <a:cs typeface="B Zar" pitchFamily="2" charset="-78"/>
              </a:rPr>
              <a:t>تهیه </a:t>
            </a:r>
            <a:r>
              <a:rPr lang="fa-IR" dirty="0" smtClean="0">
                <a:cs typeface="B Zar" pitchFamily="2" charset="-78"/>
              </a:rPr>
              <a:t>کتاب شناسی</a:t>
            </a:r>
          </a:p>
          <a:p>
            <a:pPr algn="r" rtl="1"/>
            <a:r>
              <a:rPr lang="fa-IR" b="1" dirty="0" smtClean="0">
                <a:solidFill>
                  <a:srgbClr val="FF0000"/>
                </a:solidFill>
                <a:cs typeface="B Zar" pitchFamily="2" charset="-78"/>
              </a:rPr>
              <a:t>نقد</a:t>
            </a:r>
            <a:r>
              <a:rPr lang="fa-IR" dirty="0" smtClean="0">
                <a:cs typeface="B Zar" pitchFamily="2" charset="-78"/>
              </a:rPr>
              <a:t> مطالب</a:t>
            </a:r>
          </a:p>
          <a:p>
            <a:pPr algn="r" rtl="1"/>
            <a:r>
              <a:rPr lang="fa-IR" b="1" dirty="0" smtClean="0">
                <a:solidFill>
                  <a:srgbClr val="FF0000"/>
                </a:solidFill>
                <a:cs typeface="B Zar" pitchFamily="2" charset="-78"/>
              </a:rPr>
              <a:t>تدوین </a:t>
            </a:r>
            <a:r>
              <a:rPr lang="fa-IR" dirty="0" smtClean="0">
                <a:cs typeface="B Zar" pitchFamily="2" charset="-78"/>
              </a:rPr>
              <a:t>چارچوب نظری تحقیق</a:t>
            </a:r>
            <a:endParaRPr lang="en-US" dirty="0">
              <a:cs typeface="B Zar" pitchFamily="2" charset="-78"/>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381000" y="307975"/>
            <a:ext cx="8305800" cy="987425"/>
          </a:xfrm>
        </p:spPr>
        <p:style>
          <a:lnRef idx="0">
            <a:schemeClr val="accent2"/>
          </a:lnRef>
          <a:fillRef idx="3">
            <a:schemeClr val="accent2"/>
          </a:fillRef>
          <a:effectRef idx="3">
            <a:schemeClr val="accent2"/>
          </a:effectRef>
          <a:fontRef idx="minor">
            <a:schemeClr val="lt1"/>
          </a:fontRef>
        </p:style>
        <p:txBody>
          <a:bodyPr/>
          <a:lstStyle/>
          <a:p>
            <a:pPr rtl="1"/>
            <a:r>
              <a:rPr lang="fa-IR" sz="3600" b="1" dirty="0" smtClean="0">
                <a:cs typeface="B Mitra" pitchFamily="2" charset="-78"/>
              </a:rPr>
              <a:t>روش </a:t>
            </a:r>
            <a:r>
              <a:rPr lang="fa-IR" sz="3600" b="1" dirty="0">
                <a:cs typeface="B Mitra" pitchFamily="2" charset="-78"/>
              </a:rPr>
              <a:t>جمع آوری سوابق نظری و عملی در تحقیق </a:t>
            </a:r>
            <a:endParaRPr lang="en-US" sz="3600" b="1" dirty="0">
              <a:cs typeface="B Mitra" pitchFamily="2" charset="-78"/>
            </a:endParaRPr>
          </a:p>
        </p:txBody>
      </p:sp>
      <p:sp>
        <p:nvSpPr>
          <p:cNvPr id="54275" name="Rectangle 3"/>
          <p:cNvSpPr>
            <a:spLocks noGrp="1" noChangeArrowheads="1"/>
          </p:cNvSpPr>
          <p:nvPr>
            <p:ph idx="1"/>
          </p:nvPr>
        </p:nvSpPr>
        <p:spPr>
          <a:xfrm>
            <a:off x="381000" y="1371600"/>
            <a:ext cx="8229600" cy="5257800"/>
          </a:xfrm>
        </p:spPr>
        <p:style>
          <a:lnRef idx="1">
            <a:schemeClr val="accent2"/>
          </a:lnRef>
          <a:fillRef idx="2">
            <a:schemeClr val="accent2"/>
          </a:fillRef>
          <a:effectRef idx="1">
            <a:schemeClr val="accent2"/>
          </a:effectRef>
          <a:fontRef idx="minor">
            <a:schemeClr val="dk1"/>
          </a:fontRef>
        </p:style>
        <p:txBody>
          <a:bodyPr>
            <a:normAutofit/>
          </a:bodyPr>
          <a:lstStyle/>
          <a:p>
            <a:pPr marL="173038" indent="0" algn="just" rtl="1">
              <a:lnSpc>
                <a:spcPct val="120000"/>
              </a:lnSpc>
              <a:buFont typeface="Wingdings" pitchFamily="2" charset="2"/>
              <a:buNone/>
            </a:pPr>
            <a:r>
              <a:rPr lang="fa-IR" sz="2200" dirty="0">
                <a:cs typeface="B Mitra" pitchFamily="2" charset="-78"/>
              </a:rPr>
              <a:t>برای انجام این بخش ابتدا </a:t>
            </a:r>
            <a:r>
              <a:rPr lang="fa-IR" sz="2200" b="1" dirty="0">
                <a:solidFill>
                  <a:srgbClr val="FF0000"/>
                </a:solidFill>
                <a:cs typeface="B Mitra" pitchFamily="2" charset="-78"/>
              </a:rPr>
              <a:t>متغیرهای موضوع </a:t>
            </a:r>
            <a:r>
              <a:rPr lang="fa-IR" sz="2200" dirty="0">
                <a:cs typeface="B Mitra" pitchFamily="2" charset="-78"/>
              </a:rPr>
              <a:t>تحقیق و فرضیه ها را مدنظر قرار می دهیم. و بعد هم </a:t>
            </a:r>
            <a:r>
              <a:rPr lang="fa-IR" sz="2200" b="1" dirty="0">
                <a:solidFill>
                  <a:srgbClr val="FF0000"/>
                </a:solidFill>
                <a:cs typeface="B Mitra" pitchFamily="2" charset="-78"/>
              </a:rPr>
              <a:t>سوابق نظری و عملی </a:t>
            </a:r>
            <a:r>
              <a:rPr lang="fa-IR" sz="2200" dirty="0">
                <a:cs typeface="B Mitra" pitchFamily="2" charset="-78"/>
              </a:rPr>
              <a:t>را در مورد دو متغیر مورد مطالعه قرار می دهیم. </a:t>
            </a:r>
            <a:r>
              <a:rPr lang="fa-IR" sz="2200" dirty="0" smtClean="0">
                <a:cs typeface="B Mitra" pitchFamily="2" charset="-78"/>
              </a:rPr>
              <a:t>و </a:t>
            </a:r>
            <a:r>
              <a:rPr lang="fa-IR" sz="2200" dirty="0">
                <a:cs typeface="B Mitra" pitchFamily="2" charset="-78"/>
              </a:rPr>
              <a:t>فهرستی از کتاب ها و مقاله ها و تحقیقات مربوط به کلید واژه ها را تهیه می کنیم. </a:t>
            </a:r>
            <a:r>
              <a:rPr lang="fa-IR" sz="2200" dirty="0" smtClean="0">
                <a:cs typeface="B Mitra" pitchFamily="2" charset="-78"/>
              </a:rPr>
              <a:t>مثال </a:t>
            </a:r>
            <a:r>
              <a:rPr lang="fa-IR" sz="2200" dirty="0">
                <a:cs typeface="B Mitra" pitchFamily="2" charset="-78"/>
              </a:rPr>
              <a:t>: تأثیر «روش </a:t>
            </a:r>
            <a:r>
              <a:rPr lang="fa-IR" sz="2200" dirty="0" smtClean="0">
                <a:cs typeface="B Mitra" pitchFamily="2" charset="-78"/>
              </a:rPr>
              <a:t>تدریس» </a:t>
            </a:r>
            <a:r>
              <a:rPr lang="fa-IR" sz="2200" dirty="0">
                <a:cs typeface="B Mitra" pitchFamily="2" charset="-78"/>
              </a:rPr>
              <a:t>بر «پیشرفت تحصیلی» </a:t>
            </a:r>
            <a:r>
              <a:rPr lang="fa-IR" sz="2200" dirty="0" smtClean="0">
                <a:cs typeface="B Mitra" pitchFamily="2" charset="-78"/>
              </a:rPr>
              <a:t>دانشجویان.مطالب </a:t>
            </a:r>
            <a:r>
              <a:rPr lang="fa-IR" sz="2200" dirty="0">
                <a:cs typeface="B Mitra" pitchFamily="2" charset="-78"/>
              </a:rPr>
              <a:t>مورد نیاز برروی فیش های تحقیقاتی یادداشت می شود. برای هر متغیر چند عنوان فرعی در نظر می گیریم. </a:t>
            </a:r>
            <a:r>
              <a:rPr lang="fa-IR" sz="2200" dirty="0" smtClean="0">
                <a:cs typeface="B Mitra" pitchFamily="2" charset="-78"/>
              </a:rPr>
              <a:t> مثلاً</a:t>
            </a:r>
            <a:r>
              <a:rPr lang="fa-IR" sz="2200" dirty="0">
                <a:cs typeface="B Mitra" pitchFamily="2" charset="-78"/>
              </a:rPr>
              <a:t>: </a:t>
            </a:r>
          </a:p>
          <a:p>
            <a:pPr marL="609600" indent="-609600" algn="just" rtl="1">
              <a:lnSpc>
                <a:spcPct val="120000"/>
              </a:lnSpc>
              <a:buFont typeface="Wingdings" pitchFamily="2" charset="2"/>
              <a:buNone/>
            </a:pPr>
            <a:endParaRPr lang="en-US" sz="2200" dirty="0">
              <a:cs typeface="B Mitra" pitchFamily="2" charset="-78"/>
            </a:endParaRPr>
          </a:p>
        </p:txBody>
      </p:sp>
      <p:graphicFrame>
        <p:nvGraphicFramePr>
          <p:cNvPr id="54305" name="Group 33"/>
          <p:cNvGraphicFramePr>
            <a:graphicFrameLocks noGrp="1"/>
          </p:cNvGraphicFramePr>
          <p:nvPr/>
        </p:nvGraphicFramePr>
        <p:xfrm>
          <a:off x="685800" y="3581401"/>
          <a:ext cx="7391400" cy="2800213"/>
        </p:xfrm>
        <a:graphic>
          <a:graphicData uri="http://schemas.openxmlformats.org/drawingml/2006/table">
            <a:tbl>
              <a:tblPr/>
              <a:tblGrid>
                <a:gridCol w="4152472"/>
                <a:gridCol w="3238928"/>
              </a:tblGrid>
              <a:tr h="533399">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400" b="1" i="0" u="none" strike="noStrike" cap="none" normalizeH="0" baseline="0" dirty="0" smtClean="0">
                          <a:ln>
                            <a:noFill/>
                          </a:ln>
                          <a:solidFill>
                            <a:srgbClr val="FF0000"/>
                          </a:solidFill>
                          <a:effectLst>
                            <a:outerShdw blurRad="38100" dist="38100" dir="2700000" algn="tl">
                              <a:srgbClr val="000000"/>
                            </a:outerShdw>
                          </a:effectLst>
                          <a:latin typeface="Arial" charset="0"/>
                          <a:cs typeface="B Mitra" pitchFamily="2" charset="-78"/>
                        </a:rPr>
                        <a:t>پیشرفت تحصیلی </a:t>
                      </a:r>
                      <a:endParaRPr kumimoji="0" lang="en-US" sz="2400" b="1" i="0" u="none" strike="noStrike" cap="none" normalizeH="0" baseline="0" dirty="0" smtClean="0">
                        <a:ln>
                          <a:noFill/>
                        </a:ln>
                        <a:solidFill>
                          <a:srgbClr val="FF0000"/>
                        </a:solidFill>
                        <a:effectLst>
                          <a:outerShdw blurRad="38100" dist="38100" dir="2700000" algn="tl">
                            <a:srgbClr val="000000"/>
                          </a:outerShdw>
                        </a:effectLst>
                        <a:latin typeface="Arial" charset="0"/>
                        <a:cs typeface="B Mitra" pitchFamily="2" charset="-7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400" b="1" i="0" u="none" strike="noStrike" cap="none" normalizeH="0" baseline="0" dirty="0" smtClean="0">
                          <a:ln>
                            <a:noFill/>
                          </a:ln>
                          <a:solidFill>
                            <a:srgbClr val="FF0000"/>
                          </a:solidFill>
                          <a:effectLst>
                            <a:outerShdw blurRad="38100" dist="38100" dir="2700000" algn="tl">
                              <a:srgbClr val="000000"/>
                            </a:outerShdw>
                          </a:effectLst>
                          <a:latin typeface="Arial" charset="0"/>
                          <a:cs typeface="B Mitra" pitchFamily="2" charset="-78"/>
                        </a:rPr>
                        <a:t>روش تدریس</a:t>
                      </a:r>
                      <a:endParaRPr kumimoji="0" lang="en-US" sz="2400" b="1" i="0" u="none" strike="noStrike" cap="none" normalizeH="0" baseline="0" dirty="0" smtClean="0">
                        <a:ln>
                          <a:noFill/>
                        </a:ln>
                        <a:solidFill>
                          <a:srgbClr val="FF0000"/>
                        </a:solidFill>
                        <a:effectLst>
                          <a:outerShdw blurRad="38100" dist="38100" dir="2700000" algn="tl">
                            <a:srgbClr val="000000"/>
                          </a:outerShdw>
                        </a:effectLst>
                        <a:latin typeface="Arial" charset="0"/>
                        <a:cs typeface="B Mitra" pitchFamily="2" charset="-7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66814">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400" b="0" i="0" u="none" strike="noStrike" cap="none" normalizeH="0" baseline="0" dirty="0" smtClean="0">
                          <a:ln>
                            <a:noFill/>
                          </a:ln>
                          <a:solidFill>
                            <a:srgbClr val="002060"/>
                          </a:solidFill>
                          <a:effectLst/>
                          <a:latin typeface="Arial" charset="0"/>
                          <a:cs typeface="B Mitra" pitchFamily="2" charset="-78"/>
                        </a:rPr>
                        <a:t>1</a:t>
                      </a:r>
                      <a:r>
                        <a:rPr kumimoji="0" lang="fa-IR" sz="2400" b="1" i="0" u="none" strike="noStrike" cap="none" normalizeH="0" baseline="0" dirty="0" smtClean="0">
                          <a:ln>
                            <a:noFill/>
                          </a:ln>
                          <a:solidFill>
                            <a:srgbClr val="002060"/>
                          </a:solidFill>
                          <a:effectLst/>
                          <a:latin typeface="Arial" charset="0"/>
                          <a:cs typeface="B Mitra" pitchFamily="2" charset="-78"/>
                        </a:rPr>
                        <a:t>- تعریف پیشرفت تحصیلی</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400" b="1" i="0" u="none" strike="noStrike" cap="none" normalizeH="0" baseline="0" dirty="0" smtClean="0">
                          <a:ln>
                            <a:noFill/>
                          </a:ln>
                          <a:solidFill>
                            <a:srgbClr val="002060"/>
                          </a:solidFill>
                          <a:effectLst/>
                          <a:latin typeface="Arial" charset="0"/>
                          <a:cs typeface="B Mitra" pitchFamily="2" charset="-78"/>
                        </a:rPr>
                        <a:t>2- روش محاسبه پیشرفت تحصیلی</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400" b="1" i="0" u="none" strike="noStrike" cap="none" normalizeH="0" baseline="0" dirty="0" smtClean="0">
                          <a:ln>
                            <a:noFill/>
                          </a:ln>
                          <a:solidFill>
                            <a:srgbClr val="002060"/>
                          </a:solidFill>
                          <a:effectLst/>
                          <a:latin typeface="Arial" charset="0"/>
                          <a:cs typeface="B Mitra" pitchFamily="2" charset="-78"/>
                        </a:rPr>
                        <a:t>3- عوامل مؤثر در پیشرفت تحصیلی</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400" b="1" i="0" u="none" strike="noStrike" cap="none" normalizeH="0" baseline="0" dirty="0" smtClean="0">
                          <a:ln>
                            <a:noFill/>
                          </a:ln>
                          <a:solidFill>
                            <a:srgbClr val="002060"/>
                          </a:solidFill>
                          <a:effectLst/>
                          <a:latin typeface="Arial" charset="0"/>
                          <a:cs typeface="B Mitra" pitchFamily="2" charset="-78"/>
                        </a:rPr>
                        <a:t>4- </a:t>
                      </a:r>
                      <a:r>
                        <a:rPr kumimoji="0" lang="fa-IR" sz="2000" b="1" i="0" u="none" strike="noStrike" cap="none" normalizeH="0" baseline="0" dirty="0" smtClean="0">
                          <a:ln>
                            <a:noFill/>
                          </a:ln>
                          <a:solidFill>
                            <a:srgbClr val="002060"/>
                          </a:solidFill>
                          <a:effectLst/>
                          <a:latin typeface="Arial" charset="0"/>
                          <a:cs typeface="B Mitra" pitchFamily="2" charset="-78"/>
                        </a:rPr>
                        <a:t>پیشرفت تحصیلی و توسعه اقتصادی</a:t>
                      </a:r>
                      <a:endParaRPr kumimoji="0" lang="en-US" sz="2400" b="1" i="0" u="none" strike="noStrike" cap="none" normalizeH="0" baseline="0" dirty="0" smtClean="0">
                        <a:ln>
                          <a:noFill/>
                        </a:ln>
                        <a:solidFill>
                          <a:srgbClr val="002060"/>
                        </a:solidFill>
                        <a:effectLst/>
                        <a:latin typeface="Arial" charset="0"/>
                        <a:cs typeface="B Mitra" pitchFamily="2" charset="-7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400" b="1" i="0" u="none" strike="noStrike" cap="none" normalizeH="0" baseline="0" dirty="0" smtClean="0">
                          <a:ln>
                            <a:noFill/>
                          </a:ln>
                          <a:solidFill>
                            <a:srgbClr val="002060"/>
                          </a:solidFill>
                          <a:effectLst/>
                          <a:latin typeface="Arial" charset="0"/>
                          <a:cs typeface="B Mitra" pitchFamily="2" charset="-78"/>
                        </a:rPr>
                        <a:t>1- تعریف روش تدریس</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400" b="1" i="0" u="none" strike="noStrike" cap="none" normalizeH="0" baseline="0" dirty="0" smtClean="0">
                          <a:ln>
                            <a:noFill/>
                          </a:ln>
                          <a:solidFill>
                            <a:srgbClr val="002060"/>
                          </a:solidFill>
                          <a:effectLst/>
                          <a:latin typeface="Arial" charset="0"/>
                          <a:cs typeface="B Mitra" pitchFamily="2" charset="-78"/>
                        </a:rPr>
                        <a:t>2- انواع روش تدریس</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400" b="1" i="0" u="none" strike="noStrike" cap="none" normalizeH="0" baseline="0" dirty="0" smtClean="0">
                          <a:ln>
                            <a:noFill/>
                          </a:ln>
                          <a:solidFill>
                            <a:srgbClr val="002060"/>
                          </a:solidFill>
                          <a:effectLst/>
                          <a:latin typeface="Arial" charset="0"/>
                          <a:cs typeface="B Mitra" pitchFamily="2" charset="-78"/>
                        </a:rPr>
                        <a:t>3- نظریه های یادگیری</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400" b="1" i="0" u="none" strike="noStrike" cap="none" normalizeH="0" baseline="0" dirty="0" smtClean="0">
                          <a:ln>
                            <a:noFill/>
                          </a:ln>
                          <a:solidFill>
                            <a:srgbClr val="002060"/>
                          </a:solidFill>
                          <a:effectLst/>
                          <a:latin typeface="Arial" charset="0"/>
                          <a:cs typeface="B Mitra" pitchFamily="2" charset="-78"/>
                        </a:rPr>
                        <a:t>4- الگوهای تدریس</a:t>
                      </a:r>
                      <a:endParaRPr kumimoji="0" lang="en-US" sz="2400" b="1" i="0" u="none" strike="noStrike" cap="none" normalizeH="0" baseline="0" dirty="0" smtClean="0">
                        <a:ln>
                          <a:noFill/>
                        </a:ln>
                        <a:solidFill>
                          <a:srgbClr val="002060"/>
                        </a:solidFill>
                        <a:effectLst/>
                        <a:latin typeface="Arial" charset="0"/>
                        <a:cs typeface="B Mitra" pitchFamily="2" charset="-7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wheel spokes="1"/>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style>
          <a:lnRef idx="0">
            <a:schemeClr val="accent5"/>
          </a:lnRef>
          <a:fillRef idx="3">
            <a:schemeClr val="accent5"/>
          </a:fillRef>
          <a:effectRef idx="3">
            <a:schemeClr val="accent5"/>
          </a:effectRef>
          <a:fontRef idx="minor">
            <a:schemeClr val="lt1"/>
          </a:fontRef>
        </p:style>
        <p:txBody>
          <a:bodyPr/>
          <a:lstStyle/>
          <a:p>
            <a:pPr rtl="1"/>
            <a:r>
              <a:rPr lang="fa-IR" sz="3600" b="1" dirty="0">
                <a:cs typeface="B Mitra" pitchFamily="2" charset="-78"/>
              </a:rPr>
              <a:t>نمونه هایی از فیش های تحقیق </a:t>
            </a:r>
            <a:endParaRPr lang="en-US" sz="3600" b="1" dirty="0">
              <a:cs typeface="B Mitra" pitchFamily="2" charset="-78"/>
            </a:endParaRPr>
          </a:p>
        </p:txBody>
      </p:sp>
      <p:graphicFrame>
        <p:nvGraphicFramePr>
          <p:cNvPr id="56386" name="Group 66"/>
          <p:cNvGraphicFramePr>
            <a:graphicFrameLocks noGrp="1"/>
          </p:cNvGraphicFramePr>
          <p:nvPr>
            <p:ph type="tbl" idx="1"/>
          </p:nvPr>
        </p:nvGraphicFramePr>
        <p:xfrm>
          <a:off x="457200" y="1752599"/>
          <a:ext cx="8229600" cy="4791289"/>
        </p:xfrm>
        <a:graphic>
          <a:graphicData uri="http://schemas.openxmlformats.org/drawingml/2006/table">
            <a:tbl>
              <a:tblPr/>
              <a:tblGrid>
                <a:gridCol w="2438400"/>
                <a:gridCol w="1981200"/>
                <a:gridCol w="3810000"/>
              </a:tblGrid>
              <a:tr h="430953">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000" b="1" i="0" u="none" strike="noStrike" cap="none" normalizeH="0" baseline="0" dirty="0" smtClean="0">
                          <a:ln>
                            <a:noFill/>
                          </a:ln>
                          <a:solidFill>
                            <a:srgbClr val="002060"/>
                          </a:solidFill>
                          <a:effectLst/>
                          <a:latin typeface="Arial" charset="0"/>
                          <a:cs typeface="B Mitra" pitchFamily="2" charset="-78"/>
                        </a:rPr>
                        <a:t>شماره:</a:t>
                      </a:r>
                      <a:endParaRPr kumimoji="0" lang="en-US" sz="2000" b="1" i="0" u="none" strike="noStrike" cap="none" normalizeH="0" baseline="0" dirty="0" smtClean="0">
                        <a:ln>
                          <a:noFill/>
                        </a:ln>
                        <a:solidFill>
                          <a:srgbClr val="002060"/>
                        </a:solidFill>
                        <a:effectLst/>
                        <a:latin typeface="Arial" charset="0"/>
                        <a:cs typeface="B Mitra" pitchFamily="2" charset="-7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000" b="1" i="0" u="none" strike="noStrike" cap="none" normalizeH="0" baseline="0" dirty="0" smtClean="0">
                          <a:ln>
                            <a:noFill/>
                          </a:ln>
                          <a:solidFill>
                            <a:srgbClr val="002060"/>
                          </a:solidFill>
                          <a:effectLst/>
                          <a:latin typeface="Arial" charset="0"/>
                          <a:cs typeface="B Mitra" pitchFamily="2" charset="-78"/>
                        </a:rPr>
                        <a:t>نام مأخذ: </a:t>
                      </a:r>
                      <a:endParaRPr kumimoji="0" lang="en-US" sz="2000" b="1" i="0" u="none" strike="noStrike" cap="none" normalizeH="0" baseline="0" dirty="0" smtClean="0">
                        <a:ln>
                          <a:noFill/>
                        </a:ln>
                        <a:solidFill>
                          <a:srgbClr val="002060"/>
                        </a:solidFill>
                        <a:effectLst/>
                        <a:latin typeface="Arial" charset="0"/>
                        <a:cs typeface="B Mitra"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000" b="1" i="0" u="none" strike="noStrike" cap="none" normalizeH="0" baseline="0" dirty="0" smtClean="0">
                          <a:ln>
                            <a:noFill/>
                          </a:ln>
                          <a:solidFill>
                            <a:srgbClr val="002060"/>
                          </a:solidFill>
                          <a:effectLst/>
                          <a:latin typeface="Arial" charset="0"/>
                          <a:cs typeface="B Mitra" pitchFamily="2" charset="-78"/>
                        </a:rPr>
                        <a:t>موضوع تحقیق:</a:t>
                      </a:r>
                      <a:endParaRPr kumimoji="0" lang="en-US" sz="2000" b="1" i="0" u="none" strike="noStrike" cap="none" normalizeH="0" baseline="0" dirty="0" smtClean="0">
                        <a:ln>
                          <a:noFill/>
                        </a:ln>
                        <a:solidFill>
                          <a:srgbClr val="002060"/>
                        </a:solidFill>
                        <a:effectLst/>
                        <a:latin typeface="Arial" charset="0"/>
                        <a:cs typeface="B Mitra" pitchFamily="2" charset="-7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r>
              <a:tr h="588222">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000" b="1" i="0" u="none" strike="noStrike" cap="none" normalizeH="0" baseline="0" dirty="0" smtClean="0">
                          <a:ln>
                            <a:noFill/>
                          </a:ln>
                          <a:solidFill>
                            <a:srgbClr val="002060"/>
                          </a:solidFill>
                          <a:effectLst/>
                          <a:latin typeface="Arial" charset="0"/>
                          <a:cs typeface="B Mitra" pitchFamily="2" charset="-78"/>
                        </a:rPr>
                        <a:t>مترجم: </a:t>
                      </a:r>
                      <a:endParaRPr kumimoji="0" lang="en-US" sz="2000" b="1" i="0" u="none" strike="noStrike" cap="none" normalizeH="0" baseline="0" dirty="0" smtClean="0">
                        <a:ln>
                          <a:noFill/>
                        </a:ln>
                        <a:solidFill>
                          <a:srgbClr val="002060"/>
                        </a:solidFill>
                        <a:effectLst/>
                        <a:latin typeface="Arial" charset="0"/>
                        <a:cs typeface="B Mitra" pitchFamily="2" charset="-7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000" b="1" i="0" u="none" strike="noStrike" cap="none" normalizeH="0" baseline="0" dirty="0" smtClean="0">
                          <a:ln>
                            <a:noFill/>
                          </a:ln>
                          <a:solidFill>
                            <a:srgbClr val="002060"/>
                          </a:solidFill>
                          <a:effectLst/>
                          <a:latin typeface="Arial" charset="0"/>
                          <a:cs typeface="B Mitra" pitchFamily="2" charset="-78"/>
                        </a:rPr>
                        <a:t>مؤلف: </a:t>
                      </a:r>
                      <a:endParaRPr kumimoji="0" lang="en-US" sz="2000" b="1" i="0" u="none" strike="noStrike" cap="none" normalizeH="0" baseline="0" dirty="0" smtClean="0">
                        <a:ln>
                          <a:noFill/>
                        </a:ln>
                        <a:solidFill>
                          <a:srgbClr val="002060"/>
                        </a:solidFill>
                        <a:effectLst/>
                        <a:latin typeface="Arial" charset="0"/>
                        <a:cs typeface="B Mitra"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000" b="1" i="0" u="none" strike="noStrike" cap="none" normalizeH="0" baseline="0" dirty="0" smtClean="0">
                          <a:ln>
                            <a:noFill/>
                          </a:ln>
                          <a:solidFill>
                            <a:srgbClr val="002060"/>
                          </a:solidFill>
                          <a:effectLst/>
                          <a:latin typeface="Arial" charset="0"/>
                          <a:cs typeface="B Mitra" pitchFamily="2" charset="-78"/>
                        </a:rPr>
                        <a:t>موضوع فرعی:</a:t>
                      </a:r>
                      <a:endParaRPr kumimoji="0" lang="en-US" sz="2000" b="1" i="0" u="none" strike="noStrike" cap="none" normalizeH="0" baseline="0" dirty="0" smtClean="0">
                        <a:ln>
                          <a:noFill/>
                        </a:ln>
                        <a:solidFill>
                          <a:srgbClr val="002060"/>
                        </a:solidFill>
                        <a:effectLst/>
                        <a:latin typeface="Arial" charset="0"/>
                        <a:cs typeface="B Mitra" pitchFamily="2" charset="-7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r>
              <a:tr h="588222">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000" b="1" i="0" u="none" strike="noStrike" cap="none" normalizeH="0" baseline="0" dirty="0" smtClean="0">
                          <a:ln>
                            <a:noFill/>
                          </a:ln>
                          <a:solidFill>
                            <a:srgbClr val="002060"/>
                          </a:solidFill>
                          <a:effectLst/>
                          <a:latin typeface="Arial" charset="0"/>
                          <a:cs typeface="B Mitra" pitchFamily="2" charset="-78"/>
                        </a:rPr>
                        <a:t>تاریخ و محل نشر: </a:t>
                      </a:r>
                      <a:endParaRPr kumimoji="0" lang="en-US" sz="2000" b="1" i="0" u="none" strike="noStrike" cap="none" normalizeH="0" baseline="0" dirty="0" smtClean="0">
                        <a:ln>
                          <a:noFill/>
                        </a:ln>
                        <a:solidFill>
                          <a:srgbClr val="002060"/>
                        </a:solidFill>
                        <a:effectLst/>
                        <a:latin typeface="Arial" charset="0"/>
                        <a:cs typeface="B Mitra" pitchFamily="2" charset="-7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000" b="1" i="0" u="none" strike="noStrike" cap="none" normalizeH="0" baseline="0" dirty="0" smtClean="0">
                          <a:ln>
                            <a:noFill/>
                          </a:ln>
                          <a:solidFill>
                            <a:srgbClr val="002060"/>
                          </a:solidFill>
                          <a:effectLst/>
                          <a:latin typeface="Arial" charset="0"/>
                          <a:cs typeface="B Mitra" pitchFamily="2" charset="-78"/>
                        </a:rPr>
                        <a:t>ناشر:</a:t>
                      </a:r>
                      <a:endParaRPr kumimoji="0" lang="en-US" sz="2000" b="1" i="0" u="none" strike="noStrike" cap="none" normalizeH="0" baseline="0" dirty="0" smtClean="0">
                        <a:ln>
                          <a:noFill/>
                        </a:ln>
                        <a:solidFill>
                          <a:srgbClr val="002060"/>
                        </a:solidFill>
                        <a:effectLst/>
                        <a:latin typeface="Arial" charset="0"/>
                        <a:cs typeface="B Mitra"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000" b="1" i="0" u="none" strike="noStrike" cap="none" normalizeH="0" baseline="0" dirty="0" smtClean="0">
                          <a:ln>
                            <a:noFill/>
                          </a:ln>
                          <a:solidFill>
                            <a:srgbClr val="002060"/>
                          </a:solidFill>
                          <a:effectLst/>
                          <a:latin typeface="Arial" charset="0"/>
                          <a:cs typeface="B Mitra" pitchFamily="2" charset="-78"/>
                        </a:rPr>
                        <a:t>موضوع خاص:</a:t>
                      </a:r>
                      <a:endParaRPr kumimoji="0" lang="en-US" sz="2000" b="1" i="0" u="none" strike="noStrike" cap="none" normalizeH="0" baseline="0" dirty="0" smtClean="0">
                        <a:ln>
                          <a:noFill/>
                        </a:ln>
                        <a:solidFill>
                          <a:srgbClr val="002060"/>
                        </a:solidFill>
                        <a:effectLst/>
                        <a:latin typeface="Arial" charset="0"/>
                        <a:cs typeface="B Mitra" pitchFamily="2" charset="-7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r>
              <a:tr h="831004">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000" b="1" i="0" u="none" strike="noStrike" cap="none" normalizeH="0" baseline="0" dirty="0" smtClean="0">
                          <a:ln>
                            <a:noFill/>
                          </a:ln>
                          <a:solidFill>
                            <a:srgbClr val="002060"/>
                          </a:solidFill>
                          <a:effectLst/>
                          <a:latin typeface="Arial" charset="0"/>
                          <a:cs typeface="B Mitra" pitchFamily="2" charset="-78"/>
                        </a:rPr>
                        <a:t>فیش نویسی: </a:t>
                      </a:r>
                      <a:endParaRPr kumimoji="0" lang="en-US" sz="2000" b="1" i="0" u="none" strike="noStrike" cap="none" normalizeH="0" baseline="0" dirty="0" smtClean="0">
                        <a:ln>
                          <a:noFill/>
                        </a:ln>
                        <a:solidFill>
                          <a:srgbClr val="002060"/>
                        </a:solidFill>
                        <a:effectLst/>
                        <a:latin typeface="Arial" charset="0"/>
                        <a:cs typeface="B Mitra" pitchFamily="2" charset="-7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000" b="1" i="0" u="none" strike="noStrike" cap="none" normalizeH="0" baseline="0" dirty="0" smtClean="0">
                          <a:ln>
                            <a:noFill/>
                          </a:ln>
                          <a:solidFill>
                            <a:srgbClr val="002060"/>
                          </a:solidFill>
                          <a:effectLst/>
                          <a:latin typeface="Arial" charset="0"/>
                          <a:cs typeface="B Mitra" pitchFamily="2" charset="-78"/>
                        </a:rPr>
                        <a:t>جلد:        صفحه:</a:t>
                      </a:r>
                      <a:endParaRPr kumimoji="0" lang="en-US" sz="2000" b="1" i="0" u="none" strike="noStrike" cap="none" normalizeH="0" baseline="0" dirty="0" smtClean="0">
                        <a:ln>
                          <a:noFill/>
                        </a:ln>
                        <a:solidFill>
                          <a:srgbClr val="002060"/>
                        </a:solidFill>
                        <a:effectLst/>
                        <a:latin typeface="Arial" charset="0"/>
                        <a:cs typeface="B Mitra"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600" b="1" i="0" u="none" strike="noStrike" cap="none" normalizeH="0" baseline="0" dirty="0" smtClean="0">
                          <a:ln>
                            <a:noFill/>
                          </a:ln>
                          <a:solidFill>
                            <a:srgbClr val="002060"/>
                          </a:solidFill>
                          <a:effectLst/>
                          <a:latin typeface="Arial" charset="0"/>
                          <a:cs typeface="B Mitra" pitchFamily="2" charset="-78"/>
                        </a:rPr>
                        <a:t>نوع فیش برداری: نقل </a:t>
                      </a:r>
                      <a:r>
                        <a:rPr kumimoji="0" lang="en-US" sz="1600" b="1" i="0" u="none" strike="noStrike" cap="none" normalizeH="0" baseline="0" dirty="0" smtClean="0">
                          <a:ln>
                            <a:noFill/>
                          </a:ln>
                          <a:solidFill>
                            <a:srgbClr val="002060"/>
                          </a:solidFill>
                          <a:effectLst/>
                          <a:latin typeface="Arial" charset="0"/>
                          <a:cs typeface="B Mitra" pitchFamily="2" charset="-78"/>
                          <a:sym typeface="Wingdings 2" pitchFamily="18" charset="2"/>
                        </a:rPr>
                        <a:t></a:t>
                      </a:r>
                      <a:r>
                        <a:rPr kumimoji="0" lang="fa-IR" sz="1600" b="1" i="0" u="none" strike="noStrike" cap="none" normalizeH="0" baseline="0" dirty="0" smtClean="0">
                          <a:ln>
                            <a:noFill/>
                          </a:ln>
                          <a:solidFill>
                            <a:srgbClr val="002060"/>
                          </a:solidFill>
                          <a:effectLst/>
                          <a:latin typeface="Arial" charset="0"/>
                          <a:cs typeface="B Mitra" pitchFamily="2" charset="-78"/>
                          <a:sym typeface="Wingdings 2" pitchFamily="18" charset="2"/>
                        </a:rPr>
                        <a:t>  ترجمه </a:t>
                      </a:r>
                      <a:r>
                        <a:rPr kumimoji="0" lang="en-US" sz="1600" b="1" i="0" u="none" strike="noStrike" cap="none" normalizeH="0" baseline="0" dirty="0" smtClean="0">
                          <a:ln>
                            <a:noFill/>
                          </a:ln>
                          <a:solidFill>
                            <a:srgbClr val="002060"/>
                          </a:solidFill>
                          <a:effectLst/>
                          <a:latin typeface="Arial" charset="0"/>
                          <a:cs typeface="B Mitra" pitchFamily="2" charset="-78"/>
                          <a:sym typeface="Wingdings 2" pitchFamily="18" charset="2"/>
                        </a:rPr>
                        <a:t></a:t>
                      </a:r>
                      <a:r>
                        <a:rPr kumimoji="0" lang="fa-IR" sz="1600" b="1" i="0" u="none" strike="noStrike" cap="none" normalizeH="0" baseline="0" dirty="0" smtClean="0">
                          <a:ln>
                            <a:noFill/>
                          </a:ln>
                          <a:solidFill>
                            <a:srgbClr val="002060"/>
                          </a:solidFill>
                          <a:effectLst/>
                          <a:latin typeface="Arial" charset="0"/>
                          <a:cs typeface="B Mitra" pitchFamily="2" charset="-78"/>
                          <a:sym typeface="Wingdings 2" pitchFamily="18" charset="2"/>
                        </a:rPr>
                        <a:t>  تلخیص </a:t>
                      </a:r>
                      <a:r>
                        <a:rPr kumimoji="0" lang="en-US" sz="1600" b="1" i="0" u="none" strike="noStrike" cap="none" normalizeH="0" baseline="0" dirty="0" smtClean="0">
                          <a:ln>
                            <a:noFill/>
                          </a:ln>
                          <a:solidFill>
                            <a:srgbClr val="002060"/>
                          </a:solidFill>
                          <a:effectLst/>
                          <a:latin typeface="Arial" charset="0"/>
                          <a:cs typeface="B Mitra" pitchFamily="2" charset="-78"/>
                          <a:sym typeface="Wingdings 2" pitchFamily="18" charset="2"/>
                        </a:rPr>
                        <a:t></a:t>
                      </a:r>
                      <a:r>
                        <a:rPr kumimoji="0" lang="fa-IR" sz="1600" b="1" i="0" u="none" strike="noStrike" cap="none" normalizeH="0" baseline="0" dirty="0" smtClean="0">
                          <a:ln>
                            <a:noFill/>
                          </a:ln>
                          <a:solidFill>
                            <a:srgbClr val="002060"/>
                          </a:solidFill>
                          <a:effectLst/>
                          <a:latin typeface="Arial" charset="0"/>
                          <a:cs typeface="B Mitra" pitchFamily="2" charset="-78"/>
                          <a:sym typeface="Wingdings 2" pitchFamily="18" charset="2"/>
                        </a:rPr>
                        <a:t>  </a:t>
                      </a:r>
                      <a:r>
                        <a:rPr kumimoji="0" lang="fa-IR" sz="1800" b="1" i="0" u="none" strike="noStrike" cap="none" normalizeH="0" baseline="0" dirty="0" smtClean="0">
                          <a:ln>
                            <a:noFill/>
                          </a:ln>
                          <a:solidFill>
                            <a:srgbClr val="002060"/>
                          </a:solidFill>
                          <a:effectLst/>
                          <a:latin typeface="Arial" charset="0"/>
                          <a:cs typeface="B Mitra" pitchFamily="2" charset="-78"/>
                          <a:sym typeface="Wingdings 2" pitchFamily="18" charset="2"/>
                        </a:rPr>
                        <a:t> </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000" b="1" i="0" u="none" strike="noStrike" cap="none" normalizeH="0" baseline="0" dirty="0" smtClean="0">
                          <a:ln>
                            <a:noFill/>
                          </a:ln>
                          <a:solidFill>
                            <a:srgbClr val="002060"/>
                          </a:solidFill>
                          <a:effectLst/>
                          <a:latin typeface="Arial" charset="0"/>
                          <a:cs typeface="B Mitra" pitchFamily="2" charset="-78"/>
                          <a:sym typeface="Wingdings 2" pitchFamily="18" charset="2"/>
                        </a:rPr>
                        <a:t>تاریخ تهیه فیش:    /   /</a:t>
                      </a:r>
                      <a:endParaRPr kumimoji="0" lang="en-US" sz="2000" b="1" i="0" u="none" strike="noStrike" cap="none" normalizeH="0" baseline="0" dirty="0" smtClean="0">
                        <a:ln>
                          <a:noFill/>
                        </a:ln>
                        <a:solidFill>
                          <a:srgbClr val="002060"/>
                        </a:solidFill>
                        <a:effectLst/>
                        <a:latin typeface="Arial" charset="0"/>
                        <a:cs typeface="B Mitra" pitchFamily="2" charset="-78"/>
                        <a:sym typeface="Wingdings 2" pitchFamily="18" charset="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r>
              <a:tr h="588222">
                <a:tc gridSpan="3">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2000" b="0" i="0" u="none" strike="noStrike" cap="none" normalizeH="0" baseline="0" dirty="0" smtClean="0">
                        <a:ln>
                          <a:noFill/>
                        </a:ln>
                        <a:solidFill>
                          <a:schemeClr val="tx1"/>
                        </a:solidFill>
                        <a:effectLst>
                          <a:outerShdw blurRad="38100" dist="38100" dir="2700000" algn="tl">
                            <a:srgbClr val="000000"/>
                          </a:outerShdw>
                        </a:effectLst>
                        <a:latin typeface="Arial" charset="0"/>
                        <a:cs typeface="B Mitra" pitchFamily="2" charset="-78"/>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hMerge="1">
                  <a:txBody>
                    <a:bodyPr/>
                    <a:lstStyle/>
                    <a:p>
                      <a:endParaRPr lang="en-US"/>
                    </a:p>
                  </a:txBody>
                  <a:tcPr/>
                </a:tc>
                <a:tc hMerge="1">
                  <a:txBody>
                    <a:bodyPr/>
                    <a:lstStyle/>
                    <a:p>
                      <a:endParaRPr lang="en-US"/>
                    </a:p>
                  </a:txBody>
                  <a:tcPr/>
                </a:tc>
              </a:tr>
              <a:tr h="588222">
                <a:tc gridSpan="3">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2000" b="0" i="0" u="none" strike="noStrike" cap="none" normalizeH="0" baseline="0" dirty="0" smtClean="0">
                        <a:ln>
                          <a:noFill/>
                        </a:ln>
                        <a:solidFill>
                          <a:schemeClr val="tx1"/>
                        </a:solidFill>
                        <a:effectLst>
                          <a:outerShdw blurRad="38100" dist="38100" dir="2700000" algn="tl">
                            <a:srgbClr val="000000"/>
                          </a:outerShdw>
                        </a:effectLst>
                        <a:latin typeface="Arial" charset="0"/>
                        <a:cs typeface="B Mitra" pitchFamily="2" charset="-78"/>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hMerge="1">
                  <a:txBody>
                    <a:bodyPr/>
                    <a:lstStyle/>
                    <a:p>
                      <a:endParaRPr lang="en-US"/>
                    </a:p>
                  </a:txBody>
                  <a:tcPr/>
                </a:tc>
                <a:tc hMerge="1">
                  <a:txBody>
                    <a:bodyPr/>
                    <a:lstStyle/>
                    <a:p>
                      <a:endParaRPr lang="en-US"/>
                    </a:p>
                  </a:txBody>
                  <a:tcPr/>
                </a:tc>
              </a:tr>
              <a:tr h="588222">
                <a:tc gridSpan="3">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2000" b="0" i="0" u="none" strike="noStrike" cap="none" normalizeH="0" baseline="0" dirty="0" smtClean="0">
                        <a:ln>
                          <a:noFill/>
                        </a:ln>
                        <a:solidFill>
                          <a:schemeClr val="tx1"/>
                        </a:solidFill>
                        <a:effectLst>
                          <a:outerShdw blurRad="38100" dist="38100" dir="2700000" algn="tl">
                            <a:srgbClr val="000000"/>
                          </a:outerShdw>
                        </a:effectLst>
                        <a:latin typeface="Arial" charset="0"/>
                        <a:cs typeface="B Mitra" pitchFamily="2" charset="-78"/>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hMerge="1">
                  <a:txBody>
                    <a:bodyPr/>
                    <a:lstStyle/>
                    <a:p>
                      <a:endParaRPr lang="en-US"/>
                    </a:p>
                  </a:txBody>
                  <a:tcPr/>
                </a:tc>
                <a:tc hMerge="1">
                  <a:txBody>
                    <a:bodyPr/>
                    <a:lstStyle/>
                    <a:p>
                      <a:endParaRPr lang="en-US"/>
                    </a:p>
                  </a:txBody>
                  <a:tcPr/>
                </a:tc>
              </a:tr>
              <a:tr h="588222">
                <a:tc gridSpan="3">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2000" b="0" i="0" u="none" strike="noStrike" cap="none" normalizeH="0" baseline="0" dirty="0" smtClean="0">
                        <a:ln>
                          <a:noFill/>
                        </a:ln>
                        <a:solidFill>
                          <a:schemeClr val="tx1"/>
                        </a:solidFill>
                        <a:effectLst>
                          <a:outerShdw blurRad="38100" dist="38100" dir="2700000" algn="tl">
                            <a:srgbClr val="000000"/>
                          </a:outerShdw>
                        </a:effectLst>
                        <a:latin typeface="Arial" charset="0"/>
                        <a:cs typeface="B Mitra" pitchFamily="2" charset="-78"/>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B0F0"/>
                    </a:solidFill>
                  </a:tcPr>
                </a:tc>
                <a:tc hMerge="1">
                  <a:txBody>
                    <a:bodyPr/>
                    <a:lstStyle/>
                    <a:p>
                      <a:endParaRPr lang="en-US"/>
                    </a:p>
                  </a:txBody>
                  <a:tcPr/>
                </a:tc>
                <a:tc hMerge="1">
                  <a:txBody>
                    <a:bodyPr/>
                    <a:lstStyle/>
                    <a:p>
                      <a:endParaRPr lang="en-US"/>
                    </a:p>
                  </a:txBody>
                  <a:tcPr/>
                </a:tc>
              </a:tr>
            </a:tbl>
          </a:graphicData>
        </a:graphic>
      </p:graphicFrame>
    </p:spTree>
  </p:cSld>
  <p:clrMapOvr>
    <a:masterClrMapping/>
  </p:clrMapOvr>
  <p:transition>
    <p:pull/>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solidFill>
            <a:srgbClr val="00B0F0"/>
          </a:solidFill>
        </p:spPr>
        <p:style>
          <a:lnRef idx="0">
            <a:schemeClr val="accent2"/>
          </a:lnRef>
          <a:fillRef idx="3">
            <a:schemeClr val="accent2"/>
          </a:fillRef>
          <a:effectRef idx="3">
            <a:schemeClr val="accent2"/>
          </a:effectRef>
          <a:fontRef idx="minor">
            <a:schemeClr val="lt1"/>
          </a:fontRef>
        </p:style>
        <p:txBody>
          <a:bodyPr/>
          <a:lstStyle/>
          <a:p>
            <a:pPr rtl="1"/>
            <a:r>
              <a:rPr lang="fa-IR" sz="3600" b="1" dirty="0">
                <a:cs typeface="B Mitra" pitchFamily="2" charset="-78"/>
              </a:rPr>
              <a:t>نمونه هایی از فیش های تحقیق </a:t>
            </a:r>
            <a:endParaRPr lang="en-US" sz="3600" b="1" dirty="0">
              <a:cs typeface="B Mitra" pitchFamily="2" charset="-78"/>
            </a:endParaRPr>
          </a:p>
        </p:txBody>
      </p:sp>
      <p:graphicFrame>
        <p:nvGraphicFramePr>
          <p:cNvPr id="58460" name="Group 92"/>
          <p:cNvGraphicFramePr>
            <a:graphicFrameLocks noGrp="1"/>
          </p:cNvGraphicFramePr>
          <p:nvPr>
            <p:ph type="tbl" idx="1"/>
          </p:nvPr>
        </p:nvGraphicFramePr>
        <p:xfrm>
          <a:off x="457200" y="1600200"/>
          <a:ext cx="8229600" cy="5090160"/>
        </p:xfrm>
        <a:graphic>
          <a:graphicData uri="http://schemas.openxmlformats.org/drawingml/2006/table">
            <a:tbl>
              <a:tblPr/>
              <a:tblGrid>
                <a:gridCol w="5105400"/>
                <a:gridCol w="3124200"/>
              </a:tblGrid>
              <a:tr h="369888">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dirty="0" smtClean="0">
                          <a:ln>
                            <a:noFill/>
                          </a:ln>
                          <a:solidFill>
                            <a:schemeClr val="tx1"/>
                          </a:solidFill>
                          <a:effectLst>
                            <a:outerShdw blurRad="38100" dist="38100" dir="2700000" algn="tl">
                              <a:srgbClr val="000000"/>
                            </a:outerShdw>
                          </a:effectLst>
                          <a:latin typeface="Arial" charset="0"/>
                          <a:cs typeface="B Mitra" pitchFamily="2" charset="-78"/>
                        </a:rPr>
                        <a:t>کاربرگ فیش برداری </a:t>
                      </a:r>
                      <a:endPar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Arial" charset="0"/>
                        <a:cs typeface="B Mitra" pitchFamily="2" charset="-7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2060"/>
                    </a:solid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400" b="0" i="0" u="none" strike="noStrike" cap="none" normalizeH="0" baseline="0" dirty="0" smtClean="0">
                          <a:ln>
                            <a:noFill/>
                          </a:ln>
                          <a:solidFill>
                            <a:schemeClr val="tx1"/>
                          </a:solidFill>
                          <a:effectLst>
                            <a:outerShdw blurRad="38100" dist="38100" dir="2700000" algn="tl">
                              <a:srgbClr val="000000"/>
                            </a:outerShdw>
                          </a:effectLst>
                          <a:latin typeface="Arial" charset="0"/>
                          <a:cs typeface="B Mitra" pitchFamily="2" charset="-78"/>
                        </a:rPr>
                        <a:t>شماره فیش: </a:t>
                      </a:r>
                      <a:r>
                        <a:rPr kumimoji="0" lang="fa-IR" sz="1200" b="0" i="0" u="none" strike="noStrike" cap="none" normalizeH="0" baseline="0" dirty="0" smtClean="0">
                          <a:ln>
                            <a:noFill/>
                          </a:ln>
                          <a:solidFill>
                            <a:schemeClr val="tx1"/>
                          </a:solidFill>
                          <a:effectLst>
                            <a:outerShdw blurRad="38100" dist="38100" dir="2700000" algn="tl">
                              <a:srgbClr val="000000"/>
                            </a:outerShdw>
                          </a:effectLst>
                          <a:latin typeface="Arial" charset="0"/>
                          <a:cs typeface="B Mitra" pitchFamily="2" charset="-78"/>
                        </a:rPr>
                        <a:t>...................................</a:t>
                      </a:r>
                      <a:endParaRPr kumimoji="0" lang="en-US" sz="2400" b="0" i="0" u="none" strike="noStrike" cap="none" normalizeH="0" baseline="0" dirty="0" smtClean="0">
                        <a:ln>
                          <a:noFill/>
                        </a:ln>
                        <a:solidFill>
                          <a:schemeClr val="tx1"/>
                        </a:solidFill>
                        <a:effectLst>
                          <a:outerShdw blurRad="38100" dist="38100" dir="2700000" algn="tl">
                            <a:srgbClr val="000000"/>
                          </a:outerShdw>
                        </a:effectLst>
                        <a:latin typeface="Arial" charset="0"/>
                        <a:cs typeface="B Mitra" pitchFamily="2" charset="-7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2060"/>
                    </a:solidFill>
                  </a:tcPr>
                </a:tc>
              </a:tr>
              <a:tr h="368300">
                <a:tc rowSpan="10">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2400" b="0" i="0" u="none" strike="noStrike" cap="none" normalizeH="0" baseline="0" dirty="0" smtClean="0">
                        <a:ln>
                          <a:noFill/>
                        </a:ln>
                        <a:solidFill>
                          <a:schemeClr val="tx1"/>
                        </a:solidFill>
                        <a:effectLst>
                          <a:outerShdw blurRad="38100" dist="38100" dir="2700000" algn="tl">
                            <a:srgbClr val="000000"/>
                          </a:outerShdw>
                        </a:effectLst>
                        <a:latin typeface="Arial" charset="0"/>
                        <a:cs typeface="B Mitra" pitchFamily="2" charset="-7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2060"/>
                    </a:solid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400" b="0" i="0" u="none" strike="noStrike" cap="none" normalizeH="0" baseline="0" dirty="0" smtClean="0">
                          <a:ln>
                            <a:noFill/>
                          </a:ln>
                          <a:solidFill>
                            <a:schemeClr val="tx1"/>
                          </a:solidFill>
                          <a:effectLst>
                            <a:outerShdw blurRad="38100" dist="38100" dir="2700000" algn="tl">
                              <a:srgbClr val="000000"/>
                            </a:outerShdw>
                          </a:effectLst>
                          <a:latin typeface="Arial" charset="0"/>
                          <a:cs typeface="B Mitra" pitchFamily="2" charset="-78"/>
                        </a:rPr>
                        <a:t>تاریخ: </a:t>
                      </a:r>
                      <a:r>
                        <a:rPr kumimoji="0" lang="fa-IR" sz="1100" b="0" i="0" u="none" strike="noStrike" cap="none" normalizeH="0" baseline="0" dirty="0" smtClean="0">
                          <a:ln>
                            <a:noFill/>
                          </a:ln>
                          <a:solidFill>
                            <a:schemeClr val="tx1"/>
                          </a:solidFill>
                          <a:effectLst>
                            <a:outerShdw blurRad="38100" dist="38100" dir="2700000" algn="tl">
                              <a:srgbClr val="000000"/>
                            </a:outerShdw>
                          </a:effectLst>
                          <a:latin typeface="Arial" charset="0"/>
                          <a:cs typeface="B Mitra" pitchFamily="2" charset="-78"/>
                        </a:rPr>
                        <a:t>.............................................</a:t>
                      </a:r>
                      <a:endParaRPr kumimoji="0" lang="en-US" sz="2400" b="0" i="0" u="none" strike="noStrike" cap="none" normalizeH="0" baseline="0" dirty="0" smtClean="0">
                        <a:ln>
                          <a:noFill/>
                        </a:ln>
                        <a:solidFill>
                          <a:schemeClr val="tx1"/>
                        </a:solidFill>
                        <a:effectLst>
                          <a:outerShdw blurRad="38100" dist="38100" dir="2700000" algn="tl">
                            <a:srgbClr val="000000"/>
                          </a:outerShdw>
                        </a:effectLst>
                        <a:latin typeface="Arial" charset="0"/>
                        <a:cs typeface="B Mitra" pitchFamily="2" charset="-7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2060"/>
                    </a:solidFill>
                  </a:tcPr>
                </a:tc>
              </a:tr>
              <a:tr h="369888">
                <a:tc vMerge="1">
                  <a:txBody>
                    <a:bodyPr/>
                    <a:lstStyle/>
                    <a:p>
                      <a:endParaRPr lang="en-US"/>
                    </a:p>
                  </a:txBody>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400" b="0" i="0" u="none" strike="noStrike" cap="none" normalizeH="0" baseline="0" dirty="0" smtClean="0">
                          <a:ln>
                            <a:noFill/>
                          </a:ln>
                          <a:solidFill>
                            <a:schemeClr val="tx1"/>
                          </a:solidFill>
                          <a:effectLst>
                            <a:outerShdw blurRad="38100" dist="38100" dir="2700000" algn="tl">
                              <a:srgbClr val="000000"/>
                            </a:outerShdw>
                          </a:effectLst>
                          <a:latin typeface="Arial" charset="0"/>
                          <a:cs typeface="B Mitra" pitchFamily="2" charset="-78"/>
                        </a:rPr>
                        <a:t>موضوع کلی: </a:t>
                      </a:r>
                      <a:r>
                        <a:rPr kumimoji="0" lang="fa-IR" sz="1200" b="0" i="0" u="none" strike="noStrike" cap="none" normalizeH="0" baseline="0" dirty="0" smtClean="0">
                          <a:ln>
                            <a:noFill/>
                          </a:ln>
                          <a:solidFill>
                            <a:schemeClr val="tx1"/>
                          </a:solidFill>
                          <a:effectLst>
                            <a:outerShdw blurRad="38100" dist="38100" dir="2700000" algn="tl">
                              <a:srgbClr val="000000"/>
                            </a:outerShdw>
                          </a:effectLst>
                          <a:latin typeface="Arial" charset="0"/>
                          <a:cs typeface="B Mitra" pitchFamily="2" charset="-78"/>
                        </a:rPr>
                        <a:t>...................................</a:t>
                      </a:r>
                      <a:endParaRPr kumimoji="0" lang="en-US" sz="2400" b="0" i="0" u="none" strike="noStrike" cap="none" normalizeH="0" baseline="0" dirty="0" smtClean="0">
                        <a:ln>
                          <a:noFill/>
                        </a:ln>
                        <a:solidFill>
                          <a:schemeClr val="tx1"/>
                        </a:solidFill>
                        <a:effectLst>
                          <a:outerShdw blurRad="38100" dist="38100" dir="2700000" algn="tl">
                            <a:srgbClr val="000000"/>
                          </a:outerShdw>
                        </a:effectLst>
                        <a:latin typeface="Arial" charset="0"/>
                        <a:cs typeface="B Mitra" pitchFamily="2" charset="-7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2060"/>
                    </a:solidFill>
                  </a:tcPr>
                </a:tc>
              </a:tr>
              <a:tr h="369888">
                <a:tc vMerge="1">
                  <a:txBody>
                    <a:bodyPr/>
                    <a:lstStyle/>
                    <a:p>
                      <a:endParaRPr lang="en-US"/>
                    </a:p>
                  </a:txBody>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400" b="0" i="0" u="none" strike="noStrike" cap="none" normalizeH="0" baseline="0" dirty="0" smtClean="0">
                          <a:ln>
                            <a:noFill/>
                          </a:ln>
                          <a:solidFill>
                            <a:schemeClr val="tx1"/>
                          </a:solidFill>
                          <a:effectLst>
                            <a:outerShdw blurRad="38100" dist="38100" dir="2700000" algn="tl">
                              <a:srgbClr val="000000"/>
                            </a:outerShdw>
                          </a:effectLst>
                          <a:latin typeface="Arial" charset="0"/>
                          <a:cs typeface="B Mitra" pitchFamily="2" charset="-78"/>
                        </a:rPr>
                        <a:t>موضوع جزئی: </a:t>
                      </a:r>
                      <a:r>
                        <a:rPr kumimoji="0" lang="fa-IR" sz="1200" b="0" i="0" u="none" strike="noStrike" cap="none" normalizeH="0" baseline="0" dirty="0" smtClean="0">
                          <a:ln>
                            <a:noFill/>
                          </a:ln>
                          <a:solidFill>
                            <a:schemeClr val="tx1"/>
                          </a:solidFill>
                          <a:effectLst>
                            <a:outerShdw blurRad="38100" dist="38100" dir="2700000" algn="tl">
                              <a:srgbClr val="000000"/>
                            </a:outerShdw>
                          </a:effectLst>
                          <a:latin typeface="Arial" charset="0"/>
                          <a:cs typeface="B Mitra" pitchFamily="2" charset="-78"/>
                        </a:rPr>
                        <a:t>.................................</a:t>
                      </a:r>
                      <a:endParaRPr kumimoji="0" lang="en-US" sz="2400" b="0" i="0" u="none" strike="noStrike" cap="none" normalizeH="0" baseline="0" dirty="0" smtClean="0">
                        <a:ln>
                          <a:noFill/>
                        </a:ln>
                        <a:solidFill>
                          <a:schemeClr val="tx1"/>
                        </a:solidFill>
                        <a:effectLst>
                          <a:outerShdw blurRad="38100" dist="38100" dir="2700000" algn="tl">
                            <a:srgbClr val="000000"/>
                          </a:outerShdw>
                        </a:effectLst>
                        <a:latin typeface="Arial" charset="0"/>
                        <a:cs typeface="B Mitra" pitchFamily="2" charset="-7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2060"/>
                    </a:solidFill>
                  </a:tcPr>
                </a:tc>
              </a:tr>
              <a:tr h="369888">
                <a:tc vMerge="1">
                  <a:txBody>
                    <a:bodyPr/>
                    <a:lstStyle/>
                    <a:p>
                      <a:endParaRPr lang="en-US"/>
                    </a:p>
                  </a:txBody>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400" b="0" i="0" u="none" strike="noStrike" cap="none" normalizeH="0" baseline="0" dirty="0" smtClean="0">
                          <a:ln>
                            <a:noFill/>
                          </a:ln>
                          <a:solidFill>
                            <a:schemeClr val="tx1"/>
                          </a:solidFill>
                          <a:effectLst>
                            <a:outerShdw blurRad="38100" dist="38100" dir="2700000" algn="tl">
                              <a:srgbClr val="000000"/>
                            </a:outerShdw>
                          </a:effectLst>
                          <a:latin typeface="Arial" charset="0"/>
                          <a:cs typeface="B Mitra" pitchFamily="2" charset="-78"/>
                        </a:rPr>
                        <a:t>نام کتاب: </a:t>
                      </a:r>
                      <a:r>
                        <a:rPr kumimoji="0" lang="fa-IR" sz="1200" b="0" i="0" u="none" strike="noStrike" cap="none" normalizeH="0" baseline="0" dirty="0" smtClean="0">
                          <a:ln>
                            <a:noFill/>
                          </a:ln>
                          <a:solidFill>
                            <a:schemeClr val="tx1"/>
                          </a:solidFill>
                          <a:effectLst>
                            <a:outerShdw blurRad="38100" dist="38100" dir="2700000" algn="tl">
                              <a:srgbClr val="000000"/>
                            </a:outerShdw>
                          </a:effectLst>
                          <a:latin typeface="Arial" charset="0"/>
                          <a:cs typeface="B Mitra" pitchFamily="2" charset="-78"/>
                        </a:rPr>
                        <a:t>........................................</a:t>
                      </a:r>
                      <a:endParaRPr kumimoji="0" lang="en-US" sz="2400" b="0" i="0" u="none" strike="noStrike" cap="none" normalizeH="0" baseline="0" dirty="0" smtClean="0">
                        <a:ln>
                          <a:noFill/>
                        </a:ln>
                        <a:solidFill>
                          <a:schemeClr val="tx1"/>
                        </a:solidFill>
                        <a:effectLst>
                          <a:outerShdw blurRad="38100" dist="38100" dir="2700000" algn="tl">
                            <a:srgbClr val="000000"/>
                          </a:outerShdw>
                        </a:effectLst>
                        <a:latin typeface="Arial" charset="0"/>
                        <a:cs typeface="B Mitra" pitchFamily="2" charset="-7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2060"/>
                    </a:solidFill>
                  </a:tcPr>
                </a:tc>
              </a:tr>
              <a:tr h="368300">
                <a:tc vMerge="1">
                  <a:txBody>
                    <a:bodyPr/>
                    <a:lstStyle/>
                    <a:p>
                      <a:endParaRPr lang="en-US"/>
                    </a:p>
                  </a:txBody>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400" b="0" i="0" u="none" strike="noStrike" cap="none" normalizeH="0" baseline="0" dirty="0" smtClean="0">
                          <a:ln>
                            <a:noFill/>
                          </a:ln>
                          <a:solidFill>
                            <a:schemeClr val="tx1"/>
                          </a:solidFill>
                          <a:effectLst>
                            <a:outerShdw blurRad="38100" dist="38100" dir="2700000" algn="tl">
                              <a:srgbClr val="000000"/>
                            </a:outerShdw>
                          </a:effectLst>
                          <a:latin typeface="Arial" charset="0"/>
                          <a:cs typeface="B Mitra" pitchFamily="2" charset="-78"/>
                        </a:rPr>
                        <a:t>مؤلف: </a:t>
                      </a:r>
                      <a:r>
                        <a:rPr kumimoji="0" lang="fa-IR" sz="1050" b="0" i="0" u="none" strike="noStrike" cap="none" normalizeH="0" baseline="0" dirty="0" smtClean="0">
                          <a:ln>
                            <a:noFill/>
                          </a:ln>
                          <a:solidFill>
                            <a:schemeClr val="tx1"/>
                          </a:solidFill>
                          <a:effectLst>
                            <a:outerShdw blurRad="38100" dist="38100" dir="2700000" algn="tl">
                              <a:srgbClr val="000000"/>
                            </a:outerShdw>
                          </a:effectLst>
                          <a:latin typeface="Arial" charset="0"/>
                          <a:cs typeface="B Mitra" pitchFamily="2" charset="-78"/>
                        </a:rPr>
                        <a:t>.............................................</a:t>
                      </a:r>
                      <a:endParaRPr kumimoji="0" lang="en-US" sz="2400" b="0" i="0" u="none" strike="noStrike" cap="none" normalizeH="0" baseline="0" dirty="0" smtClean="0">
                        <a:ln>
                          <a:noFill/>
                        </a:ln>
                        <a:solidFill>
                          <a:schemeClr val="tx1"/>
                        </a:solidFill>
                        <a:effectLst>
                          <a:outerShdw blurRad="38100" dist="38100" dir="2700000" algn="tl">
                            <a:srgbClr val="000000"/>
                          </a:outerShdw>
                        </a:effectLst>
                        <a:latin typeface="Arial" charset="0"/>
                        <a:cs typeface="B Mitra" pitchFamily="2" charset="-7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2060"/>
                    </a:solidFill>
                  </a:tcPr>
                </a:tc>
              </a:tr>
              <a:tr h="369888">
                <a:tc vMerge="1">
                  <a:txBody>
                    <a:bodyPr/>
                    <a:lstStyle/>
                    <a:p>
                      <a:endParaRPr lang="en-US"/>
                    </a:p>
                  </a:txBody>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400" b="0" i="0" u="none" strike="noStrike" cap="none" normalizeH="0" baseline="0" dirty="0" smtClean="0">
                          <a:ln>
                            <a:noFill/>
                          </a:ln>
                          <a:solidFill>
                            <a:schemeClr val="tx1"/>
                          </a:solidFill>
                          <a:effectLst>
                            <a:outerShdw blurRad="38100" dist="38100" dir="2700000" algn="tl">
                              <a:srgbClr val="000000"/>
                            </a:outerShdw>
                          </a:effectLst>
                          <a:latin typeface="Arial" charset="0"/>
                          <a:cs typeface="B Mitra" pitchFamily="2" charset="-78"/>
                        </a:rPr>
                        <a:t>مترجم: </a:t>
                      </a:r>
                      <a:r>
                        <a:rPr kumimoji="0" lang="fa-IR" sz="1100" b="0" i="0" u="none" strike="noStrike" cap="none" normalizeH="0" baseline="0" dirty="0" smtClean="0">
                          <a:ln>
                            <a:noFill/>
                          </a:ln>
                          <a:solidFill>
                            <a:schemeClr val="tx1"/>
                          </a:solidFill>
                          <a:effectLst>
                            <a:outerShdw blurRad="38100" dist="38100" dir="2700000" algn="tl">
                              <a:srgbClr val="000000"/>
                            </a:outerShdw>
                          </a:effectLst>
                          <a:latin typeface="Arial" charset="0"/>
                          <a:cs typeface="B Mitra" pitchFamily="2" charset="-78"/>
                        </a:rPr>
                        <a:t>...........................................</a:t>
                      </a:r>
                      <a:endParaRPr kumimoji="0" lang="en-US" sz="2400" b="0" i="0" u="none" strike="noStrike" cap="none" normalizeH="0" baseline="0" dirty="0" smtClean="0">
                        <a:ln>
                          <a:noFill/>
                        </a:ln>
                        <a:solidFill>
                          <a:schemeClr val="tx1"/>
                        </a:solidFill>
                        <a:effectLst>
                          <a:outerShdw blurRad="38100" dist="38100" dir="2700000" algn="tl">
                            <a:srgbClr val="000000"/>
                          </a:outerShdw>
                        </a:effectLst>
                        <a:latin typeface="Arial" charset="0"/>
                        <a:cs typeface="B Mitra" pitchFamily="2" charset="-7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2060"/>
                    </a:solidFill>
                  </a:tcPr>
                </a:tc>
              </a:tr>
              <a:tr h="369888">
                <a:tc vMerge="1">
                  <a:txBody>
                    <a:bodyPr/>
                    <a:lstStyle/>
                    <a:p>
                      <a:endParaRPr lang="en-US"/>
                    </a:p>
                  </a:txBody>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400" b="0" i="0" u="none" strike="noStrike" cap="none" normalizeH="0" baseline="0" dirty="0" smtClean="0">
                          <a:ln>
                            <a:noFill/>
                          </a:ln>
                          <a:solidFill>
                            <a:schemeClr val="tx1"/>
                          </a:solidFill>
                          <a:effectLst>
                            <a:outerShdw blurRad="38100" dist="38100" dir="2700000" algn="tl">
                              <a:srgbClr val="000000"/>
                            </a:outerShdw>
                          </a:effectLst>
                          <a:latin typeface="Arial" charset="0"/>
                          <a:cs typeface="B Mitra" pitchFamily="2" charset="-78"/>
                        </a:rPr>
                        <a:t>صفحات کتاب: </a:t>
                      </a:r>
                      <a:r>
                        <a:rPr kumimoji="0" lang="fa-IR" sz="1100" b="0" i="0" u="none" strike="noStrike" cap="none" normalizeH="0" baseline="0" dirty="0" smtClean="0">
                          <a:ln>
                            <a:noFill/>
                          </a:ln>
                          <a:solidFill>
                            <a:schemeClr val="tx1"/>
                          </a:solidFill>
                          <a:effectLst>
                            <a:outerShdw blurRad="38100" dist="38100" dir="2700000" algn="tl">
                              <a:srgbClr val="000000"/>
                            </a:outerShdw>
                          </a:effectLst>
                          <a:latin typeface="Arial" charset="0"/>
                          <a:cs typeface="B Mitra" pitchFamily="2" charset="-78"/>
                        </a:rPr>
                        <a:t>................................</a:t>
                      </a:r>
                      <a:endParaRPr kumimoji="0" lang="en-US" sz="2400" b="0" i="0" u="none" strike="noStrike" cap="none" normalizeH="0" baseline="0" dirty="0" smtClean="0">
                        <a:ln>
                          <a:noFill/>
                        </a:ln>
                        <a:solidFill>
                          <a:schemeClr val="tx1"/>
                        </a:solidFill>
                        <a:effectLst>
                          <a:outerShdw blurRad="38100" dist="38100" dir="2700000" algn="tl">
                            <a:srgbClr val="000000"/>
                          </a:outerShdw>
                        </a:effectLst>
                        <a:latin typeface="Arial" charset="0"/>
                        <a:cs typeface="B Mitra" pitchFamily="2" charset="-7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2060"/>
                    </a:solidFill>
                  </a:tcPr>
                </a:tc>
              </a:tr>
              <a:tr h="369888">
                <a:tc vMerge="1">
                  <a:txBody>
                    <a:bodyPr/>
                    <a:lstStyle/>
                    <a:p>
                      <a:endParaRPr lang="en-US"/>
                    </a:p>
                  </a:txBody>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400" b="0" i="0" u="none" strike="noStrike" cap="none" normalizeH="0" baseline="0" dirty="0" smtClean="0">
                          <a:ln>
                            <a:noFill/>
                          </a:ln>
                          <a:solidFill>
                            <a:schemeClr val="tx1"/>
                          </a:solidFill>
                          <a:effectLst>
                            <a:outerShdw blurRad="38100" dist="38100" dir="2700000" algn="tl">
                              <a:srgbClr val="000000"/>
                            </a:outerShdw>
                          </a:effectLst>
                          <a:latin typeface="Arial" charset="0"/>
                          <a:cs typeface="B Mitra" pitchFamily="2" charset="-78"/>
                        </a:rPr>
                        <a:t>نوع یادداشت: </a:t>
                      </a:r>
                      <a:r>
                        <a:rPr kumimoji="0" lang="fa-IR" sz="1200" b="0" i="0" u="none" strike="noStrike" cap="none" normalizeH="0" baseline="0" dirty="0" smtClean="0">
                          <a:ln>
                            <a:noFill/>
                          </a:ln>
                          <a:solidFill>
                            <a:schemeClr val="tx1"/>
                          </a:solidFill>
                          <a:effectLst>
                            <a:outerShdw blurRad="38100" dist="38100" dir="2700000" algn="tl">
                              <a:srgbClr val="000000"/>
                            </a:outerShdw>
                          </a:effectLst>
                          <a:latin typeface="Arial" charset="0"/>
                          <a:cs typeface="B Mitra" pitchFamily="2" charset="-78"/>
                        </a:rPr>
                        <a:t>..................................</a:t>
                      </a:r>
                      <a:endParaRPr kumimoji="0" lang="en-US" sz="2400" b="0" i="0" u="none" strike="noStrike" cap="none" normalizeH="0" baseline="0" dirty="0" smtClean="0">
                        <a:ln>
                          <a:noFill/>
                        </a:ln>
                        <a:solidFill>
                          <a:schemeClr val="tx1"/>
                        </a:solidFill>
                        <a:effectLst>
                          <a:outerShdw blurRad="38100" dist="38100" dir="2700000" algn="tl">
                            <a:srgbClr val="000000"/>
                          </a:outerShdw>
                        </a:effectLst>
                        <a:latin typeface="Arial" charset="0"/>
                        <a:cs typeface="B Mitra" pitchFamily="2" charset="-7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2060"/>
                    </a:solidFill>
                  </a:tcPr>
                </a:tc>
              </a:tr>
              <a:tr h="368300">
                <a:tc vMerge="1">
                  <a:txBody>
                    <a:bodyPr/>
                    <a:lstStyle/>
                    <a:p>
                      <a:endParaRPr lang="en-US"/>
                    </a:p>
                  </a:txBody>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400" b="0" i="0" u="none" strike="noStrike" cap="none" normalizeH="0" baseline="0" dirty="0" smtClean="0">
                          <a:ln>
                            <a:noFill/>
                          </a:ln>
                          <a:solidFill>
                            <a:schemeClr val="tx1"/>
                          </a:solidFill>
                          <a:effectLst>
                            <a:outerShdw blurRad="38100" dist="38100" dir="2700000" algn="tl">
                              <a:srgbClr val="000000"/>
                            </a:outerShdw>
                          </a:effectLst>
                          <a:latin typeface="Arial" charset="0"/>
                          <a:cs typeface="B Mitra" pitchFamily="2" charset="-78"/>
                        </a:rPr>
                        <a:t>مستقیم: </a:t>
                      </a:r>
                      <a:r>
                        <a:rPr kumimoji="0" lang="fa-IR" sz="1200" b="0" i="0" u="none" strike="noStrike" cap="none" normalizeH="0" baseline="0" dirty="0" smtClean="0">
                          <a:ln>
                            <a:noFill/>
                          </a:ln>
                          <a:solidFill>
                            <a:schemeClr val="tx1"/>
                          </a:solidFill>
                          <a:effectLst>
                            <a:outerShdw blurRad="38100" dist="38100" dir="2700000" algn="tl">
                              <a:srgbClr val="000000"/>
                            </a:outerShdw>
                          </a:effectLst>
                          <a:latin typeface="Arial" charset="0"/>
                          <a:cs typeface="B Mitra" pitchFamily="2" charset="-78"/>
                        </a:rPr>
                        <a:t>..........................................</a:t>
                      </a:r>
                      <a:endParaRPr kumimoji="0" lang="en-US" sz="2400" b="0" i="0" u="none" strike="noStrike" cap="none" normalizeH="0" baseline="0" dirty="0" smtClean="0">
                        <a:ln>
                          <a:noFill/>
                        </a:ln>
                        <a:solidFill>
                          <a:schemeClr val="tx1"/>
                        </a:solidFill>
                        <a:effectLst>
                          <a:outerShdw blurRad="38100" dist="38100" dir="2700000" algn="tl">
                            <a:srgbClr val="000000"/>
                          </a:outerShdw>
                        </a:effectLst>
                        <a:latin typeface="Arial" charset="0"/>
                        <a:cs typeface="B Mitra" pitchFamily="2" charset="-7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2060"/>
                    </a:solidFill>
                  </a:tcPr>
                </a:tc>
              </a:tr>
              <a:tr h="369888">
                <a:tc vMerge="1">
                  <a:txBody>
                    <a:bodyPr/>
                    <a:lstStyle/>
                    <a:p>
                      <a:endParaRPr lang="en-US"/>
                    </a:p>
                  </a:txBody>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400" b="0" i="0" u="none" strike="noStrike" cap="none" normalizeH="0" baseline="0" dirty="0" smtClean="0">
                          <a:ln>
                            <a:noFill/>
                          </a:ln>
                          <a:solidFill>
                            <a:schemeClr val="tx1"/>
                          </a:solidFill>
                          <a:effectLst>
                            <a:outerShdw blurRad="38100" dist="38100" dir="2700000" algn="tl">
                              <a:srgbClr val="000000"/>
                            </a:outerShdw>
                          </a:effectLst>
                          <a:latin typeface="Arial" charset="0"/>
                          <a:cs typeface="B Mitra" pitchFamily="2" charset="-78"/>
                        </a:rPr>
                        <a:t>تلخیص: </a:t>
                      </a:r>
                      <a:r>
                        <a:rPr kumimoji="0" lang="fa-IR" sz="1200" b="0" i="0" u="none" strike="noStrike" cap="none" normalizeH="0" baseline="0" dirty="0" smtClean="0">
                          <a:ln>
                            <a:noFill/>
                          </a:ln>
                          <a:solidFill>
                            <a:schemeClr val="tx1"/>
                          </a:solidFill>
                          <a:effectLst>
                            <a:outerShdw blurRad="38100" dist="38100" dir="2700000" algn="tl">
                              <a:srgbClr val="000000"/>
                            </a:outerShdw>
                          </a:effectLst>
                          <a:latin typeface="Arial" charset="0"/>
                          <a:cs typeface="B Mitra" pitchFamily="2" charset="-78"/>
                        </a:rPr>
                        <a:t>.........................................</a:t>
                      </a:r>
                      <a:endParaRPr kumimoji="0" lang="en-US" sz="2400" b="0" i="0" u="none" strike="noStrike" cap="none" normalizeH="0" baseline="0" dirty="0" smtClean="0">
                        <a:ln>
                          <a:noFill/>
                        </a:ln>
                        <a:solidFill>
                          <a:schemeClr val="tx1"/>
                        </a:solidFill>
                        <a:effectLst>
                          <a:outerShdw blurRad="38100" dist="38100" dir="2700000" algn="tl">
                            <a:srgbClr val="000000"/>
                          </a:outerShdw>
                        </a:effectLst>
                        <a:latin typeface="Arial" charset="0"/>
                        <a:cs typeface="B Mitra" pitchFamily="2" charset="-7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2060"/>
                    </a:solidFill>
                  </a:tcPr>
                </a:tc>
              </a:tr>
            </a:tbl>
          </a:graphicData>
        </a:graphic>
      </p:graphicFrame>
    </p:spTree>
  </p:cSld>
  <p:clrMapOvr>
    <a:masterClrMapping/>
  </p:clrMapOvr>
  <p:transition>
    <p:wheel spokes="3"/>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228600" y="307975"/>
            <a:ext cx="8534400" cy="1444625"/>
          </a:xfrm>
        </p:spPr>
        <p:style>
          <a:lnRef idx="0">
            <a:schemeClr val="accent6"/>
          </a:lnRef>
          <a:fillRef idx="3">
            <a:schemeClr val="accent6"/>
          </a:fillRef>
          <a:effectRef idx="3">
            <a:schemeClr val="accent6"/>
          </a:effectRef>
          <a:fontRef idx="minor">
            <a:schemeClr val="lt1"/>
          </a:fontRef>
        </p:style>
        <p:txBody>
          <a:bodyPr>
            <a:normAutofit/>
          </a:bodyPr>
          <a:lstStyle/>
          <a:p>
            <a:pPr rtl="1"/>
            <a:r>
              <a:rPr lang="fa-IR" sz="3600" b="1" dirty="0" smtClean="0">
                <a:cs typeface="B Mitra" pitchFamily="2" charset="-78"/>
              </a:rPr>
              <a:t>چگونگی تنظیم </a:t>
            </a:r>
            <a:r>
              <a:rPr lang="fa-IR" sz="3600" b="1" dirty="0">
                <a:cs typeface="B Mitra" pitchFamily="2" charset="-78"/>
              </a:rPr>
              <a:t>منابع مربوط به موضوع تحقیق </a:t>
            </a:r>
            <a:br>
              <a:rPr lang="fa-IR" sz="3600" b="1" dirty="0">
                <a:cs typeface="B Mitra" pitchFamily="2" charset="-78"/>
              </a:rPr>
            </a:br>
            <a:r>
              <a:rPr lang="fa-IR" sz="3600" b="1" dirty="0">
                <a:cs typeface="B Mitra" pitchFamily="2" charset="-78"/>
              </a:rPr>
              <a:t>(پیشنهادات به محقق) </a:t>
            </a:r>
            <a:endParaRPr lang="en-US" sz="3600" b="1" dirty="0">
              <a:cs typeface="B Mitra" pitchFamily="2" charset="-78"/>
            </a:endParaRPr>
          </a:p>
        </p:txBody>
      </p:sp>
      <p:sp>
        <p:nvSpPr>
          <p:cNvPr id="59395" name="Rectangle 3"/>
          <p:cNvSpPr>
            <a:spLocks noGrp="1" noChangeArrowheads="1"/>
          </p:cNvSpPr>
          <p:nvPr>
            <p:ph idx="1"/>
          </p:nvPr>
        </p:nvSpPr>
        <p:spPr>
          <a:xfrm>
            <a:off x="228600" y="1828800"/>
            <a:ext cx="8534400" cy="4572000"/>
          </a:xfrm>
        </p:spPr>
        <p:style>
          <a:lnRef idx="1">
            <a:schemeClr val="accent4"/>
          </a:lnRef>
          <a:fillRef idx="2">
            <a:schemeClr val="accent4"/>
          </a:fillRef>
          <a:effectRef idx="1">
            <a:schemeClr val="accent4"/>
          </a:effectRef>
          <a:fontRef idx="minor">
            <a:schemeClr val="dk1"/>
          </a:fontRef>
        </p:style>
        <p:txBody>
          <a:bodyPr>
            <a:normAutofit lnSpcReduction="10000"/>
          </a:bodyPr>
          <a:lstStyle/>
          <a:p>
            <a:pPr marL="609600" indent="-609600" algn="just" rtl="1">
              <a:lnSpc>
                <a:spcPct val="120000"/>
              </a:lnSpc>
              <a:buFont typeface="Wingdings" pitchFamily="2" charset="2"/>
              <a:buNone/>
            </a:pPr>
            <a:r>
              <a:rPr lang="fa-IR" sz="3000" dirty="0">
                <a:cs typeface="B Mitra" pitchFamily="2" charset="-78"/>
              </a:rPr>
              <a:t>1- با </a:t>
            </a:r>
            <a:r>
              <a:rPr lang="fa-IR" sz="3000" b="1" dirty="0">
                <a:solidFill>
                  <a:srgbClr val="002060"/>
                </a:solidFill>
                <a:cs typeface="B Mitra" pitchFamily="2" charset="-78"/>
              </a:rPr>
              <a:t>جدیدترین </a:t>
            </a:r>
            <a:r>
              <a:rPr lang="fa-IR" sz="3000" dirty="0">
                <a:cs typeface="B Mitra" pitchFamily="2" charset="-78"/>
              </a:rPr>
              <a:t>منابع مطالعاتی شروع کنید و به تدریج به سراغ منابع قدیمی تر بروید. </a:t>
            </a:r>
          </a:p>
          <a:p>
            <a:pPr marL="609600" indent="-609600" algn="just" rtl="1">
              <a:lnSpc>
                <a:spcPct val="120000"/>
              </a:lnSpc>
              <a:buFont typeface="Wingdings" pitchFamily="2" charset="2"/>
              <a:buNone/>
            </a:pPr>
            <a:r>
              <a:rPr lang="fa-IR" sz="3000" dirty="0">
                <a:cs typeface="B Mitra" pitchFamily="2" charset="-78"/>
              </a:rPr>
              <a:t>2- </a:t>
            </a:r>
            <a:r>
              <a:rPr lang="fa-IR" sz="3000" b="1" dirty="0">
                <a:solidFill>
                  <a:srgbClr val="002060"/>
                </a:solidFill>
                <a:cs typeface="B Mitra" pitchFamily="2" charset="-78"/>
              </a:rPr>
              <a:t>ابتدا خلاصه </a:t>
            </a:r>
            <a:r>
              <a:rPr lang="fa-IR" sz="3000" dirty="0">
                <a:cs typeface="B Mitra" pitchFamily="2" charset="-78"/>
              </a:rPr>
              <a:t>و چکیدۀ گزارش پژوهش را </a:t>
            </a:r>
            <a:r>
              <a:rPr lang="fa-IR" sz="3000" b="1" dirty="0">
                <a:solidFill>
                  <a:srgbClr val="002060"/>
                </a:solidFill>
                <a:cs typeface="B Mitra" pitchFamily="2" charset="-78"/>
              </a:rPr>
              <a:t>مطالعه</a:t>
            </a:r>
            <a:r>
              <a:rPr lang="fa-IR" sz="3000" dirty="0">
                <a:cs typeface="B Mitra" pitchFamily="2" charset="-78"/>
              </a:rPr>
              <a:t> کنید و در صورت </a:t>
            </a:r>
            <a:r>
              <a:rPr lang="fa-IR" sz="3000" b="1" dirty="0">
                <a:solidFill>
                  <a:srgbClr val="002060"/>
                </a:solidFill>
                <a:cs typeface="B Mitra" pitchFamily="2" charset="-78"/>
              </a:rPr>
              <a:t>مرتبط</a:t>
            </a:r>
            <a:r>
              <a:rPr lang="fa-IR" sz="3000" dirty="0">
                <a:cs typeface="B Mitra" pitchFamily="2" charset="-78"/>
              </a:rPr>
              <a:t> بودن به طور کامل مطالعه کنید. </a:t>
            </a:r>
          </a:p>
          <a:p>
            <a:pPr marL="609600" indent="-609600" algn="just" rtl="1">
              <a:lnSpc>
                <a:spcPct val="120000"/>
              </a:lnSpc>
              <a:buFont typeface="Wingdings" pitchFamily="2" charset="2"/>
              <a:buNone/>
            </a:pPr>
            <a:r>
              <a:rPr lang="fa-IR" sz="3000" dirty="0">
                <a:cs typeface="B Mitra" pitchFamily="2" charset="-78"/>
              </a:rPr>
              <a:t>3- </a:t>
            </a:r>
            <a:r>
              <a:rPr lang="fa-IR" sz="3000" b="1" dirty="0">
                <a:solidFill>
                  <a:srgbClr val="002060"/>
                </a:solidFill>
                <a:cs typeface="B Mitra" pitchFamily="2" charset="-78"/>
              </a:rPr>
              <a:t>فیش برداری </a:t>
            </a:r>
            <a:r>
              <a:rPr lang="fa-IR" sz="3000" dirty="0">
                <a:cs typeface="B Mitra" pitchFamily="2" charset="-78"/>
              </a:rPr>
              <a:t>کنید و به مطالعات خود نظم دهید و سازمان دهی کنید. </a:t>
            </a:r>
          </a:p>
          <a:p>
            <a:pPr marL="609600" indent="-609600" algn="just" rtl="1">
              <a:lnSpc>
                <a:spcPct val="120000"/>
              </a:lnSpc>
              <a:buFont typeface="Wingdings" pitchFamily="2" charset="2"/>
              <a:buNone/>
            </a:pPr>
            <a:r>
              <a:rPr lang="fa-IR" sz="3000" dirty="0">
                <a:cs typeface="B Mitra" pitchFamily="2" charset="-78"/>
              </a:rPr>
              <a:t>4- </a:t>
            </a:r>
            <a:r>
              <a:rPr lang="fa-IR" sz="3000" b="1" dirty="0">
                <a:solidFill>
                  <a:srgbClr val="002060"/>
                </a:solidFill>
                <a:cs typeface="B Mitra" pitchFamily="2" charset="-78"/>
              </a:rPr>
              <a:t>مشخصات </a:t>
            </a:r>
            <a:r>
              <a:rPr lang="fa-IR" sz="3000" dirty="0">
                <a:cs typeface="B Mitra" pitchFamily="2" charset="-78"/>
              </a:rPr>
              <a:t>کامل کتابشناسی (نام خانوادگی، نام، عنوان تحقیق، نام منبع، سال انتشار، مؤسسه انتشاراتی) را استخراج کنید. </a:t>
            </a:r>
          </a:p>
          <a:p>
            <a:pPr marL="609600" indent="-609600" algn="just" rtl="1">
              <a:lnSpc>
                <a:spcPct val="120000"/>
              </a:lnSpc>
              <a:buFont typeface="Wingdings" pitchFamily="2" charset="2"/>
              <a:buNone/>
            </a:pPr>
            <a:r>
              <a:rPr lang="fa-IR" sz="3000" dirty="0">
                <a:cs typeface="B Mitra" pitchFamily="2" charset="-78"/>
              </a:rPr>
              <a:t>5- برروی هر فیش فقط یک موضوع را یادداشت کنید. </a:t>
            </a:r>
          </a:p>
        </p:txBody>
      </p:sp>
    </p:spTree>
  </p:cSld>
  <p:clrMapOvr>
    <a:masterClrMapping/>
  </p:clrMapOvr>
  <p:transition>
    <p:strips dir="ru"/>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457200" y="307975"/>
            <a:ext cx="8229600" cy="1292225"/>
          </a:xfrm>
        </p:spPr>
        <p:style>
          <a:lnRef idx="0">
            <a:schemeClr val="accent2"/>
          </a:lnRef>
          <a:fillRef idx="3">
            <a:schemeClr val="accent2"/>
          </a:fillRef>
          <a:effectRef idx="3">
            <a:schemeClr val="accent2"/>
          </a:effectRef>
          <a:fontRef idx="minor">
            <a:schemeClr val="lt1"/>
          </a:fontRef>
        </p:style>
        <p:txBody>
          <a:bodyPr>
            <a:normAutofit/>
          </a:bodyPr>
          <a:lstStyle/>
          <a:p>
            <a:pPr rtl="1"/>
            <a:r>
              <a:rPr lang="fa-IR" sz="3600" b="1" dirty="0" smtClean="0">
                <a:cs typeface="B Mitra" pitchFamily="2" charset="-78"/>
              </a:rPr>
              <a:t>چگونگی تنظیم </a:t>
            </a:r>
            <a:r>
              <a:rPr lang="fa-IR" sz="3600" b="1" dirty="0">
                <a:cs typeface="B Mitra" pitchFamily="2" charset="-78"/>
              </a:rPr>
              <a:t>منابع مربوط به موضوع تحقیق </a:t>
            </a:r>
            <a:br>
              <a:rPr lang="fa-IR" sz="3600" b="1" dirty="0">
                <a:cs typeface="B Mitra" pitchFamily="2" charset="-78"/>
              </a:rPr>
            </a:br>
            <a:r>
              <a:rPr lang="fa-IR" sz="3600" b="1" dirty="0">
                <a:cs typeface="B Mitra" pitchFamily="2" charset="-78"/>
              </a:rPr>
              <a:t>(پیشنهادات به محقق) </a:t>
            </a:r>
            <a:endParaRPr lang="en-US" sz="3600" b="1" dirty="0">
              <a:cs typeface="B Mitra" pitchFamily="2" charset="-78"/>
            </a:endParaRPr>
          </a:p>
        </p:txBody>
      </p:sp>
      <p:sp>
        <p:nvSpPr>
          <p:cNvPr id="60419" name="Rectangle 3"/>
          <p:cNvSpPr>
            <a:spLocks noGrp="1" noChangeArrowheads="1"/>
          </p:cNvSpPr>
          <p:nvPr>
            <p:ph idx="1"/>
          </p:nvPr>
        </p:nvSpPr>
        <p:spPr>
          <a:xfrm>
            <a:off x="228600" y="1981200"/>
            <a:ext cx="8686800" cy="4495800"/>
          </a:xfrm>
        </p:spPr>
        <p:style>
          <a:lnRef idx="1">
            <a:schemeClr val="accent2"/>
          </a:lnRef>
          <a:fillRef idx="2">
            <a:schemeClr val="accent2"/>
          </a:fillRef>
          <a:effectRef idx="1">
            <a:schemeClr val="accent2"/>
          </a:effectRef>
          <a:fontRef idx="minor">
            <a:schemeClr val="dk1"/>
          </a:fontRef>
        </p:style>
        <p:txBody>
          <a:bodyPr>
            <a:normAutofit lnSpcReduction="10000"/>
          </a:bodyPr>
          <a:lstStyle/>
          <a:p>
            <a:pPr marL="168275" indent="4763" algn="just" rtl="1">
              <a:lnSpc>
                <a:spcPct val="120000"/>
              </a:lnSpc>
              <a:buFont typeface="Wingdings" pitchFamily="2" charset="2"/>
              <a:buNone/>
            </a:pPr>
            <a:r>
              <a:rPr lang="fa-IR" sz="2600" dirty="0">
                <a:cs typeface="B Mitra" pitchFamily="2" charset="-78"/>
              </a:rPr>
              <a:t>6- مشخص کنید که یادداشت شما </a:t>
            </a:r>
            <a:r>
              <a:rPr lang="fa-IR" sz="2600" b="1" dirty="0">
                <a:solidFill>
                  <a:srgbClr val="002060"/>
                </a:solidFill>
                <a:cs typeface="B Mitra" pitchFamily="2" charset="-78"/>
              </a:rPr>
              <a:t>نقل قول مستقیم </a:t>
            </a:r>
            <a:r>
              <a:rPr lang="fa-IR" sz="2600" dirty="0">
                <a:cs typeface="B Mitra" pitchFamily="2" charset="-78"/>
              </a:rPr>
              <a:t>است یا غیرمستقیم.</a:t>
            </a:r>
          </a:p>
          <a:p>
            <a:pPr marL="168275" indent="4763" algn="just" rtl="1">
              <a:lnSpc>
                <a:spcPct val="120000"/>
              </a:lnSpc>
              <a:buFont typeface="Wingdings" pitchFamily="2" charset="2"/>
              <a:buNone/>
            </a:pPr>
            <a:r>
              <a:rPr lang="fa-IR" sz="2600" dirty="0">
                <a:cs typeface="B Mitra" pitchFamily="2" charset="-78"/>
              </a:rPr>
              <a:t>در نقل قول مستقیم ابتدا و انتهای نقل قول باید </a:t>
            </a:r>
            <a:r>
              <a:rPr lang="fa-IR" sz="2600" b="1" dirty="0">
                <a:solidFill>
                  <a:srgbClr val="002060"/>
                </a:solidFill>
                <a:cs typeface="B Mitra" pitchFamily="2" charset="-78"/>
              </a:rPr>
              <a:t>گیومه</a:t>
            </a:r>
            <a:r>
              <a:rPr lang="fa-IR" sz="2600" dirty="0">
                <a:cs typeface="B Mitra" pitchFamily="2" charset="-78"/>
              </a:rPr>
              <a:t> داشته باشد. و سپس منبع مورد استفاده در پاورقی ذکر شود. مانند – شعبانی، حسن، (1371). </a:t>
            </a:r>
            <a:r>
              <a:rPr lang="fa-IR" sz="2600" dirty="0" smtClean="0">
                <a:cs typeface="B Mitra" pitchFamily="2" charset="-78"/>
              </a:rPr>
              <a:t>مهارت های </a:t>
            </a:r>
            <a:r>
              <a:rPr lang="fa-IR" sz="2600" dirty="0">
                <a:cs typeface="B Mitra" pitchFamily="2" charset="-78"/>
              </a:rPr>
              <a:t>آموزش و پرورش، تهران: سمت، ص54.و یا پس از پایان نقل قول فقط نام فامیل نویسنده و  تاریخ انتشار اثر و صفحه ذکر شده و در فهرست منابع، منبع بطور کامل معرفی می شود. مانند : (شعبانی، 1371،ص54) </a:t>
            </a:r>
          </a:p>
          <a:p>
            <a:pPr marL="168275" indent="4763" algn="just" rtl="1">
              <a:lnSpc>
                <a:spcPct val="120000"/>
              </a:lnSpc>
              <a:buFont typeface="Wingdings" pitchFamily="2" charset="2"/>
              <a:buNone/>
            </a:pPr>
            <a:r>
              <a:rPr lang="fa-IR" sz="2600" dirty="0">
                <a:cs typeface="B Mitra" pitchFamily="2" charset="-78"/>
              </a:rPr>
              <a:t>- اگر متن را مطالعه کردیم و خلاصه کرده و با </a:t>
            </a:r>
            <a:r>
              <a:rPr lang="fa-IR" sz="2600" b="1" dirty="0">
                <a:cs typeface="B Mitra" pitchFamily="2" charset="-78"/>
              </a:rPr>
              <a:t>ادبیات خودمان </a:t>
            </a:r>
            <a:r>
              <a:rPr lang="fa-IR" sz="2600" dirty="0">
                <a:cs typeface="B Mitra" pitchFamily="2" charset="-78"/>
              </a:rPr>
              <a:t>نگارش کردیم به آن نقل قول غیرمستقیم می گویند. در این صورت منبع مورد استفاده در فهرست منابع پایان پژوهش معرفی می شود. </a:t>
            </a:r>
            <a:endParaRPr lang="en-US" sz="2600" dirty="0">
              <a:cs typeface="B Mitra" pitchFamily="2" charset="-78"/>
            </a:endParaRPr>
          </a:p>
        </p:txBody>
      </p:sp>
    </p:spTree>
  </p:cSld>
  <p:clrMapOvr>
    <a:masterClrMapping/>
  </p:clrMapOvr>
  <p:transition>
    <p:pull dir="ru"/>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2" name="Rectangle 2"/>
          <p:cNvSpPr>
            <a:spLocks noGrp="1" noChangeArrowheads="1"/>
          </p:cNvSpPr>
          <p:nvPr>
            <p:ph type="title"/>
          </p:nvPr>
        </p:nvSpPr>
        <p:spPr>
          <a:xfrm>
            <a:off x="304800" y="381000"/>
            <a:ext cx="8686800" cy="1600200"/>
          </a:xfrm>
        </p:spPr>
        <p:style>
          <a:lnRef idx="0">
            <a:schemeClr val="dk1"/>
          </a:lnRef>
          <a:fillRef idx="3">
            <a:schemeClr val="dk1"/>
          </a:fillRef>
          <a:effectRef idx="3">
            <a:schemeClr val="dk1"/>
          </a:effectRef>
          <a:fontRef idx="minor">
            <a:schemeClr val="lt1"/>
          </a:fontRef>
        </p:style>
        <p:txBody>
          <a:bodyPr>
            <a:normAutofit/>
          </a:bodyPr>
          <a:lstStyle/>
          <a:p>
            <a:pPr rtl="1"/>
            <a:r>
              <a:rPr lang="fa-IR" sz="4000" b="1" dirty="0" smtClean="0">
                <a:cs typeface="B Zar" pitchFamily="2" charset="-78"/>
              </a:rPr>
              <a:t>مشكلاتي كه</a:t>
            </a:r>
            <a:br>
              <a:rPr lang="fa-IR" sz="4000" b="1" dirty="0" smtClean="0">
                <a:cs typeface="B Zar" pitchFamily="2" charset="-78"/>
              </a:rPr>
            </a:br>
            <a:r>
              <a:rPr lang="fa-IR" sz="4000" b="1" dirty="0" smtClean="0">
                <a:cs typeface="B Zar" pitchFamily="2" charset="-78"/>
              </a:rPr>
              <a:t> پژوهشگر نوپا را نگران مي كند:</a:t>
            </a:r>
            <a:endParaRPr lang="en-US" b="1" dirty="0" smtClean="0">
              <a:cs typeface="Lotus" pitchFamily="2" charset="-78"/>
            </a:endParaRPr>
          </a:p>
        </p:txBody>
      </p:sp>
      <p:sp>
        <p:nvSpPr>
          <p:cNvPr id="124933" name="Rectangle 3"/>
          <p:cNvSpPr>
            <a:spLocks noGrp="1" noChangeArrowheads="1"/>
          </p:cNvSpPr>
          <p:nvPr>
            <p:ph idx="1"/>
          </p:nvPr>
        </p:nvSpPr>
        <p:spPr>
          <a:xfrm>
            <a:off x="214282" y="2252663"/>
            <a:ext cx="8701118" cy="4452937"/>
          </a:xfrm>
        </p:spPr>
        <p:style>
          <a:lnRef idx="1">
            <a:schemeClr val="dk1"/>
          </a:lnRef>
          <a:fillRef idx="2">
            <a:schemeClr val="dk1"/>
          </a:fillRef>
          <a:effectRef idx="1">
            <a:schemeClr val="dk1"/>
          </a:effectRef>
          <a:fontRef idx="minor">
            <a:schemeClr val="dk1"/>
          </a:fontRef>
        </p:style>
        <p:txBody>
          <a:bodyPr>
            <a:noAutofit/>
          </a:bodyPr>
          <a:lstStyle/>
          <a:p>
            <a:pPr algn="r" rtl="1" eaLnBrk="1" hangingPunct="1">
              <a:lnSpc>
                <a:spcPct val="150000"/>
              </a:lnSpc>
            </a:pPr>
            <a:r>
              <a:rPr lang="fa-IR" b="1" dirty="0" smtClean="0">
                <a:solidFill>
                  <a:srgbClr val="002060"/>
                </a:solidFill>
                <a:cs typeface="B Zar" pitchFamily="2" charset="-78"/>
              </a:rPr>
              <a:t>حجم مطالب: </a:t>
            </a:r>
            <a:r>
              <a:rPr lang="fa-IR" dirty="0" smtClean="0">
                <a:cs typeface="B Zar" pitchFamily="2" charset="-78"/>
              </a:rPr>
              <a:t>چگونه مي توانيد از ميان انبوه اطلاعات موجود ودر حال افزايش مطالب مورد نياز خودرا انتخاب كنيد؟</a:t>
            </a:r>
          </a:p>
          <a:p>
            <a:pPr algn="r" rtl="1" eaLnBrk="1" hangingPunct="1">
              <a:lnSpc>
                <a:spcPct val="150000"/>
              </a:lnSpc>
            </a:pPr>
            <a:r>
              <a:rPr lang="fa-IR" b="1" dirty="0" smtClean="0">
                <a:solidFill>
                  <a:srgbClr val="002060"/>
                </a:solidFill>
                <a:cs typeface="B Zar" pitchFamily="2" charset="-78"/>
              </a:rPr>
              <a:t>تنوع مطالب: </a:t>
            </a:r>
            <a:r>
              <a:rPr lang="fa-IR" dirty="0" smtClean="0">
                <a:cs typeface="B Zar" pitchFamily="2" charset="-78"/>
              </a:rPr>
              <a:t>چگونه مي توانيد از تمام يا ييشترين منابع استفاده كنيد؟ (منابعي مثل كتاب ها، مقالات، نشريه ها، اسناد و مدارك، گزارش هاي مختلف، مطالب كنفرانس ها و اطلاعات موجود در اينترنت)</a:t>
            </a:r>
            <a:endParaRPr lang="en-US" dirty="0" smtClean="0">
              <a:cs typeface="B Zar" pitchFamily="2" charset="-78"/>
            </a:endParaRPr>
          </a:p>
        </p:txBody>
      </p:sp>
      <p:sp>
        <p:nvSpPr>
          <p:cNvPr id="5" name="Slide Number Placeholder 5"/>
          <p:cNvSpPr>
            <a:spLocks noGrp="1"/>
          </p:cNvSpPr>
          <p:nvPr>
            <p:ph type="sldNum" sz="quarter" idx="12"/>
          </p:nvPr>
        </p:nvSpPr>
        <p:spPr/>
        <p:txBody>
          <a:bodyPr/>
          <a:lstStyle/>
          <a:p>
            <a:pPr>
              <a:defRPr/>
            </a:pPr>
            <a:fld id="{96C28F0C-6255-4FC6-8E15-A96152259EAE}" type="slidenum">
              <a:rPr lang="ar-SA"/>
              <a:pPr>
                <a:defRPr/>
              </a:pPr>
              <a:t>37</a:t>
            </a:fld>
            <a:endParaRPr lang="en-US" dirty="0">
              <a:cs typeface="Arial" charset="0"/>
            </a:endParaRP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7" name="Rectangle 3"/>
          <p:cNvSpPr>
            <a:spLocks noGrp="1" noChangeArrowheads="1"/>
          </p:cNvSpPr>
          <p:nvPr>
            <p:ph idx="1"/>
          </p:nvPr>
        </p:nvSpPr>
        <p:spPr>
          <a:xfrm>
            <a:off x="304800" y="533400"/>
            <a:ext cx="8534400" cy="5775325"/>
          </a:xfrm>
        </p:spPr>
        <p:style>
          <a:lnRef idx="1">
            <a:schemeClr val="dk1"/>
          </a:lnRef>
          <a:fillRef idx="2">
            <a:schemeClr val="dk1"/>
          </a:fillRef>
          <a:effectRef idx="1">
            <a:schemeClr val="dk1"/>
          </a:effectRef>
          <a:fontRef idx="minor">
            <a:schemeClr val="dk1"/>
          </a:fontRef>
        </p:style>
        <p:txBody>
          <a:bodyPr>
            <a:normAutofit/>
          </a:bodyPr>
          <a:lstStyle/>
          <a:p>
            <a:pPr algn="r" rtl="1" eaLnBrk="1" hangingPunct="1">
              <a:lnSpc>
                <a:spcPct val="150000"/>
              </a:lnSpc>
            </a:pPr>
            <a:r>
              <a:rPr lang="fa-IR" sz="3600" b="1" dirty="0" smtClean="0">
                <a:solidFill>
                  <a:srgbClr val="002060"/>
                </a:solidFill>
                <a:cs typeface="B Zar" pitchFamily="2" charset="-78"/>
              </a:rPr>
              <a:t>مرزبندي نكردن موضوع: </a:t>
            </a:r>
            <a:r>
              <a:rPr lang="fa-IR" sz="3600" dirty="0" smtClean="0">
                <a:cs typeface="B Zar" pitchFamily="2" charset="-78"/>
              </a:rPr>
              <a:t>در صورتي كه موضوع پژوهش به دقت مشخص نشود، پژوهشگر چگونه مي تواند از خواندن بيش از حد و بي هدف منابع اجتناب كند؟</a:t>
            </a:r>
          </a:p>
          <a:p>
            <a:pPr algn="r" rtl="1" eaLnBrk="1" hangingPunct="1">
              <a:lnSpc>
                <a:spcPct val="150000"/>
              </a:lnSpc>
            </a:pPr>
            <a:r>
              <a:rPr lang="fa-IR" sz="3600" b="1" dirty="0" smtClean="0">
                <a:solidFill>
                  <a:srgbClr val="002060"/>
                </a:solidFill>
                <a:cs typeface="B Zar" pitchFamily="2" charset="-78"/>
              </a:rPr>
              <a:t>نظرات مغاير: </a:t>
            </a:r>
            <a:r>
              <a:rPr lang="fa-IR" sz="3600" dirty="0" smtClean="0">
                <a:cs typeface="B Zar" pitchFamily="2" charset="-78"/>
              </a:rPr>
              <a:t>چگونه مي توانيد ديدگاه ها، عقايد و تفسيرهاي مختلف را ارزيابي و نقد كنيد تا راه خود را از بين آن ها پيدا كنيد؟</a:t>
            </a:r>
            <a:endParaRPr lang="en-US" sz="3600" dirty="0" smtClean="0">
              <a:cs typeface="B Zar" pitchFamily="2" charset="-78"/>
            </a:endParaRPr>
          </a:p>
        </p:txBody>
      </p:sp>
      <p:sp>
        <p:nvSpPr>
          <p:cNvPr id="5" name="Slide Number Placeholder 5"/>
          <p:cNvSpPr>
            <a:spLocks noGrp="1"/>
          </p:cNvSpPr>
          <p:nvPr>
            <p:ph type="sldNum" sz="quarter" idx="12"/>
          </p:nvPr>
        </p:nvSpPr>
        <p:spPr/>
        <p:txBody>
          <a:bodyPr/>
          <a:lstStyle/>
          <a:p>
            <a:pPr>
              <a:defRPr/>
            </a:pPr>
            <a:fld id="{9C80F1C2-F80B-4B08-AB03-9EC356476596}" type="slidenum">
              <a:rPr lang="ar-SA"/>
              <a:pPr>
                <a:defRPr/>
              </a:pPr>
              <a:t>38</a:t>
            </a:fld>
            <a:endParaRPr lang="en-US" dirty="0">
              <a:cs typeface="Arial" charset="0"/>
            </a:endParaRP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4" name="Rectangle 2"/>
          <p:cNvSpPr>
            <a:spLocks noGrp="1" noChangeArrowheads="1"/>
          </p:cNvSpPr>
          <p:nvPr>
            <p:ph type="title"/>
          </p:nvPr>
        </p:nvSpPr>
        <p:spPr>
          <a:xfrm>
            <a:off x="304800" y="457201"/>
            <a:ext cx="8610600" cy="1417638"/>
          </a:xfrm>
        </p:spPr>
        <p:style>
          <a:lnRef idx="0">
            <a:schemeClr val="accent1"/>
          </a:lnRef>
          <a:fillRef idx="3">
            <a:schemeClr val="accent1"/>
          </a:fillRef>
          <a:effectRef idx="3">
            <a:schemeClr val="accent1"/>
          </a:effectRef>
          <a:fontRef idx="minor">
            <a:schemeClr val="lt1"/>
          </a:fontRef>
        </p:style>
        <p:txBody>
          <a:bodyPr>
            <a:normAutofit/>
          </a:bodyPr>
          <a:lstStyle/>
          <a:p>
            <a:pPr eaLnBrk="1" hangingPunct="1"/>
            <a:r>
              <a:rPr lang="fa-IR" b="1" dirty="0" smtClean="0">
                <a:cs typeface="B Zar" pitchFamily="2" charset="-78"/>
              </a:rPr>
              <a:t>منابع اطلاعاتی برای پیشینه تحقیق</a:t>
            </a:r>
            <a:endParaRPr lang="en-US" dirty="0" smtClean="0">
              <a:cs typeface="B Zar" pitchFamily="2" charset="-78"/>
            </a:endParaRPr>
          </a:p>
        </p:txBody>
      </p:sp>
      <p:sp>
        <p:nvSpPr>
          <p:cNvPr id="122885" name="Rectangle 3"/>
          <p:cNvSpPr>
            <a:spLocks noGrp="1" noChangeArrowheads="1"/>
          </p:cNvSpPr>
          <p:nvPr>
            <p:ph idx="1"/>
          </p:nvPr>
        </p:nvSpPr>
        <p:spPr>
          <a:xfrm>
            <a:off x="304800" y="1981200"/>
            <a:ext cx="8610600" cy="4327525"/>
          </a:xfrm>
        </p:spPr>
        <p:style>
          <a:lnRef idx="1">
            <a:schemeClr val="accent1"/>
          </a:lnRef>
          <a:fillRef idx="2">
            <a:schemeClr val="accent1"/>
          </a:fillRef>
          <a:effectRef idx="1">
            <a:schemeClr val="accent1"/>
          </a:effectRef>
          <a:fontRef idx="minor">
            <a:schemeClr val="dk1"/>
          </a:fontRef>
        </p:style>
        <p:txBody>
          <a:bodyPr>
            <a:normAutofit fontScale="92500" lnSpcReduction="10000"/>
          </a:bodyPr>
          <a:lstStyle/>
          <a:p>
            <a:pPr algn="r" rtl="1" eaLnBrk="1" hangingPunct="1">
              <a:lnSpc>
                <a:spcPct val="150000"/>
              </a:lnSpc>
            </a:pPr>
            <a:r>
              <a:rPr lang="fa-IR" sz="3200" b="1" dirty="0" smtClean="0">
                <a:solidFill>
                  <a:srgbClr val="002060"/>
                </a:solidFill>
                <a:cs typeface="B Zar" pitchFamily="2" charset="-78"/>
                <a:sym typeface="Wingdings" pitchFamily="2" charset="2"/>
              </a:rPr>
              <a:t>منابع دست اول:</a:t>
            </a:r>
          </a:p>
          <a:p>
            <a:pPr algn="just" rtl="1" eaLnBrk="1" hangingPunct="1">
              <a:lnSpc>
                <a:spcPct val="150000"/>
              </a:lnSpc>
              <a:buNone/>
            </a:pPr>
            <a:r>
              <a:rPr lang="fa-IR" sz="3200" dirty="0" smtClean="0">
                <a:cs typeface="B Zar" pitchFamily="2" charset="-78"/>
                <a:sym typeface="Wingdings" pitchFamily="2" charset="2"/>
              </a:rPr>
              <a:t>  چگونگی وقوع پدیده به وسیله کسی گزارش می شود که در آن مشارکت داشته یا شاهد آن بوده است</a:t>
            </a:r>
          </a:p>
          <a:p>
            <a:pPr algn="just" rtl="1" eaLnBrk="1" hangingPunct="1">
              <a:lnSpc>
                <a:spcPct val="150000"/>
              </a:lnSpc>
            </a:pPr>
            <a:r>
              <a:rPr lang="fa-IR" u="sng" dirty="0" smtClean="0">
                <a:cs typeface="B Zar" pitchFamily="2" charset="-78"/>
                <a:sym typeface="Wingdings" pitchFamily="2" charset="2"/>
              </a:rPr>
              <a:t>منابع دست دوم:</a:t>
            </a:r>
          </a:p>
          <a:p>
            <a:pPr algn="just" rtl="1" eaLnBrk="1" hangingPunct="1">
              <a:lnSpc>
                <a:spcPct val="150000"/>
              </a:lnSpc>
              <a:buNone/>
            </a:pPr>
            <a:r>
              <a:rPr lang="fa-IR" dirty="0" smtClean="0">
                <a:cs typeface="B Zar" pitchFamily="2" charset="-78"/>
                <a:sym typeface="Wingdings" pitchFamily="2" charset="2"/>
              </a:rPr>
              <a:t>وضع دانش موجود را درباره یک موضوع  از طریق </a:t>
            </a:r>
            <a:r>
              <a:rPr lang="fa-IR" b="1" dirty="0" smtClean="0">
                <a:solidFill>
                  <a:srgbClr val="002060"/>
                </a:solidFill>
                <a:cs typeface="B Zar" pitchFamily="2" charset="-78"/>
                <a:sym typeface="Wingdings" pitchFamily="2" charset="2"/>
              </a:rPr>
              <a:t>خلاصه کردن </a:t>
            </a:r>
            <a:r>
              <a:rPr lang="fa-IR" dirty="0" smtClean="0">
                <a:cs typeface="B Zar" pitchFamily="2" charset="-78"/>
                <a:sym typeface="Wingdings" pitchFamily="2" charset="2"/>
              </a:rPr>
              <a:t>تحقیقات اصلی ارائه می کند.</a:t>
            </a:r>
          </a:p>
        </p:txBody>
      </p:sp>
      <p:sp>
        <p:nvSpPr>
          <p:cNvPr id="5" name="Slide Number Placeholder 5"/>
          <p:cNvSpPr>
            <a:spLocks noGrp="1"/>
          </p:cNvSpPr>
          <p:nvPr>
            <p:ph type="sldNum" sz="quarter" idx="12"/>
          </p:nvPr>
        </p:nvSpPr>
        <p:spPr/>
        <p:txBody>
          <a:bodyPr/>
          <a:lstStyle/>
          <a:p>
            <a:pPr>
              <a:defRPr/>
            </a:pPr>
            <a:fld id="{11F453CE-2AB8-4F7D-8769-FF78E86E17A3}" type="slidenum">
              <a:rPr lang="ar-SA"/>
              <a:pPr>
                <a:defRPr/>
              </a:pPr>
              <a:t>39</a:t>
            </a:fld>
            <a:endParaRPr lang="en-US" dirty="0">
              <a:cs typeface="Arial" charset="0"/>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382000" cy="1477962"/>
          </a:xfrm>
        </p:spPr>
        <p:style>
          <a:lnRef idx="2">
            <a:schemeClr val="accent1">
              <a:shade val="50000"/>
            </a:schemeClr>
          </a:lnRef>
          <a:fillRef idx="1">
            <a:schemeClr val="accent1"/>
          </a:fillRef>
          <a:effectRef idx="0">
            <a:schemeClr val="accent1"/>
          </a:effectRef>
          <a:fontRef idx="minor">
            <a:schemeClr val="lt1"/>
          </a:fontRef>
        </p:style>
        <p:txBody>
          <a:bodyPr/>
          <a:lstStyle/>
          <a:p>
            <a:r>
              <a:rPr lang="fa-IR" dirty="0" smtClean="0">
                <a:solidFill>
                  <a:schemeClr val="tx1"/>
                </a:solidFill>
                <a:cs typeface="B Titr" pitchFamily="2" charset="-78"/>
              </a:rPr>
              <a:t>فرایند تحقیق علمی</a:t>
            </a:r>
            <a:endParaRPr lang="en-US" dirty="0">
              <a:solidFill>
                <a:schemeClr val="tx1"/>
              </a:solidFill>
              <a:cs typeface="B Titr" pitchFamily="2" charset="-78"/>
            </a:endParaRPr>
          </a:p>
        </p:txBody>
      </p:sp>
      <p:sp>
        <p:nvSpPr>
          <p:cNvPr id="3" name="Content Placeholder 2"/>
          <p:cNvSpPr>
            <a:spLocks noGrp="1"/>
          </p:cNvSpPr>
          <p:nvPr>
            <p:ph idx="1"/>
          </p:nvPr>
        </p:nvSpPr>
        <p:spPr>
          <a:xfrm>
            <a:off x="304800" y="1828800"/>
            <a:ext cx="8382000" cy="4572000"/>
          </a:xfrm>
        </p:spPr>
        <p:style>
          <a:lnRef idx="1">
            <a:schemeClr val="accent1"/>
          </a:lnRef>
          <a:fillRef idx="2">
            <a:schemeClr val="accent1"/>
          </a:fillRef>
          <a:effectRef idx="1">
            <a:schemeClr val="accent1"/>
          </a:effectRef>
          <a:fontRef idx="minor">
            <a:schemeClr val="dk1"/>
          </a:fontRef>
        </p:style>
        <p:txBody>
          <a:bodyPr>
            <a:noAutofit/>
          </a:bodyPr>
          <a:lstStyle/>
          <a:p>
            <a:pPr algn="r" rtl="1">
              <a:lnSpc>
                <a:spcPct val="150000"/>
              </a:lnSpc>
            </a:pPr>
            <a:r>
              <a:rPr lang="fa-IR" b="1" dirty="0" smtClean="0">
                <a:solidFill>
                  <a:srgbClr val="C00000"/>
                </a:solidFill>
                <a:cs typeface="B Zar" pitchFamily="2" charset="-78"/>
              </a:rPr>
              <a:t>مرحله اول: </a:t>
            </a:r>
            <a:r>
              <a:rPr lang="fa-IR" sz="3600" dirty="0" smtClean="0">
                <a:cs typeface="B Zar" pitchFamily="2" charset="-78"/>
              </a:rPr>
              <a:t>انتخاب، تحلیل و تبیین مساله</a:t>
            </a:r>
          </a:p>
          <a:p>
            <a:pPr algn="r" rtl="1">
              <a:lnSpc>
                <a:spcPct val="150000"/>
              </a:lnSpc>
            </a:pPr>
            <a:r>
              <a:rPr lang="fa-IR" b="1" dirty="0" smtClean="0">
                <a:solidFill>
                  <a:srgbClr val="C00000"/>
                </a:solidFill>
                <a:cs typeface="B Zar" pitchFamily="2" charset="-78"/>
              </a:rPr>
              <a:t>مرحله دوم:</a:t>
            </a:r>
            <a:r>
              <a:rPr lang="fa-IR" sz="3600" dirty="0" smtClean="0">
                <a:cs typeface="B Zar" pitchFamily="2" charset="-78"/>
              </a:rPr>
              <a:t>گزینش، طراحی و تشریح روش های کار</a:t>
            </a:r>
          </a:p>
          <a:p>
            <a:pPr algn="r" rtl="1">
              <a:lnSpc>
                <a:spcPct val="150000"/>
              </a:lnSpc>
            </a:pPr>
            <a:r>
              <a:rPr lang="fa-IR" b="1" dirty="0" smtClean="0">
                <a:solidFill>
                  <a:srgbClr val="C00000"/>
                </a:solidFill>
                <a:cs typeface="B Zar" pitchFamily="2" charset="-78"/>
              </a:rPr>
              <a:t>مرحله سوم:</a:t>
            </a:r>
            <a:r>
              <a:rPr lang="fa-IR" sz="3600" dirty="0" smtClean="0">
                <a:cs typeface="B Zar" pitchFamily="2" charset="-78"/>
              </a:rPr>
              <a:t>گردآوری اطلاعات و  داده ها</a:t>
            </a:r>
          </a:p>
          <a:p>
            <a:pPr algn="r" rtl="1">
              <a:lnSpc>
                <a:spcPct val="150000"/>
              </a:lnSpc>
            </a:pPr>
            <a:r>
              <a:rPr lang="fa-IR" sz="3600" dirty="0" smtClean="0">
                <a:solidFill>
                  <a:srgbClr val="C00000"/>
                </a:solidFill>
                <a:cs typeface="B Zar" pitchFamily="2" charset="-78"/>
              </a:rPr>
              <a:t>مرحله چهارم: </a:t>
            </a:r>
            <a:r>
              <a:rPr lang="fa-IR" sz="3600" dirty="0" smtClean="0">
                <a:cs typeface="B Zar" pitchFamily="2" charset="-78"/>
              </a:rPr>
              <a:t>طبقه بندی و تجزیه و تحلیل و تفسیر داده ها</a:t>
            </a:r>
          </a:p>
          <a:p>
            <a:pPr algn="r" rtl="1">
              <a:lnSpc>
                <a:spcPct val="150000"/>
              </a:lnSpc>
            </a:pPr>
            <a:r>
              <a:rPr lang="fa-IR" b="1" dirty="0" smtClean="0">
                <a:solidFill>
                  <a:srgbClr val="C00000"/>
                </a:solidFill>
                <a:cs typeface="B Zar" pitchFamily="2" charset="-78"/>
              </a:rPr>
              <a:t>مرحله پنجم</a:t>
            </a:r>
            <a:r>
              <a:rPr lang="fa-IR" sz="3600" dirty="0" smtClean="0">
                <a:cs typeface="B Zar" pitchFamily="2" charset="-78"/>
              </a:rPr>
              <a:t>: تدوین گزارش تحقیق</a:t>
            </a:r>
            <a:endParaRPr lang="en-US" sz="3600" dirty="0">
              <a:cs typeface="B Zar" pitchFamily="2" charset="-78"/>
            </a:endParaRPr>
          </a:p>
        </p:txBody>
      </p:sp>
      <p:pic>
        <p:nvPicPr>
          <p:cNvPr id="4" name="Recorded Sound">
            <a:hlinkClick r:id="" action="ppaction://media"/>
          </p:cNvPr>
          <p:cNvPicPr>
            <a:picLocks noRot="1" noChangeAspect="1"/>
          </p:cNvPicPr>
          <p:nvPr>
            <a:wavAudioFile r:embed="rId1" name="Recorded Sound"/>
          </p:nvPr>
        </p:nvPicPr>
        <p:blipFill>
          <a:blip r:embed="rId3"/>
          <a:stretch>
            <a:fillRect/>
          </a:stretch>
        </p:blipFill>
        <p:spPr>
          <a:xfrm>
            <a:off x="838200" y="533400"/>
            <a:ext cx="990600" cy="9906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0890" fill="hold"/>
                                        <p:tgtEl>
                                          <p:spTgt spid="4"/>
                                        </p:tgtEl>
                                      </p:cBhvr>
                                    </p:cmd>
                                  </p:childTnLst>
                                </p:cTn>
                              </p:par>
                            </p:childTnLst>
                          </p:cTn>
                        </p:par>
                      </p:childTnLst>
                    </p:cTn>
                  </p:par>
                </p:childTnLst>
              </p:cTn>
              <p:nextCondLst>
                <p:cond evt="onClick" delay="0">
                  <p:tgtEl>
                    <p:spTgt spid="4"/>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4" name="Rectangle 2"/>
          <p:cNvSpPr>
            <a:spLocks noGrp="1" noChangeArrowheads="1"/>
          </p:cNvSpPr>
          <p:nvPr>
            <p:ph type="title"/>
          </p:nvPr>
        </p:nvSpPr>
        <p:spPr>
          <a:xfrm>
            <a:off x="304800" y="304800"/>
            <a:ext cx="8534400" cy="1341438"/>
          </a:xfrm>
        </p:spPr>
        <p:style>
          <a:lnRef idx="0">
            <a:schemeClr val="accent2"/>
          </a:lnRef>
          <a:fillRef idx="3">
            <a:schemeClr val="accent2"/>
          </a:fillRef>
          <a:effectRef idx="3">
            <a:schemeClr val="accent2"/>
          </a:effectRef>
          <a:fontRef idx="minor">
            <a:schemeClr val="lt1"/>
          </a:fontRef>
        </p:style>
        <p:txBody>
          <a:bodyPr>
            <a:normAutofit/>
          </a:bodyPr>
          <a:lstStyle/>
          <a:p>
            <a:pPr eaLnBrk="1" hangingPunct="1"/>
            <a:r>
              <a:rPr lang="fa-IR" b="1" dirty="0" smtClean="0">
                <a:cs typeface="B Zar" pitchFamily="2" charset="-78"/>
              </a:rPr>
              <a:t>روش های دستیابی به منابع</a:t>
            </a:r>
            <a:endParaRPr lang="en-US" dirty="0" smtClean="0">
              <a:cs typeface="B Zar" pitchFamily="2" charset="-78"/>
            </a:endParaRPr>
          </a:p>
        </p:txBody>
      </p:sp>
      <p:sp>
        <p:nvSpPr>
          <p:cNvPr id="122885" name="Rectangle 3"/>
          <p:cNvSpPr>
            <a:spLocks noGrp="1" noChangeArrowheads="1"/>
          </p:cNvSpPr>
          <p:nvPr>
            <p:ph idx="1"/>
          </p:nvPr>
        </p:nvSpPr>
        <p:spPr>
          <a:xfrm>
            <a:off x="228600" y="1981200"/>
            <a:ext cx="8610600" cy="4648200"/>
          </a:xfrm>
        </p:spPr>
        <p:style>
          <a:lnRef idx="1">
            <a:schemeClr val="accent2"/>
          </a:lnRef>
          <a:fillRef idx="2">
            <a:schemeClr val="accent2"/>
          </a:fillRef>
          <a:effectRef idx="1">
            <a:schemeClr val="accent2"/>
          </a:effectRef>
          <a:fontRef idx="minor">
            <a:schemeClr val="dk1"/>
          </a:fontRef>
        </p:style>
        <p:txBody>
          <a:bodyPr>
            <a:normAutofit fontScale="92500" lnSpcReduction="20000"/>
          </a:bodyPr>
          <a:lstStyle/>
          <a:p>
            <a:pPr algn="r" rtl="1" eaLnBrk="1" hangingPunct="1">
              <a:lnSpc>
                <a:spcPct val="90000"/>
              </a:lnSpc>
            </a:pPr>
            <a:endParaRPr lang="fa-IR" sz="1500" dirty="0" smtClean="0">
              <a:cs typeface="B Zar" pitchFamily="2" charset="-78"/>
              <a:sym typeface="Wingdings" pitchFamily="2" charset="2"/>
            </a:endParaRPr>
          </a:p>
          <a:p>
            <a:pPr algn="r" rtl="1" eaLnBrk="1" hangingPunct="1">
              <a:lnSpc>
                <a:spcPct val="90000"/>
              </a:lnSpc>
            </a:pPr>
            <a:r>
              <a:rPr lang="fa-IR" sz="3600" dirty="0" smtClean="0">
                <a:cs typeface="B Zar" pitchFamily="2" charset="-78"/>
                <a:sym typeface="Wingdings" pitchFamily="2" charset="2"/>
              </a:rPr>
              <a:t>کتاب شناسی ها</a:t>
            </a:r>
          </a:p>
          <a:p>
            <a:pPr algn="r" rtl="1" eaLnBrk="1" hangingPunct="1">
              <a:lnSpc>
                <a:spcPct val="90000"/>
              </a:lnSpc>
            </a:pPr>
            <a:r>
              <a:rPr lang="fa-IR" sz="3600" dirty="0" smtClean="0">
                <a:cs typeface="B Zar" pitchFamily="2" charset="-78"/>
                <a:sym typeface="Wingdings" pitchFamily="2" charset="2"/>
              </a:rPr>
              <a:t>فهرست مقالات</a:t>
            </a:r>
          </a:p>
          <a:p>
            <a:pPr algn="r" rtl="1" eaLnBrk="1" hangingPunct="1">
              <a:lnSpc>
                <a:spcPct val="90000"/>
              </a:lnSpc>
            </a:pPr>
            <a:r>
              <a:rPr lang="fa-IR" sz="3600" dirty="0" smtClean="0">
                <a:cs typeface="B Zar" pitchFamily="2" charset="-78"/>
                <a:sym typeface="Wingdings" pitchFamily="2" charset="2"/>
              </a:rPr>
              <a:t>نمایه ها</a:t>
            </a:r>
          </a:p>
          <a:p>
            <a:pPr algn="r" rtl="1" eaLnBrk="1" hangingPunct="1">
              <a:lnSpc>
                <a:spcPct val="90000"/>
              </a:lnSpc>
            </a:pPr>
            <a:r>
              <a:rPr lang="fa-IR" sz="3600" dirty="0" smtClean="0">
                <a:cs typeface="B Zar" pitchFamily="2" charset="-78"/>
                <a:sym typeface="Wingdings" pitchFamily="2" charset="2"/>
              </a:rPr>
              <a:t>کتابخانه </a:t>
            </a:r>
          </a:p>
          <a:p>
            <a:pPr algn="r" rtl="1" eaLnBrk="1" hangingPunct="1">
              <a:lnSpc>
                <a:spcPct val="90000"/>
              </a:lnSpc>
            </a:pPr>
            <a:r>
              <a:rPr lang="fa-IR" sz="3600" dirty="0" smtClean="0">
                <a:cs typeface="B Zar" pitchFamily="2" charset="-78"/>
                <a:sym typeface="Wingdings" pitchFamily="2" charset="2"/>
              </a:rPr>
              <a:t>فهرست تحقیقات مراکز مختلف</a:t>
            </a:r>
          </a:p>
          <a:p>
            <a:pPr algn="r" rtl="1" eaLnBrk="1" hangingPunct="1">
              <a:lnSpc>
                <a:spcPct val="90000"/>
              </a:lnSpc>
            </a:pPr>
            <a:r>
              <a:rPr lang="fa-IR" sz="3600" dirty="0" smtClean="0">
                <a:cs typeface="B Zar" pitchFamily="2" charset="-78"/>
                <a:sym typeface="Wingdings" pitchFamily="2" charset="2"/>
              </a:rPr>
              <a:t>مجموعه مقالات</a:t>
            </a:r>
          </a:p>
          <a:p>
            <a:pPr algn="r" rtl="1" eaLnBrk="1" hangingPunct="1">
              <a:lnSpc>
                <a:spcPct val="90000"/>
              </a:lnSpc>
            </a:pPr>
            <a:r>
              <a:rPr lang="fa-IR" sz="3600" dirty="0" smtClean="0">
                <a:cs typeface="B Zar" pitchFamily="2" charset="-78"/>
                <a:sym typeface="Wingdings" pitchFamily="2" charset="2"/>
              </a:rPr>
              <a:t>مصاحبه</a:t>
            </a:r>
          </a:p>
          <a:p>
            <a:pPr algn="r" rtl="1" eaLnBrk="1" hangingPunct="1">
              <a:lnSpc>
                <a:spcPct val="90000"/>
              </a:lnSpc>
            </a:pPr>
            <a:r>
              <a:rPr lang="fa-IR" sz="3600" dirty="0" smtClean="0">
                <a:cs typeface="B Zar" pitchFamily="2" charset="-78"/>
                <a:sym typeface="Wingdings" pitchFamily="2" charset="2"/>
              </a:rPr>
              <a:t>آرشیوها</a:t>
            </a:r>
          </a:p>
          <a:p>
            <a:pPr algn="r" rtl="1" eaLnBrk="1" hangingPunct="1">
              <a:lnSpc>
                <a:spcPct val="90000"/>
              </a:lnSpc>
            </a:pPr>
            <a:r>
              <a:rPr lang="fa-IR" sz="3600" dirty="0" smtClean="0">
                <a:cs typeface="B Zar" pitchFamily="2" charset="-78"/>
                <a:sym typeface="Wingdings" pitchFamily="2" charset="2"/>
              </a:rPr>
              <a:t>سیستم های اطلاع رسانی رایانه ای</a:t>
            </a:r>
            <a:endParaRPr lang="en-US" sz="3600" dirty="0" smtClean="0">
              <a:cs typeface="Lotus" pitchFamily="2" charset="-78"/>
              <a:sym typeface="Wingdings" pitchFamily="2" charset="2"/>
            </a:endParaRPr>
          </a:p>
        </p:txBody>
      </p:sp>
      <p:sp>
        <p:nvSpPr>
          <p:cNvPr id="5" name="Slide Number Placeholder 5"/>
          <p:cNvSpPr>
            <a:spLocks noGrp="1"/>
          </p:cNvSpPr>
          <p:nvPr>
            <p:ph type="sldNum" sz="quarter" idx="12"/>
          </p:nvPr>
        </p:nvSpPr>
        <p:spPr/>
        <p:txBody>
          <a:bodyPr/>
          <a:lstStyle/>
          <a:p>
            <a:pPr>
              <a:defRPr/>
            </a:pPr>
            <a:fld id="{11F453CE-2AB8-4F7D-8769-FF78E86E17A3}" type="slidenum">
              <a:rPr lang="ar-SA"/>
              <a:pPr>
                <a:defRPr/>
              </a:pPr>
              <a:t>40</a:t>
            </a:fld>
            <a:endParaRPr lang="en-US" dirty="0">
              <a:cs typeface="Arial" charset="0"/>
            </a:endParaRP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6202362"/>
          </a:xfrm>
        </p:spPr>
        <p:txBody>
          <a:bodyPr>
            <a:normAutofit/>
          </a:bodyPr>
          <a:lstStyle/>
          <a:p>
            <a:r>
              <a:rPr lang="fa-IR" sz="8800" dirty="0" smtClean="0">
                <a:cs typeface="B Titr" pitchFamily="2" charset="-78"/>
              </a:rPr>
              <a:t>جلسه پنجم</a:t>
            </a:r>
            <a:endParaRPr lang="fa-IR" sz="8800" dirty="0">
              <a:cs typeface="B Titr" pitchFamily="2" charset="-78"/>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4" name="Rectangle 2"/>
          <p:cNvSpPr>
            <a:spLocks noGrp="1" noChangeArrowheads="1"/>
          </p:cNvSpPr>
          <p:nvPr>
            <p:ph type="title"/>
          </p:nvPr>
        </p:nvSpPr>
        <p:spPr>
          <a:xfrm>
            <a:off x="381000" y="304801"/>
            <a:ext cx="8458200" cy="1570038"/>
          </a:xfrm>
        </p:spPr>
        <p:style>
          <a:lnRef idx="0">
            <a:schemeClr val="accent1"/>
          </a:lnRef>
          <a:fillRef idx="3">
            <a:schemeClr val="accent1"/>
          </a:fillRef>
          <a:effectRef idx="3">
            <a:schemeClr val="accent1"/>
          </a:effectRef>
          <a:fontRef idx="minor">
            <a:schemeClr val="lt1"/>
          </a:fontRef>
        </p:style>
        <p:txBody>
          <a:bodyPr>
            <a:noAutofit/>
          </a:bodyPr>
          <a:lstStyle/>
          <a:p>
            <a:pPr eaLnBrk="1" hangingPunct="1"/>
            <a:r>
              <a:rPr lang="fa-IR" sz="3600" b="1" dirty="0" smtClean="0">
                <a:cs typeface="B Zar" pitchFamily="2" charset="-78"/>
              </a:rPr>
              <a:t>5. تدوین مدل نظری</a:t>
            </a:r>
            <a:endParaRPr lang="en-US" sz="3600" b="1" dirty="0" smtClean="0">
              <a:cs typeface="B Zar" pitchFamily="2" charset="-78"/>
            </a:endParaRPr>
          </a:p>
        </p:txBody>
      </p:sp>
      <p:sp>
        <p:nvSpPr>
          <p:cNvPr id="122885" name="Rectangle 3"/>
          <p:cNvSpPr>
            <a:spLocks noGrp="1" noChangeArrowheads="1"/>
          </p:cNvSpPr>
          <p:nvPr>
            <p:ph idx="1"/>
          </p:nvPr>
        </p:nvSpPr>
        <p:spPr>
          <a:xfrm>
            <a:off x="381000" y="2057400"/>
            <a:ext cx="8458200" cy="4251325"/>
          </a:xfrm>
        </p:spPr>
        <p:style>
          <a:lnRef idx="1">
            <a:schemeClr val="accent1"/>
          </a:lnRef>
          <a:fillRef idx="2">
            <a:schemeClr val="accent1"/>
          </a:fillRef>
          <a:effectRef idx="1">
            <a:schemeClr val="accent1"/>
          </a:effectRef>
          <a:fontRef idx="minor">
            <a:schemeClr val="dk1"/>
          </a:fontRef>
        </p:style>
        <p:txBody>
          <a:bodyPr>
            <a:normAutofit fontScale="92500" lnSpcReduction="20000"/>
          </a:bodyPr>
          <a:lstStyle/>
          <a:p>
            <a:pPr algn="just" rtl="1" eaLnBrk="1" hangingPunct="1">
              <a:lnSpc>
                <a:spcPct val="150000"/>
              </a:lnSpc>
            </a:pPr>
            <a:r>
              <a:rPr lang="fa-IR" sz="3600" dirty="0" smtClean="0">
                <a:cs typeface="B Zar" pitchFamily="2" charset="-78"/>
                <a:sym typeface="Wingdings" pitchFamily="2" charset="2"/>
              </a:rPr>
              <a:t>محقق در تحقیق خود به دنبال شناسایی متغیرها و چگونگی رابطه آن ها با یکدیگر است.</a:t>
            </a:r>
          </a:p>
          <a:p>
            <a:pPr algn="just" rtl="1" eaLnBrk="1" hangingPunct="1">
              <a:lnSpc>
                <a:spcPct val="150000"/>
              </a:lnSpc>
            </a:pPr>
            <a:r>
              <a:rPr lang="fa-IR" sz="3600" dirty="0" smtClean="0">
                <a:cs typeface="B Zar" pitchFamily="2" charset="-78"/>
                <a:sym typeface="Wingdings" pitchFamily="2" charset="2"/>
              </a:rPr>
              <a:t>متغیرهای مورد مطالعه چه در تحقیقات توصیفی و چه در تحقیقات تجربی و علّی انواع مختلفی دارد که محقق باید نوع آن ها را مشخص کند و در قالب یک مدل تجزیه ای و تفکیکی  آن ها را نشان می دهد تا چارچوب نظری تحقیق تدوین گردد.</a:t>
            </a:r>
          </a:p>
          <a:p>
            <a:pPr algn="just" rtl="1" eaLnBrk="1" hangingPunct="1">
              <a:lnSpc>
                <a:spcPct val="90000"/>
              </a:lnSpc>
            </a:pPr>
            <a:endParaRPr lang="en-US" sz="3600" dirty="0" smtClean="0">
              <a:cs typeface="Lotus" pitchFamily="2" charset="-78"/>
              <a:sym typeface="Wingdings" pitchFamily="2" charset="2"/>
            </a:endParaRP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4" name="Rectangle 2"/>
          <p:cNvSpPr>
            <a:spLocks noGrp="1" noChangeArrowheads="1"/>
          </p:cNvSpPr>
          <p:nvPr>
            <p:ph type="title"/>
          </p:nvPr>
        </p:nvSpPr>
        <p:spPr>
          <a:xfrm>
            <a:off x="381000" y="304800"/>
            <a:ext cx="8382000" cy="1493838"/>
          </a:xfrm>
        </p:spPr>
        <p:style>
          <a:lnRef idx="0">
            <a:schemeClr val="accent4"/>
          </a:lnRef>
          <a:fillRef idx="3">
            <a:schemeClr val="accent4"/>
          </a:fillRef>
          <a:effectRef idx="3">
            <a:schemeClr val="accent4"/>
          </a:effectRef>
          <a:fontRef idx="minor">
            <a:schemeClr val="lt1"/>
          </a:fontRef>
        </p:style>
        <p:txBody>
          <a:bodyPr>
            <a:noAutofit/>
          </a:bodyPr>
          <a:lstStyle/>
          <a:p>
            <a:pPr eaLnBrk="1" hangingPunct="1"/>
            <a:r>
              <a:rPr lang="fa-IR" sz="3600" b="1" dirty="0" smtClean="0">
                <a:cs typeface="B Zar" pitchFamily="2" charset="-78"/>
              </a:rPr>
              <a:t>تعریف چارچوب نظری</a:t>
            </a:r>
            <a:endParaRPr lang="en-US" sz="3600" b="1" dirty="0" smtClean="0">
              <a:cs typeface="B Zar" pitchFamily="2" charset="-78"/>
            </a:endParaRPr>
          </a:p>
        </p:txBody>
      </p:sp>
      <p:sp>
        <p:nvSpPr>
          <p:cNvPr id="122885" name="Rectangle 3"/>
          <p:cNvSpPr>
            <a:spLocks noGrp="1" noChangeArrowheads="1"/>
          </p:cNvSpPr>
          <p:nvPr>
            <p:ph idx="1"/>
          </p:nvPr>
        </p:nvSpPr>
        <p:spPr>
          <a:xfrm>
            <a:off x="304800" y="1981200"/>
            <a:ext cx="8458200" cy="4648200"/>
          </a:xfrm>
        </p:spPr>
        <p:style>
          <a:lnRef idx="1">
            <a:schemeClr val="accent4"/>
          </a:lnRef>
          <a:fillRef idx="2">
            <a:schemeClr val="accent4"/>
          </a:fillRef>
          <a:effectRef idx="1">
            <a:schemeClr val="accent4"/>
          </a:effectRef>
          <a:fontRef idx="minor">
            <a:schemeClr val="dk1"/>
          </a:fontRef>
        </p:style>
        <p:txBody>
          <a:bodyPr>
            <a:normAutofit fontScale="62500" lnSpcReduction="20000"/>
          </a:bodyPr>
          <a:lstStyle/>
          <a:p>
            <a:pPr algn="just" rtl="1">
              <a:lnSpc>
                <a:spcPct val="170000"/>
              </a:lnSpc>
            </a:pPr>
            <a:r>
              <a:rPr lang="fa-IR" sz="3600" dirty="0" smtClean="0"/>
              <a:t> </a:t>
            </a:r>
            <a:r>
              <a:rPr lang="fa-IR" sz="3600" dirty="0" smtClean="0">
                <a:cs typeface="B Zar" pitchFamily="2" charset="-78"/>
              </a:rPr>
              <a:t>چارچوب نظری به </a:t>
            </a:r>
            <a:r>
              <a:rPr lang="fa-IR" sz="3600" b="1" dirty="0" smtClean="0">
                <a:solidFill>
                  <a:srgbClr val="002060"/>
                </a:solidFill>
                <a:cs typeface="B Zar" pitchFamily="2" charset="-78"/>
              </a:rPr>
              <a:t>روابط بین متغییر ها که </a:t>
            </a:r>
            <a:r>
              <a:rPr lang="fa-IR" sz="3600" dirty="0" smtClean="0">
                <a:cs typeface="B Zar" pitchFamily="2" charset="-78"/>
              </a:rPr>
              <a:t>تصور می شود در دگرگونی شرایط مورد بررسی نقش دارند، می پردازند ایجاد چنین چارچوب نظری در بر قراری و ساختار فرضیه ها ،آزمون آن ها و همچنین تکمیل درک پژوهشگر (مسئله تحقیق) کمک می کنند.</a:t>
            </a:r>
          </a:p>
          <a:p>
            <a:pPr algn="just" rtl="1">
              <a:lnSpc>
                <a:spcPct val="170000"/>
              </a:lnSpc>
            </a:pPr>
            <a:r>
              <a:rPr lang="fa-IR" sz="3600" dirty="0" smtClean="0">
                <a:cs typeface="B Zar" pitchFamily="2" charset="-78"/>
              </a:rPr>
              <a:t> به طور کلی چارچوب نظری پایه ای است که تمام تحقیق بر روی آن تکیه می کند. یک شبکه منطقی ،توسعه یافته ، توصیف شده و کامل بین متغیرهایی است که از طریق فرایندهایی مانند مصاحبه، مشاهده و بررسی ادبیات موضوع و پیشینه تحقیق مشخص شده اند این متغیر ها با مسأله تحقیق در ارتباط هستند.</a:t>
            </a:r>
          </a:p>
          <a:p>
            <a:pPr algn="just" rtl="1">
              <a:lnSpc>
                <a:spcPct val="90000"/>
              </a:lnSpc>
            </a:pPr>
            <a:endParaRPr lang="en-US" sz="3600" dirty="0" smtClean="0">
              <a:cs typeface="B Zar" pitchFamily="2" charset="-78"/>
              <a:sym typeface="Wingdings" pitchFamily="2" charset="2"/>
            </a:endParaRPr>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4" name="Rectangle 2"/>
          <p:cNvSpPr>
            <a:spLocks noGrp="1" noChangeArrowheads="1"/>
          </p:cNvSpPr>
          <p:nvPr>
            <p:ph type="title"/>
          </p:nvPr>
        </p:nvSpPr>
        <p:spPr>
          <a:xfrm>
            <a:off x="304800" y="304800"/>
            <a:ext cx="8534400" cy="1266825"/>
          </a:xfrm>
        </p:spPr>
        <p:style>
          <a:lnRef idx="0">
            <a:schemeClr val="accent6"/>
          </a:lnRef>
          <a:fillRef idx="3">
            <a:schemeClr val="accent6"/>
          </a:fillRef>
          <a:effectRef idx="3">
            <a:schemeClr val="accent6"/>
          </a:effectRef>
          <a:fontRef idx="minor">
            <a:schemeClr val="lt1"/>
          </a:fontRef>
        </p:style>
        <p:txBody>
          <a:bodyPr>
            <a:noAutofit/>
          </a:bodyPr>
          <a:lstStyle/>
          <a:p>
            <a:pPr eaLnBrk="1" hangingPunct="1"/>
            <a:r>
              <a:rPr lang="fa-IR" sz="3600" b="1" dirty="0" smtClean="0">
                <a:cs typeface="B Zar" pitchFamily="2" charset="-78"/>
              </a:rPr>
              <a:t>مراحل تدوین چارچوب نظری</a:t>
            </a:r>
            <a:endParaRPr lang="en-US" sz="3600" b="1" dirty="0" smtClean="0">
              <a:cs typeface="B Zar" pitchFamily="2" charset="-78"/>
            </a:endParaRPr>
          </a:p>
        </p:txBody>
      </p:sp>
      <p:sp>
        <p:nvSpPr>
          <p:cNvPr id="122885" name="Rectangle 3"/>
          <p:cNvSpPr>
            <a:spLocks noGrp="1" noChangeArrowheads="1"/>
          </p:cNvSpPr>
          <p:nvPr>
            <p:ph idx="1"/>
          </p:nvPr>
        </p:nvSpPr>
        <p:spPr>
          <a:xfrm>
            <a:off x="304800" y="1752600"/>
            <a:ext cx="8534400" cy="4724400"/>
          </a:xfrm>
        </p:spPr>
        <p:style>
          <a:lnRef idx="1">
            <a:schemeClr val="accent6"/>
          </a:lnRef>
          <a:fillRef idx="2">
            <a:schemeClr val="accent6"/>
          </a:fillRef>
          <a:effectRef idx="1">
            <a:schemeClr val="accent6"/>
          </a:effectRef>
          <a:fontRef idx="minor">
            <a:schemeClr val="dk1"/>
          </a:fontRef>
        </p:style>
        <p:txBody>
          <a:bodyPr>
            <a:normAutofit fontScale="92500"/>
          </a:bodyPr>
          <a:lstStyle/>
          <a:p>
            <a:pPr marL="0" indent="0" algn="just" rtl="1">
              <a:lnSpc>
                <a:spcPct val="150000"/>
              </a:lnSpc>
            </a:pPr>
            <a:r>
              <a:rPr lang="fa-IR" sz="2800" dirty="0" smtClean="0">
                <a:cs typeface="B Zar" pitchFamily="2" charset="-78"/>
              </a:rPr>
              <a:t>پژوهشگر باید </a:t>
            </a:r>
            <a:r>
              <a:rPr lang="fa-IR" sz="2800" b="1" dirty="0" smtClean="0">
                <a:solidFill>
                  <a:srgbClr val="002060"/>
                </a:solidFill>
                <a:cs typeface="B Zar" pitchFamily="2" charset="-78"/>
              </a:rPr>
              <a:t>مسئله </a:t>
            </a:r>
            <a:r>
              <a:rPr lang="fa-IR" sz="2800" dirty="0" smtClean="0">
                <a:cs typeface="B Zar" pitchFamily="2" charset="-78"/>
              </a:rPr>
              <a:t>رابشناسد </a:t>
            </a:r>
            <a:r>
              <a:rPr lang="fa-IR" sz="2800" b="1" dirty="0" smtClean="0">
                <a:solidFill>
                  <a:srgbClr val="002060"/>
                </a:solidFill>
                <a:cs typeface="B Zar" pitchFamily="2" charset="-78"/>
              </a:rPr>
              <a:t>و سپس متغییر هایی </a:t>
            </a:r>
            <a:r>
              <a:rPr lang="fa-IR" sz="2800" dirty="0" smtClean="0">
                <a:cs typeface="B Zar" pitchFamily="2" charset="-78"/>
              </a:rPr>
              <a:t>را که در مسئله  نقش دارند معین کنند .</a:t>
            </a:r>
          </a:p>
          <a:p>
            <a:pPr marL="0" indent="0" algn="just" rtl="1">
              <a:lnSpc>
                <a:spcPct val="150000"/>
              </a:lnSpc>
            </a:pPr>
            <a:r>
              <a:rPr lang="fa-IR" sz="2800" dirty="0" smtClean="0">
                <a:cs typeface="B Zar" pitchFamily="2" charset="-78"/>
              </a:rPr>
              <a:t> بعد از شناسایی متغییر های مناسب، باید ش</a:t>
            </a:r>
            <a:r>
              <a:rPr lang="fa-IR" sz="2800" b="1" dirty="0" smtClean="0">
                <a:solidFill>
                  <a:srgbClr val="002060"/>
                </a:solidFill>
                <a:cs typeface="B Zar" pitchFamily="2" charset="-78"/>
              </a:rPr>
              <a:t>بکه ارتباطات </a:t>
            </a:r>
            <a:r>
              <a:rPr lang="fa-IR" sz="2800" dirty="0" smtClean="0">
                <a:cs typeface="B Zar" pitchFamily="2" charset="-78"/>
              </a:rPr>
              <a:t>بین متغییرها به درستی بنا شود به نحوی که بتوان فرایندهای مربوط را ایجاد و بعداً مورد آزمون قرار داد </a:t>
            </a:r>
          </a:p>
          <a:p>
            <a:pPr marL="0" indent="0" algn="just" rtl="1">
              <a:lnSpc>
                <a:spcPct val="150000"/>
              </a:lnSpc>
            </a:pPr>
            <a:r>
              <a:rPr lang="fa-IR" sz="2800" dirty="0" smtClean="0">
                <a:cs typeface="B Zar" pitchFamily="2" charset="-78"/>
              </a:rPr>
              <a:t> بر پایه نتایج آزمون فرضیه ها معلوم می شود که تا چه حد با کمک یافته های تحقیق می توان مسئله را حل نمود.</a:t>
            </a:r>
          </a:p>
          <a:p>
            <a:pPr marL="0" indent="0" algn="just" rtl="1">
              <a:lnSpc>
                <a:spcPct val="150000"/>
              </a:lnSpc>
            </a:pPr>
            <a:r>
              <a:rPr lang="fa-IR" sz="2800" dirty="0" smtClean="0">
                <a:cs typeface="B Zar" pitchFamily="2" charset="-78"/>
              </a:rPr>
              <a:t> از این رو تهیه چارچوب نظری گام مهمی در فرایند تحقیق است. </a:t>
            </a: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4" name="Rectangle 2"/>
          <p:cNvSpPr>
            <a:spLocks noGrp="1" noChangeArrowheads="1"/>
          </p:cNvSpPr>
          <p:nvPr>
            <p:ph type="title"/>
          </p:nvPr>
        </p:nvSpPr>
        <p:spPr>
          <a:xfrm>
            <a:off x="304800" y="304800"/>
            <a:ext cx="8534400" cy="1266825"/>
          </a:xfrm>
        </p:spPr>
        <p:style>
          <a:lnRef idx="0">
            <a:schemeClr val="accent6"/>
          </a:lnRef>
          <a:fillRef idx="3">
            <a:schemeClr val="accent6"/>
          </a:fillRef>
          <a:effectRef idx="3">
            <a:schemeClr val="accent6"/>
          </a:effectRef>
          <a:fontRef idx="minor">
            <a:schemeClr val="lt1"/>
          </a:fontRef>
        </p:style>
        <p:txBody>
          <a:bodyPr>
            <a:noAutofit/>
          </a:bodyPr>
          <a:lstStyle/>
          <a:p>
            <a:pPr eaLnBrk="1" hangingPunct="1"/>
            <a:r>
              <a:rPr lang="fa-IR" sz="3600" b="1" dirty="0" smtClean="0">
                <a:cs typeface="B Zar" pitchFamily="2" charset="-78"/>
              </a:rPr>
              <a:t>فواید تدوین چارچوب نظری</a:t>
            </a:r>
            <a:endParaRPr lang="en-US" sz="3600" b="1" dirty="0" smtClean="0">
              <a:cs typeface="B Zar" pitchFamily="2" charset="-78"/>
            </a:endParaRPr>
          </a:p>
        </p:txBody>
      </p:sp>
      <p:sp>
        <p:nvSpPr>
          <p:cNvPr id="122885" name="Rectangle 3"/>
          <p:cNvSpPr>
            <a:spLocks noGrp="1" noChangeArrowheads="1"/>
          </p:cNvSpPr>
          <p:nvPr>
            <p:ph idx="1"/>
          </p:nvPr>
        </p:nvSpPr>
        <p:spPr>
          <a:xfrm>
            <a:off x="304800" y="1752600"/>
            <a:ext cx="8534400" cy="4876800"/>
          </a:xfrm>
        </p:spPr>
        <p:style>
          <a:lnRef idx="1">
            <a:schemeClr val="accent6"/>
          </a:lnRef>
          <a:fillRef idx="2">
            <a:schemeClr val="accent6"/>
          </a:fillRef>
          <a:effectRef idx="1">
            <a:schemeClr val="accent6"/>
          </a:effectRef>
          <a:fontRef idx="minor">
            <a:schemeClr val="dk1"/>
          </a:fontRef>
        </p:style>
        <p:txBody>
          <a:bodyPr>
            <a:noAutofit/>
          </a:bodyPr>
          <a:lstStyle/>
          <a:p>
            <a:pPr marL="0" indent="0" algn="just" rtl="1">
              <a:lnSpc>
                <a:spcPct val="150000"/>
              </a:lnSpc>
            </a:pPr>
            <a:r>
              <a:rPr lang="fa-IR" sz="3000" dirty="0" smtClean="0">
                <a:cs typeface="B Zar" pitchFamily="2" charset="-78"/>
              </a:rPr>
              <a:t>تنظیم </a:t>
            </a:r>
            <a:r>
              <a:rPr lang="fa-IR" sz="3000" b="1" dirty="0" smtClean="0">
                <a:solidFill>
                  <a:srgbClr val="002060"/>
                </a:solidFill>
                <a:cs typeface="B Zar" pitchFamily="2" charset="-78"/>
              </a:rPr>
              <a:t>یک نمودار </a:t>
            </a:r>
            <a:r>
              <a:rPr lang="fa-IR" sz="3000" dirty="0" smtClean="0">
                <a:cs typeface="B Zar" pitchFamily="2" charset="-78"/>
              </a:rPr>
              <a:t>شماتیک و یا یک مدل مفهومی توصیف شده برای چارچوب نظری به  خواننده  </a:t>
            </a:r>
            <a:r>
              <a:rPr lang="fa-IR" sz="3000" b="1" dirty="0" smtClean="0">
                <a:solidFill>
                  <a:srgbClr val="002060"/>
                </a:solidFill>
                <a:cs typeface="B Zar" pitchFamily="2" charset="-78"/>
              </a:rPr>
              <a:t>کمک خواهد </a:t>
            </a:r>
            <a:r>
              <a:rPr lang="fa-IR" sz="3000" dirty="0" smtClean="0">
                <a:cs typeface="B Zar" pitchFamily="2" charset="-78"/>
              </a:rPr>
              <a:t>کرد که روابط نظری را به صورت تجسمی تنظیم نماید. </a:t>
            </a:r>
          </a:p>
          <a:p>
            <a:pPr marL="0" indent="0" algn="just" rtl="1">
              <a:lnSpc>
                <a:spcPct val="150000"/>
              </a:lnSpc>
            </a:pPr>
            <a:r>
              <a:rPr lang="fa-IR" sz="3000" dirty="0" smtClean="0">
                <a:cs typeface="B Zar" pitchFamily="2" charset="-78"/>
              </a:rPr>
              <a:t>چهارچوب نظری </a:t>
            </a:r>
            <a:r>
              <a:rPr lang="fa-IR" sz="3000" b="1" dirty="0" smtClean="0">
                <a:solidFill>
                  <a:srgbClr val="002060"/>
                </a:solidFill>
                <a:cs typeface="B Zar" pitchFamily="2" charset="-78"/>
              </a:rPr>
              <a:t>الگویی مفهومی </a:t>
            </a:r>
            <a:r>
              <a:rPr lang="fa-IR" sz="3000" dirty="0" smtClean="0">
                <a:cs typeface="B Zar" pitchFamily="2" charset="-78"/>
              </a:rPr>
              <a:t>و بنیادین  است که تمام تحقیق بر روی آن بنا می شود و از طریق آن پژوهشگر بین عواملی که  در ایجاد مساله تحقیق مهم هستند ارتباط برقرارمی کند وفرضیه های قابل آزمون خود را ایجاد می کند.</a:t>
            </a:r>
            <a:endParaRPr lang="en-US" sz="3000" dirty="0" smtClean="0">
              <a:cs typeface="B Zar" pitchFamily="2" charset="-78"/>
              <a:sym typeface="Wingdings" pitchFamily="2" charset="2"/>
            </a:endParaRPr>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04800"/>
            <a:ext cx="8610600" cy="6324600"/>
          </a:xfrm>
        </p:spPr>
        <p:style>
          <a:lnRef idx="1">
            <a:schemeClr val="accent4"/>
          </a:lnRef>
          <a:fillRef idx="2">
            <a:schemeClr val="accent4"/>
          </a:fillRef>
          <a:effectRef idx="1">
            <a:schemeClr val="accent4"/>
          </a:effectRef>
          <a:fontRef idx="minor">
            <a:schemeClr val="dk1"/>
          </a:fontRef>
        </p:style>
        <p:txBody>
          <a:bodyPr>
            <a:normAutofit fontScale="47500" lnSpcReduction="20000"/>
          </a:bodyPr>
          <a:lstStyle/>
          <a:p>
            <a:pPr algn="ctr">
              <a:buNone/>
            </a:pPr>
            <a:endParaRPr lang="fa-IR" sz="3900" b="1" dirty="0" smtClean="0">
              <a:solidFill>
                <a:srgbClr val="FF0000"/>
              </a:solidFill>
              <a:cs typeface="B Zar" pitchFamily="2" charset="-78"/>
            </a:endParaRPr>
          </a:p>
          <a:p>
            <a:pPr algn="ctr">
              <a:buNone/>
            </a:pPr>
            <a:r>
              <a:rPr lang="fa-IR" sz="8400" b="1" dirty="0" smtClean="0">
                <a:solidFill>
                  <a:srgbClr val="FF0000"/>
                </a:solidFill>
                <a:cs typeface="B Zar" pitchFamily="2" charset="-78"/>
              </a:rPr>
              <a:t>چهار ویژگی اساسی چارچوب نظری</a:t>
            </a:r>
          </a:p>
          <a:p>
            <a:pPr algn="r" rtl="1">
              <a:buNone/>
            </a:pPr>
            <a:endParaRPr lang="fa-IR" b="1" dirty="0" smtClean="0">
              <a:cs typeface="B Zar" pitchFamily="2" charset="-78"/>
            </a:endParaRPr>
          </a:p>
          <a:p>
            <a:pPr algn="r" rtl="1">
              <a:lnSpc>
                <a:spcPct val="170000"/>
              </a:lnSpc>
              <a:buNone/>
            </a:pPr>
            <a:r>
              <a:rPr lang="fa-IR" sz="4400" dirty="0" smtClean="0">
                <a:cs typeface="B Zar" pitchFamily="2" charset="-78"/>
              </a:rPr>
              <a:t>1)</a:t>
            </a:r>
            <a:r>
              <a:rPr lang="fa-IR" sz="5100" b="1" dirty="0" smtClean="0">
                <a:solidFill>
                  <a:srgbClr val="002060"/>
                </a:solidFill>
                <a:cs typeface="B Zar" pitchFamily="2" charset="-78"/>
              </a:rPr>
              <a:t>متغییرهای</a:t>
            </a:r>
            <a:r>
              <a:rPr lang="fa-IR" sz="5100" dirty="0" smtClean="0">
                <a:cs typeface="B Zar" pitchFamily="2" charset="-78"/>
              </a:rPr>
              <a:t> مورد بحث مربوط به تحقیق باید به روشنی شناسایی و</a:t>
            </a:r>
            <a:r>
              <a:rPr lang="fa-IR" sz="5100" b="1" dirty="0" smtClean="0">
                <a:solidFill>
                  <a:srgbClr val="002060"/>
                </a:solidFill>
                <a:cs typeface="B Zar" pitchFamily="2" charset="-78"/>
              </a:rPr>
              <a:t> نامگذاری </a:t>
            </a:r>
            <a:r>
              <a:rPr lang="fa-IR" sz="5100" dirty="0" smtClean="0">
                <a:cs typeface="B Zar" pitchFamily="2" charset="-78"/>
              </a:rPr>
              <a:t>شود .</a:t>
            </a:r>
          </a:p>
          <a:p>
            <a:pPr algn="r" rtl="1">
              <a:lnSpc>
                <a:spcPct val="170000"/>
              </a:lnSpc>
              <a:buNone/>
            </a:pPr>
            <a:r>
              <a:rPr lang="fa-IR" sz="5100" dirty="0" smtClean="0">
                <a:cs typeface="B Zar" pitchFamily="2" charset="-78"/>
              </a:rPr>
              <a:t>2)در تحقیق باید </a:t>
            </a:r>
            <a:r>
              <a:rPr lang="fa-IR" sz="5100" b="1" dirty="0" smtClean="0">
                <a:solidFill>
                  <a:srgbClr val="002060"/>
                </a:solidFill>
                <a:cs typeface="B Zar" pitchFamily="2" charset="-78"/>
              </a:rPr>
              <a:t>چگونگی ارتباط </a:t>
            </a:r>
            <a:r>
              <a:rPr lang="fa-IR" sz="5100" dirty="0" smtClean="0">
                <a:cs typeface="B Zar" pitchFamily="2" charset="-78"/>
              </a:rPr>
              <a:t>بین دو یا چند </a:t>
            </a:r>
            <a:r>
              <a:rPr lang="fa-IR" sz="5100" b="1" dirty="0" smtClean="0">
                <a:solidFill>
                  <a:srgbClr val="002060"/>
                </a:solidFill>
                <a:cs typeface="B Zar" pitchFamily="2" charset="-78"/>
              </a:rPr>
              <a:t>متغییر وابسته و مستقل </a:t>
            </a:r>
            <a:r>
              <a:rPr lang="fa-IR" sz="5100" dirty="0" smtClean="0">
                <a:cs typeface="B Zar" pitchFamily="2" charset="-78"/>
              </a:rPr>
              <a:t>بیان شود .</a:t>
            </a:r>
          </a:p>
          <a:p>
            <a:pPr algn="r" rtl="1">
              <a:lnSpc>
                <a:spcPct val="170000"/>
              </a:lnSpc>
              <a:buNone/>
            </a:pPr>
            <a:r>
              <a:rPr lang="fa-IR" sz="5100" dirty="0" smtClean="0">
                <a:cs typeface="B Zar" pitchFamily="2" charset="-78"/>
              </a:rPr>
              <a:t>3)باید به روشی با استفاده از یافته های تحقیقات قبلی به این سئوال پاسخ داد که چرا ما انتظار داریم </a:t>
            </a:r>
            <a:r>
              <a:rPr lang="fa-IR" sz="5100" b="1" dirty="0" smtClean="0">
                <a:solidFill>
                  <a:srgbClr val="002060"/>
                </a:solidFill>
                <a:cs typeface="B Zar" pitchFamily="2" charset="-78"/>
              </a:rPr>
              <a:t>این روابط وجود </a:t>
            </a:r>
            <a:r>
              <a:rPr lang="fa-IR" sz="5100" dirty="0" smtClean="0">
                <a:cs typeface="B Zar" pitchFamily="2" charset="-78"/>
              </a:rPr>
              <a:t>داشته باشد.</a:t>
            </a:r>
          </a:p>
          <a:p>
            <a:pPr algn="r" rtl="1">
              <a:lnSpc>
                <a:spcPct val="170000"/>
              </a:lnSpc>
              <a:buNone/>
            </a:pPr>
            <a:r>
              <a:rPr lang="fa-IR" sz="5100" dirty="0" smtClean="0">
                <a:cs typeface="B Zar" pitchFamily="2" charset="-78"/>
              </a:rPr>
              <a:t> 4) یک</a:t>
            </a:r>
            <a:r>
              <a:rPr lang="fa-IR" sz="5100" b="1" dirty="0" smtClean="0">
                <a:solidFill>
                  <a:srgbClr val="002060"/>
                </a:solidFill>
                <a:cs typeface="B Zar" pitchFamily="2" charset="-78"/>
              </a:rPr>
              <a:t> نمودار </a:t>
            </a:r>
            <a:r>
              <a:rPr lang="fa-IR" sz="5100" dirty="0" smtClean="0">
                <a:cs typeface="B Zar" pitchFamily="2" charset="-78"/>
              </a:rPr>
              <a:t>شماتیک چارچوب نظری (مدل تحلیلی )باید ارائه گردد تا خواننده بتواند روابط نظری را مجسم نمایدو ارائه کند.</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381000" y="1219200"/>
            <a:ext cx="8382000" cy="4478149"/>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wrap="square">
            <a:spAutoFit/>
          </a:bodyPr>
          <a:lstStyle/>
          <a:p>
            <a:pPr marL="457200" indent="-457200" algn="just" rtl="1">
              <a:lnSpc>
                <a:spcPct val="150000"/>
              </a:lnSpc>
              <a:buFont typeface="Wingdings" pitchFamily="2" charset="2"/>
              <a:buChar char="ü"/>
            </a:pPr>
            <a:r>
              <a:rPr lang="ar-SA" sz="2800" dirty="0">
                <a:solidFill>
                  <a:schemeClr val="bg1"/>
                </a:solidFill>
                <a:cs typeface="Mitra" pitchFamily="2" charset="-78"/>
              </a:rPr>
              <a:t>  </a:t>
            </a:r>
            <a:r>
              <a:rPr lang="ar-SA" sz="3600" dirty="0">
                <a:cs typeface="B Zar" pitchFamily="2" charset="-78"/>
              </a:rPr>
              <a:t>هدف , نقطه يا جهتي است كه </a:t>
            </a:r>
            <a:r>
              <a:rPr lang="ar-SA" sz="3600" dirty="0" smtClean="0">
                <a:cs typeface="B Zar" pitchFamily="2" charset="-78"/>
              </a:rPr>
              <a:t>فعاليت</a:t>
            </a:r>
            <a:r>
              <a:rPr lang="fa-IR" sz="3600" dirty="0" smtClean="0">
                <a:cs typeface="B Zar" pitchFamily="2" charset="-78"/>
              </a:rPr>
              <a:t> </a:t>
            </a:r>
            <a:r>
              <a:rPr lang="ar-SA" sz="3600" dirty="0" smtClean="0">
                <a:cs typeface="B Zar" pitchFamily="2" charset="-78"/>
              </a:rPr>
              <a:t>ها </a:t>
            </a:r>
            <a:r>
              <a:rPr lang="ar-SA" sz="3600" dirty="0">
                <a:cs typeface="B Zar" pitchFamily="2" charset="-78"/>
              </a:rPr>
              <a:t>در فرآيند تحقيق متوجه آن است .</a:t>
            </a:r>
            <a:endParaRPr lang="en-US" sz="3600" dirty="0">
              <a:cs typeface="B Zar" pitchFamily="2" charset="-78"/>
            </a:endParaRPr>
          </a:p>
          <a:p>
            <a:pPr marL="457200" indent="-457200" algn="just" rtl="1">
              <a:lnSpc>
                <a:spcPct val="150000"/>
              </a:lnSpc>
              <a:buFont typeface="Wingdings" pitchFamily="2" charset="2"/>
              <a:buChar char="ü"/>
            </a:pPr>
            <a:endParaRPr lang="ar-SA" sz="1000" dirty="0">
              <a:cs typeface="B Zar" pitchFamily="2" charset="-78"/>
            </a:endParaRPr>
          </a:p>
          <a:p>
            <a:pPr marL="457200" indent="-457200" algn="just" rtl="1">
              <a:lnSpc>
                <a:spcPct val="150000"/>
              </a:lnSpc>
              <a:buFont typeface="Wingdings" pitchFamily="2" charset="2"/>
              <a:buChar char="ü"/>
            </a:pPr>
            <a:r>
              <a:rPr lang="ar-SA" sz="3600" dirty="0">
                <a:cs typeface="B Zar" pitchFamily="2" charset="-78"/>
              </a:rPr>
              <a:t> اهداف از يك سو زمينه‌هاي هماهنگي فعاليت هاي تحقيق را فراهم مي‌كند و از سوي ديگر جهت و ميزان پيشرفت جريان تحقيق را نشان مي‌دهد . </a:t>
            </a:r>
          </a:p>
        </p:txBody>
      </p:sp>
      <p:sp>
        <p:nvSpPr>
          <p:cNvPr id="25603" name="Rectangle 3"/>
          <p:cNvSpPr>
            <a:spLocks noChangeArrowheads="1"/>
          </p:cNvSpPr>
          <p:nvPr/>
        </p:nvSpPr>
        <p:spPr bwMode="auto">
          <a:xfrm>
            <a:off x="457200" y="381000"/>
            <a:ext cx="8305800" cy="769441"/>
          </a:xfrm>
          <a:prstGeom prst="rect">
            <a:avLst/>
          </a:prstGeom>
          <a:ln>
            <a:headEnd/>
            <a:tailEnd/>
          </a:ln>
        </p:spPr>
        <p:style>
          <a:lnRef idx="0">
            <a:schemeClr val="dk1"/>
          </a:lnRef>
          <a:fillRef idx="3">
            <a:schemeClr val="dk1"/>
          </a:fillRef>
          <a:effectRef idx="3">
            <a:schemeClr val="dk1"/>
          </a:effectRef>
          <a:fontRef idx="minor">
            <a:schemeClr val="lt1"/>
          </a:fontRef>
        </p:style>
        <p:txBody>
          <a:bodyPr wrap="square">
            <a:spAutoFit/>
          </a:bodyPr>
          <a:lstStyle/>
          <a:p>
            <a:pPr algn="ctr">
              <a:spcBef>
                <a:spcPct val="0"/>
              </a:spcBef>
            </a:pPr>
            <a:r>
              <a:rPr lang="fa-IR" sz="4400" b="1" dirty="0" smtClean="0">
                <a:cs typeface="Mitra" pitchFamily="2" charset="-78"/>
              </a:rPr>
              <a:t>6. ا</a:t>
            </a:r>
            <a:r>
              <a:rPr lang="ar-SA" sz="4400" b="1" dirty="0" smtClean="0">
                <a:cs typeface="Mitra" pitchFamily="2" charset="-78"/>
              </a:rPr>
              <a:t>هداف </a:t>
            </a:r>
            <a:r>
              <a:rPr lang="ar-SA" sz="4400" b="1" dirty="0">
                <a:cs typeface="Mitra" pitchFamily="2" charset="-78"/>
              </a:rPr>
              <a:t>تحقيق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5603"/>
                                        </p:tgtEl>
                                        <p:attrNameLst>
                                          <p:attrName>style.visibility</p:attrName>
                                        </p:attrNameLst>
                                      </p:cBhvr>
                                      <p:to>
                                        <p:strVal val="visible"/>
                                      </p:to>
                                    </p:set>
                                    <p:animEffect transition="in" filter="wipe(up)">
                                      <p:cBhvr>
                                        <p:cTn id="7" dur="500"/>
                                        <p:tgtEl>
                                          <p:spTgt spid="25603"/>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25602">
                                            <p:txEl>
                                              <p:pRg st="0" end="0"/>
                                            </p:txEl>
                                          </p:spTgt>
                                        </p:tgtEl>
                                        <p:attrNameLst>
                                          <p:attrName>style.visibility</p:attrName>
                                        </p:attrNameLst>
                                      </p:cBhvr>
                                      <p:to>
                                        <p:strVal val="visible"/>
                                      </p:to>
                                    </p:set>
                                    <p:animEffect transition="in" filter="slide(fromTop)">
                                      <p:cBhvr>
                                        <p:cTn id="12" dur="500"/>
                                        <p:tgtEl>
                                          <p:spTgt spid="2560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1" fill="hold" grpId="0" nodeType="clickEffect">
                                  <p:stCondLst>
                                    <p:cond delay="0"/>
                                  </p:stCondLst>
                                  <p:childTnLst>
                                    <p:set>
                                      <p:cBhvr>
                                        <p:cTn id="16" dur="1" fill="hold">
                                          <p:stCondLst>
                                            <p:cond delay="0"/>
                                          </p:stCondLst>
                                        </p:cTn>
                                        <p:tgtEl>
                                          <p:spTgt spid="25602">
                                            <p:txEl>
                                              <p:pRg st="2" end="2"/>
                                            </p:txEl>
                                          </p:spTgt>
                                        </p:tgtEl>
                                        <p:attrNameLst>
                                          <p:attrName>style.visibility</p:attrName>
                                        </p:attrNameLst>
                                      </p:cBhvr>
                                      <p:to>
                                        <p:strVal val="visible"/>
                                      </p:to>
                                    </p:set>
                                    <p:animEffect transition="in" filter="slide(fromTop)">
                                      <p:cBhvr>
                                        <p:cTn id="17" dur="500"/>
                                        <p:tgtEl>
                                          <p:spTgt spid="2560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build="p" autoUpdateAnimBg="0"/>
      <p:bldP spid="25603" grpId="0" animBg="1"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6248400"/>
          </a:xfrm>
        </p:spPr>
        <p:style>
          <a:lnRef idx="1">
            <a:schemeClr val="accent5"/>
          </a:lnRef>
          <a:fillRef idx="2">
            <a:schemeClr val="accent5"/>
          </a:fillRef>
          <a:effectRef idx="1">
            <a:schemeClr val="accent5"/>
          </a:effectRef>
          <a:fontRef idx="minor">
            <a:schemeClr val="dk1"/>
          </a:fontRef>
        </p:style>
        <p:txBody>
          <a:bodyPr>
            <a:normAutofit lnSpcReduction="10000"/>
          </a:bodyPr>
          <a:lstStyle/>
          <a:p>
            <a:pPr algn="just" rtl="1"/>
            <a:r>
              <a:rPr lang="fa-IR" sz="3500" dirty="0" smtClean="0">
                <a:cs typeface="B Zar" pitchFamily="2" charset="-78"/>
              </a:rPr>
              <a:t>در اجرای پژوهش های علمی پس از بیان مساله تحقیق پژوهشگر </a:t>
            </a:r>
            <a:r>
              <a:rPr lang="fa-IR" sz="3500" b="1" dirty="0" smtClean="0">
                <a:solidFill>
                  <a:srgbClr val="002060"/>
                </a:solidFill>
                <a:cs typeface="B Zar" pitchFamily="2" charset="-78"/>
              </a:rPr>
              <a:t>قصد خود </a:t>
            </a:r>
            <a:r>
              <a:rPr lang="fa-IR" sz="3500" dirty="0" smtClean="0">
                <a:cs typeface="B Zar" pitchFamily="2" charset="-78"/>
              </a:rPr>
              <a:t>را به صورت عملیاتی که از طریق مشاهده های عینی قابل دستیابی است بیان می کند. </a:t>
            </a:r>
          </a:p>
          <a:p>
            <a:pPr algn="just" rtl="1"/>
            <a:r>
              <a:rPr lang="fa-IR" sz="3500" dirty="0" smtClean="0">
                <a:cs typeface="B Zar" pitchFamily="2" charset="-78"/>
              </a:rPr>
              <a:t>در برخی از پژوهش ها محقق به جای طرح سؤال های پژوهشی یا فرضیه فقط به بیان هدف می پردازد. این امر معمولاً در تحقیقات کیفی به چشم می خورد. برای مثال، هدف یک تحقیق را می توان به صورت زیر بیان نمود: </a:t>
            </a:r>
            <a:r>
              <a:rPr lang="fa-IR" sz="3500" b="1" dirty="0" smtClean="0">
                <a:solidFill>
                  <a:srgbClr val="002060"/>
                </a:solidFill>
                <a:cs typeface="B Zar" pitchFamily="2" charset="-78"/>
              </a:rPr>
              <a:t>مشخص کردن </a:t>
            </a:r>
            <a:r>
              <a:rPr lang="fa-IR" sz="3500" dirty="0" smtClean="0">
                <a:cs typeface="B Zar" pitchFamily="2" charset="-78"/>
              </a:rPr>
              <a:t>سیر تحوّل آموزش فنی – حرفه ای در ایران.</a:t>
            </a:r>
          </a:p>
          <a:p>
            <a:pPr algn="just" rtl="1"/>
            <a:r>
              <a:rPr lang="fa-IR" sz="3500" dirty="0" smtClean="0">
                <a:cs typeface="B Zar" pitchFamily="2" charset="-78"/>
              </a:rPr>
              <a:t> برای بیان هدف باید از یک </a:t>
            </a:r>
            <a:r>
              <a:rPr lang="fa-IR" sz="3500" b="1" dirty="0" smtClean="0">
                <a:solidFill>
                  <a:srgbClr val="FF0000"/>
                </a:solidFill>
                <a:cs typeface="B Zar" pitchFamily="2" charset="-78"/>
              </a:rPr>
              <a:t>فعل کنشی </a:t>
            </a:r>
            <a:r>
              <a:rPr lang="fa-IR" sz="3500" dirty="0" smtClean="0">
                <a:cs typeface="B Zar" pitchFamily="2" charset="-78"/>
              </a:rPr>
              <a:t>استفاده کرد. </a:t>
            </a:r>
          </a:p>
          <a:p>
            <a:pPr algn="just" rtl="1"/>
            <a:r>
              <a:rPr lang="fa-IR" sz="3500" dirty="0" smtClean="0">
                <a:cs typeface="B Zar" pitchFamily="2" charset="-78"/>
              </a:rPr>
              <a:t>هدف کلی باید در یک جمله رسا و قابل فهم بیان شود تا راه را برای انجام مراحل بعدی هموار نماید.</a:t>
            </a:r>
          </a:p>
          <a:p>
            <a:pPr algn="just" rtl="1"/>
            <a:endParaRPr lang="en-US" dirty="0">
              <a:cs typeface="B Zar" pitchFamily="2" charset="-78"/>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4"/>
          <p:cNvSpPr>
            <a:spLocks noChangeArrowheads="1"/>
          </p:cNvSpPr>
          <p:nvPr/>
        </p:nvSpPr>
        <p:spPr bwMode="auto">
          <a:xfrm>
            <a:off x="533400" y="2895600"/>
            <a:ext cx="8305800" cy="1777410"/>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wrap="square">
            <a:spAutoFit/>
          </a:bodyPr>
          <a:lstStyle/>
          <a:p>
            <a:pPr marL="457200" indent="-457200" algn="just" rtl="1">
              <a:lnSpc>
                <a:spcPct val="150000"/>
              </a:lnSpc>
              <a:buFont typeface="Wingdings" pitchFamily="2" charset="2"/>
              <a:buChar char="ü"/>
            </a:pPr>
            <a:r>
              <a:rPr lang="ar-SA" sz="2800" dirty="0">
                <a:solidFill>
                  <a:schemeClr val="bg1"/>
                </a:solidFill>
                <a:cs typeface="Mitra" pitchFamily="2" charset="-78"/>
              </a:rPr>
              <a:t> </a:t>
            </a:r>
            <a:r>
              <a:rPr lang="ar-SA" sz="3200" dirty="0">
                <a:cs typeface="B Zar" pitchFamily="2" charset="-78"/>
              </a:rPr>
              <a:t>اهداف يا هدف </a:t>
            </a:r>
            <a:r>
              <a:rPr lang="ar-SA" sz="3200" dirty="0" smtClean="0">
                <a:cs typeface="B Zar" pitchFamily="2" charset="-78"/>
              </a:rPr>
              <a:t>كلي</a:t>
            </a:r>
            <a:r>
              <a:rPr lang="fa-IR" sz="3200" dirty="0" smtClean="0">
                <a:cs typeface="B Zar" pitchFamily="2" charset="-78"/>
              </a:rPr>
              <a:t> یا اصلی</a:t>
            </a:r>
            <a:r>
              <a:rPr lang="ar-SA" sz="3200" dirty="0" smtClean="0">
                <a:cs typeface="B Zar" pitchFamily="2" charset="-78"/>
              </a:rPr>
              <a:t> </a:t>
            </a:r>
            <a:endParaRPr lang="ar-SA" sz="3200" dirty="0">
              <a:cs typeface="B Zar" pitchFamily="2" charset="-78"/>
            </a:endParaRPr>
          </a:p>
          <a:p>
            <a:pPr marL="457200" indent="-457200" algn="just" rtl="1">
              <a:lnSpc>
                <a:spcPct val="150000"/>
              </a:lnSpc>
              <a:buFont typeface="Wingdings" pitchFamily="2" charset="2"/>
              <a:buChar char="ü"/>
            </a:pPr>
            <a:endParaRPr lang="ar-SA" sz="900" dirty="0">
              <a:cs typeface="B Zar" pitchFamily="2" charset="-78"/>
            </a:endParaRPr>
          </a:p>
          <a:p>
            <a:pPr marL="457200" indent="-457200" algn="just" rtl="1">
              <a:lnSpc>
                <a:spcPct val="150000"/>
              </a:lnSpc>
              <a:buFont typeface="Wingdings" pitchFamily="2" charset="2"/>
              <a:buChar char="ü"/>
            </a:pPr>
            <a:r>
              <a:rPr lang="ar-SA" sz="3200" dirty="0">
                <a:cs typeface="B Zar" pitchFamily="2" charset="-78"/>
              </a:rPr>
              <a:t> اهداف خرد يا </a:t>
            </a:r>
            <a:r>
              <a:rPr lang="ar-SA" sz="3200" dirty="0" smtClean="0">
                <a:cs typeface="B Zar" pitchFamily="2" charset="-78"/>
              </a:rPr>
              <a:t>ويژه</a:t>
            </a:r>
            <a:r>
              <a:rPr lang="fa-IR" sz="3200" dirty="0" smtClean="0">
                <a:cs typeface="B Zar" pitchFamily="2" charset="-78"/>
              </a:rPr>
              <a:t> یا فرعی و جزیی</a:t>
            </a:r>
          </a:p>
        </p:txBody>
      </p:sp>
      <p:sp>
        <p:nvSpPr>
          <p:cNvPr id="25605" name="Rectangle 5"/>
          <p:cNvSpPr>
            <a:spLocks noChangeArrowheads="1"/>
          </p:cNvSpPr>
          <p:nvPr/>
        </p:nvSpPr>
        <p:spPr bwMode="auto">
          <a:xfrm>
            <a:off x="1524000" y="1143000"/>
            <a:ext cx="6400800" cy="701675"/>
          </a:xfrm>
          <a:prstGeom prst="rect">
            <a:avLst/>
          </a:prstGeom>
          <a:ln>
            <a:headEnd/>
            <a:tailEnd/>
          </a:ln>
        </p:spPr>
        <p:style>
          <a:lnRef idx="0">
            <a:schemeClr val="dk1"/>
          </a:lnRef>
          <a:fillRef idx="3">
            <a:schemeClr val="dk1"/>
          </a:fillRef>
          <a:effectRef idx="3">
            <a:schemeClr val="dk1"/>
          </a:effectRef>
          <a:fontRef idx="minor">
            <a:schemeClr val="lt1"/>
          </a:fontRef>
        </p:style>
        <p:txBody>
          <a:bodyPr>
            <a:spAutoFit/>
          </a:bodyPr>
          <a:lstStyle/>
          <a:p>
            <a:pPr algn="ctr">
              <a:spcBef>
                <a:spcPct val="0"/>
              </a:spcBef>
            </a:pPr>
            <a:r>
              <a:rPr lang="fa-IR" sz="4000" b="1" dirty="0" smtClean="0">
                <a:cs typeface="B Zar" pitchFamily="2" charset="-78"/>
              </a:rPr>
              <a:t>انواع هدف</a:t>
            </a:r>
            <a:endParaRPr lang="ar-SA" sz="4000" b="1" dirty="0">
              <a:cs typeface="B Zar" pitchFamily="2" charset="-7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5605"/>
                                        </p:tgtEl>
                                        <p:attrNameLst>
                                          <p:attrName>style.visibility</p:attrName>
                                        </p:attrNameLst>
                                      </p:cBhvr>
                                      <p:to>
                                        <p:strVal val="visible"/>
                                      </p:to>
                                    </p:set>
                                    <p:animEffect transition="in" filter="wipe(up)">
                                      <p:cBhvr>
                                        <p:cTn id="7" dur="500"/>
                                        <p:tgtEl>
                                          <p:spTgt spid="2560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25604">
                                            <p:txEl>
                                              <p:pRg st="0" end="0"/>
                                            </p:txEl>
                                          </p:spTgt>
                                        </p:tgtEl>
                                        <p:attrNameLst>
                                          <p:attrName>style.visibility</p:attrName>
                                        </p:attrNameLst>
                                      </p:cBhvr>
                                      <p:to>
                                        <p:strVal val="visible"/>
                                      </p:to>
                                    </p:set>
                                    <p:animEffect transition="in" filter="slide(fromTop)">
                                      <p:cBhvr>
                                        <p:cTn id="12" dur="500"/>
                                        <p:tgtEl>
                                          <p:spTgt spid="2560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1" fill="hold" grpId="0" nodeType="clickEffect">
                                  <p:stCondLst>
                                    <p:cond delay="0"/>
                                  </p:stCondLst>
                                  <p:childTnLst>
                                    <p:set>
                                      <p:cBhvr>
                                        <p:cTn id="16" dur="1" fill="hold">
                                          <p:stCondLst>
                                            <p:cond delay="0"/>
                                          </p:stCondLst>
                                        </p:cTn>
                                        <p:tgtEl>
                                          <p:spTgt spid="25604">
                                            <p:txEl>
                                              <p:pRg st="2" end="2"/>
                                            </p:txEl>
                                          </p:spTgt>
                                        </p:tgtEl>
                                        <p:attrNameLst>
                                          <p:attrName>style.visibility</p:attrName>
                                        </p:attrNameLst>
                                      </p:cBhvr>
                                      <p:to>
                                        <p:strVal val="visible"/>
                                      </p:to>
                                    </p:set>
                                    <p:animEffect transition="in" filter="slide(fromTop)">
                                      <p:cBhvr>
                                        <p:cTn id="17" dur="500"/>
                                        <p:tgtEl>
                                          <p:spTgt spid="2560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4" grpId="0" build="p" autoUpdateAnimBg="0"/>
      <p:bldP spid="25605" grpId="0" animBg="1"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6">
              <a:shade val="50000"/>
            </a:schemeClr>
          </a:lnRef>
          <a:fillRef idx="1">
            <a:schemeClr val="accent6"/>
          </a:fillRef>
          <a:effectRef idx="0">
            <a:schemeClr val="accent6"/>
          </a:effectRef>
          <a:fontRef idx="minor">
            <a:schemeClr val="lt1"/>
          </a:fontRef>
        </p:style>
        <p:txBody>
          <a:bodyPr/>
          <a:lstStyle/>
          <a:p>
            <a:r>
              <a:rPr lang="fa-IR" dirty="0" smtClean="0">
                <a:solidFill>
                  <a:srgbClr val="C00000"/>
                </a:solidFill>
                <a:cs typeface="B Titr" pitchFamily="2" charset="-78"/>
              </a:rPr>
              <a:t>جریان کلی تحقیق</a:t>
            </a:r>
            <a:endParaRPr lang="en-US" dirty="0">
              <a:solidFill>
                <a:srgbClr val="C00000"/>
              </a:solidFill>
              <a:cs typeface="B Titr" pitchFamily="2" charset="-78"/>
            </a:endParaRPr>
          </a:p>
        </p:txBody>
      </p:sp>
      <p:sp>
        <p:nvSpPr>
          <p:cNvPr id="3" name="Content Placeholder 2"/>
          <p:cNvSpPr>
            <a:spLocks noGrp="1"/>
          </p:cNvSpPr>
          <p:nvPr>
            <p:ph idx="1"/>
          </p:nvPr>
        </p:nvSpPr>
        <p:spPr>
          <a:xfrm>
            <a:off x="457200" y="1600200"/>
            <a:ext cx="8229600" cy="4953000"/>
          </a:xfrm>
        </p:spPr>
        <p:style>
          <a:lnRef idx="1">
            <a:schemeClr val="accent6"/>
          </a:lnRef>
          <a:fillRef idx="2">
            <a:schemeClr val="accent6"/>
          </a:fillRef>
          <a:effectRef idx="1">
            <a:schemeClr val="accent6"/>
          </a:effectRef>
          <a:fontRef idx="minor">
            <a:schemeClr val="dk1"/>
          </a:fontRef>
        </p:style>
        <p:txBody>
          <a:bodyPr>
            <a:noAutofit/>
          </a:bodyPr>
          <a:lstStyle/>
          <a:p>
            <a:pPr algn="r" rtl="1">
              <a:buNone/>
            </a:pPr>
            <a:r>
              <a:rPr lang="fa-IR" sz="3600" b="1" dirty="0" smtClean="0">
                <a:solidFill>
                  <a:srgbClr val="002060"/>
                </a:solidFill>
                <a:cs typeface="B Zar" pitchFamily="2" charset="-78"/>
              </a:rPr>
              <a:t>الف. اندیشیدن</a:t>
            </a:r>
          </a:p>
          <a:p>
            <a:pPr marL="723900" indent="0" algn="r" rtl="1">
              <a:buNone/>
            </a:pPr>
            <a:r>
              <a:rPr lang="fa-IR" dirty="0" smtClean="0">
                <a:cs typeface="B Zar" pitchFamily="2" charset="-78"/>
              </a:rPr>
              <a:t>-انتخاب موضوع</a:t>
            </a:r>
          </a:p>
          <a:p>
            <a:pPr marL="723900" indent="0" algn="r" rtl="1">
              <a:buNone/>
            </a:pPr>
            <a:r>
              <a:rPr lang="fa-IR" dirty="0" smtClean="0">
                <a:cs typeface="B Zar" pitchFamily="2" charset="-78"/>
              </a:rPr>
              <a:t>-انتخاب روش تحقیق</a:t>
            </a:r>
          </a:p>
          <a:p>
            <a:pPr marL="723900" indent="0" algn="r" rtl="1">
              <a:buNone/>
            </a:pPr>
            <a:r>
              <a:rPr lang="fa-IR" dirty="0" smtClean="0">
                <a:cs typeface="B Zar" pitchFamily="2" charset="-78"/>
              </a:rPr>
              <a:t>-انتخاب جامعه آماری</a:t>
            </a:r>
          </a:p>
          <a:p>
            <a:pPr marL="723900" indent="0" algn="r" rtl="1">
              <a:buNone/>
            </a:pPr>
            <a:r>
              <a:rPr lang="fa-IR" dirty="0" smtClean="0">
                <a:cs typeface="B Zar" pitchFamily="2" charset="-78"/>
              </a:rPr>
              <a:t>-انتخاب نمونه و نحوه گزینش آن</a:t>
            </a:r>
          </a:p>
          <a:p>
            <a:pPr marL="723900" indent="0" algn="r" rtl="1">
              <a:buNone/>
            </a:pPr>
            <a:r>
              <a:rPr lang="fa-IR" dirty="0" smtClean="0">
                <a:cs typeface="B Zar" pitchFamily="2" charset="-78"/>
              </a:rPr>
              <a:t>-انتخاب ابزار یا روش جمع آوری اطلاعات</a:t>
            </a:r>
          </a:p>
          <a:p>
            <a:pPr marL="723900" indent="0" algn="r" rtl="1">
              <a:buNone/>
            </a:pPr>
            <a:r>
              <a:rPr lang="fa-IR" dirty="0" smtClean="0">
                <a:cs typeface="B Zar" pitchFamily="2" charset="-78"/>
              </a:rPr>
              <a:t>-</a:t>
            </a:r>
            <a:r>
              <a:rPr lang="fa-IR" sz="2800" dirty="0" smtClean="0">
                <a:cs typeface="B Zar" pitchFamily="2" charset="-78"/>
              </a:rPr>
              <a:t>انتخاب شیوه تحلیل داده ها و تلخیص و جمع بندی اطلاعات</a:t>
            </a:r>
            <a:endParaRPr lang="fa-IR" dirty="0" smtClean="0">
              <a:cs typeface="B Zar" pitchFamily="2" charset="-78"/>
            </a:endParaRPr>
          </a:p>
          <a:p>
            <a:pPr algn="r" rtl="1">
              <a:buNone/>
            </a:pPr>
            <a:r>
              <a:rPr lang="fa-IR" sz="3600" b="1" dirty="0" smtClean="0">
                <a:solidFill>
                  <a:srgbClr val="002060"/>
                </a:solidFill>
                <a:cs typeface="B Zar" pitchFamily="2" charset="-78"/>
              </a:rPr>
              <a:t>ب. اجرا</a:t>
            </a:r>
            <a:endParaRPr lang="en-US" sz="3600" b="1" dirty="0">
              <a:solidFill>
                <a:srgbClr val="002060"/>
              </a:solidFill>
              <a:cs typeface="B Zar" pitchFamily="2" charset="-78"/>
            </a:endParaRPr>
          </a:p>
        </p:txBody>
      </p:sp>
      <p:pic>
        <p:nvPicPr>
          <p:cNvPr id="4" name="Recorded Sound">
            <a:hlinkClick r:id="" action="ppaction://media"/>
          </p:cNvPr>
          <p:cNvPicPr>
            <a:picLocks noRot="1" noChangeAspect="1"/>
          </p:cNvPicPr>
          <p:nvPr>
            <a:wavAudioFile r:embed="rId1" name="Recorded Sound"/>
          </p:nvPr>
        </p:nvPicPr>
        <p:blipFill>
          <a:blip r:embed="rId3"/>
          <a:stretch>
            <a:fillRect/>
          </a:stretch>
        </p:blipFill>
        <p:spPr>
          <a:xfrm>
            <a:off x="1066800" y="533400"/>
            <a:ext cx="685800" cy="6858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9331" fill="hold"/>
                                        <p:tgtEl>
                                          <p:spTgt spid="4"/>
                                        </p:tgtEl>
                                      </p:cBhvr>
                                    </p:cmd>
                                  </p:childTnLst>
                                </p:cTn>
                              </p:par>
                            </p:childTnLst>
                          </p:cTn>
                        </p:par>
                      </p:childTnLst>
                    </p:cTn>
                  </p:par>
                </p:childTnLst>
              </p:cTn>
              <p:nextCondLst>
                <p:cond evt="onClick" delay="0">
                  <p:tgtEl>
                    <p:spTgt spid="4"/>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a:xfrm>
            <a:off x="304800" y="152400"/>
            <a:ext cx="8610600" cy="1143000"/>
          </a:xfrm>
        </p:spPr>
        <p:style>
          <a:lnRef idx="0">
            <a:schemeClr val="accent2"/>
          </a:lnRef>
          <a:fillRef idx="3">
            <a:schemeClr val="accent2"/>
          </a:fillRef>
          <a:effectRef idx="3">
            <a:schemeClr val="accent2"/>
          </a:effectRef>
          <a:fontRef idx="minor">
            <a:schemeClr val="lt1"/>
          </a:fontRef>
        </p:style>
        <p:txBody>
          <a:bodyPr>
            <a:normAutofit/>
          </a:bodyPr>
          <a:lstStyle/>
          <a:p>
            <a:pPr eaLnBrk="1" hangingPunct="1"/>
            <a:r>
              <a:rPr lang="ar-SA" sz="4800" b="1" dirty="0" smtClean="0">
                <a:cs typeface="B Zar" pitchFamily="2" charset="-78"/>
              </a:rPr>
              <a:t>هدف كلي</a:t>
            </a:r>
            <a:endParaRPr lang="en-US" sz="4800" b="1" dirty="0" smtClean="0">
              <a:cs typeface="B Zar" pitchFamily="2" charset="-78"/>
            </a:endParaRPr>
          </a:p>
        </p:txBody>
      </p:sp>
      <p:sp>
        <p:nvSpPr>
          <p:cNvPr id="145411" name="Rectangle 3"/>
          <p:cNvSpPr>
            <a:spLocks noGrp="1" noChangeArrowheads="1"/>
          </p:cNvSpPr>
          <p:nvPr>
            <p:ph idx="1"/>
          </p:nvPr>
        </p:nvSpPr>
        <p:spPr>
          <a:xfrm>
            <a:off x="228600" y="1447800"/>
            <a:ext cx="8686799" cy="5181600"/>
          </a:xfrm>
        </p:spPr>
        <p:style>
          <a:lnRef idx="1">
            <a:schemeClr val="accent2"/>
          </a:lnRef>
          <a:fillRef idx="2">
            <a:schemeClr val="accent2"/>
          </a:fillRef>
          <a:effectRef idx="1">
            <a:schemeClr val="accent2"/>
          </a:effectRef>
          <a:fontRef idx="minor">
            <a:schemeClr val="dk1"/>
          </a:fontRef>
        </p:style>
        <p:txBody>
          <a:bodyPr>
            <a:normAutofit lnSpcReduction="10000"/>
          </a:bodyPr>
          <a:lstStyle/>
          <a:p>
            <a:pPr algn="just" rtl="1" eaLnBrk="1" hangingPunct="1"/>
            <a:r>
              <a:rPr lang="ar-SA" dirty="0" smtClean="0"/>
              <a:t> </a:t>
            </a:r>
            <a:r>
              <a:rPr lang="ar-SA" dirty="0" smtClean="0">
                <a:cs typeface="B Zar" pitchFamily="2" charset="-78"/>
              </a:rPr>
              <a:t>هدفي </a:t>
            </a:r>
            <a:r>
              <a:rPr lang="fa-IR" dirty="0" smtClean="0">
                <a:cs typeface="B Zar" pitchFamily="2" charset="-78"/>
              </a:rPr>
              <a:t>است </a:t>
            </a:r>
            <a:r>
              <a:rPr lang="ar-SA" dirty="0" smtClean="0">
                <a:cs typeface="B Zar" pitchFamily="2" charset="-78"/>
              </a:rPr>
              <a:t>كه </a:t>
            </a:r>
            <a:r>
              <a:rPr lang="ar-SA" b="1" dirty="0" smtClean="0">
                <a:solidFill>
                  <a:srgbClr val="002060"/>
                </a:solidFill>
                <a:cs typeface="B Zar" pitchFamily="2" charset="-78"/>
              </a:rPr>
              <a:t>مطالعه</a:t>
            </a:r>
            <a:r>
              <a:rPr lang="ar-SA" dirty="0" smtClean="0">
                <a:cs typeface="B Zar" pitchFamily="2" charset="-78"/>
              </a:rPr>
              <a:t> ب</a:t>
            </a:r>
            <a:r>
              <a:rPr lang="fa-IR" dirty="0" smtClean="0">
                <a:cs typeface="B Zar" pitchFamily="2" charset="-78"/>
              </a:rPr>
              <a:t>ه </a:t>
            </a:r>
            <a:r>
              <a:rPr lang="ar-SA" dirty="0" smtClean="0">
                <a:cs typeface="B Zar" pitchFamily="2" charset="-78"/>
              </a:rPr>
              <a:t>طور كلي به آن دست خواهد يافت</a:t>
            </a:r>
            <a:r>
              <a:rPr lang="fa-IR" dirty="0" smtClean="0">
                <a:cs typeface="B Zar" pitchFamily="2" charset="-78"/>
              </a:rPr>
              <a:t>.</a:t>
            </a:r>
            <a:endParaRPr lang="ar-SA" dirty="0" smtClean="0">
              <a:cs typeface="B Zar" pitchFamily="2" charset="-78"/>
            </a:endParaRPr>
          </a:p>
          <a:p>
            <a:pPr algn="just" rtl="1" eaLnBrk="1" hangingPunct="1"/>
            <a:r>
              <a:rPr lang="ar-SA" dirty="0" smtClean="0">
                <a:cs typeface="B Zar" pitchFamily="2" charset="-78"/>
              </a:rPr>
              <a:t>در قالب </a:t>
            </a:r>
            <a:r>
              <a:rPr lang="ar-SA" b="1" dirty="0" smtClean="0">
                <a:solidFill>
                  <a:srgbClr val="002060"/>
                </a:solidFill>
                <a:cs typeface="B Zar" pitchFamily="2" charset="-78"/>
              </a:rPr>
              <a:t>يك جمله </a:t>
            </a:r>
            <a:r>
              <a:rPr lang="ar-SA" dirty="0" smtClean="0">
                <a:cs typeface="B Zar" pitchFamily="2" charset="-78"/>
              </a:rPr>
              <a:t>و ب</a:t>
            </a:r>
            <a:r>
              <a:rPr lang="fa-IR" dirty="0" smtClean="0">
                <a:cs typeface="B Zar" pitchFamily="2" charset="-78"/>
              </a:rPr>
              <a:t>ه </a:t>
            </a:r>
            <a:r>
              <a:rPr lang="ar-SA" dirty="0" smtClean="0">
                <a:cs typeface="B Zar" pitchFamily="2" charset="-78"/>
              </a:rPr>
              <a:t>طور رسا و قابل فهم بيان مي گردد.</a:t>
            </a:r>
            <a:endParaRPr lang="fa-IR" dirty="0" smtClean="0">
              <a:cs typeface="B Zar" pitchFamily="2" charset="-78"/>
            </a:endParaRPr>
          </a:p>
          <a:p>
            <a:pPr algn="just" rtl="1"/>
            <a:r>
              <a:rPr lang="ar-SA" b="1" dirty="0" smtClean="0">
                <a:solidFill>
                  <a:srgbClr val="002060"/>
                </a:solidFill>
                <a:cs typeface="B Zar" pitchFamily="2" charset="-78"/>
              </a:rPr>
              <a:t>مستقيماً از موضوع </a:t>
            </a:r>
            <a:r>
              <a:rPr lang="ar-SA" dirty="0" smtClean="0">
                <a:cs typeface="B Zar" pitchFamily="2" charset="-78"/>
              </a:rPr>
              <a:t>گرفته مي‌شود .</a:t>
            </a:r>
            <a:endParaRPr lang="fa-IR" dirty="0" smtClean="0">
              <a:cs typeface="B Zar" pitchFamily="2" charset="-78"/>
            </a:endParaRPr>
          </a:p>
          <a:p>
            <a:pPr algn="just" rtl="1"/>
            <a:r>
              <a:rPr lang="ar-SA" dirty="0" smtClean="0">
                <a:cs typeface="B Zar" pitchFamily="2" charset="-78"/>
              </a:rPr>
              <a:t>محور و جهت اصلي را براي برقراري رابطه و درك مس</a:t>
            </a:r>
            <a:r>
              <a:rPr lang="fa-IR" dirty="0" smtClean="0">
                <a:cs typeface="B Zar" pitchFamily="2" charset="-78"/>
              </a:rPr>
              <a:t>ال</a:t>
            </a:r>
            <a:r>
              <a:rPr lang="ar-SA" dirty="0" smtClean="0">
                <a:cs typeface="B Zar" pitchFamily="2" charset="-78"/>
              </a:rPr>
              <a:t>ه به خوبي نشان مي‌دهد .</a:t>
            </a:r>
            <a:endParaRPr lang="fa-IR" dirty="0" smtClean="0">
              <a:cs typeface="B Zar" pitchFamily="2" charset="-78"/>
            </a:endParaRPr>
          </a:p>
          <a:p>
            <a:pPr algn="just" rtl="1"/>
            <a:r>
              <a:rPr lang="fa-IR" b="1" dirty="0" smtClean="0">
                <a:solidFill>
                  <a:srgbClr val="002060"/>
                </a:solidFill>
                <a:cs typeface="B Zar" pitchFamily="2" charset="-78"/>
              </a:rPr>
              <a:t>مقصود نهایی </a:t>
            </a:r>
            <a:r>
              <a:rPr lang="fa-IR" dirty="0" smtClean="0">
                <a:cs typeface="B Zar" pitchFamily="2" charset="-78"/>
              </a:rPr>
              <a:t>محقق را از انجام تحقیق  نشان می دهد</a:t>
            </a:r>
          </a:p>
          <a:p>
            <a:pPr algn="just" rtl="1"/>
            <a:r>
              <a:rPr lang="ar-SA" dirty="0" smtClean="0">
                <a:cs typeface="Mitra" pitchFamily="2" charset="-78"/>
              </a:rPr>
              <a:t> </a:t>
            </a:r>
            <a:r>
              <a:rPr lang="ar-SA" sz="3100" dirty="0" smtClean="0">
                <a:cs typeface="B Zar" pitchFamily="2" charset="-78"/>
              </a:rPr>
              <a:t>محدوده تحقيق را مشخص مي‌نمايد .</a:t>
            </a:r>
            <a:endParaRPr lang="ar-SA" dirty="0" smtClean="0">
              <a:cs typeface="B Zar" pitchFamily="2" charset="-78"/>
            </a:endParaRPr>
          </a:p>
          <a:p>
            <a:pPr algn="just" rtl="1" eaLnBrk="1" hangingPunct="1">
              <a:buFont typeface="Wingdings" pitchFamily="2" charset="2"/>
              <a:buChar char="ü"/>
            </a:pPr>
            <a:r>
              <a:rPr lang="ar-SA" dirty="0" smtClean="0">
                <a:cs typeface="B Zar" pitchFamily="2" charset="-78"/>
              </a:rPr>
              <a:t>مثال :</a:t>
            </a:r>
          </a:p>
          <a:p>
            <a:pPr algn="just" rtl="1" eaLnBrk="1" hangingPunct="1">
              <a:buFontTx/>
              <a:buNone/>
            </a:pPr>
            <a:r>
              <a:rPr lang="ar-SA" dirty="0" smtClean="0">
                <a:cs typeface="B Zar" pitchFamily="2" charset="-78"/>
              </a:rPr>
              <a:t>   </a:t>
            </a:r>
            <a:r>
              <a:rPr lang="fa-IR" dirty="0" smtClean="0">
                <a:cs typeface="B Zar" pitchFamily="2" charset="-78"/>
              </a:rPr>
              <a:t>بررسی مهارت های مدیریتی مدیران صنعت خودرو در ایران</a:t>
            </a:r>
            <a:r>
              <a:rPr lang="ar-SA" dirty="0" smtClean="0">
                <a:cs typeface="B Zar" pitchFamily="2" charset="-78"/>
              </a:rPr>
              <a:t> در سال </a:t>
            </a:r>
            <a:r>
              <a:rPr lang="fa-IR" dirty="0" smtClean="0">
                <a:cs typeface="B Zar" pitchFamily="2" charset="-78"/>
              </a:rPr>
              <a:t>1392</a:t>
            </a:r>
            <a:r>
              <a:rPr lang="ar-SA" dirty="0" smtClean="0"/>
              <a:t> </a:t>
            </a: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45411">
                                            <p:txEl>
                                              <p:pRg st="0" end="0"/>
                                            </p:txEl>
                                          </p:spTgt>
                                        </p:tgtEl>
                                        <p:attrNameLst>
                                          <p:attrName>style.visibility</p:attrName>
                                        </p:attrNameLst>
                                      </p:cBhvr>
                                      <p:to>
                                        <p:strVal val="visible"/>
                                      </p:to>
                                    </p:set>
                                    <p:anim calcmode="lin" valueType="num">
                                      <p:cBhvr additive="base">
                                        <p:cTn id="7" dur="500" fill="hold"/>
                                        <p:tgtEl>
                                          <p:spTgt spid="145411">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4541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45411">
                                            <p:txEl>
                                              <p:pRg st="1" end="1"/>
                                            </p:txEl>
                                          </p:spTgt>
                                        </p:tgtEl>
                                        <p:attrNameLst>
                                          <p:attrName>style.visibility</p:attrName>
                                        </p:attrNameLst>
                                      </p:cBhvr>
                                      <p:to>
                                        <p:strVal val="visible"/>
                                      </p:to>
                                    </p:set>
                                    <p:anim calcmode="lin" valueType="num">
                                      <p:cBhvr additive="base">
                                        <p:cTn id="13" dur="500" fill="hold"/>
                                        <p:tgtEl>
                                          <p:spTgt spid="145411">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4541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45411">
                                            <p:txEl>
                                              <p:pRg st="2" end="2"/>
                                            </p:txEl>
                                          </p:spTgt>
                                        </p:tgtEl>
                                        <p:attrNameLst>
                                          <p:attrName>style.visibility</p:attrName>
                                        </p:attrNameLst>
                                      </p:cBhvr>
                                      <p:to>
                                        <p:strVal val="visible"/>
                                      </p:to>
                                    </p:set>
                                    <p:anim calcmode="lin" valueType="num">
                                      <p:cBhvr additive="base">
                                        <p:cTn id="19" dur="500" fill="hold"/>
                                        <p:tgtEl>
                                          <p:spTgt spid="145411">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4541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45411">
                                            <p:txEl>
                                              <p:pRg st="3" end="3"/>
                                            </p:txEl>
                                          </p:spTgt>
                                        </p:tgtEl>
                                        <p:attrNameLst>
                                          <p:attrName>style.visibility</p:attrName>
                                        </p:attrNameLst>
                                      </p:cBhvr>
                                      <p:to>
                                        <p:strVal val="visible"/>
                                      </p:to>
                                    </p:set>
                                    <p:anim calcmode="lin" valueType="num">
                                      <p:cBhvr additive="base">
                                        <p:cTn id="25" dur="500" fill="hold"/>
                                        <p:tgtEl>
                                          <p:spTgt spid="145411">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14541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145411">
                                            <p:txEl>
                                              <p:pRg st="4" end="4"/>
                                            </p:txEl>
                                          </p:spTgt>
                                        </p:tgtEl>
                                        <p:attrNameLst>
                                          <p:attrName>style.visibility</p:attrName>
                                        </p:attrNameLst>
                                      </p:cBhvr>
                                      <p:to>
                                        <p:strVal val="visible"/>
                                      </p:to>
                                    </p:set>
                                    <p:anim calcmode="lin" valueType="num">
                                      <p:cBhvr additive="base">
                                        <p:cTn id="31" dur="500" fill="hold"/>
                                        <p:tgtEl>
                                          <p:spTgt spid="145411">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145411">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145411">
                                            <p:txEl>
                                              <p:pRg st="5" end="5"/>
                                            </p:txEl>
                                          </p:spTgt>
                                        </p:tgtEl>
                                        <p:attrNameLst>
                                          <p:attrName>style.visibility</p:attrName>
                                        </p:attrNameLst>
                                      </p:cBhvr>
                                      <p:to>
                                        <p:strVal val="visible"/>
                                      </p:to>
                                    </p:set>
                                    <p:anim calcmode="lin" valueType="num">
                                      <p:cBhvr additive="base">
                                        <p:cTn id="37" dur="500" fill="hold"/>
                                        <p:tgtEl>
                                          <p:spTgt spid="145411">
                                            <p:txEl>
                                              <p:pRg st="5" end="5"/>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145411">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145411">
                                            <p:txEl>
                                              <p:pRg st="6" end="6"/>
                                            </p:txEl>
                                          </p:spTgt>
                                        </p:tgtEl>
                                        <p:attrNameLst>
                                          <p:attrName>style.visibility</p:attrName>
                                        </p:attrNameLst>
                                      </p:cBhvr>
                                      <p:to>
                                        <p:strVal val="visible"/>
                                      </p:to>
                                    </p:set>
                                    <p:anim calcmode="lin" valueType="num">
                                      <p:cBhvr additive="base">
                                        <p:cTn id="43" dur="500" fill="hold"/>
                                        <p:tgtEl>
                                          <p:spTgt spid="145411">
                                            <p:txEl>
                                              <p:pRg st="6" end="6"/>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145411">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145411">
                                            <p:txEl>
                                              <p:pRg st="7" end="7"/>
                                            </p:txEl>
                                          </p:spTgt>
                                        </p:tgtEl>
                                        <p:attrNameLst>
                                          <p:attrName>style.visibility</p:attrName>
                                        </p:attrNameLst>
                                      </p:cBhvr>
                                      <p:to>
                                        <p:strVal val="visible"/>
                                      </p:to>
                                    </p:set>
                                    <p:anim calcmode="lin" valueType="num">
                                      <p:cBhvr additive="base">
                                        <p:cTn id="49" dur="500" fill="hold"/>
                                        <p:tgtEl>
                                          <p:spTgt spid="145411">
                                            <p:txEl>
                                              <p:pRg st="7" end="7"/>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145411">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11" grpId="0" build="p" bldLvl="5"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a:xfrm>
            <a:off x="228600" y="188913"/>
            <a:ext cx="8686800" cy="1131887"/>
          </a:xfrm>
        </p:spPr>
        <p:style>
          <a:lnRef idx="0">
            <a:schemeClr val="accent5"/>
          </a:lnRef>
          <a:fillRef idx="3">
            <a:schemeClr val="accent5"/>
          </a:fillRef>
          <a:effectRef idx="3">
            <a:schemeClr val="accent5"/>
          </a:effectRef>
          <a:fontRef idx="minor">
            <a:schemeClr val="lt1"/>
          </a:fontRef>
        </p:style>
        <p:txBody>
          <a:bodyPr>
            <a:normAutofit/>
          </a:bodyPr>
          <a:lstStyle/>
          <a:p>
            <a:pPr eaLnBrk="1" hangingPunct="1"/>
            <a:r>
              <a:rPr lang="ar-SA" sz="4800" b="1" dirty="0" smtClean="0">
                <a:cs typeface="B Zar" pitchFamily="2" charset="-78"/>
              </a:rPr>
              <a:t>اهداف جزيي</a:t>
            </a:r>
            <a:endParaRPr lang="en-US" sz="4800" b="1" dirty="0" smtClean="0">
              <a:cs typeface="B Zar" pitchFamily="2" charset="-78"/>
            </a:endParaRPr>
          </a:p>
        </p:txBody>
      </p:sp>
      <p:sp>
        <p:nvSpPr>
          <p:cNvPr id="126979" name="Rectangle 3"/>
          <p:cNvSpPr>
            <a:spLocks noGrp="1" noChangeArrowheads="1"/>
          </p:cNvSpPr>
          <p:nvPr>
            <p:ph idx="1"/>
          </p:nvPr>
        </p:nvSpPr>
        <p:spPr>
          <a:xfrm>
            <a:off x="228600" y="1371600"/>
            <a:ext cx="8716963" cy="5181600"/>
          </a:xfrm>
        </p:spPr>
        <p:style>
          <a:lnRef idx="1">
            <a:schemeClr val="accent5"/>
          </a:lnRef>
          <a:fillRef idx="2">
            <a:schemeClr val="accent5"/>
          </a:fillRef>
          <a:effectRef idx="1">
            <a:schemeClr val="accent5"/>
          </a:effectRef>
          <a:fontRef idx="minor">
            <a:schemeClr val="dk1"/>
          </a:fontRef>
        </p:style>
        <p:txBody>
          <a:bodyPr>
            <a:normAutofit/>
          </a:bodyPr>
          <a:lstStyle/>
          <a:p>
            <a:pPr algn="just" rtl="1" eaLnBrk="1" hangingPunct="1">
              <a:lnSpc>
                <a:spcPct val="80000"/>
              </a:lnSpc>
            </a:pPr>
            <a:r>
              <a:rPr lang="ar-SA" dirty="0" smtClean="0"/>
              <a:t> </a:t>
            </a:r>
            <a:r>
              <a:rPr lang="ar-SA" sz="2400" dirty="0" smtClean="0">
                <a:cs typeface="B Zar" pitchFamily="2" charset="-78"/>
              </a:rPr>
              <a:t>اهدافي كه از </a:t>
            </a:r>
            <a:r>
              <a:rPr lang="ar-SA" sz="2400" b="1" dirty="0" smtClean="0">
                <a:solidFill>
                  <a:srgbClr val="002060"/>
                </a:solidFill>
                <a:cs typeface="B Zar" pitchFamily="2" charset="-78"/>
              </a:rPr>
              <a:t>شكستن هدف كلي </a:t>
            </a:r>
            <a:r>
              <a:rPr lang="ar-SA" sz="2400" dirty="0" smtClean="0">
                <a:cs typeface="B Zar" pitchFamily="2" charset="-78"/>
              </a:rPr>
              <a:t>به اجزا كوچك</a:t>
            </a:r>
            <a:r>
              <a:rPr lang="fa-IR" sz="2400" dirty="0" smtClean="0">
                <a:cs typeface="B Zar" pitchFamily="2" charset="-78"/>
              </a:rPr>
              <a:t> </a:t>
            </a:r>
            <a:r>
              <a:rPr lang="ar-SA" sz="2400" dirty="0" smtClean="0">
                <a:cs typeface="B Zar" pitchFamily="2" charset="-78"/>
              </a:rPr>
              <a:t>تر به دست خواهند آمد.</a:t>
            </a:r>
            <a:r>
              <a:rPr lang="fa-IR" sz="2400" dirty="0" smtClean="0">
                <a:cs typeface="B Zar" pitchFamily="2" charset="-78"/>
              </a:rPr>
              <a:t> </a:t>
            </a:r>
          </a:p>
          <a:p>
            <a:pPr algn="just" rtl="1" eaLnBrk="1" hangingPunct="1">
              <a:lnSpc>
                <a:spcPct val="80000"/>
              </a:lnSpc>
            </a:pPr>
            <a:r>
              <a:rPr lang="fa-IR" sz="2400" dirty="0" smtClean="0">
                <a:cs typeface="B Zar" pitchFamily="2" charset="-78"/>
              </a:rPr>
              <a:t>هدف اختصاصی </a:t>
            </a:r>
            <a:r>
              <a:rPr lang="fa-IR" sz="2400" b="1" dirty="0" smtClean="0">
                <a:solidFill>
                  <a:srgbClr val="002060"/>
                </a:solidFill>
                <a:cs typeface="B Zar" pitchFamily="2" charset="-78"/>
              </a:rPr>
              <a:t>قابل اندازه گیری </a:t>
            </a:r>
            <a:r>
              <a:rPr lang="fa-IR" sz="2400" dirty="0" smtClean="0">
                <a:cs typeface="B Zar" pitchFamily="2" charset="-78"/>
              </a:rPr>
              <a:t>است.</a:t>
            </a:r>
            <a:r>
              <a:rPr lang="ar-SA" sz="2400" dirty="0" smtClean="0">
                <a:cs typeface="B Zar" pitchFamily="2" charset="-78"/>
              </a:rPr>
              <a:t>خرده  مس</a:t>
            </a:r>
            <a:r>
              <a:rPr lang="fa-IR" sz="2400" dirty="0" smtClean="0">
                <a:cs typeface="B Zar" pitchFamily="2" charset="-78"/>
              </a:rPr>
              <a:t>ا</a:t>
            </a:r>
            <a:r>
              <a:rPr lang="ar-SA" sz="2400" dirty="0" smtClean="0">
                <a:cs typeface="B Zar" pitchFamily="2" charset="-78"/>
              </a:rPr>
              <a:t>له‌هاي تحقيق نيز ناميده مي‌شون</a:t>
            </a:r>
            <a:r>
              <a:rPr lang="fa-IR" sz="2400" dirty="0" smtClean="0">
                <a:cs typeface="B Zar" pitchFamily="2" charset="-78"/>
              </a:rPr>
              <a:t>د</a:t>
            </a:r>
            <a:endParaRPr lang="ar-SA" sz="2400" dirty="0" smtClean="0">
              <a:cs typeface="B Zar" pitchFamily="2" charset="-78"/>
            </a:endParaRPr>
          </a:p>
          <a:p>
            <a:pPr algn="just" rtl="1" eaLnBrk="1" hangingPunct="1">
              <a:lnSpc>
                <a:spcPct val="80000"/>
              </a:lnSpc>
            </a:pPr>
            <a:r>
              <a:rPr lang="ar-SA" sz="2400" dirty="0" smtClean="0">
                <a:cs typeface="B Zar" pitchFamily="2" charset="-78"/>
              </a:rPr>
              <a:t>بايد </a:t>
            </a:r>
            <a:r>
              <a:rPr lang="ar-SA" sz="2400" b="1" dirty="0" smtClean="0">
                <a:solidFill>
                  <a:srgbClr val="002060"/>
                </a:solidFill>
                <a:cs typeface="B Zar" pitchFamily="2" charset="-78"/>
              </a:rPr>
              <a:t>ابعاد گوناگون </a:t>
            </a:r>
            <a:r>
              <a:rPr lang="ar-SA" sz="2400" dirty="0" smtClean="0">
                <a:cs typeface="B Zar" pitchFamily="2" charset="-78"/>
              </a:rPr>
              <a:t>مس</a:t>
            </a:r>
            <a:r>
              <a:rPr lang="fa-IR" sz="2400" dirty="0" smtClean="0">
                <a:cs typeface="B Zar" pitchFamily="2" charset="-78"/>
              </a:rPr>
              <a:t>ا</a:t>
            </a:r>
            <a:r>
              <a:rPr lang="ar-SA" sz="2400" dirty="0" smtClean="0">
                <a:cs typeface="B Zar" pitchFamily="2" charset="-78"/>
              </a:rPr>
              <a:t>له و عوامل كليدي متاثر كننده و يا ايجاد كننده آن را پوشش دهند.</a:t>
            </a:r>
          </a:p>
          <a:p>
            <a:pPr algn="just" rtl="1" eaLnBrk="1" hangingPunct="1">
              <a:lnSpc>
                <a:spcPct val="80000"/>
              </a:lnSpc>
            </a:pPr>
            <a:r>
              <a:rPr lang="ar-SA" sz="2400" dirty="0" smtClean="0">
                <a:cs typeface="B Zar" pitchFamily="2" charset="-78"/>
              </a:rPr>
              <a:t>بايد از نظر منطقي </a:t>
            </a:r>
            <a:r>
              <a:rPr lang="ar-SA" sz="2400" b="1" dirty="0" smtClean="0">
                <a:solidFill>
                  <a:srgbClr val="002060"/>
                </a:solidFill>
                <a:cs typeface="B Zar" pitchFamily="2" charset="-78"/>
              </a:rPr>
              <a:t>ب</a:t>
            </a:r>
            <a:r>
              <a:rPr lang="fa-IR" sz="2400" b="1" dirty="0" smtClean="0">
                <a:solidFill>
                  <a:srgbClr val="002060"/>
                </a:solidFill>
                <a:cs typeface="B Zar" pitchFamily="2" charset="-78"/>
              </a:rPr>
              <a:t>ه </a:t>
            </a:r>
            <a:r>
              <a:rPr lang="ar-SA" sz="2400" b="1" dirty="0" smtClean="0">
                <a:solidFill>
                  <a:srgbClr val="002060"/>
                </a:solidFill>
                <a:cs typeface="B Zar" pitchFamily="2" charset="-78"/>
              </a:rPr>
              <a:t>هم پيوسته </a:t>
            </a:r>
            <a:r>
              <a:rPr lang="ar-SA" sz="2400" dirty="0" smtClean="0">
                <a:cs typeface="B Zar" pitchFamily="2" charset="-78"/>
              </a:rPr>
              <a:t>باشند.</a:t>
            </a:r>
            <a:endParaRPr lang="fa-IR" sz="2400" dirty="0" smtClean="0">
              <a:cs typeface="B Zar" pitchFamily="2" charset="-78"/>
            </a:endParaRPr>
          </a:p>
          <a:p>
            <a:pPr marL="457200" indent="-457200" algn="just" rtl="1">
              <a:buFont typeface="Wingdings" pitchFamily="2" charset="2"/>
              <a:buChar char="ü"/>
            </a:pPr>
            <a:r>
              <a:rPr lang="fa-IR" sz="2400" b="1" dirty="0" smtClean="0">
                <a:cs typeface="Mitra" pitchFamily="2" charset="-78"/>
              </a:rPr>
              <a:t>محقق</a:t>
            </a:r>
            <a:r>
              <a:rPr lang="ar-SA" sz="2400" dirty="0" smtClean="0">
                <a:cs typeface="B Zar" pitchFamily="2" charset="-78"/>
              </a:rPr>
              <a:t>دقيقاً توضيح مي‌دهد كه در تحقيق </a:t>
            </a:r>
            <a:r>
              <a:rPr lang="ar-SA" sz="2400" b="1" dirty="0" smtClean="0">
                <a:solidFill>
                  <a:srgbClr val="002060"/>
                </a:solidFill>
                <a:cs typeface="B Zar" pitchFamily="2" charset="-78"/>
              </a:rPr>
              <a:t>ب</a:t>
            </a:r>
            <a:r>
              <a:rPr lang="fa-IR" sz="2400" b="1" dirty="0" smtClean="0">
                <a:solidFill>
                  <a:srgbClr val="002060"/>
                </a:solidFill>
                <a:cs typeface="B Zar" pitchFamily="2" charset="-78"/>
              </a:rPr>
              <a:t>ه </a:t>
            </a:r>
            <a:r>
              <a:rPr lang="ar-SA" sz="2400" b="1" dirty="0" smtClean="0">
                <a:solidFill>
                  <a:srgbClr val="002060"/>
                </a:solidFill>
                <a:cs typeface="B Zar" pitchFamily="2" charset="-78"/>
              </a:rPr>
              <a:t>دنبال </a:t>
            </a:r>
            <a:r>
              <a:rPr lang="ar-SA" sz="2400" dirty="0" smtClean="0">
                <a:cs typeface="B Zar" pitchFamily="2" charset="-78"/>
              </a:rPr>
              <a:t>چيست ؟</a:t>
            </a:r>
          </a:p>
          <a:p>
            <a:pPr marL="457200" indent="-457200" algn="just" rtl="1">
              <a:buFont typeface="Wingdings" pitchFamily="2" charset="2"/>
              <a:buChar char="ü"/>
            </a:pPr>
            <a:r>
              <a:rPr lang="ar-SA" sz="2400" dirty="0" smtClean="0">
                <a:cs typeface="B Zar" pitchFamily="2" charset="-78"/>
              </a:rPr>
              <a:t>اهداف </a:t>
            </a:r>
            <a:r>
              <a:rPr lang="fa-IR" sz="2400" dirty="0" smtClean="0">
                <a:cs typeface="B Zar" pitchFamily="2" charset="-78"/>
              </a:rPr>
              <a:t> جزیی </a:t>
            </a:r>
            <a:r>
              <a:rPr lang="ar-SA" sz="2400" b="1" dirty="0" smtClean="0">
                <a:solidFill>
                  <a:srgbClr val="002060"/>
                </a:solidFill>
                <a:cs typeface="B Zar" pitchFamily="2" charset="-78"/>
              </a:rPr>
              <a:t>هم م</a:t>
            </a:r>
            <a:r>
              <a:rPr lang="fa-IR" sz="2400" b="1" dirty="0" smtClean="0">
                <a:solidFill>
                  <a:srgbClr val="002060"/>
                </a:solidFill>
                <a:cs typeface="B Zar" pitchFamily="2" charset="-78"/>
              </a:rPr>
              <a:t>سی</a:t>
            </a:r>
            <a:r>
              <a:rPr lang="ar-SA" sz="2400" b="1" dirty="0" smtClean="0">
                <a:solidFill>
                  <a:srgbClr val="002060"/>
                </a:solidFill>
                <a:cs typeface="B Zar" pitchFamily="2" charset="-78"/>
              </a:rPr>
              <a:t>ر حركت </a:t>
            </a:r>
            <a:r>
              <a:rPr lang="ar-SA" sz="2400" dirty="0" smtClean="0">
                <a:cs typeface="B Zar" pitchFamily="2" charset="-78"/>
              </a:rPr>
              <a:t>را مشخص مي‌كند و هم ملاك</a:t>
            </a:r>
            <a:r>
              <a:rPr lang="fa-IR" sz="2400" dirty="0" smtClean="0">
                <a:cs typeface="B Zar" pitchFamily="2" charset="-78"/>
              </a:rPr>
              <a:t> </a:t>
            </a:r>
            <a:r>
              <a:rPr lang="ar-SA" sz="2400" dirty="0" smtClean="0">
                <a:cs typeface="B Zar" pitchFamily="2" charset="-78"/>
              </a:rPr>
              <a:t>هاي عيني براي ارزشيابي تحقيق را ب</a:t>
            </a:r>
            <a:r>
              <a:rPr lang="fa-IR" sz="2400" dirty="0" smtClean="0">
                <a:cs typeface="B Zar" pitchFamily="2" charset="-78"/>
              </a:rPr>
              <a:t>ه </a:t>
            </a:r>
            <a:r>
              <a:rPr lang="ar-SA" sz="2400" dirty="0" smtClean="0">
                <a:cs typeface="B Zar" pitchFamily="2" charset="-78"/>
              </a:rPr>
              <a:t>دست </a:t>
            </a:r>
            <a:r>
              <a:rPr lang="ar-SA" sz="2400" dirty="0" smtClean="0">
                <a:cs typeface="Mitra" pitchFamily="2" charset="-78"/>
              </a:rPr>
              <a:t>مي‌دهند .</a:t>
            </a:r>
          </a:p>
          <a:p>
            <a:pPr algn="just" rtl="1" eaLnBrk="1" hangingPunct="1">
              <a:lnSpc>
                <a:spcPct val="80000"/>
              </a:lnSpc>
              <a:buFont typeface="Wingdings" pitchFamily="2" charset="2"/>
              <a:buChar char="ü"/>
            </a:pPr>
            <a:r>
              <a:rPr lang="ar-SA" sz="2400" dirty="0" smtClean="0">
                <a:cs typeface="B Zar" pitchFamily="2" charset="-78"/>
              </a:rPr>
              <a:t>مثال :</a:t>
            </a:r>
          </a:p>
          <a:p>
            <a:pPr algn="just" rtl="1" eaLnBrk="1" hangingPunct="1">
              <a:lnSpc>
                <a:spcPct val="80000"/>
              </a:lnSpc>
              <a:buFontTx/>
              <a:buNone/>
            </a:pPr>
            <a:r>
              <a:rPr lang="ar-SA" sz="2400" dirty="0" smtClean="0">
                <a:cs typeface="B Zar" pitchFamily="2" charset="-78"/>
              </a:rPr>
              <a:t> </a:t>
            </a:r>
            <a:r>
              <a:rPr lang="fa-IR" sz="2400" dirty="0" smtClean="0">
                <a:cs typeface="B Zar" pitchFamily="2" charset="-78"/>
              </a:rPr>
              <a:t>بررسی مهارتهای فنی مدیران صنعت خودرو در سال 1392</a:t>
            </a:r>
          </a:p>
          <a:p>
            <a:pPr algn="just" rtl="1">
              <a:lnSpc>
                <a:spcPct val="80000"/>
              </a:lnSpc>
              <a:buNone/>
            </a:pPr>
            <a:r>
              <a:rPr lang="ar-SA" sz="2400" dirty="0" smtClean="0">
                <a:cs typeface="B Zar" pitchFamily="2" charset="-78"/>
              </a:rPr>
              <a:t> </a:t>
            </a:r>
            <a:r>
              <a:rPr lang="fa-IR" sz="2400" dirty="0" smtClean="0">
                <a:cs typeface="B Zar" pitchFamily="2" charset="-78"/>
              </a:rPr>
              <a:t>بررسی مهارتهای  انسانی  مدیران صنعت خودرو در سال1392</a:t>
            </a:r>
            <a:endParaRPr lang="en-US" sz="2400" dirty="0" smtClean="0">
              <a:cs typeface="B Zar" pitchFamily="2" charset="-78"/>
            </a:endParaRPr>
          </a:p>
          <a:p>
            <a:pPr algn="just" rtl="1">
              <a:lnSpc>
                <a:spcPct val="80000"/>
              </a:lnSpc>
              <a:buNone/>
            </a:pPr>
            <a:r>
              <a:rPr lang="ar-SA" sz="2400" dirty="0" smtClean="0">
                <a:cs typeface="B Zar" pitchFamily="2" charset="-78"/>
              </a:rPr>
              <a:t> </a:t>
            </a:r>
            <a:r>
              <a:rPr lang="fa-IR" sz="2400" dirty="0" smtClean="0">
                <a:cs typeface="B Zar" pitchFamily="2" charset="-78"/>
              </a:rPr>
              <a:t>بررسی مهارتهای ادراکی مدیران صنعت خودرو در سال 1392</a:t>
            </a:r>
            <a:endParaRPr lang="en-US" sz="2400" dirty="0" smtClean="0">
              <a:cs typeface="B Zar" pitchFamily="2" charset="-78"/>
            </a:endParaRPr>
          </a:p>
          <a:p>
            <a:pPr algn="just" rtl="1" eaLnBrk="1" hangingPunct="1">
              <a:lnSpc>
                <a:spcPct val="80000"/>
              </a:lnSpc>
              <a:buFontTx/>
              <a:buNone/>
            </a:pPr>
            <a:endParaRPr lang="en-US" sz="2000" dirty="0" smtClean="0">
              <a:solidFill>
                <a:srgbClr val="92D050"/>
              </a:solidFill>
              <a:cs typeface="B Zar"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26979">
                                            <p:txEl>
                                              <p:pRg st="0" end="0"/>
                                            </p:txEl>
                                          </p:spTgt>
                                        </p:tgtEl>
                                        <p:attrNameLst>
                                          <p:attrName>style.visibility</p:attrName>
                                        </p:attrNameLst>
                                      </p:cBhvr>
                                      <p:to>
                                        <p:strVal val="visible"/>
                                      </p:to>
                                    </p:set>
                                    <p:anim calcmode="lin" valueType="num">
                                      <p:cBhvr additive="base">
                                        <p:cTn id="7" dur="500" fill="hold"/>
                                        <p:tgtEl>
                                          <p:spTgt spid="126979">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2697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26979">
                                            <p:txEl>
                                              <p:pRg st="1" end="1"/>
                                            </p:txEl>
                                          </p:spTgt>
                                        </p:tgtEl>
                                        <p:attrNameLst>
                                          <p:attrName>style.visibility</p:attrName>
                                        </p:attrNameLst>
                                      </p:cBhvr>
                                      <p:to>
                                        <p:strVal val="visible"/>
                                      </p:to>
                                    </p:set>
                                    <p:anim calcmode="lin" valueType="num">
                                      <p:cBhvr additive="base">
                                        <p:cTn id="13" dur="500" fill="hold"/>
                                        <p:tgtEl>
                                          <p:spTgt spid="126979">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2697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26979">
                                            <p:txEl>
                                              <p:pRg st="2" end="2"/>
                                            </p:txEl>
                                          </p:spTgt>
                                        </p:tgtEl>
                                        <p:attrNameLst>
                                          <p:attrName>style.visibility</p:attrName>
                                        </p:attrNameLst>
                                      </p:cBhvr>
                                      <p:to>
                                        <p:strVal val="visible"/>
                                      </p:to>
                                    </p:set>
                                    <p:anim calcmode="lin" valueType="num">
                                      <p:cBhvr additive="base">
                                        <p:cTn id="19" dur="500" fill="hold"/>
                                        <p:tgtEl>
                                          <p:spTgt spid="126979">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2697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26979">
                                            <p:txEl>
                                              <p:pRg st="3" end="3"/>
                                            </p:txEl>
                                          </p:spTgt>
                                        </p:tgtEl>
                                        <p:attrNameLst>
                                          <p:attrName>style.visibility</p:attrName>
                                        </p:attrNameLst>
                                      </p:cBhvr>
                                      <p:to>
                                        <p:strVal val="visible"/>
                                      </p:to>
                                    </p:set>
                                    <p:anim calcmode="lin" valueType="num">
                                      <p:cBhvr additive="base">
                                        <p:cTn id="25" dur="500" fill="hold"/>
                                        <p:tgtEl>
                                          <p:spTgt spid="126979">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12697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126979">
                                            <p:txEl>
                                              <p:pRg st="4" end="4"/>
                                            </p:txEl>
                                          </p:spTgt>
                                        </p:tgtEl>
                                        <p:attrNameLst>
                                          <p:attrName>style.visibility</p:attrName>
                                        </p:attrNameLst>
                                      </p:cBhvr>
                                      <p:to>
                                        <p:strVal val="visible"/>
                                      </p:to>
                                    </p:set>
                                    <p:anim calcmode="lin" valueType="num">
                                      <p:cBhvr additive="base">
                                        <p:cTn id="31" dur="500" fill="hold"/>
                                        <p:tgtEl>
                                          <p:spTgt spid="126979">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126979">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126979">
                                            <p:txEl>
                                              <p:pRg st="5" end="5"/>
                                            </p:txEl>
                                          </p:spTgt>
                                        </p:tgtEl>
                                        <p:attrNameLst>
                                          <p:attrName>style.visibility</p:attrName>
                                        </p:attrNameLst>
                                      </p:cBhvr>
                                      <p:to>
                                        <p:strVal val="visible"/>
                                      </p:to>
                                    </p:set>
                                    <p:anim calcmode="lin" valueType="num">
                                      <p:cBhvr additive="base">
                                        <p:cTn id="37" dur="500" fill="hold"/>
                                        <p:tgtEl>
                                          <p:spTgt spid="126979">
                                            <p:txEl>
                                              <p:pRg st="5" end="5"/>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126979">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126979">
                                            <p:txEl>
                                              <p:pRg st="6" end="6"/>
                                            </p:txEl>
                                          </p:spTgt>
                                        </p:tgtEl>
                                        <p:attrNameLst>
                                          <p:attrName>style.visibility</p:attrName>
                                        </p:attrNameLst>
                                      </p:cBhvr>
                                      <p:to>
                                        <p:strVal val="visible"/>
                                      </p:to>
                                    </p:set>
                                    <p:anim calcmode="lin" valueType="num">
                                      <p:cBhvr additive="base">
                                        <p:cTn id="43" dur="500" fill="hold"/>
                                        <p:tgtEl>
                                          <p:spTgt spid="126979">
                                            <p:txEl>
                                              <p:pRg st="6" end="6"/>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126979">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126979">
                                            <p:txEl>
                                              <p:pRg st="7" end="7"/>
                                            </p:txEl>
                                          </p:spTgt>
                                        </p:tgtEl>
                                        <p:attrNameLst>
                                          <p:attrName>style.visibility</p:attrName>
                                        </p:attrNameLst>
                                      </p:cBhvr>
                                      <p:to>
                                        <p:strVal val="visible"/>
                                      </p:to>
                                    </p:set>
                                    <p:anim calcmode="lin" valueType="num">
                                      <p:cBhvr additive="base">
                                        <p:cTn id="49" dur="500" fill="hold"/>
                                        <p:tgtEl>
                                          <p:spTgt spid="126979">
                                            <p:txEl>
                                              <p:pRg st="7" end="7"/>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126979">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2" fill="hold" grpId="0" nodeType="clickEffect">
                                  <p:stCondLst>
                                    <p:cond delay="0"/>
                                  </p:stCondLst>
                                  <p:childTnLst>
                                    <p:set>
                                      <p:cBhvr>
                                        <p:cTn id="54" dur="1" fill="hold">
                                          <p:stCondLst>
                                            <p:cond delay="0"/>
                                          </p:stCondLst>
                                        </p:cTn>
                                        <p:tgtEl>
                                          <p:spTgt spid="126979">
                                            <p:txEl>
                                              <p:pRg st="8" end="8"/>
                                            </p:txEl>
                                          </p:spTgt>
                                        </p:tgtEl>
                                        <p:attrNameLst>
                                          <p:attrName>style.visibility</p:attrName>
                                        </p:attrNameLst>
                                      </p:cBhvr>
                                      <p:to>
                                        <p:strVal val="visible"/>
                                      </p:to>
                                    </p:set>
                                    <p:anim calcmode="lin" valueType="num">
                                      <p:cBhvr additive="base">
                                        <p:cTn id="55" dur="500" fill="hold"/>
                                        <p:tgtEl>
                                          <p:spTgt spid="126979">
                                            <p:txEl>
                                              <p:pRg st="8" end="8"/>
                                            </p:txEl>
                                          </p:spTgt>
                                        </p:tgtEl>
                                        <p:attrNameLst>
                                          <p:attrName>ppt_x</p:attrName>
                                        </p:attrNameLst>
                                      </p:cBhvr>
                                      <p:tavLst>
                                        <p:tav tm="0">
                                          <p:val>
                                            <p:strVal val="1+#ppt_w/2"/>
                                          </p:val>
                                        </p:tav>
                                        <p:tav tm="100000">
                                          <p:val>
                                            <p:strVal val="#ppt_x"/>
                                          </p:val>
                                        </p:tav>
                                      </p:tavLst>
                                    </p:anim>
                                    <p:anim calcmode="lin" valueType="num">
                                      <p:cBhvr additive="base">
                                        <p:cTn id="56" dur="500" fill="hold"/>
                                        <p:tgtEl>
                                          <p:spTgt spid="126979">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2" fill="hold" grpId="0" nodeType="clickEffect">
                                  <p:stCondLst>
                                    <p:cond delay="0"/>
                                  </p:stCondLst>
                                  <p:childTnLst>
                                    <p:set>
                                      <p:cBhvr>
                                        <p:cTn id="60" dur="1" fill="hold">
                                          <p:stCondLst>
                                            <p:cond delay="0"/>
                                          </p:stCondLst>
                                        </p:cTn>
                                        <p:tgtEl>
                                          <p:spTgt spid="126979">
                                            <p:txEl>
                                              <p:pRg st="9" end="9"/>
                                            </p:txEl>
                                          </p:spTgt>
                                        </p:tgtEl>
                                        <p:attrNameLst>
                                          <p:attrName>style.visibility</p:attrName>
                                        </p:attrNameLst>
                                      </p:cBhvr>
                                      <p:to>
                                        <p:strVal val="visible"/>
                                      </p:to>
                                    </p:set>
                                    <p:anim calcmode="lin" valueType="num">
                                      <p:cBhvr additive="base">
                                        <p:cTn id="61" dur="500" fill="hold"/>
                                        <p:tgtEl>
                                          <p:spTgt spid="126979">
                                            <p:txEl>
                                              <p:pRg st="9" end="9"/>
                                            </p:txEl>
                                          </p:spTgt>
                                        </p:tgtEl>
                                        <p:attrNameLst>
                                          <p:attrName>ppt_x</p:attrName>
                                        </p:attrNameLst>
                                      </p:cBhvr>
                                      <p:tavLst>
                                        <p:tav tm="0">
                                          <p:val>
                                            <p:strVal val="1+#ppt_w/2"/>
                                          </p:val>
                                        </p:tav>
                                        <p:tav tm="100000">
                                          <p:val>
                                            <p:strVal val="#ppt_x"/>
                                          </p:val>
                                        </p:tav>
                                      </p:tavLst>
                                    </p:anim>
                                    <p:anim calcmode="lin" valueType="num">
                                      <p:cBhvr additive="base">
                                        <p:cTn id="62" dur="500" fill="hold"/>
                                        <p:tgtEl>
                                          <p:spTgt spid="126979">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979" grpId="0" build="p" bldLvl="5"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228600" y="304800"/>
            <a:ext cx="8586788" cy="1325563"/>
          </a:xfrm>
        </p:spPr>
        <p:style>
          <a:lnRef idx="1">
            <a:schemeClr val="accent2"/>
          </a:lnRef>
          <a:fillRef idx="2">
            <a:schemeClr val="accent2"/>
          </a:fillRef>
          <a:effectRef idx="1">
            <a:schemeClr val="accent2"/>
          </a:effectRef>
          <a:fontRef idx="minor">
            <a:schemeClr val="dk1"/>
          </a:fontRef>
        </p:style>
        <p:txBody>
          <a:bodyPr/>
          <a:lstStyle/>
          <a:p>
            <a:pPr eaLnBrk="1" hangingPunct="1"/>
            <a:r>
              <a:rPr lang="ar-SA" b="1" dirty="0" smtClean="0">
                <a:cs typeface="B Titr" pitchFamily="2" charset="-78"/>
              </a:rPr>
              <a:t>خصوصيات و نگارش اهداف</a:t>
            </a:r>
            <a:endParaRPr lang="en-US" b="1" dirty="0" smtClean="0">
              <a:cs typeface="B Titr" pitchFamily="2" charset="-78"/>
            </a:endParaRPr>
          </a:p>
        </p:txBody>
      </p:sp>
      <p:sp>
        <p:nvSpPr>
          <p:cNvPr id="57347" name="Rectangle 3"/>
          <p:cNvSpPr>
            <a:spLocks noGrp="1" noChangeArrowheads="1"/>
          </p:cNvSpPr>
          <p:nvPr>
            <p:ph idx="1"/>
          </p:nvPr>
        </p:nvSpPr>
        <p:spPr>
          <a:xfrm>
            <a:off x="215900" y="1905000"/>
            <a:ext cx="8540750" cy="4422775"/>
          </a:xfrm>
        </p:spPr>
        <p:style>
          <a:lnRef idx="0">
            <a:schemeClr val="accent2"/>
          </a:lnRef>
          <a:fillRef idx="3">
            <a:schemeClr val="accent2"/>
          </a:fillRef>
          <a:effectRef idx="3">
            <a:schemeClr val="accent2"/>
          </a:effectRef>
          <a:fontRef idx="minor">
            <a:schemeClr val="lt1"/>
          </a:fontRef>
        </p:style>
        <p:txBody>
          <a:bodyPr>
            <a:normAutofit fontScale="92500" lnSpcReduction="20000"/>
          </a:bodyPr>
          <a:lstStyle/>
          <a:p>
            <a:pPr algn="r" rtl="1" eaLnBrk="1" hangingPunct="1">
              <a:lnSpc>
                <a:spcPct val="150000"/>
              </a:lnSpc>
            </a:pPr>
            <a:r>
              <a:rPr lang="fa-IR" sz="4000" b="1" dirty="0" smtClean="0">
                <a:cs typeface="B Zar" pitchFamily="2" charset="-78"/>
              </a:rPr>
              <a:t>صريح، روشن و بدون ابهام </a:t>
            </a:r>
          </a:p>
          <a:p>
            <a:pPr algn="r" rtl="1" eaLnBrk="1" hangingPunct="1">
              <a:lnSpc>
                <a:spcPct val="150000"/>
              </a:lnSpc>
            </a:pPr>
            <a:r>
              <a:rPr lang="fa-IR" sz="4000" b="1" dirty="0" smtClean="0">
                <a:cs typeface="B Zar" pitchFamily="2" charset="-78"/>
              </a:rPr>
              <a:t>قابل اندازه‌گيري</a:t>
            </a:r>
          </a:p>
          <a:p>
            <a:pPr algn="r" rtl="1" eaLnBrk="1" hangingPunct="1">
              <a:lnSpc>
                <a:spcPct val="150000"/>
              </a:lnSpc>
            </a:pPr>
            <a:r>
              <a:rPr lang="fa-IR" sz="4000" b="1" dirty="0" smtClean="0">
                <a:cs typeface="B Zar" pitchFamily="2" charset="-78"/>
              </a:rPr>
              <a:t>داراي زبان علمي</a:t>
            </a:r>
          </a:p>
          <a:p>
            <a:pPr algn="r" rtl="1" eaLnBrk="1" hangingPunct="1">
              <a:lnSpc>
                <a:spcPct val="150000"/>
              </a:lnSpc>
            </a:pPr>
            <a:r>
              <a:rPr lang="fa-IR" sz="4000" b="1" dirty="0" smtClean="0">
                <a:cs typeface="B Zar" pitchFamily="2" charset="-78"/>
              </a:rPr>
              <a:t>استفاده از افعال  کنشی مانند </a:t>
            </a:r>
            <a:r>
              <a:rPr lang="fa-IR" sz="4000" b="1" i="1" u="sng" dirty="0" smtClean="0">
                <a:cs typeface="B Zar" pitchFamily="2" charset="-78"/>
              </a:rPr>
              <a:t>تعيين</a:t>
            </a:r>
            <a:r>
              <a:rPr lang="fa-IR" sz="4000" b="1" i="1" dirty="0" smtClean="0">
                <a:cs typeface="B Zar" pitchFamily="2" charset="-78"/>
              </a:rPr>
              <a:t>،</a:t>
            </a:r>
            <a:endParaRPr lang="en-US" sz="4000" b="1" i="1" dirty="0" smtClean="0">
              <a:cs typeface="B Zar" pitchFamily="2" charset="-78"/>
            </a:endParaRPr>
          </a:p>
          <a:p>
            <a:pPr algn="r" rtl="1" eaLnBrk="1" hangingPunct="1">
              <a:lnSpc>
                <a:spcPct val="150000"/>
              </a:lnSpc>
              <a:buFontTx/>
              <a:buNone/>
            </a:pPr>
            <a:r>
              <a:rPr lang="fa-IR" sz="4000" b="1" i="1" dirty="0" smtClean="0">
                <a:cs typeface="B Zar" pitchFamily="2" charset="-78"/>
              </a:rPr>
              <a:t> </a:t>
            </a:r>
            <a:r>
              <a:rPr lang="fa-IR" sz="4000" b="1" i="1" u="sng" dirty="0" smtClean="0">
                <a:cs typeface="B Zar" pitchFamily="2" charset="-78"/>
              </a:rPr>
              <a:t>مقايسه</a:t>
            </a:r>
            <a:r>
              <a:rPr lang="fa-IR" sz="4000" b="1" i="1" dirty="0" smtClean="0">
                <a:cs typeface="B Zar" pitchFamily="2" charset="-78"/>
              </a:rPr>
              <a:t>، </a:t>
            </a:r>
            <a:r>
              <a:rPr lang="fa-IR" sz="4000" b="1" i="1" u="sng" dirty="0" smtClean="0">
                <a:cs typeface="B Zar" pitchFamily="2" charset="-78"/>
              </a:rPr>
              <a:t>محاسبه</a:t>
            </a:r>
            <a:r>
              <a:rPr lang="fa-IR" sz="4000" b="1" dirty="0" smtClean="0">
                <a:cs typeface="B Zar" pitchFamily="2" charset="-78"/>
              </a:rPr>
              <a:t> و...</a:t>
            </a:r>
          </a:p>
          <a:p>
            <a:pPr eaLnBrk="1" hangingPunct="1"/>
            <a:endParaRPr lang="en-US" dirty="0" smtClean="0">
              <a:cs typeface="B Mitra" pitchFamily="2" charset="-78"/>
            </a:endParaRPr>
          </a:p>
        </p:txBody>
      </p:sp>
    </p:spTree>
  </p:cSld>
  <p:clrMapOvr>
    <a:masterClrMapping/>
  </p:clrMapOvr>
  <p:transition advTm="60000"/>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126162"/>
          </a:xfrm>
        </p:spPr>
        <p:txBody>
          <a:bodyPr>
            <a:normAutofit/>
          </a:bodyPr>
          <a:lstStyle/>
          <a:p>
            <a:r>
              <a:rPr lang="fa-IR" sz="8800" dirty="0" smtClean="0">
                <a:cs typeface="B Titr" pitchFamily="2" charset="-78"/>
              </a:rPr>
              <a:t>جلسه ششم</a:t>
            </a:r>
            <a:endParaRPr lang="fa-IR" sz="8800" dirty="0">
              <a:cs typeface="B Titr" pitchFamily="2" charset="-78"/>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4"/>
          </a:lnRef>
          <a:fillRef idx="3">
            <a:schemeClr val="accent4"/>
          </a:fillRef>
          <a:effectRef idx="3">
            <a:schemeClr val="accent4"/>
          </a:effectRef>
          <a:fontRef idx="minor">
            <a:schemeClr val="lt1"/>
          </a:fontRef>
        </p:style>
        <p:txBody>
          <a:bodyPr/>
          <a:lstStyle/>
          <a:p>
            <a:r>
              <a:rPr lang="fa-IR" b="1" dirty="0" smtClean="0">
                <a:cs typeface="B Zar" pitchFamily="2" charset="-78"/>
              </a:rPr>
              <a:t>7. سؤال های تحقیق</a:t>
            </a:r>
            <a:endParaRPr lang="en-US" dirty="0">
              <a:cs typeface="B Zar" pitchFamily="2" charset="-78"/>
            </a:endParaRPr>
          </a:p>
        </p:txBody>
      </p:sp>
      <p:sp>
        <p:nvSpPr>
          <p:cNvPr id="3" name="Content Placeholder 2"/>
          <p:cNvSpPr>
            <a:spLocks noGrp="1"/>
          </p:cNvSpPr>
          <p:nvPr>
            <p:ph idx="1"/>
          </p:nvPr>
        </p:nvSpPr>
        <p:spPr>
          <a:xfrm>
            <a:off x="457200" y="1600200"/>
            <a:ext cx="8229600" cy="5029200"/>
          </a:xfrm>
        </p:spPr>
        <p:style>
          <a:lnRef idx="1">
            <a:schemeClr val="accent4"/>
          </a:lnRef>
          <a:fillRef idx="3">
            <a:schemeClr val="accent4"/>
          </a:fillRef>
          <a:effectRef idx="2">
            <a:schemeClr val="accent4"/>
          </a:effectRef>
          <a:fontRef idx="minor">
            <a:schemeClr val="lt1"/>
          </a:fontRef>
        </p:style>
        <p:txBody>
          <a:bodyPr>
            <a:normAutofit/>
          </a:bodyPr>
          <a:lstStyle/>
          <a:p>
            <a:pPr algn="just" rtl="1">
              <a:lnSpc>
                <a:spcPct val="150000"/>
              </a:lnSpc>
            </a:pPr>
            <a:r>
              <a:rPr lang="fa-IR" dirty="0" smtClean="0">
                <a:cs typeface="B Zar" pitchFamily="2" charset="-78"/>
              </a:rPr>
              <a:t>مساله ی تحقیق در مطالعات کیفی و کمّی می تواند به صورت سؤال بیان شود. </a:t>
            </a:r>
          </a:p>
          <a:p>
            <a:pPr algn="just" rtl="1">
              <a:lnSpc>
                <a:spcPct val="150000"/>
              </a:lnSpc>
            </a:pPr>
            <a:r>
              <a:rPr lang="fa-IR" dirty="0" smtClean="0">
                <a:cs typeface="B Zar" pitchFamily="2" charset="-78"/>
              </a:rPr>
              <a:t>شکل سؤالی بیان مساله غالباً مرجّح است؛ زیرا ساده و مستقیم می باشد و از نظر سادگی هم محقق را برای ایجاد طرحی که به سؤال پاسخ دهد هدایت می کند. </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dk1"/>
          </a:lnRef>
          <a:fillRef idx="3">
            <a:schemeClr val="dk1"/>
          </a:fillRef>
          <a:effectRef idx="3">
            <a:schemeClr val="dk1"/>
          </a:effectRef>
          <a:fontRef idx="minor">
            <a:schemeClr val="lt1"/>
          </a:fontRef>
        </p:style>
        <p:txBody>
          <a:bodyPr/>
          <a:lstStyle/>
          <a:p>
            <a:r>
              <a:rPr lang="fa-IR" b="1" dirty="0" smtClean="0">
                <a:cs typeface="B Zar" pitchFamily="2" charset="-78"/>
              </a:rPr>
              <a:t>انواع سوال تحقیق</a:t>
            </a:r>
            <a:endParaRPr lang="fa-IR" b="1" dirty="0">
              <a:cs typeface="B Zar" pitchFamily="2" charset="-78"/>
            </a:endParaRPr>
          </a:p>
        </p:txBody>
      </p:sp>
      <p:sp>
        <p:nvSpPr>
          <p:cNvPr id="3" name="Content Placeholder 2"/>
          <p:cNvSpPr>
            <a:spLocks noGrp="1"/>
          </p:cNvSpPr>
          <p:nvPr>
            <p:ph idx="1"/>
          </p:nvPr>
        </p:nvSpPr>
        <p:spPr/>
        <p:style>
          <a:lnRef idx="1">
            <a:schemeClr val="dk1"/>
          </a:lnRef>
          <a:fillRef idx="2">
            <a:schemeClr val="dk1"/>
          </a:fillRef>
          <a:effectRef idx="1">
            <a:schemeClr val="dk1"/>
          </a:effectRef>
          <a:fontRef idx="minor">
            <a:schemeClr val="dk1"/>
          </a:fontRef>
        </p:style>
        <p:txBody>
          <a:bodyPr/>
          <a:lstStyle/>
          <a:p>
            <a:pPr algn="ctr">
              <a:lnSpc>
                <a:spcPct val="200000"/>
              </a:lnSpc>
            </a:pPr>
            <a:r>
              <a:rPr lang="fa-IR" dirty="0" smtClean="0">
                <a:cs typeface="B Zar" pitchFamily="2" charset="-78"/>
              </a:rPr>
              <a:t>سؤالات تحقیق را می توان به سه دسته رده بندی کرد:</a:t>
            </a:r>
          </a:p>
          <a:p>
            <a:pPr algn="ctr">
              <a:lnSpc>
                <a:spcPct val="200000"/>
              </a:lnSpc>
            </a:pPr>
            <a:r>
              <a:rPr lang="fa-IR" dirty="0" smtClean="0">
                <a:cs typeface="B Zar" pitchFamily="2" charset="-78"/>
              </a:rPr>
              <a:t> </a:t>
            </a:r>
            <a:r>
              <a:rPr lang="fa-IR" b="1" dirty="0" smtClean="0">
                <a:cs typeface="B Zar" pitchFamily="2" charset="-78"/>
              </a:rPr>
              <a:t>1- توصیفی، 2- رابطه ای، 3- تفاوتی</a:t>
            </a:r>
            <a:endParaRPr lang="en-US" dirty="0" smtClean="0">
              <a:cs typeface="B Zar" pitchFamily="2" charset="-78"/>
            </a:endParaRPr>
          </a:p>
          <a:p>
            <a:endParaRPr lang="fa-IR"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a:solidFill>
            <a:srgbClr val="00B0F0"/>
          </a:solidFill>
        </p:spPr>
        <p:style>
          <a:lnRef idx="0">
            <a:schemeClr val="accent2"/>
          </a:lnRef>
          <a:fillRef idx="3">
            <a:schemeClr val="accent2"/>
          </a:fillRef>
          <a:effectRef idx="3">
            <a:schemeClr val="accent2"/>
          </a:effectRef>
          <a:fontRef idx="minor">
            <a:schemeClr val="lt1"/>
          </a:fontRef>
        </p:style>
        <p:txBody>
          <a:bodyPr>
            <a:normAutofit/>
          </a:bodyPr>
          <a:lstStyle/>
          <a:p>
            <a:pPr algn="ctr" rtl="1">
              <a:buNone/>
            </a:pPr>
            <a:r>
              <a:rPr lang="fa-IR" sz="4000" b="1" dirty="0" smtClean="0">
                <a:solidFill>
                  <a:srgbClr val="002060"/>
                </a:solidFill>
                <a:cs typeface="B Zar" pitchFamily="2" charset="-78"/>
              </a:rPr>
              <a:t>1.. سؤال های توصیفی: </a:t>
            </a:r>
          </a:p>
          <a:p>
            <a:pPr algn="just" rtl="1"/>
            <a:r>
              <a:rPr lang="fa-IR" dirty="0" smtClean="0">
                <a:cs typeface="B Zar" pitchFamily="2" charset="-78"/>
              </a:rPr>
              <a:t>در این گونه سؤال ها معمولاً از کلمات «</a:t>
            </a:r>
            <a:r>
              <a:rPr lang="fa-IR" b="1" dirty="0" smtClean="0">
                <a:solidFill>
                  <a:srgbClr val="002060"/>
                </a:solidFill>
                <a:cs typeface="B Zar" pitchFamily="2" charset="-78"/>
              </a:rPr>
              <a:t>چه</a:t>
            </a:r>
            <a:r>
              <a:rPr lang="fa-IR" dirty="0" smtClean="0">
                <a:cs typeface="B Zar" pitchFamily="2" charset="-78"/>
              </a:rPr>
              <a:t> می باشد»، «چیست» و «چگونه است» استفاده می شود. </a:t>
            </a:r>
          </a:p>
          <a:p>
            <a:pPr algn="just" rtl="1"/>
            <a:r>
              <a:rPr lang="fa-IR" dirty="0" smtClean="0">
                <a:cs typeface="B Zar" pitchFamily="2" charset="-78"/>
              </a:rPr>
              <a:t>بعضی از اوقات گزاره های مساله این عبارات را در بر ندارد ولی به طور ضمنی این عبارات از آن ها استنباط می شود. </a:t>
            </a:r>
          </a:p>
          <a:p>
            <a:pPr algn="just" rtl="1"/>
            <a:r>
              <a:rPr lang="fa-IR" dirty="0" smtClean="0">
                <a:cs typeface="B Zar" pitchFamily="2" charset="-78"/>
              </a:rPr>
              <a:t>برای مثال: «بررسی تاریخی گسترش مدارس فنی – حرفه ای» به طور ضمنی این سؤال که « گسترش تاریخی مدارس فنی – حرفه ای چگونه بوده است؟» را در بر دارد،</a:t>
            </a:r>
          </a:p>
          <a:p>
            <a:pPr algn="just" rtl="1"/>
            <a:r>
              <a:rPr lang="fa-IR" dirty="0" smtClean="0">
                <a:cs typeface="B Zar" pitchFamily="2" charset="-78"/>
              </a:rPr>
              <a:t>مثال: «سطح پیشرفت درسی دانشجویان در آزمون پیشرفت تحصیلی چگونه است؟ </a:t>
            </a:r>
          </a:p>
          <a:p>
            <a:pPr algn="just" rtl="1"/>
            <a:r>
              <a:rPr lang="fa-IR" dirty="0" smtClean="0">
                <a:cs typeface="B Zar" pitchFamily="2" charset="-78"/>
              </a:rPr>
              <a:t>یا «طرز تفکر دانش آموزان نسبت به مسائل سیاسی – اجتماعی چیست؟</a:t>
            </a:r>
          </a:p>
          <a:p>
            <a:endParaRPr lang="en-US"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a:solidFill>
            <a:srgbClr val="00B0F0"/>
          </a:solidFill>
        </p:spPr>
        <p:txBody>
          <a:bodyPr>
            <a:normAutofit/>
          </a:bodyPr>
          <a:lstStyle/>
          <a:p>
            <a:pPr algn="just" rtl="1">
              <a:lnSpc>
                <a:spcPct val="150000"/>
              </a:lnSpc>
            </a:pPr>
            <a:r>
              <a:rPr lang="fa-IR" b="1" dirty="0" smtClean="0">
                <a:solidFill>
                  <a:srgbClr val="002060"/>
                </a:solidFill>
              </a:rPr>
              <a:t>2</a:t>
            </a:r>
            <a:r>
              <a:rPr lang="fa-IR" b="1" dirty="0" smtClean="0">
                <a:solidFill>
                  <a:srgbClr val="002060"/>
                </a:solidFill>
                <a:cs typeface="B Zar" pitchFamily="2" charset="-78"/>
              </a:rPr>
              <a:t>. سؤال های رابطه ای: </a:t>
            </a:r>
            <a:r>
              <a:rPr lang="fa-IR" dirty="0" smtClean="0">
                <a:cs typeface="B Zar" pitchFamily="2" charset="-78"/>
              </a:rPr>
              <a:t>در این گونه سؤال ها، چگونگی </a:t>
            </a:r>
            <a:r>
              <a:rPr lang="fa-IR" b="1" dirty="0" smtClean="0">
                <a:solidFill>
                  <a:srgbClr val="002060"/>
                </a:solidFill>
                <a:cs typeface="B Zar" pitchFamily="2" charset="-78"/>
              </a:rPr>
              <a:t>رابطه ی دو یا چند متغیر </a:t>
            </a:r>
            <a:r>
              <a:rPr lang="fa-IR" dirty="0" smtClean="0">
                <a:cs typeface="B Zar" pitchFamily="2" charset="-78"/>
              </a:rPr>
              <a:t>مورد نظر قرار می گیرد. برای مثال، چه رابطه ای بین  ویژگی های شخصیتی و پیشرفت تحصیلی دانشجویان  وجود دارد؟</a:t>
            </a:r>
          </a:p>
          <a:p>
            <a:pPr algn="just" rtl="1">
              <a:lnSpc>
                <a:spcPct val="150000"/>
              </a:lnSpc>
              <a:buNone/>
            </a:pPr>
            <a:endParaRPr lang="fa-IR" dirty="0" smtClean="0">
              <a:cs typeface="B Zar" pitchFamily="2" charset="-78"/>
            </a:endParaRPr>
          </a:p>
          <a:p>
            <a:pPr algn="just" rtl="1">
              <a:lnSpc>
                <a:spcPct val="150000"/>
              </a:lnSpc>
            </a:pPr>
            <a:r>
              <a:rPr lang="fa-IR" b="1" dirty="0" smtClean="0">
                <a:solidFill>
                  <a:srgbClr val="002060"/>
                </a:solidFill>
                <a:cs typeface="B Zar" pitchFamily="2" charset="-78"/>
              </a:rPr>
              <a:t>سؤال های تفاوتی: </a:t>
            </a:r>
            <a:r>
              <a:rPr lang="fa-IR" dirty="0" smtClean="0">
                <a:cs typeface="B Zar" pitchFamily="2" charset="-78"/>
              </a:rPr>
              <a:t>این سؤال ها با تفاوت سطوح متغیر ها سر و کار دارد و معمولاً به شکل زیر بیان می شود: آیا بین پیشرفت تحصیلی دختران و پسران دانشگاه تفاوتی وجود دارد؟ </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ChangeArrowheads="1"/>
          </p:cNvSpPr>
          <p:nvPr/>
        </p:nvSpPr>
        <p:spPr bwMode="auto">
          <a:xfrm>
            <a:off x="304800" y="1533524"/>
            <a:ext cx="8229600" cy="5078313"/>
          </a:xfrm>
          <a:prstGeom prst="rect">
            <a:avLst/>
          </a:prstGeom>
          <a:solidFill>
            <a:srgbClr val="00B0F0"/>
          </a:solidFill>
          <a:ln w="9525">
            <a:noFill/>
            <a:miter lim="800000"/>
            <a:headEnd/>
            <a:tailEnd/>
          </a:ln>
        </p:spPr>
        <p:txBody>
          <a:bodyPr wrap="square">
            <a:spAutoFit/>
          </a:bodyPr>
          <a:lstStyle/>
          <a:p>
            <a:pPr marL="457200" indent="-457200" algn="just" rtl="1">
              <a:lnSpc>
                <a:spcPct val="150000"/>
              </a:lnSpc>
              <a:buFont typeface="Wingdings" pitchFamily="2" charset="2"/>
              <a:buChar char="ü"/>
            </a:pPr>
            <a:r>
              <a:rPr lang="ar-SA" sz="3600" dirty="0">
                <a:solidFill>
                  <a:schemeClr val="bg1"/>
                </a:solidFill>
                <a:cs typeface="Mitra" pitchFamily="2" charset="-78"/>
              </a:rPr>
              <a:t> </a:t>
            </a:r>
            <a:r>
              <a:rPr lang="ar-SA" sz="3600" dirty="0">
                <a:cs typeface="B Zar" pitchFamily="2" charset="-78"/>
              </a:rPr>
              <a:t>بايد ساده ، روشن ، غيرقابل تفسير باشد . </a:t>
            </a:r>
          </a:p>
          <a:p>
            <a:pPr marL="457200" indent="-457200" algn="just" rtl="1">
              <a:lnSpc>
                <a:spcPct val="150000"/>
              </a:lnSpc>
              <a:buFont typeface="Wingdings" pitchFamily="2" charset="2"/>
              <a:buChar char="ü"/>
            </a:pPr>
            <a:r>
              <a:rPr lang="ar-SA" sz="3600" dirty="0">
                <a:cs typeface="B Zar" pitchFamily="2" charset="-78"/>
              </a:rPr>
              <a:t>دقيقاً در راستاي </a:t>
            </a:r>
            <a:r>
              <a:rPr lang="ar-SA" sz="3600" dirty="0" smtClean="0">
                <a:cs typeface="B Zar" pitchFamily="2" charset="-78"/>
              </a:rPr>
              <a:t>مس</a:t>
            </a:r>
            <a:r>
              <a:rPr lang="fa-IR" sz="3600" dirty="0" smtClean="0">
                <a:cs typeface="B Zar" pitchFamily="2" charset="-78"/>
              </a:rPr>
              <a:t>ا</a:t>
            </a:r>
            <a:r>
              <a:rPr lang="ar-SA" sz="3600" dirty="0" smtClean="0">
                <a:cs typeface="B Zar" pitchFamily="2" charset="-78"/>
              </a:rPr>
              <a:t>له </a:t>
            </a:r>
            <a:r>
              <a:rPr lang="ar-SA" sz="3600" dirty="0">
                <a:cs typeface="B Zar" pitchFamily="2" charset="-78"/>
              </a:rPr>
              <a:t>تحقيق بيان شود .</a:t>
            </a:r>
          </a:p>
          <a:p>
            <a:pPr marL="457200" indent="-457200" algn="just" rtl="1">
              <a:lnSpc>
                <a:spcPct val="150000"/>
              </a:lnSpc>
              <a:buFont typeface="Wingdings" pitchFamily="2" charset="2"/>
              <a:buChar char="ü"/>
            </a:pPr>
            <a:r>
              <a:rPr lang="ar-SA" sz="3600" dirty="0">
                <a:cs typeface="B Zar" pitchFamily="2" charset="-78"/>
              </a:rPr>
              <a:t>پاسخگويي به سئوالات بايد با توجه به ابزارها و اطلاعات </a:t>
            </a:r>
            <a:r>
              <a:rPr lang="ar-SA" sz="3600" dirty="0" smtClean="0">
                <a:cs typeface="B Zar" pitchFamily="2" charset="-78"/>
              </a:rPr>
              <a:t>امكان</a:t>
            </a:r>
            <a:r>
              <a:rPr lang="fa-IR" sz="3600" dirty="0" smtClean="0">
                <a:cs typeface="B Zar" pitchFamily="2" charset="-78"/>
              </a:rPr>
              <a:t> </a:t>
            </a:r>
            <a:r>
              <a:rPr lang="ar-SA" sz="3600" dirty="0" smtClean="0">
                <a:cs typeface="B Zar" pitchFamily="2" charset="-78"/>
              </a:rPr>
              <a:t>پذير </a:t>
            </a:r>
            <a:r>
              <a:rPr lang="ar-SA" sz="3600" dirty="0">
                <a:cs typeface="B Zar" pitchFamily="2" charset="-78"/>
              </a:rPr>
              <a:t>باشد .</a:t>
            </a:r>
          </a:p>
          <a:p>
            <a:pPr marL="457200" indent="-457200" algn="just" rtl="1">
              <a:lnSpc>
                <a:spcPct val="150000"/>
              </a:lnSpc>
              <a:buFont typeface="Wingdings" pitchFamily="2" charset="2"/>
              <a:buChar char="ü"/>
            </a:pPr>
            <a:r>
              <a:rPr lang="ar-SA" sz="3600" dirty="0">
                <a:cs typeface="B Zar" pitchFamily="2" charset="-78"/>
              </a:rPr>
              <a:t>دامنه </a:t>
            </a:r>
            <a:r>
              <a:rPr lang="ar-SA" sz="3600" dirty="0" smtClean="0">
                <a:cs typeface="B Zar" pitchFamily="2" charset="-78"/>
              </a:rPr>
              <a:t>سوالات </a:t>
            </a:r>
            <a:r>
              <a:rPr lang="ar-SA" sz="3600" dirty="0">
                <a:cs typeface="B Zar" pitchFamily="2" charset="-78"/>
              </a:rPr>
              <a:t>بايد محدود باشد .</a:t>
            </a:r>
          </a:p>
          <a:p>
            <a:pPr marL="457200" indent="-457200" algn="just" rtl="1">
              <a:lnSpc>
                <a:spcPct val="150000"/>
              </a:lnSpc>
              <a:buFont typeface="Wingdings" pitchFamily="2" charset="2"/>
              <a:buChar char="ü"/>
            </a:pPr>
            <a:r>
              <a:rPr lang="ar-SA" sz="3600" dirty="0">
                <a:cs typeface="B Zar" pitchFamily="2" charset="-78"/>
              </a:rPr>
              <a:t>بايد به صورت استفهامي بيان شود . </a:t>
            </a:r>
          </a:p>
        </p:txBody>
      </p:sp>
      <p:sp>
        <p:nvSpPr>
          <p:cNvPr id="46083" name="Rectangle 3"/>
          <p:cNvSpPr>
            <a:spLocks noChangeArrowheads="1"/>
          </p:cNvSpPr>
          <p:nvPr/>
        </p:nvSpPr>
        <p:spPr bwMode="auto">
          <a:xfrm>
            <a:off x="381000" y="381000"/>
            <a:ext cx="8153400" cy="707886"/>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wrap="square">
            <a:spAutoFit/>
          </a:bodyPr>
          <a:lstStyle/>
          <a:p>
            <a:pPr algn="ctr">
              <a:spcBef>
                <a:spcPct val="0"/>
              </a:spcBef>
            </a:pPr>
            <a:r>
              <a:rPr lang="ar-SA" sz="4000" b="1" dirty="0" smtClean="0">
                <a:cs typeface="B Zar" pitchFamily="2" charset="-78"/>
              </a:rPr>
              <a:t>ويژگي</a:t>
            </a:r>
            <a:r>
              <a:rPr lang="fa-IR" sz="4000" b="1" dirty="0" smtClean="0">
                <a:cs typeface="B Zar" pitchFamily="2" charset="-78"/>
              </a:rPr>
              <a:t> </a:t>
            </a:r>
            <a:r>
              <a:rPr lang="ar-SA" sz="4000" b="1" dirty="0" smtClean="0">
                <a:cs typeface="B Zar" pitchFamily="2" charset="-78"/>
              </a:rPr>
              <a:t>هاي سوالات </a:t>
            </a:r>
            <a:endParaRPr lang="ar-SA" sz="4000" b="1" dirty="0">
              <a:cs typeface="B Zar" pitchFamily="2" charset="-7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6083"/>
                                        </p:tgtEl>
                                        <p:attrNameLst>
                                          <p:attrName>style.visibility</p:attrName>
                                        </p:attrNameLst>
                                      </p:cBhvr>
                                      <p:to>
                                        <p:strVal val="visible"/>
                                      </p:to>
                                    </p:set>
                                    <p:animEffect transition="in" filter="wipe(up)">
                                      <p:cBhvr>
                                        <p:cTn id="7" dur="500"/>
                                        <p:tgtEl>
                                          <p:spTgt spid="4608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46082">
                                            <p:txEl>
                                              <p:pRg st="0" end="0"/>
                                            </p:txEl>
                                          </p:spTgt>
                                        </p:tgtEl>
                                        <p:attrNameLst>
                                          <p:attrName>style.visibility</p:attrName>
                                        </p:attrNameLst>
                                      </p:cBhvr>
                                      <p:to>
                                        <p:strVal val="visible"/>
                                      </p:to>
                                    </p:set>
                                    <p:animEffect transition="in" filter="box(out)">
                                      <p:cBhvr>
                                        <p:cTn id="12" dur="500"/>
                                        <p:tgtEl>
                                          <p:spTgt spid="4608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46082">
                                            <p:txEl>
                                              <p:pRg st="1" end="1"/>
                                            </p:txEl>
                                          </p:spTgt>
                                        </p:tgtEl>
                                        <p:attrNameLst>
                                          <p:attrName>style.visibility</p:attrName>
                                        </p:attrNameLst>
                                      </p:cBhvr>
                                      <p:to>
                                        <p:strVal val="visible"/>
                                      </p:to>
                                    </p:set>
                                    <p:animEffect transition="in" filter="box(out)">
                                      <p:cBhvr>
                                        <p:cTn id="17" dur="500"/>
                                        <p:tgtEl>
                                          <p:spTgt spid="4608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46082">
                                            <p:txEl>
                                              <p:pRg st="2" end="2"/>
                                            </p:txEl>
                                          </p:spTgt>
                                        </p:tgtEl>
                                        <p:attrNameLst>
                                          <p:attrName>style.visibility</p:attrName>
                                        </p:attrNameLst>
                                      </p:cBhvr>
                                      <p:to>
                                        <p:strVal val="visible"/>
                                      </p:to>
                                    </p:set>
                                    <p:animEffect transition="in" filter="box(out)">
                                      <p:cBhvr>
                                        <p:cTn id="22" dur="500"/>
                                        <p:tgtEl>
                                          <p:spTgt spid="4608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46082">
                                            <p:txEl>
                                              <p:pRg st="3" end="3"/>
                                            </p:txEl>
                                          </p:spTgt>
                                        </p:tgtEl>
                                        <p:attrNameLst>
                                          <p:attrName>style.visibility</p:attrName>
                                        </p:attrNameLst>
                                      </p:cBhvr>
                                      <p:to>
                                        <p:strVal val="visible"/>
                                      </p:to>
                                    </p:set>
                                    <p:animEffect transition="in" filter="box(out)">
                                      <p:cBhvr>
                                        <p:cTn id="27" dur="500"/>
                                        <p:tgtEl>
                                          <p:spTgt spid="4608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32" fill="hold" grpId="0" nodeType="clickEffect">
                                  <p:stCondLst>
                                    <p:cond delay="0"/>
                                  </p:stCondLst>
                                  <p:childTnLst>
                                    <p:set>
                                      <p:cBhvr>
                                        <p:cTn id="31" dur="1" fill="hold">
                                          <p:stCondLst>
                                            <p:cond delay="0"/>
                                          </p:stCondLst>
                                        </p:cTn>
                                        <p:tgtEl>
                                          <p:spTgt spid="46082">
                                            <p:txEl>
                                              <p:pRg st="4" end="4"/>
                                            </p:txEl>
                                          </p:spTgt>
                                        </p:tgtEl>
                                        <p:attrNameLst>
                                          <p:attrName>style.visibility</p:attrName>
                                        </p:attrNameLst>
                                      </p:cBhvr>
                                      <p:to>
                                        <p:strVal val="visible"/>
                                      </p:to>
                                    </p:set>
                                    <p:animEffect transition="in" filter="box(out)">
                                      <p:cBhvr>
                                        <p:cTn id="32" dur="500"/>
                                        <p:tgtEl>
                                          <p:spTgt spid="4608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2" grpId="0" build="p" autoUpdateAnimBg="0"/>
      <p:bldP spid="46083" grpId="0" animBg="1" autoUpdateAnimBg="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6"/>
          </a:lnRef>
          <a:fillRef idx="3">
            <a:schemeClr val="accent6"/>
          </a:fillRef>
          <a:effectRef idx="3">
            <a:schemeClr val="accent6"/>
          </a:effectRef>
          <a:fontRef idx="minor">
            <a:schemeClr val="lt1"/>
          </a:fontRef>
        </p:style>
        <p:txBody>
          <a:bodyPr>
            <a:normAutofit fontScale="90000"/>
          </a:bodyPr>
          <a:lstStyle/>
          <a:p>
            <a:r>
              <a:rPr lang="fa-IR" b="1" dirty="0" smtClean="0">
                <a:cs typeface="B Zar" pitchFamily="2" charset="-78"/>
              </a:rPr>
              <a:t/>
            </a:r>
            <a:br>
              <a:rPr lang="fa-IR" b="1" dirty="0" smtClean="0">
                <a:cs typeface="B Zar" pitchFamily="2" charset="-78"/>
              </a:rPr>
            </a:br>
            <a:r>
              <a:rPr lang="fa-IR" b="1" dirty="0" smtClean="0">
                <a:cs typeface="B Zar" pitchFamily="2" charset="-78"/>
              </a:rPr>
              <a:t>8. فرضیه های تحقیق</a:t>
            </a:r>
            <a:r>
              <a:rPr lang="fa-IR" dirty="0" smtClean="0">
                <a:cs typeface="B Zar" pitchFamily="2" charset="-78"/>
              </a:rPr>
              <a:t/>
            </a:r>
            <a:br>
              <a:rPr lang="fa-IR" dirty="0" smtClean="0">
                <a:cs typeface="B Zar" pitchFamily="2" charset="-78"/>
              </a:rPr>
            </a:br>
            <a:endParaRPr lang="en-US" dirty="0">
              <a:cs typeface="B Zar" pitchFamily="2" charset="-78"/>
            </a:endParaRPr>
          </a:p>
        </p:txBody>
      </p:sp>
      <p:sp>
        <p:nvSpPr>
          <p:cNvPr id="3" name="Content Placeholder 2"/>
          <p:cNvSpPr>
            <a:spLocks noGrp="1"/>
          </p:cNvSpPr>
          <p:nvPr>
            <p:ph idx="1"/>
          </p:nvPr>
        </p:nvSpPr>
        <p:spPr>
          <a:xfrm>
            <a:off x="457200" y="1600200"/>
            <a:ext cx="8229600" cy="4876800"/>
          </a:xfrm>
          <a:solidFill>
            <a:srgbClr val="002060"/>
          </a:solidFill>
        </p:spPr>
        <p:txBody>
          <a:bodyPr>
            <a:normAutofit lnSpcReduction="10000"/>
          </a:bodyPr>
          <a:lstStyle/>
          <a:p>
            <a:pPr algn="just" rtl="1"/>
            <a:r>
              <a:rPr lang="fa-IR" dirty="0" smtClean="0">
                <a:cs typeface="B Zar" pitchFamily="2" charset="-78"/>
              </a:rPr>
              <a:t>فرضیه ها ی تحقیق </a:t>
            </a:r>
            <a:r>
              <a:rPr lang="fa-IR" b="1" dirty="0" smtClean="0">
                <a:solidFill>
                  <a:srgbClr val="FFFF00"/>
                </a:solidFill>
                <a:cs typeface="B Zar" pitchFamily="2" charset="-78"/>
              </a:rPr>
              <a:t>حدس بخردانه  </a:t>
            </a:r>
            <a:r>
              <a:rPr lang="fa-IR" dirty="0" smtClean="0">
                <a:cs typeface="B Zar" pitchFamily="2" charset="-78"/>
              </a:rPr>
              <a:t>درباره ی رابطه ی دو یا چند متغیر است فرضیه ها به </a:t>
            </a:r>
            <a:r>
              <a:rPr lang="fa-IR" b="1" dirty="0" smtClean="0">
                <a:cs typeface="B Zar" pitchFamily="2" charset="-78"/>
              </a:rPr>
              <a:t>صورت </a:t>
            </a:r>
            <a:r>
              <a:rPr lang="fa-IR" b="1" dirty="0" smtClean="0">
                <a:solidFill>
                  <a:srgbClr val="FFFF00"/>
                </a:solidFill>
                <a:cs typeface="B Zar" pitchFamily="2" charset="-78"/>
              </a:rPr>
              <a:t>جمله ی اخباری </a:t>
            </a:r>
            <a:r>
              <a:rPr lang="fa-IR" dirty="0" smtClean="0">
                <a:cs typeface="B Zar" pitchFamily="2" charset="-78"/>
              </a:rPr>
              <a:t>بیان می شود و نشانگر نتایج مورد انتظار است.</a:t>
            </a:r>
          </a:p>
          <a:p>
            <a:pPr algn="just" rtl="1"/>
            <a:r>
              <a:rPr lang="fa-IR" dirty="0" smtClean="0">
                <a:cs typeface="B Zar" pitchFamily="2" charset="-78"/>
              </a:rPr>
              <a:t> مثلاً ، این جمله که « بین مفهوم خود و پیشرفت تحصیلی رابطه ی مثبت وجود دارد» یک فرضیه است. </a:t>
            </a:r>
          </a:p>
          <a:p>
            <a:pPr algn="just" rtl="1"/>
            <a:r>
              <a:rPr lang="fa-IR" dirty="0" smtClean="0">
                <a:cs typeface="B Zar" pitchFamily="2" charset="-78"/>
              </a:rPr>
              <a:t>یک فرضیه هیچ گاه اثبات و یا ابطال نمی شود، بلکه بر اساس داده های به دست آمده فقط تأیید یا رد می شود. فرضیه ها به طور منطقی محتمل اند و شواهد تجربی محقق را قادر می سازد تا نتیجه بگیرد که تبیین از نظر احتمالی صحیح است و به طور منطقی می توان آن را قبول کرد.</a:t>
            </a:r>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534400" cy="1143000"/>
          </a:xfrm>
          <a:solidFill>
            <a:srgbClr val="FFFF00"/>
          </a:solidFill>
        </p:spPr>
        <p:style>
          <a:lnRef idx="2">
            <a:schemeClr val="accent3">
              <a:shade val="50000"/>
            </a:schemeClr>
          </a:lnRef>
          <a:fillRef idx="1">
            <a:schemeClr val="accent3"/>
          </a:fillRef>
          <a:effectRef idx="0">
            <a:schemeClr val="accent3"/>
          </a:effectRef>
          <a:fontRef idx="minor">
            <a:schemeClr val="lt1"/>
          </a:fontRef>
        </p:style>
        <p:txBody>
          <a:bodyPr/>
          <a:lstStyle/>
          <a:p>
            <a:r>
              <a:rPr lang="fa-IR" b="1" dirty="0" smtClean="0">
                <a:solidFill>
                  <a:srgbClr val="C00000"/>
                </a:solidFill>
                <a:cs typeface="B Zar" pitchFamily="2" charset="-78"/>
              </a:rPr>
              <a:t>مراحل اجرای تحقیق</a:t>
            </a:r>
            <a:endParaRPr lang="fa-IR" b="1" dirty="0">
              <a:solidFill>
                <a:srgbClr val="C00000"/>
              </a:solidFill>
              <a:cs typeface="B Zar" pitchFamily="2" charset="-78"/>
            </a:endParaRPr>
          </a:p>
        </p:txBody>
      </p:sp>
      <p:sp>
        <p:nvSpPr>
          <p:cNvPr id="3" name="Content Placeholder 2"/>
          <p:cNvSpPr>
            <a:spLocks noGrp="1"/>
          </p:cNvSpPr>
          <p:nvPr>
            <p:ph sz="half" idx="2"/>
          </p:nvPr>
        </p:nvSpPr>
        <p:spPr>
          <a:xfrm>
            <a:off x="4876800" y="1524000"/>
            <a:ext cx="4040188" cy="5105400"/>
          </a:xfrm>
        </p:spPr>
        <p:style>
          <a:lnRef idx="1">
            <a:schemeClr val="accent2"/>
          </a:lnRef>
          <a:fillRef idx="2">
            <a:schemeClr val="accent2"/>
          </a:fillRef>
          <a:effectRef idx="1">
            <a:schemeClr val="accent2"/>
          </a:effectRef>
          <a:fontRef idx="minor">
            <a:schemeClr val="dk1"/>
          </a:fontRef>
        </p:style>
        <p:txBody>
          <a:bodyPr>
            <a:noAutofit/>
          </a:bodyPr>
          <a:lstStyle/>
          <a:p>
            <a:pPr marL="514350" lvl="0" indent="-514350">
              <a:lnSpc>
                <a:spcPct val="150000"/>
              </a:lnSpc>
              <a:buFont typeface="+mj-lt"/>
              <a:buAutoNum type="arabicPeriod"/>
            </a:pPr>
            <a:r>
              <a:rPr lang="fa-IR" sz="2800" dirty="0" smtClean="0">
                <a:cs typeface="B Zar" pitchFamily="2" charset="-78"/>
              </a:rPr>
              <a:t>انتخاب موضوع</a:t>
            </a:r>
          </a:p>
          <a:p>
            <a:pPr marL="514350" indent="-514350" algn="r" rtl="1">
              <a:lnSpc>
                <a:spcPct val="150000"/>
              </a:lnSpc>
              <a:buFont typeface="+mj-lt"/>
              <a:buAutoNum type="arabicPeriod"/>
            </a:pPr>
            <a:r>
              <a:rPr lang="fa-IR" sz="2800" dirty="0" smtClean="0">
                <a:cs typeface="B Zar" pitchFamily="2" charset="-78"/>
              </a:rPr>
              <a:t>بیان مساله و اهمیت تحقیق</a:t>
            </a:r>
          </a:p>
          <a:p>
            <a:pPr marL="514350" indent="-514350" algn="r" rtl="1">
              <a:lnSpc>
                <a:spcPct val="150000"/>
              </a:lnSpc>
              <a:buFont typeface="+mj-lt"/>
              <a:buAutoNum type="arabicPeriod"/>
            </a:pPr>
            <a:r>
              <a:rPr lang="fa-IR" sz="2800" dirty="0" smtClean="0">
                <a:cs typeface="B Zar" pitchFamily="2" charset="-78"/>
              </a:rPr>
              <a:t>بررسی مبانی نظری و پیشینه تحقیق و تدوین چارچوب نظری</a:t>
            </a:r>
          </a:p>
          <a:p>
            <a:pPr marL="514350" indent="-514350" algn="r" rtl="1">
              <a:lnSpc>
                <a:spcPct val="150000"/>
              </a:lnSpc>
              <a:buFont typeface="+mj-lt"/>
              <a:buAutoNum type="arabicPeriod"/>
            </a:pPr>
            <a:r>
              <a:rPr lang="fa-IR" sz="2800" dirty="0" smtClean="0">
                <a:cs typeface="B Zar" pitchFamily="2" charset="-78"/>
              </a:rPr>
              <a:t>بیان گزاره های تحقیق (هدف/ فرضیه/ سوال)</a:t>
            </a:r>
          </a:p>
          <a:p>
            <a:pPr marL="514350" indent="-514350" algn="r" rtl="1">
              <a:lnSpc>
                <a:spcPct val="150000"/>
              </a:lnSpc>
              <a:buFont typeface="+mj-lt"/>
              <a:buAutoNum type="arabicPeriod"/>
            </a:pPr>
            <a:r>
              <a:rPr lang="fa-IR" sz="2800" dirty="0" smtClean="0">
                <a:cs typeface="B Zar" pitchFamily="2" charset="-78"/>
              </a:rPr>
              <a:t>مشخص کردن متغیرها</a:t>
            </a:r>
          </a:p>
        </p:txBody>
      </p:sp>
      <p:sp>
        <p:nvSpPr>
          <p:cNvPr id="6" name="Content Placeholder 5"/>
          <p:cNvSpPr>
            <a:spLocks noGrp="1"/>
          </p:cNvSpPr>
          <p:nvPr>
            <p:ph sz="quarter" idx="4"/>
          </p:nvPr>
        </p:nvSpPr>
        <p:spPr>
          <a:xfrm>
            <a:off x="304800" y="1524000"/>
            <a:ext cx="4343400" cy="5029200"/>
          </a:xfrm>
        </p:spPr>
        <p:style>
          <a:lnRef idx="1">
            <a:schemeClr val="accent2"/>
          </a:lnRef>
          <a:fillRef idx="2">
            <a:schemeClr val="accent2"/>
          </a:fillRef>
          <a:effectRef idx="1">
            <a:schemeClr val="accent2"/>
          </a:effectRef>
          <a:fontRef idx="minor">
            <a:schemeClr val="dk1"/>
          </a:fontRef>
        </p:style>
        <p:txBody>
          <a:bodyPr>
            <a:noAutofit/>
          </a:bodyPr>
          <a:lstStyle/>
          <a:p>
            <a:pPr>
              <a:lnSpc>
                <a:spcPct val="150000"/>
              </a:lnSpc>
              <a:buNone/>
            </a:pPr>
            <a:r>
              <a:rPr lang="fa-IR" sz="2800" dirty="0" smtClean="0">
                <a:cs typeface="B Zar" pitchFamily="2" charset="-78"/>
              </a:rPr>
              <a:t>6. تعیین ابزار اندازه گیری</a:t>
            </a:r>
          </a:p>
          <a:p>
            <a:pPr>
              <a:lnSpc>
                <a:spcPct val="150000"/>
              </a:lnSpc>
              <a:buNone/>
            </a:pPr>
            <a:r>
              <a:rPr lang="fa-IR" sz="2800" dirty="0" smtClean="0">
                <a:cs typeface="B Zar" pitchFamily="2" charset="-78"/>
              </a:rPr>
              <a:t>7. مشخص کردن جامعه و نمونه</a:t>
            </a:r>
          </a:p>
          <a:p>
            <a:pPr>
              <a:lnSpc>
                <a:spcPct val="150000"/>
              </a:lnSpc>
              <a:buNone/>
            </a:pPr>
            <a:r>
              <a:rPr lang="fa-IR" sz="2800" dirty="0" smtClean="0">
                <a:cs typeface="B Zar" pitchFamily="2" charset="-78"/>
              </a:rPr>
              <a:t>8. انتخاب روش تحقیق</a:t>
            </a:r>
          </a:p>
          <a:p>
            <a:pPr>
              <a:lnSpc>
                <a:spcPct val="150000"/>
              </a:lnSpc>
              <a:buNone/>
            </a:pPr>
            <a:r>
              <a:rPr lang="fa-IR" sz="2800" dirty="0" smtClean="0">
                <a:cs typeface="B Zar" pitchFamily="2" charset="-78"/>
              </a:rPr>
              <a:t>9. گردآوری داده ها</a:t>
            </a:r>
          </a:p>
          <a:p>
            <a:pPr>
              <a:lnSpc>
                <a:spcPct val="150000"/>
              </a:lnSpc>
              <a:buNone/>
            </a:pPr>
            <a:r>
              <a:rPr lang="fa-IR" sz="2800" dirty="0" smtClean="0">
                <a:cs typeface="B Zar" pitchFamily="2" charset="-78"/>
              </a:rPr>
              <a:t>10. تنظیم و تلخیص داده ها</a:t>
            </a:r>
          </a:p>
          <a:p>
            <a:pPr>
              <a:lnSpc>
                <a:spcPct val="150000"/>
              </a:lnSpc>
              <a:buNone/>
            </a:pPr>
            <a:r>
              <a:rPr lang="fa-IR" sz="2800" dirty="0" smtClean="0">
                <a:cs typeface="B Zar" pitchFamily="2" charset="-78"/>
              </a:rPr>
              <a:t>11. تحلیل داده ها و نتیجه گیری</a:t>
            </a:r>
          </a:p>
          <a:p>
            <a:pPr>
              <a:lnSpc>
                <a:spcPct val="150000"/>
              </a:lnSpc>
              <a:buNone/>
            </a:pPr>
            <a:r>
              <a:rPr lang="fa-IR" sz="2800" dirty="0" smtClean="0">
                <a:cs typeface="B Zar" pitchFamily="2" charset="-78"/>
              </a:rPr>
              <a:t>12. تدوین گزارش و اشاعه یافته ها</a:t>
            </a:r>
            <a:endParaRPr lang="fa-IR" sz="2800" dirty="0">
              <a:cs typeface="B Zar" pitchFamily="2" charset="-78"/>
            </a:endParaRPr>
          </a:p>
        </p:txBody>
      </p:sp>
      <p:pic>
        <p:nvPicPr>
          <p:cNvPr id="5" name="Recorded Sound">
            <a:hlinkClick r:id="" action="ppaction://media"/>
          </p:cNvPr>
          <p:cNvPicPr>
            <a:picLocks noRot="1" noChangeAspect="1"/>
          </p:cNvPicPr>
          <p:nvPr>
            <a:wavAudioFile r:embed="rId1" name="Recorded Sound"/>
          </p:nvPr>
        </p:nvPicPr>
        <p:blipFill>
          <a:blip r:embed="rId4"/>
          <a:stretch>
            <a:fillRect/>
          </a:stretch>
        </p:blipFill>
        <p:spPr>
          <a:xfrm>
            <a:off x="838200" y="457200"/>
            <a:ext cx="838200" cy="8382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75341" fill="hold"/>
                                        <p:tgtEl>
                                          <p:spTgt spid="5"/>
                                        </p:tgtEl>
                                      </p:cBhvr>
                                    </p:cmd>
                                  </p:childTnLst>
                                </p:cTn>
                              </p:par>
                            </p:childTnLst>
                          </p:cTn>
                        </p:par>
                      </p:childTnLst>
                    </p:cTn>
                  </p:par>
                </p:childTnLst>
              </p:cTn>
              <p:nextCondLst>
                <p:cond evt="onClick" delay="0">
                  <p:tgtEl>
                    <p:spTgt spid="5"/>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idx="1"/>
          </p:nvPr>
        </p:nvSpPr>
        <p:spPr>
          <a:xfrm>
            <a:off x="357158" y="457200"/>
            <a:ext cx="8558242" cy="6019800"/>
          </a:xfrm>
        </p:spPr>
        <p:style>
          <a:lnRef idx="0">
            <a:schemeClr val="accent4"/>
          </a:lnRef>
          <a:fillRef idx="3">
            <a:schemeClr val="accent4"/>
          </a:fillRef>
          <a:effectRef idx="3">
            <a:schemeClr val="accent4"/>
          </a:effectRef>
          <a:fontRef idx="minor">
            <a:schemeClr val="lt1"/>
          </a:fontRef>
        </p:style>
        <p:txBody>
          <a:bodyPr>
            <a:normAutofit lnSpcReduction="10000"/>
          </a:bodyPr>
          <a:lstStyle/>
          <a:p>
            <a:pPr algn="ctr" rtl="1">
              <a:lnSpc>
                <a:spcPct val="120000"/>
              </a:lnSpc>
              <a:buNone/>
            </a:pPr>
            <a:r>
              <a:rPr lang="fa-IR" sz="5100" b="1" dirty="0" smtClean="0">
                <a:solidFill>
                  <a:srgbClr val="FFFF00"/>
                </a:solidFill>
                <a:cs typeface="B Mitra" pitchFamily="2" charset="-78"/>
              </a:rPr>
              <a:t>تدوین فرضیه </a:t>
            </a:r>
            <a:r>
              <a:rPr lang="fa-IR" sz="5100" b="1" dirty="0">
                <a:solidFill>
                  <a:srgbClr val="FFFF00"/>
                </a:solidFill>
                <a:cs typeface="B Mitra" pitchFamily="2" charset="-78"/>
              </a:rPr>
              <a:t>های تحقیق</a:t>
            </a:r>
          </a:p>
          <a:p>
            <a:pPr algn="just" rtl="1">
              <a:lnSpc>
                <a:spcPct val="120000"/>
              </a:lnSpc>
            </a:pPr>
            <a:r>
              <a:rPr lang="fa-IR" sz="3400" dirty="0">
                <a:cs typeface="B Mitra" pitchFamily="2" charset="-78"/>
              </a:rPr>
              <a:t>- حدس و گمانی که محقق در مورد </a:t>
            </a:r>
            <a:r>
              <a:rPr lang="fa-IR" sz="3400" dirty="0" smtClean="0">
                <a:cs typeface="B Mitra" pitchFamily="2" charset="-78"/>
              </a:rPr>
              <a:t>و </a:t>
            </a:r>
            <a:r>
              <a:rPr lang="fa-IR" sz="3400" dirty="0">
                <a:cs typeface="B Mitra" pitchFamily="2" charset="-78"/>
              </a:rPr>
              <a:t>نحوه ارتباط بین متغیرها قبل از انجام تحقیق مطرح می کند و ممکن است پس از مطالعه و تحقیق حدس و یا فرضیه وی تأیید و یا رد شود. </a:t>
            </a:r>
          </a:p>
          <a:p>
            <a:pPr algn="just" rtl="1">
              <a:lnSpc>
                <a:spcPct val="120000"/>
              </a:lnSpc>
            </a:pPr>
            <a:r>
              <a:rPr lang="fa-IR" sz="3400" dirty="0">
                <a:cs typeface="B Mitra" pitchFamily="2" charset="-78"/>
              </a:rPr>
              <a:t>حدس و گمان محقق باید </a:t>
            </a:r>
            <a:r>
              <a:rPr lang="fa-IR" sz="3400" b="1" dirty="0">
                <a:solidFill>
                  <a:srgbClr val="FFFF00"/>
                </a:solidFill>
                <a:cs typeface="B Mitra" pitchFamily="2" charset="-78"/>
              </a:rPr>
              <a:t>مبتنی بر تحقیقات قبلی</a:t>
            </a:r>
            <a:r>
              <a:rPr lang="fa-IR" sz="3400" dirty="0">
                <a:cs typeface="B Mitra" pitchFamily="2" charset="-78"/>
              </a:rPr>
              <a:t>، </a:t>
            </a:r>
            <a:r>
              <a:rPr lang="fa-IR" sz="3400" b="1" dirty="0">
                <a:solidFill>
                  <a:srgbClr val="FFFF00"/>
                </a:solidFill>
                <a:cs typeface="B Mitra" pitchFamily="2" charset="-78"/>
              </a:rPr>
              <a:t>تجربیات</a:t>
            </a:r>
            <a:r>
              <a:rPr lang="fa-IR" sz="3400" dirty="0">
                <a:cs typeface="B Mitra" pitchFamily="2" charset="-78"/>
              </a:rPr>
              <a:t> شخصی و یا </a:t>
            </a:r>
            <a:r>
              <a:rPr lang="fa-IR" sz="3400" dirty="0" smtClean="0">
                <a:solidFill>
                  <a:srgbClr val="FFFF00"/>
                </a:solidFill>
                <a:cs typeface="B Mitra" pitchFamily="2" charset="-78"/>
              </a:rPr>
              <a:t>استدلال های </a:t>
            </a:r>
            <a:r>
              <a:rPr lang="fa-IR" sz="3400" dirty="0">
                <a:solidFill>
                  <a:srgbClr val="FFFF00"/>
                </a:solidFill>
                <a:cs typeface="B Mitra" pitchFamily="2" charset="-78"/>
              </a:rPr>
              <a:t>عقلی </a:t>
            </a:r>
            <a:r>
              <a:rPr lang="fa-IR" sz="3400" dirty="0">
                <a:cs typeface="B Mitra" pitchFamily="2" charset="-78"/>
              </a:rPr>
              <a:t>باشد. </a:t>
            </a:r>
          </a:p>
          <a:p>
            <a:pPr algn="just" rtl="1">
              <a:lnSpc>
                <a:spcPct val="120000"/>
              </a:lnSpc>
            </a:pPr>
            <a:r>
              <a:rPr lang="fa-IR" sz="3400" dirty="0">
                <a:cs typeface="B Mitra" pitchFamily="2" charset="-78"/>
              </a:rPr>
              <a:t>مثال : «بین سطح تحصیلات والدین» و «معدل درسی فرزندان» رابطه وجود دارد. </a:t>
            </a:r>
          </a:p>
          <a:p>
            <a:pPr algn="just" rtl="1">
              <a:lnSpc>
                <a:spcPct val="120000"/>
              </a:lnSpc>
              <a:buNone/>
            </a:pPr>
            <a:r>
              <a:rPr lang="fa-IR" sz="3400" dirty="0" smtClean="0">
                <a:solidFill>
                  <a:srgbClr val="92D050"/>
                </a:solidFill>
                <a:cs typeface="B Mitra" pitchFamily="2" charset="-78"/>
              </a:rPr>
              <a:t> </a:t>
            </a:r>
            <a:endParaRPr lang="fa-IR" sz="3400" dirty="0">
              <a:solidFill>
                <a:srgbClr val="92D050"/>
              </a:solidFill>
              <a:cs typeface="B Mitra" pitchFamily="2" charset="-78"/>
            </a:endParaRPr>
          </a:p>
        </p:txBody>
      </p:sp>
    </p:spTree>
  </p:cSld>
  <p:clrMapOvr>
    <a:masterClrMapping/>
  </p:clrMapOvr>
  <p:transition>
    <p:checker dir="vert"/>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457200" y="307975"/>
            <a:ext cx="8229600" cy="987425"/>
          </a:xfrm>
          <a:solidFill>
            <a:srgbClr val="002060"/>
          </a:solidFill>
        </p:spPr>
        <p:style>
          <a:lnRef idx="1">
            <a:schemeClr val="accent2"/>
          </a:lnRef>
          <a:fillRef idx="3">
            <a:schemeClr val="accent2"/>
          </a:fillRef>
          <a:effectRef idx="2">
            <a:schemeClr val="accent2"/>
          </a:effectRef>
          <a:fontRef idx="minor">
            <a:schemeClr val="lt1"/>
          </a:fontRef>
        </p:style>
        <p:txBody>
          <a:bodyPr/>
          <a:lstStyle/>
          <a:p>
            <a:r>
              <a:rPr lang="fa-IR" sz="4000" b="1" dirty="0" smtClean="0">
                <a:cs typeface="B Mitra" pitchFamily="2" charset="-78"/>
              </a:rPr>
              <a:t>انواع فرضیه</a:t>
            </a:r>
            <a:endParaRPr lang="en-US" sz="4000" b="1" dirty="0">
              <a:cs typeface="B Mitra" pitchFamily="2" charset="-78"/>
            </a:endParaRPr>
          </a:p>
        </p:txBody>
      </p:sp>
      <p:sp>
        <p:nvSpPr>
          <p:cNvPr id="37891" name="Rectangle 3"/>
          <p:cNvSpPr>
            <a:spLocks noGrp="1" noChangeArrowheads="1"/>
          </p:cNvSpPr>
          <p:nvPr>
            <p:ph idx="1"/>
          </p:nvPr>
        </p:nvSpPr>
        <p:spPr>
          <a:xfrm>
            <a:off x="381000" y="1371600"/>
            <a:ext cx="8229600" cy="5029200"/>
          </a:xfrm>
          <a:solidFill>
            <a:schemeClr val="bg2">
              <a:lumMod val="60000"/>
              <a:lumOff val="40000"/>
            </a:schemeClr>
          </a:solidFill>
        </p:spPr>
        <p:style>
          <a:lnRef idx="0">
            <a:schemeClr val="accent2"/>
          </a:lnRef>
          <a:fillRef idx="3">
            <a:schemeClr val="accent2"/>
          </a:fillRef>
          <a:effectRef idx="3">
            <a:schemeClr val="accent2"/>
          </a:effectRef>
          <a:fontRef idx="minor">
            <a:schemeClr val="lt1"/>
          </a:fontRef>
        </p:style>
        <p:txBody>
          <a:bodyPr>
            <a:noAutofit/>
          </a:bodyPr>
          <a:lstStyle/>
          <a:p>
            <a:pPr marL="0" indent="0" algn="just" rtl="1">
              <a:lnSpc>
                <a:spcPct val="150000"/>
              </a:lnSpc>
            </a:pPr>
            <a:r>
              <a:rPr lang="fa-IR" sz="3400" dirty="0">
                <a:cs typeface="B Mitra" pitchFamily="2" charset="-78"/>
              </a:rPr>
              <a:t>فرضیه پژوهشی (تحقیق) یا فرضیه محقق : (</a:t>
            </a:r>
            <a:r>
              <a:rPr lang="en-US" sz="3400" dirty="0">
                <a:cs typeface="B Mitra" pitchFamily="2" charset="-78"/>
              </a:rPr>
              <a:t>H</a:t>
            </a:r>
            <a:r>
              <a:rPr lang="en-US" sz="3400" baseline="-25000" dirty="0">
                <a:cs typeface="B Mitra" pitchFamily="2" charset="-78"/>
              </a:rPr>
              <a:t>1</a:t>
            </a:r>
            <a:r>
              <a:rPr lang="fa-IR" sz="3400" dirty="0">
                <a:cs typeface="B Mitra" pitchFamily="2" charset="-78"/>
              </a:rPr>
              <a:t>) </a:t>
            </a:r>
          </a:p>
          <a:p>
            <a:pPr marL="0" indent="0" algn="just" rtl="1">
              <a:lnSpc>
                <a:spcPct val="150000"/>
              </a:lnSpc>
              <a:buFont typeface="Wingdings" pitchFamily="2" charset="2"/>
              <a:buNone/>
            </a:pPr>
            <a:r>
              <a:rPr lang="fa-IR" sz="3400" dirty="0">
                <a:cs typeface="B Mitra" pitchFamily="2" charset="-78"/>
              </a:rPr>
              <a:t>به </a:t>
            </a:r>
            <a:r>
              <a:rPr lang="fa-IR" sz="3400" dirty="0" smtClean="0">
                <a:cs typeface="B Mitra" pitchFamily="2" charset="-78"/>
              </a:rPr>
              <a:t>فرضیه </a:t>
            </a:r>
            <a:r>
              <a:rPr lang="fa-IR" sz="3400" dirty="0">
                <a:cs typeface="B Mitra" pitchFamily="2" charset="-78"/>
              </a:rPr>
              <a:t>ای گفته می شود که </a:t>
            </a:r>
            <a:r>
              <a:rPr lang="fa-IR" sz="3400" b="1" dirty="0">
                <a:solidFill>
                  <a:srgbClr val="FFFF00"/>
                </a:solidFill>
                <a:cs typeface="B Mitra" pitchFamily="2" charset="-78"/>
              </a:rPr>
              <a:t>توسط محقق طرح </a:t>
            </a:r>
            <a:r>
              <a:rPr lang="fa-IR" sz="3400" dirty="0">
                <a:cs typeface="B Mitra" pitchFamily="2" charset="-78"/>
              </a:rPr>
              <a:t>شده است. و قصد دارد </a:t>
            </a:r>
            <a:r>
              <a:rPr lang="fa-IR" sz="3400" b="1" dirty="0">
                <a:solidFill>
                  <a:srgbClr val="FFFF00"/>
                </a:solidFill>
                <a:cs typeface="B Mitra" pitchFamily="2" charset="-78"/>
              </a:rPr>
              <a:t>درستی یا نادرستی </a:t>
            </a:r>
            <a:r>
              <a:rPr lang="fa-IR" sz="3400" dirty="0">
                <a:cs typeface="B Mitra" pitchFamily="2" charset="-78"/>
              </a:rPr>
              <a:t>آن را مورد بررسی و آزمون قرار دهد. </a:t>
            </a:r>
            <a:endParaRPr lang="fa-IR" sz="3400" dirty="0" smtClean="0">
              <a:cs typeface="B Mitra" pitchFamily="2" charset="-78"/>
            </a:endParaRPr>
          </a:p>
          <a:p>
            <a:pPr marL="0" indent="0" algn="just" rtl="1">
              <a:lnSpc>
                <a:spcPct val="150000"/>
              </a:lnSpc>
              <a:buFont typeface="Wingdings" pitchFamily="2" charset="2"/>
              <a:buNone/>
            </a:pPr>
            <a:r>
              <a:rPr lang="fa-IR" sz="3400" dirty="0" smtClean="0">
                <a:cs typeface="B Mitra" pitchFamily="2" charset="-78"/>
              </a:rPr>
              <a:t>در واقع </a:t>
            </a:r>
            <a:r>
              <a:rPr lang="ar-SA" sz="3400" dirty="0" smtClean="0">
                <a:cs typeface="B Mitra" pitchFamily="2" charset="-78"/>
              </a:rPr>
              <a:t>فرضيه‌هايي</a:t>
            </a:r>
            <a:r>
              <a:rPr lang="fa-IR" sz="3400" dirty="0" smtClean="0">
                <a:cs typeface="B Mitra" pitchFamily="2" charset="-78"/>
              </a:rPr>
              <a:t> هستند </a:t>
            </a:r>
            <a:r>
              <a:rPr lang="ar-SA" sz="3400" dirty="0" smtClean="0">
                <a:cs typeface="B Mitra" pitchFamily="2" charset="-78"/>
              </a:rPr>
              <a:t> كه ادعا مي‌كنند بين پديده‌هاي مورد نظر رابطه</a:t>
            </a:r>
            <a:r>
              <a:rPr lang="en-US" sz="3400" dirty="0" smtClean="0">
                <a:cs typeface="B Mitra" pitchFamily="2" charset="-78"/>
              </a:rPr>
              <a:t> </a:t>
            </a:r>
            <a:r>
              <a:rPr lang="ar-SA" sz="3400" dirty="0" smtClean="0">
                <a:cs typeface="B Mitra" pitchFamily="2" charset="-78"/>
              </a:rPr>
              <a:t>، اثر يا تفاوت وجود دارد.</a:t>
            </a:r>
            <a:endParaRPr lang="en-US" sz="3400" dirty="0">
              <a:cs typeface="B Mitra" pitchFamily="2" charset="-78"/>
            </a:endParaRPr>
          </a:p>
        </p:txBody>
      </p:sp>
    </p:spTree>
  </p:cSld>
  <p:clrMapOvr>
    <a:masterClrMapping/>
  </p:clrMapOvr>
  <p:transition>
    <p:split/>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381000" y="307975"/>
            <a:ext cx="8305800" cy="987425"/>
          </a:xfrm>
        </p:spPr>
        <p:style>
          <a:lnRef idx="0">
            <a:schemeClr val="accent4"/>
          </a:lnRef>
          <a:fillRef idx="3">
            <a:schemeClr val="accent4"/>
          </a:fillRef>
          <a:effectRef idx="3">
            <a:schemeClr val="accent4"/>
          </a:effectRef>
          <a:fontRef idx="minor">
            <a:schemeClr val="lt1"/>
          </a:fontRef>
        </p:style>
        <p:txBody>
          <a:bodyPr/>
          <a:lstStyle/>
          <a:p>
            <a:r>
              <a:rPr lang="fa-IR" sz="4000" b="1" dirty="0">
                <a:cs typeface="B Mitra" pitchFamily="2" charset="-78"/>
              </a:rPr>
              <a:t>فرضیه پژوهشی به دو صورت نوشته می شود: </a:t>
            </a:r>
            <a:endParaRPr lang="en-US" sz="4000" b="1" dirty="0">
              <a:cs typeface="B Mitra" pitchFamily="2" charset="-78"/>
            </a:endParaRPr>
          </a:p>
        </p:txBody>
      </p:sp>
      <p:sp>
        <p:nvSpPr>
          <p:cNvPr id="38915" name="Rectangle 3"/>
          <p:cNvSpPr>
            <a:spLocks noGrp="1" noChangeArrowheads="1"/>
          </p:cNvSpPr>
          <p:nvPr>
            <p:ph idx="1"/>
          </p:nvPr>
        </p:nvSpPr>
        <p:spPr>
          <a:xfrm>
            <a:off x="381000" y="1371600"/>
            <a:ext cx="8305800" cy="5029200"/>
          </a:xfrm>
        </p:spPr>
        <p:style>
          <a:lnRef idx="3">
            <a:schemeClr val="lt1"/>
          </a:lnRef>
          <a:fillRef idx="1">
            <a:schemeClr val="accent4"/>
          </a:fillRef>
          <a:effectRef idx="1">
            <a:schemeClr val="accent4"/>
          </a:effectRef>
          <a:fontRef idx="minor">
            <a:schemeClr val="lt1"/>
          </a:fontRef>
        </p:style>
        <p:txBody>
          <a:bodyPr>
            <a:normAutofit/>
          </a:bodyPr>
          <a:lstStyle/>
          <a:p>
            <a:pPr algn="just" rtl="1">
              <a:lnSpc>
                <a:spcPct val="120000"/>
              </a:lnSpc>
            </a:pPr>
            <a:r>
              <a:rPr lang="fa-IR" sz="3000" dirty="0">
                <a:cs typeface="B Mitra" pitchFamily="2" charset="-78"/>
              </a:rPr>
              <a:t>1- جهت دار </a:t>
            </a:r>
            <a:r>
              <a:rPr lang="fa-IR" sz="3000" dirty="0" smtClean="0">
                <a:cs typeface="B Mitra" pitchFamily="2" charset="-78"/>
              </a:rPr>
              <a:t>  2- </a:t>
            </a:r>
            <a:r>
              <a:rPr lang="fa-IR" sz="3000" dirty="0">
                <a:cs typeface="B Mitra" pitchFamily="2" charset="-78"/>
              </a:rPr>
              <a:t>بدون جهت </a:t>
            </a:r>
          </a:p>
          <a:p>
            <a:pPr algn="just" rtl="1">
              <a:lnSpc>
                <a:spcPct val="120000"/>
              </a:lnSpc>
            </a:pPr>
            <a:r>
              <a:rPr lang="fa-IR" sz="3000" dirty="0">
                <a:cs typeface="B Mitra" pitchFamily="2" charset="-78"/>
              </a:rPr>
              <a:t>- اگر در انتهای جمله فرضیه از </a:t>
            </a:r>
            <a:r>
              <a:rPr lang="fa-IR" sz="3000" b="1" dirty="0" smtClean="0">
                <a:solidFill>
                  <a:srgbClr val="FFFF00"/>
                </a:solidFill>
                <a:cs typeface="B Mitra" pitchFamily="2" charset="-78"/>
              </a:rPr>
              <a:t>رابطه </a:t>
            </a:r>
            <a:r>
              <a:rPr lang="fa-IR" sz="3000" b="1" dirty="0">
                <a:solidFill>
                  <a:srgbClr val="FFFF00"/>
                </a:solidFill>
                <a:cs typeface="B Mitra" pitchFamily="2" charset="-78"/>
              </a:rPr>
              <a:t>یا تفاوت وجود دارد </a:t>
            </a:r>
            <a:r>
              <a:rPr lang="fa-IR" sz="3000" dirty="0">
                <a:cs typeface="B Mitra" pitchFamily="2" charset="-78"/>
              </a:rPr>
              <a:t>استفاده کنیم فرضیه </a:t>
            </a:r>
            <a:r>
              <a:rPr lang="fa-IR" sz="3000" b="1" dirty="0">
                <a:solidFill>
                  <a:srgbClr val="FFFF00"/>
                </a:solidFill>
                <a:cs typeface="B Mitra" pitchFamily="2" charset="-78"/>
              </a:rPr>
              <a:t>بدون جهت </a:t>
            </a:r>
            <a:r>
              <a:rPr lang="fa-IR" sz="3000" dirty="0">
                <a:cs typeface="B Mitra" pitchFamily="2" charset="-78"/>
              </a:rPr>
              <a:t>است و اگر </a:t>
            </a:r>
            <a:r>
              <a:rPr lang="fa-IR" sz="3000" b="1" dirty="0">
                <a:solidFill>
                  <a:srgbClr val="FFFF00"/>
                </a:solidFill>
                <a:cs typeface="B Mitra" pitchFamily="2" charset="-78"/>
              </a:rPr>
              <a:t>جهت تأثیر </a:t>
            </a:r>
            <a:r>
              <a:rPr lang="fa-IR" sz="3000" dirty="0">
                <a:cs typeface="B Mitra" pitchFamily="2" charset="-78"/>
              </a:rPr>
              <a:t>متغیر مستقل بر وابسته مشخص شود آن را فرضیه ی جهت دار می گوییم. </a:t>
            </a:r>
            <a:r>
              <a:rPr lang="fa-IR" sz="3000" dirty="0" smtClean="0">
                <a:cs typeface="B Mitra" pitchFamily="2" charset="-78"/>
              </a:rPr>
              <a:t>مثال:</a:t>
            </a:r>
            <a:endParaRPr lang="fa-IR" sz="3000" dirty="0">
              <a:cs typeface="B Mitra" pitchFamily="2" charset="-78"/>
            </a:endParaRPr>
          </a:p>
          <a:p>
            <a:pPr algn="just" rtl="1">
              <a:lnSpc>
                <a:spcPct val="120000"/>
              </a:lnSpc>
            </a:pPr>
            <a:r>
              <a:rPr lang="fa-IR" sz="3000" b="1" dirty="0">
                <a:cs typeface="B Mitra" pitchFamily="2" charset="-78"/>
              </a:rPr>
              <a:t>- </a:t>
            </a:r>
            <a:r>
              <a:rPr lang="fa-IR" sz="3000" dirty="0">
                <a:solidFill>
                  <a:srgbClr val="FFFF00"/>
                </a:solidFill>
                <a:cs typeface="B Mitra" pitchFamily="2" charset="-78"/>
              </a:rPr>
              <a:t>فرضیه بدون جهت </a:t>
            </a:r>
            <a:r>
              <a:rPr lang="fa-IR" sz="3000" dirty="0">
                <a:cs typeface="B Mitra" pitchFamily="2" charset="-78"/>
              </a:rPr>
              <a:t>: بین متغیر </a:t>
            </a:r>
            <a:r>
              <a:rPr lang="en-US" sz="3000" dirty="0">
                <a:cs typeface="B Mitra" pitchFamily="2" charset="-78"/>
              </a:rPr>
              <a:t>A</a:t>
            </a:r>
            <a:r>
              <a:rPr lang="fa-IR" sz="3000" dirty="0">
                <a:cs typeface="B Mitra" pitchFamily="2" charset="-78"/>
              </a:rPr>
              <a:t> و متغیر </a:t>
            </a:r>
            <a:r>
              <a:rPr lang="en-US" sz="3000" dirty="0">
                <a:cs typeface="B Mitra" pitchFamily="2" charset="-78"/>
              </a:rPr>
              <a:t>B</a:t>
            </a:r>
            <a:r>
              <a:rPr lang="fa-IR" sz="3000" dirty="0">
                <a:cs typeface="B Mitra" pitchFamily="2" charset="-78"/>
              </a:rPr>
              <a:t> </a:t>
            </a:r>
            <a:r>
              <a:rPr lang="fa-IR" sz="3000" b="1" dirty="0">
                <a:solidFill>
                  <a:srgbClr val="FFFF00"/>
                </a:solidFill>
                <a:cs typeface="B Mitra" pitchFamily="2" charset="-78"/>
              </a:rPr>
              <a:t>رابطه</a:t>
            </a:r>
            <a:r>
              <a:rPr lang="fa-IR" sz="3000" dirty="0">
                <a:cs typeface="B Mitra" pitchFamily="2" charset="-78"/>
              </a:rPr>
              <a:t> وجود دارد. </a:t>
            </a:r>
          </a:p>
          <a:p>
            <a:pPr algn="just" rtl="1">
              <a:lnSpc>
                <a:spcPct val="120000"/>
              </a:lnSpc>
            </a:pPr>
            <a:r>
              <a:rPr lang="fa-IR" sz="3000" dirty="0">
                <a:solidFill>
                  <a:srgbClr val="FFFF00"/>
                </a:solidFill>
                <a:cs typeface="B Mitra" pitchFamily="2" charset="-78"/>
              </a:rPr>
              <a:t>فرضیه جهت دار</a:t>
            </a:r>
            <a:r>
              <a:rPr lang="fa-IR" sz="3000" dirty="0">
                <a:cs typeface="B Mitra" pitchFamily="2" charset="-78"/>
              </a:rPr>
              <a:t>: هرگاه متغیر </a:t>
            </a:r>
            <a:r>
              <a:rPr lang="en-US" sz="3000" dirty="0">
                <a:cs typeface="B Mitra" pitchFamily="2" charset="-78"/>
              </a:rPr>
              <a:t>A</a:t>
            </a:r>
            <a:r>
              <a:rPr lang="fa-IR" sz="3000" dirty="0">
                <a:cs typeface="B Mitra" pitchFamily="2" charset="-78"/>
              </a:rPr>
              <a:t> افزایش یابد متغیر </a:t>
            </a:r>
            <a:r>
              <a:rPr lang="en-US" sz="3000" dirty="0">
                <a:cs typeface="B Mitra" pitchFamily="2" charset="-78"/>
              </a:rPr>
              <a:t>B</a:t>
            </a:r>
            <a:r>
              <a:rPr lang="fa-IR" sz="3000" dirty="0">
                <a:cs typeface="B Mitra" pitchFamily="2" charset="-78"/>
              </a:rPr>
              <a:t> نیز افزایش می یابد. </a:t>
            </a:r>
          </a:p>
          <a:p>
            <a:pPr algn="just" rtl="1">
              <a:lnSpc>
                <a:spcPct val="120000"/>
              </a:lnSpc>
            </a:pPr>
            <a:r>
              <a:rPr lang="fa-IR" sz="3000" dirty="0">
                <a:solidFill>
                  <a:srgbClr val="FFFF00"/>
                </a:solidFill>
                <a:cs typeface="B Mitra" pitchFamily="2" charset="-78"/>
              </a:rPr>
              <a:t>فرضیه جهت دار</a:t>
            </a:r>
            <a:r>
              <a:rPr lang="fa-IR" sz="3000" dirty="0">
                <a:cs typeface="B Mitra" pitchFamily="2" charset="-78"/>
              </a:rPr>
              <a:t>: بین متغیر </a:t>
            </a:r>
            <a:r>
              <a:rPr lang="en-US" sz="3000" dirty="0">
                <a:cs typeface="B Mitra" pitchFamily="2" charset="-78"/>
              </a:rPr>
              <a:t>A</a:t>
            </a:r>
            <a:r>
              <a:rPr lang="fa-IR" sz="3000" dirty="0">
                <a:cs typeface="B Mitra" pitchFamily="2" charset="-78"/>
              </a:rPr>
              <a:t> و </a:t>
            </a:r>
            <a:r>
              <a:rPr lang="en-US" sz="3000" dirty="0">
                <a:cs typeface="B Mitra" pitchFamily="2" charset="-78"/>
              </a:rPr>
              <a:t>B</a:t>
            </a:r>
            <a:r>
              <a:rPr lang="fa-IR" sz="3000" dirty="0">
                <a:cs typeface="B Mitra" pitchFamily="2" charset="-78"/>
              </a:rPr>
              <a:t> </a:t>
            </a:r>
            <a:r>
              <a:rPr lang="fa-IR" sz="3000" dirty="0">
                <a:solidFill>
                  <a:srgbClr val="FFFF00"/>
                </a:solidFill>
                <a:cs typeface="B Mitra" pitchFamily="2" charset="-78"/>
              </a:rPr>
              <a:t>رابطه مستقیم/ معکوس </a:t>
            </a:r>
            <a:r>
              <a:rPr lang="fa-IR" sz="3000" dirty="0">
                <a:cs typeface="B Mitra" pitchFamily="2" charset="-78"/>
              </a:rPr>
              <a:t>وجود دارد. </a:t>
            </a:r>
            <a:endParaRPr lang="en-US" sz="3000" dirty="0">
              <a:cs typeface="B Mitra" pitchFamily="2" charset="-78"/>
            </a:endParaRPr>
          </a:p>
        </p:txBody>
      </p:sp>
    </p:spTree>
  </p:cSld>
  <p:clrMapOvr>
    <a:masterClrMapping/>
  </p:clrMapOvr>
  <p:transition>
    <p:newsflash/>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457200" y="307975"/>
            <a:ext cx="8229600" cy="987425"/>
          </a:xfrm>
        </p:spPr>
        <p:style>
          <a:lnRef idx="0">
            <a:schemeClr val="accent5"/>
          </a:lnRef>
          <a:fillRef idx="3">
            <a:schemeClr val="accent5"/>
          </a:fillRef>
          <a:effectRef idx="3">
            <a:schemeClr val="accent5"/>
          </a:effectRef>
          <a:fontRef idx="minor">
            <a:schemeClr val="lt1"/>
          </a:fontRef>
        </p:style>
        <p:txBody>
          <a:bodyPr/>
          <a:lstStyle/>
          <a:p>
            <a:pPr rtl="1"/>
            <a:r>
              <a:rPr lang="fa-IR" sz="4000" b="1" dirty="0">
                <a:cs typeface="B Mitra" pitchFamily="2" charset="-78"/>
              </a:rPr>
              <a:t>فرضیه صفر : </a:t>
            </a:r>
            <a:r>
              <a:rPr lang="en-US" sz="4000" b="1" dirty="0">
                <a:cs typeface="B Mitra" pitchFamily="2" charset="-78"/>
              </a:rPr>
              <a:t>(H</a:t>
            </a:r>
            <a:r>
              <a:rPr lang="en-US" sz="4000" b="1" baseline="-25000" dirty="0">
                <a:cs typeface="B Mitra" pitchFamily="2" charset="-78"/>
              </a:rPr>
              <a:t>0</a:t>
            </a:r>
            <a:r>
              <a:rPr lang="en-US" sz="4000" b="1" dirty="0">
                <a:cs typeface="B Mitra" pitchFamily="2" charset="-78"/>
              </a:rPr>
              <a:t>)</a:t>
            </a:r>
            <a:r>
              <a:rPr lang="fa-IR" sz="4000" b="1" dirty="0">
                <a:cs typeface="B Mitra" pitchFamily="2" charset="-78"/>
              </a:rPr>
              <a:t> </a:t>
            </a:r>
            <a:endParaRPr lang="en-US" sz="4000" b="1" dirty="0">
              <a:cs typeface="B Mitra" pitchFamily="2" charset="-78"/>
            </a:endParaRPr>
          </a:p>
        </p:txBody>
      </p:sp>
      <p:sp>
        <p:nvSpPr>
          <p:cNvPr id="39939" name="Rectangle 3"/>
          <p:cNvSpPr>
            <a:spLocks noGrp="1" noChangeArrowheads="1"/>
          </p:cNvSpPr>
          <p:nvPr>
            <p:ph idx="1"/>
          </p:nvPr>
        </p:nvSpPr>
        <p:spPr>
          <a:xfrm>
            <a:off x="381000" y="1524000"/>
            <a:ext cx="8229600" cy="5029200"/>
          </a:xfrm>
        </p:spPr>
        <p:style>
          <a:lnRef idx="2">
            <a:schemeClr val="accent5">
              <a:shade val="50000"/>
            </a:schemeClr>
          </a:lnRef>
          <a:fillRef idx="1">
            <a:schemeClr val="accent5"/>
          </a:fillRef>
          <a:effectRef idx="0">
            <a:schemeClr val="accent5"/>
          </a:effectRef>
          <a:fontRef idx="minor">
            <a:schemeClr val="lt1"/>
          </a:fontRef>
        </p:style>
        <p:txBody>
          <a:bodyPr>
            <a:normAutofit/>
          </a:bodyPr>
          <a:lstStyle/>
          <a:p>
            <a:pPr algn="just" rtl="1">
              <a:lnSpc>
                <a:spcPct val="120000"/>
              </a:lnSpc>
            </a:pPr>
            <a:r>
              <a:rPr lang="fa-IR" sz="3000" dirty="0">
                <a:cs typeface="B Mitra" pitchFamily="2" charset="-78"/>
              </a:rPr>
              <a:t>فرضیه ای که همیشه </a:t>
            </a:r>
            <a:r>
              <a:rPr lang="fa-IR" sz="3000" b="1" dirty="0">
                <a:solidFill>
                  <a:srgbClr val="FFFF00"/>
                </a:solidFill>
                <a:cs typeface="B Mitra" pitchFamily="2" charset="-78"/>
              </a:rPr>
              <a:t>ارتباط </a:t>
            </a:r>
            <a:r>
              <a:rPr lang="fa-IR" sz="3000" b="1" dirty="0" smtClean="0">
                <a:solidFill>
                  <a:srgbClr val="FFFF00"/>
                </a:solidFill>
                <a:cs typeface="B Mitra" pitchFamily="2" charset="-78"/>
              </a:rPr>
              <a:t>یا </a:t>
            </a:r>
            <a:r>
              <a:rPr lang="fa-IR" sz="3000" b="1" dirty="0">
                <a:solidFill>
                  <a:srgbClr val="FFFF00"/>
                </a:solidFill>
                <a:cs typeface="B Mitra" pitchFamily="2" charset="-78"/>
              </a:rPr>
              <a:t>تفاوت بین متغیرها را نفی و انکار </a:t>
            </a:r>
            <a:r>
              <a:rPr lang="fa-IR" sz="3000" dirty="0">
                <a:cs typeface="B Mitra" pitchFamily="2" charset="-78"/>
              </a:rPr>
              <a:t>می کند. فرضیه صفر را </a:t>
            </a:r>
            <a:r>
              <a:rPr lang="fa-IR" sz="3000" b="1" dirty="0">
                <a:solidFill>
                  <a:srgbClr val="FFFF00"/>
                </a:solidFill>
                <a:cs typeface="B Mitra" pitchFamily="2" charset="-78"/>
              </a:rPr>
              <a:t>نمی نویسند </a:t>
            </a:r>
            <a:r>
              <a:rPr lang="fa-IR" sz="3000" dirty="0">
                <a:cs typeface="B Mitra" pitchFamily="2" charset="-78"/>
              </a:rPr>
              <a:t>فقط در تجزیه وتحلیل اطلاعات آن را در نظر می گیرند. </a:t>
            </a:r>
          </a:p>
          <a:p>
            <a:pPr algn="just" rtl="1">
              <a:lnSpc>
                <a:spcPct val="120000"/>
              </a:lnSpc>
            </a:pPr>
            <a:r>
              <a:rPr lang="fa-IR" sz="3000" dirty="0">
                <a:cs typeface="B Mitra" pitchFamily="2" charset="-78"/>
              </a:rPr>
              <a:t>مثال : </a:t>
            </a:r>
          </a:p>
          <a:p>
            <a:pPr algn="just" rtl="1">
              <a:lnSpc>
                <a:spcPct val="120000"/>
              </a:lnSpc>
            </a:pPr>
            <a:r>
              <a:rPr lang="fa-IR" sz="3000" dirty="0">
                <a:solidFill>
                  <a:srgbClr val="FFFF00"/>
                </a:solidFill>
                <a:cs typeface="B Mitra" pitchFamily="2" charset="-78"/>
              </a:rPr>
              <a:t>فرضیه محقق (</a:t>
            </a:r>
            <a:r>
              <a:rPr lang="fa-IR" sz="3000" baseline="-25000" dirty="0">
                <a:solidFill>
                  <a:srgbClr val="FFFF00"/>
                </a:solidFill>
                <a:cs typeface="B Mitra" pitchFamily="2" charset="-78"/>
              </a:rPr>
              <a:t>1</a:t>
            </a:r>
            <a:r>
              <a:rPr lang="en-US" sz="3000" dirty="0">
                <a:solidFill>
                  <a:srgbClr val="FFFF00"/>
                </a:solidFill>
                <a:cs typeface="B Mitra" pitchFamily="2" charset="-78"/>
              </a:rPr>
              <a:t>H</a:t>
            </a:r>
            <a:r>
              <a:rPr lang="fa-IR" sz="3000" dirty="0">
                <a:solidFill>
                  <a:srgbClr val="FFFF00"/>
                </a:solidFill>
                <a:cs typeface="B Mitra" pitchFamily="2" charset="-78"/>
              </a:rPr>
              <a:t>) </a:t>
            </a:r>
            <a:r>
              <a:rPr lang="fa-IR" sz="3000" dirty="0">
                <a:cs typeface="B Mitra" pitchFamily="2" charset="-78"/>
              </a:rPr>
              <a:t>: بین هوش و خلاقیت دانش آموزان رابطه وجود دارد. </a:t>
            </a:r>
          </a:p>
          <a:p>
            <a:pPr algn="just" rtl="1">
              <a:lnSpc>
                <a:spcPct val="120000"/>
              </a:lnSpc>
            </a:pPr>
            <a:r>
              <a:rPr lang="fa-IR" sz="3000" dirty="0">
                <a:solidFill>
                  <a:srgbClr val="FFFF00"/>
                </a:solidFill>
                <a:cs typeface="B Mitra" pitchFamily="2" charset="-78"/>
              </a:rPr>
              <a:t>فرضیه صفر (</a:t>
            </a:r>
            <a:r>
              <a:rPr lang="fa-IR" sz="3000" baseline="-25000" dirty="0">
                <a:solidFill>
                  <a:srgbClr val="FFFF00"/>
                </a:solidFill>
                <a:cs typeface="B Mitra" pitchFamily="2" charset="-78"/>
              </a:rPr>
              <a:t>0</a:t>
            </a:r>
            <a:r>
              <a:rPr lang="en-US" sz="3000" dirty="0">
                <a:solidFill>
                  <a:srgbClr val="FFFF00"/>
                </a:solidFill>
                <a:cs typeface="B Mitra" pitchFamily="2" charset="-78"/>
              </a:rPr>
              <a:t>H</a:t>
            </a:r>
            <a:r>
              <a:rPr lang="fa-IR" sz="3000" dirty="0">
                <a:solidFill>
                  <a:srgbClr val="FFFF00"/>
                </a:solidFill>
                <a:cs typeface="B Mitra" pitchFamily="2" charset="-78"/>
              </a:rPr>
              <a:t>) </a:t>
            </a:r>
            <a:r>
              <a:rPr lang="fa-IR" sz="3000" dirty="0">
                <a:cs typeface="B Mitra" pitchFamily="2" charset="-78"/>
              </a:rPr>
              <a:t>: بین هوش و خلاقیت دانش آموزان رابطه وجود ندارد. </a:t>
            </a:r>
            <a:endParaRPr lang="en-US" sz="3000" dirty="0">
              <a:cs typeface="B Mitra" pitchFamily="2" charset="-78"/>
            </a:endParaRPr>
          </a:p>
        </p:txBody>
      </p:sp>
    </p:spTree>
  </p:cSld>
  <p:clrMapOvr>
    <a:masterClrMapping/>
  </p:clrMapOvr>
  <p:transition>
    <p:plus/>
  </p:transition>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381000" y="304800"/>
            <a:ext cx="8229600" cy="1143000"/>
          </a:xfrm>
          <a:solidFill>
            <a:schemeClr val="bg2">
              <a:lumMod val="60000"/>
              <a:lumOff val="40000"/>
            </a:schemeClr>
          </a:solidFill>
        </p:spPr>
        <p:style>
          <a:lnRef idx="0">
            <a:schemeClr val="accent3"/>
          </a:lnRef>
          <a:fillRef idx="3">
            <a:schemeClr val="accent3"/>
          </a:fillRef>
          <a:effectRef idx="3">
            <a:schemeClr val="accent3"/>
          </a:effectRef>
          <a:fontRef idx="minor">
            <a:schemeClr val="lt1"/>
          </a:fontRef>
        </p:style>
        <p:txBody>
          <a:bodyPr/>
          <a:lstStyle/>
          <a:p>
            <a:pPr eaLnBrk="1" hangingPunct="1"/>
            <a:r>
              <a:rPr lang="fa-IR" b="1" smtClean="0">
                <a:cs typeface="B Zar" pitchFamily="2" charset="-78"/>
              </a:rPr>
              <a:t>و</a:t>
            </a:r>
            <a:r>
              <a:rPr lang="ar-SA" b="1" dirty="0" smtClean="0">
                <a:cs typeface="B Zar" pitchFamily="2" charset="-78"/>
              </a:rPr>
              <a:t>يژگي</a:t>
            </a:r>
            <a:r>
              <a:rPr lang="fa-IR" b="1" dirty="0" smtClean="0">
                <a:cs typeface="B Zar" pitchFamily="2" charset="-78"/>
              </a:rPr>
              <a:t> </a:t>
            </a:r>
            <a:r>
              <a:rPr lang="ar-SA" b="1" dirty="0" smtClean="0">
                <a:cs typeface="B Zar" pitchFamily="2" charset="-78"/>
              </a:rPr>
              <a:t>هاي فرضيه تحقيق</a:t>
            </a:r>
            <a:endParaRPr lang="en-US" b="1" dirty="0" smtClean="0">
              <a:cs typeface="B Zar" pitchFamily="2" charset="-78"/>
            </a:endParaRPr>
          </a:p>
        </p:txBody>
      </p:sp>
      <p:sp>
        <p:nvSpPr>
          <p:cNvPr id="139267" name="Rectangle 3"/>
          <p:cNvSpPr>
            <a:spLocks noGrp="1" noChangeArrowheads="1"/>
          </p:cNvSpPr>
          <p:nvPr>
            <p:ph idx="1"/>
          </p:nvPr>
        </p:nvSpPr>
        <p:spPr>
          <a:xfrm>
            <a:off x="381000" y="1600200"/>
            <a:ext cx="8153400" cy="4953000"/>
          </a:xfrm>
          <a:solidFill>
            <a:schemeClr val="bg2">
              <a:lumMod val="60000"/>
              <a:lumOff val="40000"/>
            </a:schemeClr>
          </a:solidFill>
        </p:spPr>
        <p:style>
          <a:lnRef idx="3">
            <a:schemeClr val="lt1"/>
          </a:lnRef>
          <a:fillRef idx="1">
            <a:schemeClr val="accent3"/>
          </a:fillRef>
          <a:effectRef idx="1">
            <a:schemeClr val="accent3"/>
          </a:effectRef>
          <a:fontRef idx="minor">
            <a:schemeClr val="lt1"/>
          </a:fontRef>
        </p:style>
        <p:txBody>
          <a:bodyPr>
            <a:normAutofit lnSpcReduction="10000"/>
          </a:bodyPr>
          <a:lstStyle/>
          <a:p>
            <a:pPr algn="r" rtl="1" eaLnBrk="1" hangingPunct="1">
              <a:lnSpc>
                <a:spcPct val="150000"/>
              </a:lnSpc>
              <a:spcBef>
                <a:spcPct val="50000"/>
              </a:spcBef>
              <a:buFontTx/>
              <a:buNone/>
            </a:pPr>
            <a:r>
              <a:rPr lang="fa-IR" sz="2800" dirty="0" smtClean="0">
                <a:latin typeface="Times New Roman" pitchFamily="18" charset="0"/>
                <a:cs typeface="B Zar" pitchFamily="2" charset="-78"/>
              </a:rPr>
              <a:t>1- به صورت </a:t>
            </a:r>
            <a:r>
              <a:rPr lang="fa-IR" sz="2800" b="1" dirty="0" smtClean="0">
                <a:solidFill>
                  <a:srgbClr val="FFFF00"/>
                </a:solidFill>
                <a:latin typeface="Times New Roman" pitchFamily="18" charset="0"/>
                <a:cs typeface="B Zar" pitchFamily="2" charset="-78"/>
              </a:rPr>
              <a:t>جمله خبري </a:t>
            </a:r>
            <a:r>
              <a:rPr lang="fa-IR" sz="2800" dirty="0" smtClean="0">
                <a:latin typeface="Times New Roman" pitchFamily="18" charset="0"/>
                <a:cs typeface="B Zar" pitchFamily="2" charset="-78"/>
              </a:rPr>
              <a:t>بيان مي شود.</a:t>
            </a:r>
          </a:p>
          <a:p>
            <a:pPr algn="r" rtl="1" eaLnBrk="1" hangingPunct="1">
              <a:lnSpc>
                <a:spcPct val="150000"/>
              </a:lnSpc>
              <a:spcBef>
                <a:spcPct val="50000"/>
              </a:spcBef>
              <a:buFontTx/>
              <a:buNone/>
            </a:pPr>
            <a:r>
              <a:rPr lang="fa-IR" sz="2800" dirty="0" smtClean="0">
                <a:latin typeface="Times New Roman" pitchFamily="18" charset="0"/>
                <a:cs typeface="B Zar" pitchFamily="2" charset="-78"/>
              </a:rPr>
              <a:t>2- </a:t>
            </a:r>
            <a:r>
              <a:rPr lang="fa-IR" sz="2800" b="1" dirty="0" smtClean="0">
                <a:solidFill>
                  <a:srgbClr val="FFFF00"/>
                </a:solidFill>
                <a:latin typeface="Times New Roman" pitchFamily="18" charset="0"/>
                <a:cs typeface="B Zar" pitchFamily="2" charset="-78"/>
              </a:rPr>
              <a:t>بيانگر ارتباط دو </a:t>
            </a:r>
            <a:r>
              <a:rPr lang="fa-IR" sz="2800" dirty="0" smtClean="0">
                <a:latin typeface="Times New Roman" pitchFamily="18" charset="0"/>
                <a:cs typeface="B Zar" pitchFamily="2" charset="-78"/>
              </a:rPr>
              <a:t>يا چند متغير است .</a:t>
            </a:r>
          </a:p>
          <a:p>
            <a:pPr algn="r" rtl="1" eaLnBrk="1" hangingPunct="1">
              <a:lnSpc>
                <a:spcPct val="150000"/>
              </a:lnSpc>
              <a:spcBef>
                <a:spcPct val="50000"/>
              </a:spcBef>
              <a:buFontTx/>
              <a:buNone/>
            </a:pPr>
            <a:r>
              <a:rPr lang="fa-IR" sz="2800" dirty="0" smtClean="0">
                <a:latin typeface="Times New Roman" pitchFamily="18" charset="0"/>
                <a:cs typeface="B Zar" pitchFamily="2" charset="-78"/>
              </a:rPr>
              <a:t>3- بر اساس مطالعات يا بررسي هاي قبلي بيان مي شود.</a:t>
            </a:r>
          </a:p>
          <a:p>
            <a:pPr algn="r" rtl="1" eaLnBrk="1" hangingPunct="1">
              <a:lnSpc>
                <a:spcPct val="150000"/>
              </a:lnSpc>
              <a:spcBef>
                <a:spcPct val="50000"/>
              </a:spcBef>
              <a:buFontTx/>
              <a:buNone/>
            </a:pPr>
            <a:r>
              <a:rPr lang="fa-IR" sz="2800" dirty="0" smtClean="0">
                <a:latin typeface="Times New Roman" pitchFamily="18" charset="0"/>
                <a:cs typeface="B Zar" pitchFamily="2" charset="-78"/>
              </a:rPr>
              <a:t>4- بايد </a:t>
            </a:r>
            <a:r>
              <a:rPr lang="fa-IR" sz="2800" b="1" dirty="0" smtClean="0">
                <a:solidFill>
                  <a:srgbClr val="FFFF00"/>
                </a:solidFill>
                <a:latin typeface="Times New Roman" pitchFamily="18" charset="0"/>
                <a:cs typeface="B Zar" pitchFamily="2" charset="-78"/>
              </a:rPr>
              <a:t>قابليت آزمون </a:t>
            </a:r>
            <a:r>
              <a:rPr lang="fa-IR" sz="2800" dirty="0" smtClean="0">
                <a:latin typeface="Times New Roman" pitchFamily="18" charset="0"/>
                <a:cs typeface="B Zar" pitchFamily="2" charset="-78"/>
              </a:rPr>
              <a:t>داشته باشد.</a:t>
            </a:r>
          </a:p>
          <a:p>
            <a:pPr algn="r" rtl="1" eaLnBrk="1" hangingPunct="1">
              <a:lnSpc>
                <a:spcPct val="150000"/>
              </a:lnSpc>
              <a:spcBef>
                <a:spcPct val="50000"/>
              </a:spcBef>
              <a:buFontTx/>
              <a:buNone/>
            </a:pPr>
            <a:r>
              <a:rPr lang="fa-IR" sz="2800" dirty="0" smtClean="0">
                <a:latin typeface="Times New Roman" pitchFamily="18" charset="0"/>
                <a:cs typeface="B Zar" pitchFamily="2" charset="-78"/>
              </a:rPr>
              <a:t>5- يك فرضيه خوب بايد </a:t>
            </a:r>
            <a:r>
              <a:rPr lang="fa-IR" sz="2800" b="1" dirty="0" smtClean="0">
                <a:solidFill>
                  <a:srgbClr val="FFFF00"/>
                </a:solidFill>
                <a:latin typeface="Times New Roman" pitchFamily="18" charset="0"/>
                <a:cs typeface="B Zar" pitchFamily="2" charset="-78"/>
              </a:rPr>
              <a:t>كوتاه, رسا و قابل فهم </a:t>
            </a:r>
            <a:r>
              <a:rPr lang="fa-IR" sz="2800" dirty="0" smtClean="0">
                <a:latin typeface="Times New Roman" pitchFamily="18" charset="0"/>
                <a:cs typeface="B Zar" pitchFamily="2" charset="-78"/>
              </a:rPr>
              <a:t>باشد.</a:t>
            </a:r>
          </a:p>
          <a:p>
            <a:pPr algn="r" rtl="1" eaLnBrk="1" hangingPunct="1">
              <a:lnSpc>
                <a:spcPct val="150000"/>
              </a:lnSpc>
              <a:spcBef>
                <a:spcPct val="50000"/>
              </a:spcBef>
              <a:buFontTx/>
              <a:buNone/>
            </a:pPr>
            <a:r>
              <a:rPr lang="fa-IR" sz="2800" dirty="0" smtClean="0">
                <a:latin typeface="Times New Roman" pitchFamily="18" charset="0"/>
                <a:cs typeface="B Zar" pitchFamily="2" charset="-78"/>
              </a:rPr>
              <a:t>6- فرضيات مختلف يك طرح نبايد با يكديگر </a:t>
            </a:r>
            <a:r>
              <a:rPr lang="fa-IR" sz="2800" b="1" dirty="0" smtClean="0">
                <a:solidFill>
                  <a:srgbClr val="FFFF00"/>
                </a:solidFill>
                <a:latin typeface="Times New Roman" pitchFamily="18" charset="0"/>
                <a:cs typeface="B Zar" pitchFamily="2" charset="-78"/>
              </a:rPr>
              <a:t>تناقض</a:t>
            </a:r>
            <a:r>
              <a:rPr lang="fa-IR" sz="2800" dirty="0" smtClean="0">
                <a:latin typeface="Times New Roman" pitchFamily="18" charset="0"/>
                <a:cs typeface="B Zar" pitchFamily="2" charset="-78"/>
              </a:rPr>
              <a:t> داشته باشند</a:t>
            </a:r>
            <a:r>
              <a:rPr lang="fa-IR" sz="2800" dirty="0" smtClean="0">
                <a:solidFill>
                  <a:srgbClr val="92D050"/>
                </a:solidFill>
                <a:latin typeface="Times New Roman" pitchFamily="18" charset="0"/>
                <a:cs typeface="B Zar" pitchFamily="2" charset="-78"/>
              </a:rPr>
              <a:t>.</a:t>
            </a:r>
            <a:endParaRPr lang="en-US" sz="2800" dirty="0" smtClean="0">
              <a:solidFill>
                <a:srgbClr val="92D050"/>
              </a:solidFill>
              <a:latin typeface="Times New Roman" pitchFamily="18" charset="0"/>
              <a:cs typeface="B Zar"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39267">
                                            <p:txEl>
                                              <p:pRg st="0" end="0"/>
                                            </p:txEl>
                                          </p:spTgt>
                                        </p:tgtEl>
                                        <p:attrNameLst>
                                          <p:attrName>style.visibility</p:attrName>
                                        </p:attrNameLst>
                                      </p:cBhvr>
                                      <p:to>
                                        <p:strVal val="visible"/>
                                      </p:to>
                                    </p:set>
                                    <p:anim calcmode="lin" valueType="num">
                                      <p:cBhvr additive="base">
                                        <p:cTn id="7" dur="500" fill="hold"/>
                                        <p:tgtEl>
                                          <p:spTgt spid="139267">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3926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39267">
                                            <p:txEl>
                                              <p:pRg st="1" end="1"/>
                                            </p:txEl>
                                          </p:spTgt>
                                        </p:tgtEl>
                                        <p:attrNameLst>
                                          <p:attrName>style.visibility</p:attrName>
                                        </p:attrNameLst>
                                      </p:cBhvr>
                                      <p:to>
                                        <p:strVal val="visible"/>
                                      </p:to>
                                    </p:set>
                                    <p:anim calcmode="lin" valueType="num">
                                      <p:cBhvr additive="base">
                                        <p:cTn id="13" dur="500" fill="hold"/>
                                        <p:tgtEl>
                                          <p:spTgt spid="139267">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3926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39267">
                                            <p:txEl>
                                              <p:pRg st="2" end="2"/>
                                            </p:txEl>
                                          </p:spTgt>
                                        </p:tgtEl>
                                        <p:attrNameLst>
                                          <p:attrName>style.visibility</p:attrName>
                                        </p:attrNameLst>
                                      </p:cBhvr>
                                      <p:to>
                                        <p:strVal val="visible"/>
                                      </p:to>
                                    </p:set>
                                    <p:anim calcmode="lin" valueType="num">
                                      <p:cBhvr additive="base">
                                        <p:cTn id="19" dur="500" fill="hold"/>
                                        <p:tgtEl>
                                          <p:spTgt spid="139267">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3926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39267">
                                            <p:txEl>
                                              <p:pRg st="3" end="3"/>
                                            </p:txEl>
                                          </p:spTgt>
                                        </p:tgtEl>
                                        <p:attrNameLst>
                                          <p:attrName>style.visibility</p:attrName>
                                        </p:attrNameLst>
                                      </p:cBhvr>
                                      <p:to>
                                        <p:strVal val="visible"/>
                                      </p:to>
                                    </p:set>
                                    <p:anim calcmode="lin" valueType="num">
                                      <p:cBhvr additive="base">
                                        <p:cTn id="25" dur="500" fill="hold"/>
                                        <p:tgtEl>
                                          <p:spTgt spid="139267">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13926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139267">
                                            <p:txEl>
                                              <p:pRg st="4" end="4"/>
                                            </p:txEl>
                                          </p:spTgt>
                                        </p:tgtEl>
                                        <p:attrNameLst>
                                          <p:attrName>style.visibility</p:attrName>
                                        </p:attrNameLst>
                                      </p:cBhvr>
                                      <p:to>
                                        <p:strVal val="visible"/>
                                      </p:to>
                                    </p:set>
                                    <p:anim calcmode="lin" valueType="num">
                                      <p:cBhvr additive="base">
                                        <p:cTn id="31" dur="500" fill="hold"/>
                                        <p:tgtEl>
                                          <p:spTgt spid="139267">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13926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139267">
                                            <p:txEl>
                                              <p:pRg st="5" end="5"/>
                                            </p:txEl>
                                          </p:spTgt>
                                        </p:tgtEl>
                                        <p:attrNameLst>
                                          <p:attrName>style.visibility</p:attrName>
                                        </p:attrNameLst>
                                      </p:cBhvr>
                                      <p:to>
                                        <p:strVal val="visible"/>
                                      </p:to>
                                    </p:set>
                                    <p:anim calcmode="lin" valueType="num">
                                      <p:cBhvr additive="base">
                                        <p:cTn id="37" dur="500" fill="hold"/>
                                        <p:tgtEl>
                                          <p:spTgt spid="139267">
                                            <p:txEl>
                                              <p:pRg st="5" end="5"/>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139267">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267" grpId="0" build="p" bldLvl="5" autoUpdateAnimBg="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ChangeArrowheads="1"/>
          </p:cNvSpPr>
          <p:nvPr/>
        </p:nvSpPr>
        <p:spPr bwMode="auto">
          <a:xfrm>
            <a:off x="304800" y="1295400"/>
            <a:ext cx="8229600" cy="1485022"/>
          </a:xfrm>
          <a:prstGeom prst="rect">
            <a:avLst/>
          </a:prstGeom>
          <a:ln>
            <a:headEnd/>
            <a:tailEnd/>
          </a:ln>
        </p:spPr>
        <p:style>
          <a:lnRef idx="3">
            <a:schemeClr val="lt1"/>
          </a:lnRef>
          <a:fillRef idx="1">
            <a:schemeClr val="accent4"/>
          </a:fillRef>
          <a:effectRef idx="1">
            <a:schemeClr val="accent4"/>
          </a:effectRef>
          <a:fontRef idx="minor">
            <a:schemeClr val="lt1"/>
          </a:fontRef>
        </p:style>
        <p:txBody>
          <a:bodyPr wrap="square">
            <a:spAutoFit/>
          </a:bodyPr>
          <a:lstStyle/>
          <a:p>
            <a:pPr marL="457200" indent="-457200" algn="just" rtl="1">
              <a:buFont typeface="Wingdings" pitchFamily="2" charset="2"/>
              <a:buChar char="ü"/>
            </a:pPr>
            <a:r>
              <a:rPr lang="ar-SA" sz="4000" dirty="0">
                <a:cs typeface="B Zar" pitchFamily="2" charset="-78"/>
              </a:rPr>
              <a:t>  نظريه‌هاي موجود </a:t>
            </a:r>
            <a:endParaRPr lang="ar-SA" dirty="0">
              <a:cs typeface="Mitra" pitchFamily="2" charset="-78"/>
            </a:endParaRPr>
          </a:p>
          <a:p>
            <a:pPr marL="457200" indent="-457200" algn="just" rtl="1">
              <a:buFont typeface="Wingdings" pitchFamily="2" charset="2"/>
              <a:buChar char="ü"/>
            </a:pPr>
            <a:endParaRPr lang="ar-SA" sz="1050" dirty="0">
              <a:cs typeface="Mitra" pitchFamily="2" charset="-78"/>
            </a:endParaRPr>
          </a:p>
          <a:p>
            <a:pPr marL="457200" indent="-457200" algn="just" rtl="1">
              <a:buFont typeface="Wingdings" pitchFamily="2" charset="2"/>
              <a:buChar char="ü"/>
            </a:pPr>
            <a:r>
              <a:rPr lang="ar-SA" sz="4000" dirty="0">
                <a:cs typeface="B Zar" pitchFamily="2" charset="-78"/>
              </a:rPr>
              <a:t>تحقيقات انجام شده قبلي </a:t>
            </a:r>
          </a:p>
        </p:txBody>
      </p:sp>
      <p:sp>
        <p:nvSpPr>
          <p:cNvPr id="39939" name="Rectangle 3"/>
          <p:cNvSpPr>
            <a:spLocks noChangeArrowheads="1"/>
          </p:cNvSpPr>
          <p:nvPr/>
        </p:nvSpPr>
        <p:spPr bwMode="auto">
          <a:xfrm>
            <a:off x="304800" y="381000"/>
            <a:ext cx="8229600" cy="769441"/>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square">
            <a:spAutoFit/>
          </a:bodyPr>
          <a:lstStyle/>
          <a:p>
            <a:pPr algn="ctr">
              <a:spcBef>
                <a:spcPct val="0"/>
              </a:spcBef>
            </a:pPr>
            <a:r>
              <a:rPr lang="ar-SA" sz="4400" b="1" dirty="0">
                <a:solidFill>
                  <a:srgbClr val="FFFF00"/>
                </a:solidFill>
                <a:cs typeface="Mitra" pitchFamily="2" charset="-78"/>
              </a:rPr>
              <a:t>منابع فرضيه‌ها</a:t>
            </a:r>
            <a:endParaRPr lang="ar-SA" sz="3600" b="1" dirty="0">
              <a:solidFill>
                <a:srgbClr val="FFFF00"/>
              </a:solidFill>
              <a:cs typeface="Mitra" pitchFamily="2" charset="-78"/>
            </a:endParaRPr>
          </a:p>
        </p:txBody>
      </p:sp>
      <p:sp>
        <p:nvSpPr>
          <p:cNvPr id="39940" name="Rectangle 4"/>
          <p:cNvSpPr>
            <a:spLocks noChangeArrowheads="1"/>
          </p:cNvSpPr>
          <p:nvPr/>
        </p:nvSpPr>
        <p:spPr bwMode="auto">
          <a:xfrm>
            <a:off x="457200" y="4114800"/>
            <a:ext cx="8229600" cy="2516073"/>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wrap="square">
            <a:spAutoFit/>
          </a:bodyPr>
          <a:lstStyle/>
          <a:p>
            <a:pPr algn="just" rtl="1">
              <a:lnSpc>
                <a:spcPct val="150000"/>
              </a:lnSpc>
              <a:spcBef>
                <a:spcPct val="0"/>
              </a:spcBef>
            </a:pPr>
            <a:r>
              <a:rPr lang="ar-SA" sz="3600" dirty="0" smtClean="0">
                <a:solidFill>
                  <a:schemeClr val="tx2"/>
                </a:solidFill>
              </a:rPr>
              <a:t> </a:t>
            </a:r>
            <a:r>
              <a:rPr lang="ar-SA" sz="3600" dirty="0">
                <a:cs typeface="B Zar" pitchFamily="2" charset="-78"/>
              </a:rPr>
              <a:t>پس از </a:t>
            </a:r>
            <a:r>
              <a:rPr lang="ar-SA" sz="3600" dirty="0" smtClean="0">
                <a:cs typeface="B Zar" pitchFamily="2" charset="-78"/>
              </a:rPr>
              <a:t>آنك</a:t>
            </a:r>
            <a:r>
              <a:rPr lang="en-US" sz="3600" dirty="0" smtClean="0">
                <a:cs typeface="B Zar" pitchFamily="2" charset="-78"/>
              </a:rPr>
              <a:t> </a:t>
            </a:r>
            <a:r>
              <a:rPr lang="ar-SA" sz="3600" dirty="0" smtClean="0">
                <a:cs typeface="B Zar" pitchFamily="2" charset="-78"/>
              </a:rPr>
              <a:t>ه </a:t>
            </a:r>
            <a:r>
              <a:rPr lang="ar-SA" sz="3600" dirty="0">
                <a:cs typeface="B Zar" pitchFamily="2" charset="-78"/>
              </a:rPr>
              <a:t>فرضيه صورتبندي شد , درستي و نادرستي آن بايد به محك آزمايش گذاشته شود تا اعتبار نهايي آن مشخص شود اين امر را آزمون فرضيه مي‌گويند </a:t>
            </a:r>
            <a:r>
              <a:rPr lang="ar-SA" sz="3600" dirty="0"/>
              <a:t>. </a:t>
            </a:r>
          </a:p>
        </p:txBody>
      </p:sp>
      <p:sp>
        <p:nvSpPr>
          <p:cNvPr id="39941" name="Rectangle 5"/>
          <p:cNvSpPr>
            <a:spLocks noChangeArrowheads="1"/>
          </p:cNvSpPr>
          <p:nvPr/>
        </p:nvSpPr>
        <p:spPr bwMode="auto">
          <a:xfrm>
            <a:off x="304800" y="3200400"/>
            <a:ext cx="8153400" cy="707886"/>
          </a:xfrm>
          <a:prstGeom prst="rect">
            <a:avLst/>
          </a:prstGeom>
          <a:ln>
            <a:headEnd/>
            <a:tailEnd/>
          </a:ln>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algn="ctr" rtl="1">
              <a:spcBef>
                <a:spcPct val="0"/>
              </a:spcBef>
            </a:pPr>
            <a:r>
              <a:rPr lang="ar-SA" sz="4000" b="1" dirty="0">
                <a:solidFill>
                  <a:srgbClr val="FFFF00"/>
                </a:solidFill>
                <a:cs typeface="B Zar" pitchFamily="2" charset="-78"/>
              </a:rPr>
              <a:t>آزمون فرضيه :</a:t>
            </a:r>
            <a:r>
              <a:rPr lang="en-US" sz="4000" b="1" dirty="0">
                <a:solidFill>
                  <a:srgbClr val="FFFF00"/>
                </a:solidFill>
                <a:cs typeface="B Zar" pitchFamily="2" charset="-78"/>
              </a:rPr>
              <a:t> </a:t>
            </a:r>
            <a:r>
              <a:rPr lang="en-US" sz="3200" b="1" dirty="0">
                <a:solidFill>
                  <a:srgbClr val="FFFF00"/>
                </a:solidFill>
                <a:cs typeface="B Zar" pitchFamily="2" charset="-78"/>
              </a:rPr>
              <a:t>testing the hypothesis        </a:t>
            </a:r>
            <a:r>
              <a:rPr lang="ar-SA" sz="4000" b="1" dirty="0">
                <a:solidFill>
                  <a:srgbClr val="FFFF00"/>
                </a:solidFill>
                <a:cs typeface="B Zar" pitchFamily="2" charset="-78"/>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9939"/>
                                        </p:tgtEl>
                                        <p:attrNameLst>
                                          <p:attrName>style.visibility</p:attrName>
                                        </p:attrNameLst>
                                      </p:cBhvr>
                                      <p:to>
                                        <p:strVal val="visible"/>
                                      </p:to>
                                    </p:set>
                                    <p:animEffect transition="in" filter="wipe(up)">
                                      <p:cBhvr>
                                        <p:cTn id="7" dur="500"/>
                                        <p:tgtEl>
                                          <p:spTgt spid="3993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9938">
                                            <p:txEl>
                                              <p:pRg st="0" end="0"/>
                                            </p:txEl>
                                          </p:spTgt>
                                        </p:tgtEl>
                                        <p:attrNameLst>
                                          <p:attrName>style.visibility</p:attrName>
                                        </p:attrNameLst>
                                      </p:cBhvr>
                                      <p:to>
                                        <p:strVal val="visible"/>
                                      </p:to>
                                    </p:set>
                                    <p:animEffect transition="in" filter="wipe(up)">
                                      <p:cBhvr>
                                        <p:cTn id="12" dur="500"/>
                                        <p:tgtEl>
                                          <p:spTgt spid="3993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9938">
                                            <p:txEl>
                                              <p:pRg st="2" end="2"/>
                                            </p:txEl>
                                          </p:spTgt>
                                        </p:tgtEl>
                                        <p:attrNameLst>
                                          <p:attrName>style.visibility</p:attrName>
                                        </p:attrNameLst>
                                      </p:cBhvr>
                                      <p:to>
                                        <p:strVal val="visible"/>
                                      </p:to>
                                    </p:set>
                                    <p:animEffect transition="in" filter="wipe(up)">
                                      <p:cBhvr>
                                        <p:cTn id="17" dur="500"/>
                                        <p:tgtEl>
                                          <p:spTgt spid="3993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9941"/>
                                        </p:tgtEl>
                                        <p:attrNameLst>
                                          <p:attrName>style.visibility</p:attrName>
                                        </p:attrNameLst>
                                      </p:cBhvr>
                                      <p:to>
                                        <p:strVal val="visible"/>
                                      </p:to>
                                    </p:set>
                                    <p:animEffect transition="in" filter="wipe(left)">
                                      <p:cBhvr>
                                        <p:cTn id="22" dur="500"/>
                                        <p:tgtEl>
                                          <p:spTgt spid="3994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39940"/>
                                        </p:tgtEl>
                                        <p:attrNameLst>
                                          <p:attrName>style.visibility</p:attrName>
                                        </p:attrNameLst>
                                      </p:cBhvr>
                                      <p:to>
                                        <p:strVal val="visible"/>
                                      </p:to>
                                    </p:set>
                                    <p:animEffect transition="in" filter="wipe(up)">
                                      <p:cBhvr>
                                        <p:cTn id="27" dur="500"/>
                                        <p:tgtEl>
                                          <p:spTgt spid="399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8" grpId="0" build="p" autoUpdateAnimBg="0"/>
      <p:bldP spid="39939" grpId="0" animBg="1" autoUpdateAnimBg="0"/>
      <p:bldP spid="39940" grpId="0" animBg="1" autoUpdateAnimBg="0"/>
      <p:bldP spid="39941" grpId="0" animBg="1" autoUpdateAnimBg="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02362"/>
          </a:xfrm>
        </p:spPr>
        <p:txBody>
          <a:bodyPr>
            <a:normAutofit/>
          </a:bodyPr>
          <a:lstStyle/>
          <a:p>
            <a:r>
              <a:rPr lang="fa-IR" sz="8000" dirty="0" smtClean="0">
                <a:cs typeface="B Titr" pitchFamily="2" charset="-78"/>
              </a:rPr>
              <a:t>جلسه هفتم</a:t>
            </a:r>
            <a:endParaRPr lang="fa-IR" sz="8000" dirty="0">
              <a:cs typeface="B Titr" pitchFamily="2" charset="-78"/>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idx="1"/>
          </p:nvPr>
        </p:nvSpPr>
        <p:spPr>
          <a:xfrm>
            <a:off x="228600" y="228600"/>
            <a:ext cx="8686800" cy="6324600"/>
          </a:xfrm>
        </p:spPr>
        <p:style>
          <a:lnRef idx="0">
            <a:schemeClr val="accent1"/>
          </a:lnRef>
          <a:fillRef idx="3">
            <a:schemeClr val="accent1"/>
          </a:fillRef>
          <a:effectRef idx="3">
            <a:schemeClr val="accent1"/>
          </a:effectRef>
          <a:fontRef idx="minor">
            <a:schemeClr val="lt1"/>
          </a:fontRef>
        </p:style>
        <p:txBody>
          <a:bodyPr>
            <a:normAutofit fontScale="92500" lnSpcReduction="10000"/>
          </a:bodyPr>
          <a:lstStyle/>
          <a:p>
            <a:pPr algn="ctr" rtl="1">
              <a:lnSpc>
                <a:spcPct val="120000"/>
              </a:lnSpc>
            </a:pPr>
            <a:r>
              <a:rPr lang="fa-IR" sz="5100" b="1" dirty="0" smtClean="0">
                <a:cs typeface="B Mitra" pitchFamily="2" charset="-78"/>
              </a:rPr>
              <a:t>تعیین </a:t>
            </a:r>
            <a:r>
              <a:rPr lang="fa-IR" sz="5100" b="1" dirty="0">
                <a:cs typeface="B Mitra" pitchFamily="2" charset="-78"/>
              </a:rPr>
              <a:t>متغیرهای تحقیق و تعریف مفهومی و عملیاتی </a:t>
            </a:r>
            <a:r>
              <a:rPr lang="fa-IR" sz="5100" b="1" dirty="0" smtClean="0">
                <a:cs typeface="B Mitra" pitchFamily="2" charset="-78"/>
              </a:rPr>
              <a:t>آن ها </a:t>
            </a:r>
            <a:endParaRPr lang="fa-IR" sz="5100" b="1" dirty="0">
              <a:cs typeface="B Mitra" pitchFamily="2" charset="-78"/>
            </a:endParaRPr>
          </a:p>
          <a:p>
            <a:pPr algn="just" rtl="1">
              <a:lnSpc>
                <a:spcPct val="120000"/>
              </a:lnSpc>
            </a:pPr>
            <a:r>
              <a:rPr lang="fa-IR" sz="3000" dirty="0">
                <a:cs typeface="B Mitra" pitchFamily="2" charset="-78"/>
              </a:rPr>
              <a:t>متغیر : به هر چیزی که ثابت نیست و تغییر می کند و کم یا زیاد می شود متغیر گویند. مثل سن، درآمد، هوش. </a:t>
            </a:r>
          </a:p>
          <a:p>
            <a:pPr algn="just" rtl="1">
              <a:lnSpc>
                <a:spcPct val="120000"/>
              </a:lnSpc>
            </a:pPr>
            <a:r>
              <a:rPr lang="fa-IR" sz="3000" dirty="0">
                <a:cs typeface="B Mitra" pitchFamily="2" charset="-78"/>
              </a:rPr>
              <a:t>در </a:t>
            </a:r>
            <a:r>
              <a:rPr lang="fa-IR" sz="3000" dirty="0" smtClean="0">
                <a:cs typeface="B Mitra" pitchFamily="2" charset="-78"/>
              </a:rPr>
              <a:t>تحقیق، </a:t>
            </a:r>
            <a:r>
              <a:rPr lang="fa-IR" sz="3000" dirty="0">
                <a:cs typeface="B Mitra" pitchFamily="2" charset="-78"/>
              </a:rPr>
              <a:t>متغیر چیزی است که ثابت نیست . مقادیر و ارزش های مختلفی را می پذیرد و محقق قصد دارد در مورد آن اطلاعات به دست آورد. </a:t>
            </a:r>
          </a:p>
          <a:p>
            <a:pPr algn="just" rtl="1">
              <a:lnSpc>
                <a:spcPct val="120000"/>
              </a:lnSpc>
            </a:pPr>
            <a:r>
              <a:rPr lang="fa-IR" sz="3000" dirty="0">
                <a:cs typeface="B Mitra" pitchFamily="2" charset="-78"/>
              </a:rPr>
              <a:t>مثل : بین </a:t>
            </a:r>
            <a:r>
              <a:rPr lang="fa-IR" sz="3000" u="sng" dirty="0">
                <a:cs typeface="B Mitra" pitchFamily="2" charset="-78"/>
              </a:rPr>
              <a:t>میزان مطالعه</a:t>
            </a:r>
            <a:r>
              <a:rPr lang="fa-IR" sz="3000" dirty="0">
                <a:cs typeface="B Mitra" pitchFamily="2" charset="-78"/>
              </a:rPr>
              <a:t> و </a:t>
            </a:r>
            <a:r>
              <a:rPr lang="fa-IR" sz="3000" u="sng" dirty="0">
                <a:cs typeface="B Mitra" pitchFamily="2" charset="-78"/>
              </a:rPr>
              <a:t>پیشرفت تحصیلی</a:t>
            </a:r>
            <a:r>
              <a:rPr lang="fa-IR" sz="3000" dirty="0">
                <a:cs typeface="B Mitra" pitchFamily="2" charset="-78"/>
              </a:rPr>
              <a:t> رابطه وجود دارد. </a:t>
            </a:r>
          </a:p>
          <a:p>
            <a:pPr algn="just" rtl="1">
              <a:lnSpc>
                <a:spcPct val="120000"/>
              </a:lnSpc>
            </a:pPr>
            <a:r>
              <a:rPr lang="fa-IR" sz="3000" dirty="0">
                <a:cs typeface="B Mitra" pitchFamily="2" charset="-78"/>
              </a:rPr>
              <a:t>بین </a:t>
            </a:r>
            <a:r>
              <a:rPr lang="fa-IR" sz="3000" u="sng" dirty="0">
                <a:cs typeface="B Mitra" pitchFamily="2" charset="-78"/>
              </a:rPr>
              <a:t>عزت نفس</a:t>
            </a:r>
            <a:r>
              <a:rPr lang="fa-IR" sz="3000" dirty="0">
                <a:cs typeface="B Mitra" pitchFamily="2" charset="-78"/>
              </a:rPr>
              <a:t> و </a:t>
            </a:r>
            <a:r>
              <a:rPr lang="fa-IR" sz="3000" u="sng" dirty="0">
                <a:cs typeface="B Mitra" pitchFamily="2" charset="-78"/>
              </a:rPr>
              <a:t>رشد اجتماعی</a:t>
            </a:r>
            <a:r>
              <a:rPr lang="fa-IR" sz="3000" dirty="0">
                <a:cs typeface="B Mitra" pitchFamily="2" charset="-78"/>
              </a:rPr>
              <a:t> دانش آموزان دختر دوره ی </a:t>
            </a:r>
            <a:r>
              <a:rPr lang="fa-IR" sz="3000" dirty="0" smtClean="0">
                <a:cs typeface="B Mitra" pitchFamily="2" charset="-78"/>
              </a:rPr>
              <a:t>متوسطه </a:t>
            </a:r>
            <a:r>
              <a:rPr lang="fa-IR" sz="3000" dirty="0">
                <a:cs typeface="B Mitra" pitchFamily="2" charset="-78"/>
              </a:rPr>
              <a:t>شهر اراک رابطه وجود دارد. </a:t>
            </a:r>
          </a:p>
          <a:p>
            <a:pPr algn="just" rtl="1">
              <a:lnSpc>
                <a:spcPct val="120000"/>
              </a:lnSpc>
            </a:pPr>
            <a:r>
              <a:rPr lang="fa-IR" sz="3000" dirty="0">
                <a:cs typeface="B Mitra" pitchFamily="2" charset="-78"/>
              </a:rPr>
              <a:t>بررسی </a:t>
            </a:r>
            <a:r>
              <a:rPr lang="fa-IR" sz="3000" u="sng" dirty="0">
                <a:cs typeface="B Mitra" pitchFamily="2" charset="-78"/>
              </a:rPr>
              <a:t>عوامل مؤثر بر ترغیب</a:t>
            </a:r>
            <a:r>
              <a:rPr lang="fa-IR" sz="3000" dirty="0">
                <a:cs typeface="B Mitra" pitchFamily="2" charset="-78"/>
              </a:rPr>
              <a:t> دانش آموزان دختر دوره ی متوسطه </a:t>
            </a:r>
            <a:r>
              <a:rPr lang="fa-IR" sz="3000" dirty="0" smtClean="0">
                <a:cs typeface="B Mitra" pitchFamily="2" charset="-78"/>
              </a:rPr>
              <a:t>تهران </a:t>
            </a:r>
            <a:r>
              <a:rPr lang="fa-IR" sz="3000" dirty="0">
                <a:cs typeface="B Mitra" pitchFamily="2" charset="-78"/>
              </a:rPr>
              <a:t>به </a:t>
            </a:r>
            <a:r>
              <a:rPr lang="fa-IR" sz="3000" u="sng" dirty="0">
                <a:cs typeface="B Mitra" pitchFamily="2" charset="-78"/>
              </a:rPr>
              <a:t>نماز جماعت</a:t>
            </a:r>
            <a:r>
              <a:rPr lang="fa-IR" sz="3000" dirty="0">
                <a:cs typeface="B Mitra" pitchFamily="2" charset="-78"/>
              </a:rPr>
              <a:t> </a:t>
            </a:r>
          </a:p>
        </p:txBody>
      </p:sp>
    </p:spTree>
  </p:cSld>
  <p:clrMapOvr>
    <a:masterClrMapping/>
  </p:clrMapOvr>
  <p:transition>
    <p:cover dir="u"/>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57200" y="307975"/>
            <a:ext cx="8229600" cy="987425"/>
          </a:xfrm>
        </p:spPr>
        <p:style>
          <a:lnRef idx="0">
            <a:schemeClr val="dk1"/>
          </a:lnRef>
          <a:fillRef idx="3">
            <a:schemeClr val="dk1"/>
          </a:fillRef>
          <a:effectRef idx="3">
            <a:schemeClr val="dk1"/>
          </a:effectRef>
          <a:fontRef idx="minor">
            <a:schemeClr val="lt1"/>
          </a:fontRef>
        </p:style>
        <p:txBody>
          <a:bodyPr/>
          <a:lstStyle/>
          <a:p>
            <a:pPr rtl="1"/>
            <a:r>
              <a:rPr lang="fa-IR" sz="4000" b="1" dirty="0">
                <a:cs typeface="B Mitra" pitchFamily="2" charset="-78"/>
              </a:rPr>
              <a:t>تعریف مفهومی و عملیاتی متغیر</a:t>
            </a:r>
            <a:endParaRPr lang="en-US" sz="4000" b="1" dirty="0">
              <a:cs typeface="B Mitra" pitchFamily="2" charset="-78"/>
            </a:endParaRPr>
          </a:p>
        </p:txBody>
      </p:sp>
      <p:sp>
        <p:nvSpPr>
          <p:cNvPr id="41987" name="Rectangle 3"/>
          <p:cNvSpPr>
            <a:spLocks noGrp="1" noChangeArrowheads="1"/>
          </p:cNvSpPr>
          <p:nvPr>
            <p:ph idx="1"/>
          </p:nvPr>
        </p:nvSpPr>
        <p:spPr>
          <a:xfrm>
            <a:off x="381000" y="1447800"/>
            <a:ext cx="8229600" cy="4767282"/>
          </a:xfrm>
        </p:spPr>
        <p:style>
          <a:lnRef idx="1">
            <a:schemeClr val="dk1"/>
          </a:lnRef>
          <a:fillRef idx="2">
            <a:schemeClr val="dk1"/>
          </a:fillRef>
          <a:effectRef idx="1">
            <a:schemeClr val="dk1"/>
          </a:effectRef>
          <a:fontRef idx="minor">
            <a:schemeClr val="dk1"/>
          </a:fontRef>
        </p:style>
        <p:txBody>
          <a:bodyPr>
            <a:normAutofit/>
          </a:bodyPr>
          <a:lstStyle/>
          <a:p>
            <a:pPr algn="just" rtl="1">
              <a:lnSpc>
                <a:spcPct val="120000"/>
              </a:lnSpc>
            </a:pPr>
            <a:r>
              <a:rPr lang="fa-IR" sz="3400" dirty="0">
                <a:cs typeface="B Mitra" pitchFamily="2" charset="-78"/>
              </a:rPr>
              <a:t>الف) تعریف مفهومی تعریفی است که معمولاً برای یک واژه در فرهنگ لغات و یا کتب دیگر آمده و پژوهشگر می تواند عیناً </a:t>
            </a:r>
            <a:r>
              <a:rPr lang="fa-IR" sz="3400" dirty="0" smtClean="0">
                <a:cs typeface="B Mitra" pitchFamily="2" charset="-78"/>
              </a:rPr>
              <a:t>آن ها </a:t>
            </a:r>
            <a:r>
              <a:rPr lang="fa-IR" sz="3400" dirty="0">
                <a:cs typeface="B Mitra" pitchFamily="2" charset="-78"/>
              </a:rPr>
              <a:t>را با ذکر مأخذ در تحقیق خود آورده و مورد استفاده قرار دهد. </a:t>
            </a:r>
          </a:p>
          <a:p>
            <a:pPr algn="just" rtl="1">
              <a:lnSpc>
                <a:spcPct val="120000"/>
              </a:lnSpc>
            </a:pPr>
            <a:r>
              <a:rPr lang="fa-IR" sz="3400" dirty="0">
                <a:cs typeface="B Mitra" pitchFamily="2" charset="-78"/>
              </a:rPr>
              <a:t>تعریف عملیاتی : محقق روشی را که برای اندازه گیری یک متغیر در تحقیق خود در نظر می گیرد را تعریف عملیاتی می گویند. </a:t>
            </a:r>
          </a:p>
          <a:p>
            <a:pPr algn="just" rtl="1">
              <a:lnSpc>
                <a:spcPct val="120000"/>
              </a:lnSpc>
            </a:pPr>
            <a:r>
              <a:rPr lang="fa-IR" sz="3400" dirty="0">
                <a:cs typeface="B Mitra" pitchFamily="2" charset="-78"/>
              </a:rPr>
              <a:t>منظور پژوهشگر از مفهوم </a:t>
            </a:r>
            <a:r>
              <a:rPr lang="fa-IR" sz="3400" dirty="0" smtClean="0">
                <a:cs typeface="B Mitra" pitchFamily="2" charset="-78"/>
              </a:rPr>
              <a:t>مورد نظر </a:t>
            </a:r>
            <a:r>
              <a:rPr lang="fa-IR" sz="3400" dirty="0">
                <a:cs typeface="B Mitra" pitchFamily="2" charset="-78"/>
              </a:rPr>
              <a:t>و </a:t>
            </a:r>
            <a:r>
              <a:rPr lang="fa-IR" sz="3400" dirty="0" smtClean="0">
                <a:cs typeface="B Mitra" pitchFamily="2" charset="-78"/>
              </a:rPr>
              <a:t>این که </a:t>
            </a:r>
            <a:r>
              <a:rPr lang="fa-IR" sz="3400" dirty="0">
                <a:cs typeface="B Mitra" pitchFamily="2" charset="-78"/>
              </a:rPr>
              <a:t>چگونه متغیر را مورد سنجش قرار خواهد داد. </a:t>
            </a:r>
            <a:endParaRPr lang="en-US" sz="3400" dirty="0">
              <a:cs typeface="B Mitra" pitchFamily="2" charset="-78"/>
            </a:endParaRPr>
          </a:p>
        </p:txBody>
      </p:sp>
    </p:spTree>
  </p:cSld>
  <p:clrMapOvr>
    <a:masterClrMapping/>
  </p:clrMapOvr>
  <p:transition>
    <p:checke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457200" y="79375"/>
            <a:ext cx="8229600" cy="987425"/>
          </a:xfrm>
        </p:spPr>
        <p:style>
          <a:lnRef idx="0">
            <a:schemeClr val="accent4"/>
          </a:lnRef>
          <a:fillRef idx="3">
            <a:schemeClr val="accent4"/>
          </a:fillRef>
          <a:effectRef idx="3">
            <a:schemeClr val="accent4"/>
          </a:effectRef>
          <a:fontRef idx="minor">
            <a:schemeClr val="lt1"/>
          </a:fontRef>
        </p:style>
        <p:txBody>
          <a:bodyPr>
            <a:normAutofit/>
          </a:bodyPr>
          <a:lstStyle/>
          <a:p>
            <a:pPr rtl="1"/>
            <a:r>
              <a:rPr lang="fa-IR" sz="4800" b="1" dirty="0" smtClean="0">
                <a:solidFill>
                  <a:srgbClr val="FFFF00"/>
                </a:solidFill>
                <a:cs typeface="B Mitra" pitchFamily="2" charset="-78"/>
              </a:rPr>
              <a:t>9. انواع متغیرها </a:t>
            </a:r>
            <a:endParaRPr lang="en-US" sz="4800" b="1" dirty="0">
              <a:solidFill>
                <a:srgbClr val="FFFF00"/>
              </a:solidFill>
              <a:cs typeface="B Mitra" pitchFamily="2" charset="-78"/>
            </a:endParaRPr>
          </a:p>
        </p:txBody>
      </p:sp>
      <p:sp>
        <p:nvSpPr>
          <p:cNvPr id="44035" name="Rectangle 3"/>
          <p:cNvSpPr>
            <a:spLocks noGrp="1" noChangeArrowheads="1"/>
          </p:cNvSpPr>
          <p:nvPr>
            <p:ph idx="1"/>
          </p:nvPr>
        </p:nvSpPr>
        <p:spPr>
          <a:xfrm>
            <a:off x="381000" y="1219200"/>
            <a:ext cx="8229600" cy="5486400"/>
          </a:xfrm>
          <a:solidFill>
            <a:srgbClr val="00B0F0"/>
          </a:solidFill>
        </p:spPr>
        <p:style>
          <a:lnRef idx="1">
            <a:schemeClr val="accent4"/>
          </a:lnRef>
          <a:fillRef idx="2">
            <a:schemeClr val="accent4"/>
          </a:fillRef>
          <a:effectRef idx="1">
            <a:schemeClr val="accent4"/>
          </a:effectRef>
          <a:fontRef idx="minor">
            <a:schemeClr val="dk1"/>
          </a:fontRef>
        </p:style>
        <p:txBody>
          <a:bodyPr>
            <a:normAutofit fontScale="92500" lnSpcReduction="10000"/>
          </a:bodyPr>
          <a:lstStyle/>
          <a:p>
            <a:pPr algn="just" rtl="1">
              <a:lnSpc>
                <a:spcPct val="120000"/>
              </a:lnSpc>
              <a:buFont typeface="Wingdings" pitchFamily="2" charset="2"/>
              <a:buNone/>
            </a:pPr>
            <a:r>
              <a:rPr lang="fa-IR" sz="3500" b="1" dirty="0">
                <a:solidFill>
                  <a:srgbClr val="FFFF00"/>
                </a:solidFill>
                <a:cs typeface="B Mitra" pitchFamily="2" charset="-78"/>
              </a:rPr>
              <a:t>1- متغیرهای کمّی – کیفی : </a:t>
            </a:r>
          </a:p>
          <a:p>
            <a:pPr algn="just" rtl="1">
              <a:lnSpc>
                <a:spcPct val="120000"/>
              </a:lnSpc>
              <a:buFont typeface="Wingdings" pitchFamily="2" charset="2"/>
              <a:buNone/>
            </a:pPr>
            <a:r>
              <a:rPr lang="fa-IR" sz="3000" dirty="0">
                <a:cs typeface="B Mitra" pitchFamily="2" charset="-78"/>
              </a:rPr>
              <a:t>1-1- متغیرها کمّی </a:t>
            </a:r>
            <a:r>
              <a:rPr lang="fa-IR" sz="3000" b="1" dirty="0">
                <a:solidFill>
                  <a:srgbClr val="FFFF00"/>
                </a:solidFill>
                <a:cs typeface="B Mitra" pitchFamily="2" charset="-78"/>
              </a:rPr>
              <a:t>قابل اندازه گیری </a:t>
            </a:r>
            <a:r>
              <a:rPr lang="fa-IR" sz="3000" dirty="0">
                <a:cs typeface="B Mitra" pitchFamily="2" charset="-78"/>
              </a:rPr>
              <a:t>اند و می توان اندازه </a:t>
            </a:r>
            <a:r>
              <a:rPr lang="fa-IR" sz="3000" dirty="0" smtClean="0">
                <a:cs typeface="B Mitra" pitchFamily="2" charset="-78"/>
              </a:rPr>
              <a:t>آن ها </a:t>
            </a:r>
            <a:r>
              <a:rPr lang="fa-IR" sz="3000" dirty="0">
                <a:cs typeface="B Mitra" pitchFamily="2" charset="-78"/>
              </a:rPr>
              <a:t>را </a:t>
            </a:r>
            <a:r>
              <a:rPr lang="fa-IR" sz="3000" dirty="0" smtClean="0">
                <a:cs typeface="B Mitra" pitchFamily="2" charset="-78"/>
              </a:rPr>
              <a:t>به صورت </a:t>
            </a:r>
            <a:r>
              <a:rPr lang="fa-IR" sz="3000" b="1" dirty="0">
                <a:solidFill>
                  <a:srgbClr val="FFFF00"/>
                </a:solidFill>
                <a:cs typeface="B Mitra" pitchFamily="2" charset="-78"/>
              </a:rPr>
              <a:t>عددی</a:t>
            </a:r>
            <a:r>
              <a:rPr lang="fa-IR" sz="3000" dirty="0">
                <a:cs typeface="B Mitra" pitchFamily="2" charset="-78"/>
              </a:rPr>
              <a:t> نشان داد. و دو دسته اند: </a:t>
            </a:r>
          </a:p>
          <a:p>
            <a:pPr algn="just" rtl="1">
              <a:lnSpc>
                <a:spcPct val="120000"/>
              </a:lnSpc>
              <a:buFont typeface="Wingdings" pitchFamily="2" charset="2"/>
              <a:buNone/>
            </a:pPr>
            <a:r>
              <a:rPr lang="fa-IR" sz="3000" b="1" dirty="0">
                <a:solidFill>
                  <a:srgbClr val="FFFF00"/>
                </a:solidFill>
                <a:cs typeface="B Mitra" pitchFamily="2" charset="-78"/>
              </a:rPr>
              <a:t>الف) متغیرهای پیوسته : </a:t>
            </a:r>
            <a:r>
              <a:rPr lang="fa-IR" sz="3000" dirty="0">
                <a:cs typeface="B Mitra" pitchFamily="2" charset="-78"/>
              </a:rPr>
              <a:t>هر مقدار و اندازه ای را قبول می کنند. </a:t>
            </a:r>
            <a:r>
              <a:rPr lang="fa-IR" sz="3000" dirty="0" smtClean="0">
                <a:cs typeface="B Mitra" pitchFamily="2" charset="-78"/>
              </a:rPr>
              <a:t>( قد </a:t>
            </a:r>
            <a:r>
              <a:rPr lang="fa-IR" sz="3000" dirty="0">
                <a:cs typeface="B Mitra" pitchFamily="2" charset="-78"/>
              </a:rPr>
              <a:t>– درآمد – سن ) </a:t>
            </a:r>
          </a:p>
          <a:p>
            <a:pPr algn="just" rtl="1">
              <a:lnSpc>
                <a:spcPct val="120000"/>
              </a:lnSpc>
              <a:buFont typeface="Wingdings" pitchFamily="2" charset="2"/>
              <a:buNone/>
            </a:pPr>
            <a:r>
              <a:rPr lang="fa-IR" sz="3000" b="1" dirty="0">
                <a:solidFill>
                  <a:srgbClr val="FFFF00"/>
                </a:solidFill>
                <a:cs typeface="B Mitra" pitchFamily="2" charset="-78"/>
              </a:rPr>
              <a:t>ب) متغیرهای گسسته : </a:t>
            </a:r>
            <a:r>
              <a:rPr lang="fa-IR" sz="3000" dirty="0">
                <a:solidFill>
                  <a:srgbClr val="FFFF00"/>
                </a:solidFill>
                <a:cs typeface="B Mitra" pitchFamily="2" charset="-78"/>
              </a:rPr>
              <a:t>فقط اعداد اصلی </a:t>
            </a:r>
            <a:r>
              <a:rPr lang="fa-IR" sz="3000" dirty="0">
                <a:cs typeface="B Mitra" pitchFamily="2" charset="-78"/>
              </a:rPr>
              <a:t>و صحیح (نه اعشاری) را قبول می کنند. </a:t>
            </a:r>
            <a:r>
              <a:rPr lang="fa-IR" sz="3000" dirty="0" smtClean="0">
                <a:cs typeface="B Mitra" pitchFamily="2" charset="-78"/>
              </a:rPr>
              <a:t>( تعداد </a:t>
            </a:r>
            <a:r>
              <a:rPr lang="fa-IR" sz="3000" dirty="0">
                <a:cs typeface="B Mitra" pitchFamily="2" charset="-78"/>
              </a:rPr>
              <a:t>افراد یک کلاس ) </a:t>
            </a:r>
          </a:p>
          <a:p>
            <a:pPr algn="just" rtl="1">
              <a:lnSpc>
                <a:spcPct val="120000"/>
              </a:lnSpc>
              <a:buFont typeface="Wingdings" pitchFamily="2" charset="2"/>
              <a:buNone/>
            </a:pPr>
            <a:r>
              <a:rPr lang="fa-IR" sz="3500" b="1" dirty="0">
                <a:solidFill>
                  <a:srgbClr val="FFFF00"/>
                </a:solidFill>
                <a:cs typeface="B Mitra" pitchFamily="2" charset="-78"/>
              </a:rPr>
              <a:t>2-1- متغیرهای کیفی: </a:t>
            </a:r>
          </a:p>
          <a:p>
            <a:pPr algn="just" rtl="1">
              <a:lnSpc>
                <a:spcPct val="120000"/>
              </a:lnSpc>
              <a:buFont typeface="Wingdings" pitchFamily="2" charset="2"/>
              <a:buNone/>
            </a:pPr>
            <a:r>
              <a:rPr lang="fa-IR" sz="3000" dirty="0">
                <a:cs typeface="B Mitra" pitchFamily="2" charset="-78"/>
              </a:rPr>
              <a:t>قابل اندازه گیری </a:t>
            </a:r>
            <a:r>
              <a:rPr lang="fa-IR" sz="3000" dirty="0" smtClean="0">
                <a:cs typeface="B Mitra" pitchFamily="2" charset="-78"/>
              </a:rPr>
              <a:t>به صورت </a:t>
            </a:r>
            <a:r>
              <a:rPr lang="fa-IR" sz="3000" b="1" dirty="0">
                <a:solidFill>
                  <a:srgbClr val="FFFF00"/>
                </a:solidFill>
                <a:cs typeface="B Mitra" pitchFamily="2" charset="-78"/>
              </a:rPr>
              <a:t>کمّی و ریاضی نیستند </a:t>
            </a:r>
            <a:r>
              <a:rPr lang="fa-IR" sz="3000" dirty="0">
                <a:cs typeface="B Mitra" pitchFamily="2" charset="-78"/>
              </a:rPr>
              <a:t>. قابل </a:t>
            </a:r>
            <a:r>
              <a:rPr lang="fa-IR" sz="3000" b="1" dirty="0">
                <a:solidFill>
                  <a:srgbClr val="FFFF00"/>
                </a:solidFill>
                <a:cs typeface="B Mitra" pitchFamily="2" charset="-78"/>
              </a:rPr>
              <a:t>مرتب شدن و طبقه بندی </a:t>
            </a:r>
            <a:r>
              <a:rPr lang="fa-IR" sz="3000" dirty="0">
                <a:cs typeface="B Mitra" pitchFamily="2" charset="-78"/>
              </a:rPr>
              <a:t>هستند. مثل </a:t>
            </a:r>
            <a:r>
              <a:rPr lang="fa-IR" sz="3000" dirty="0" smtClean="0">
                <a:cs typeface="B Mitra" pitchFamily="2" charset="-78"/>
              </a:rPr>
              <a:t>گروه های </a:t>
            </a:r>
            <a:r>
              <a:rPr lang="fa-IR" sz="3000" dirty="0">
                <a:cs typeface="B Mitra" pitchFamily="2" charset="-78"/>
              </a:rPr>
              <a:t>خونی – تحصیلات </a:t>
            </a:r>
            <a:endParaRPr lang="en-US" sz="3000" dirty="0">
              <a:cs typeface="B Mitra" pitchFamily="2" charset="-78"/>
            </a:endParaRPr>
          </a:p>
        </p:txBody>
      </p:sp>
    </p:spTree>
  </p:cSld>
  <p:clrMapOvr>
    <a:masterClrMapping/>
  </p:clrMapOvr>
  <p:transition>
    <p:strips dir="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4"/>
          </a:lnRef>
          <a:fillRef idx="2">
            <a:schemeClr val="accent4"/>
          </a:fillRef>
          <a:effectRef idx="1">
            <a:schemeClr val="accent4"/>
          </a:effectRef>
          <a:fontRef idx="minor">
            <a:schemeClr val="dk1"/>
          </a:fontRef>
        </p:style>
        <p:txBody>
          <a:bodyPr/>
          <a:lstStyle/>
          <a:p>
            <a:r>
              <a:rPr lang="fa-IR" dirty="0" smtClean="0">
                <a:solidFill>
                  <a:srgbClr val="FF0000"/>
                </a:solidFill>
                <a:cs typeface="B Titr" pitchFamily="2" charset="-78"/>
              </a:rPr>
              <a:t>ویژگی های موضوع تحقیق</a:t>
            </a:r>
            <a:endParaRPr lang="en-US" dirty="0">
              <a:solidFill>
                <a:srgbClr val="FF0000"/>
              </a:solidFill>
              <a:cs typeface="B Titr" pitchFamily="2" charset="-78"/>
            </a:endParaRPr>
          </a:p>
        </p:txBody>
      </p:sp>
      <p:sp>
        <p:nvSpPr>
          <p:cNvPr id="3" name="Content Placeholder 2"/>
          <p:cNvSpPr>
            <a:spLocks noGrp="1"/>
          </p:cNvSpPr>
          <p:nvPr>
            <p:ph sz="half" idx="1"/>
          </p:nvPr>
        </p:nvSpPr>
        <p:spPr>
          <a:xfrm>
            <a:off x="4648200" y="1600200"/>
            <a:ext cx="4038600" cy="4648200"/>
          </a:xfrm>
        </p:spPr>
        <p:style>
          <a:lnRef idx="1">
            <a:schemeClr val="accent4"/>
          </a:lnRef>
          <a:fillRef idx="2">
            <a:schemeClr val="accent4"/>
          </a:fillRef>
          <a:effectRef idx="1">
            <a:schemeClr val="accent4"/>
          </a:effectRef>
          <a:fontRef idx="minor">
            <a:schemeClr val="dk1"/>
          </a:fontRef>
        </p:style>
        <p:txBody>
          <a:bodyPr>
            <a:normAutofit/>
          </a:bodyPr>
          <a:lstStyle/>
          <a:p>
            <a:pPr marL="173038" indent="-173038" algn="r" rtl="1">
              <a:lnSpc>
                <a:spcPct val="150000"/>
              </a:lnSpc>
              <a:buFont typeface="+mj-lt"/>
              <a:buAutoNum type="arabicPeriod"/>
            </a:pPr>
            <a:r>
              <a:rPr lang="fa-IR" sz="3600" dirty="0" smtClean="0">
                <a:cs typeface="B Zar" pitchFamily="2" charset="-78"/>
              </a:rPr>
              <a:t>علاقه پژوهشگر</a:t>
            </a:r>
          </a:p>
          <a:p>
            <a:pPr marL="173038" indent="-173038" algn="r" rtl="1">
              <a:lnSpc>
                <a:spcPct val="150000"/>
              </a:lnSpc>
              <a:buFont typeface="+mj-lt"/>
              <a:buAutoNum type="arabicPeriod"/>
            </a:pPr>
            <a:r>
              <a:rPr lang="fa-IR" sz="3600" dirty="0" smtClean="0">
                <a:cs typeface="B Zar" pitchFamily="2" charset="-78"/>
              </a:rPr>
              <a:t>بدیع بودن</a:t>
            </a:r>
          </a:p>
          <a:p>
            <a:pPr marL="173038" indent="-173038" algn="r" rtl="1">
              <a:lnSpc>
                <a:spcPct val="150000"/>
              </a:lnSpc>
              <a:buFont typeface="+mj-lt"/>
              <a:buAutoNum type="arabicPeriod"/>
            </a:pPr>
            <a:r>
              <a:rPr lang="fa-IR" sz="3600" dirty="0" smtClean="0">
                <a:cs typeface="B Zar" pitchFamily="2" charset="-78"/>
              </a:rPr>
              <a:t>پژوهش پذیر بودن</a:t>
            </a:r>
          </a:p>
          <a:p>
            <a:pPr marL="173038" indent="-173038" algn="r" rtl="1">
              <a:lnSpc>
                <a:spcPct val="150000"/>
              </a:lnSpc>
              <a:buFont typeface="+mj-lt"/>
              <a:buAutoNum type="arabicPeriod"/>
            </a:pPr>
            <a:r>
              <a:rPr lang="fa-IR" sz="3600" dirty="0" smtClean="0">
                <a:cs typeface="B Zar" pitchFamily="2" charset="-78"/>
              </a:rPr>
              <a:t>اهمیت و اولویت</a:t>
            </a:r>
          </a:p>
        </p:txBody>
      </p:sp>
      <p:sp>
        <p:nvSpPr>
          <p:cNvPr id="4" name="Content Placeholder 3"/>
          <p:cNvSpPr>
            <a:spLocks noGrp="1"/>
          </p:cNvSpPr>
          <p:nvPr>
            <p:ph sz="half" idx="2"/>
          </p:nvPr>
        </p:nvSpPr>
        <p:spPr>
          <a:xfrm>
            <a:off x="304800" y="1676400"/>
            <a:ext cx="4038600" cy="4602163"/>
          </a:xfrm>
        </p:spPr>
        <p:style>
          <a:lnRef idx="1">
            <a:schemeClr val="accent2"/>
          </a:lnRef>
          <a:fillRef idx="2">
            <a:schemeClr val="accent2"/>
          </a:fillRef>
          <a:effectRef idx="1">
            <a:schemeClr val="accent2"/>
          </a:effectRef>
          <a:fontRef idx="minor">
            <a:schemeClr val="dk1"/>
          </a:fontRef>
        </p:style>
        <p:txBody>
          <a:bodyPr/>
          <a:lstStyle/>
          <a:p>
            <a:pPr>
              <a:lnSpc>
                <a:spcPct val="150000"/>
              </a:lnSpc>
              <a:buNone/>
            </a:pPr>
            <a:r>
              <a:rPr lang="fa-IR" sz="3600" dirty="0" smtClean="0">
                <a:cs typeface="B Zar" pitchFamily="2" charset="-78"/>
              </a:rPr>
              <a:t>5.توانایی پژوهشگر</a:t>
            </a:r>
          </a:p>
          <a:p>
            <a:pPr>
              <a:lnSpc>
                <a:spcPct val="150000"/>
              </a:lnSpc>
              <a:buNone/>
            </a:pPr>
            <a:r>
              <a:rPr lang="fa-IR" sz="3600" dirty="0" smtClean="0">
                <a:cs typeface="B Zar" pitchFamily="2" charset="-78"/>
              </a:rPr>
              <a:t>6.منابع مادی</a:t>
            </a:r>
          </a:p>
          <a:p>
            <a:pPr>
              <a:lnSpc>
                <a:spcPct val="150000"/>
              </a:lnSpc>
              <a:buNone/>
            </a:pPr>
            <a:r>
              <a:rPr lang="fa-IR" sz="3600" dirty="0" smtClean="0">
                <a:cs typeface="B Zar" pitchFamily="2" charset="-78"/>
              </a:rPr>
              <a:t>7.منابع اطلاعاتی</a:t>
            </a:r>
          </a:p>
          <a:p>
            <a:pPr>
              <a:lnSpc>
                <a:spcPct val="150000"/>
              </a:lnSpc>
              <a:buNone/>
            </a:pPr>
            <a:r>
              <a:rPr lang="fa-IR" sz="3600" dirty="0" smtClean="0">
                <a:cs typeface="B Zar" pitchFamily="2" charset="-78"/>
              </a:rPr>
              <a:t>8.به صرفه بودن</a:t>
            </a:r>
            <a:endParaRPr lang="en-US" sz="3600" dirty="0" smtClean="0">
              <a:cs typeface="B Zar" pitchFamily="2" charset="-78"/>
            </a:endParaRPr>
          </a:p>
          <a:p>
            <a:endParaRPr lang="fa-IR" dirty="0"/>
          </a:p>
        </p:txBody>
      </p:sp>
      <p:pic>
        <p:nvPicPr>
          <p:cNvPr id="5" name="Recorded Sound">
            <a:hlinkClick r:id="" action="ppaction://media"/>
          </p:cNvPr>
          <p:cNvPicPr>
            <a:picLocks noRot="1" noChangeAspect="1"/>
          </p:cNvPicPr>
          <p:nvPr>
            <a:wavAudioFile r:embed="rId1" name="Recorded Sound"/>
          </p:nvPr>
        </p:nvPicPr>
        <p:blipFill>
          <a:blip r:embed="rId3"/>
          <a:stretch>
            <a:fillRect/>
          </a:stretch>
        </p:blipFill>
        <p:spPr>
          <a:xfrm>
            <a:off x="990600" y="457200"/>
            <a:ext cx="838200" cy="8382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95631" fill="hold"/>
                                        <p:tgtEl>
                                          <p:spTgt spid="5"/>
                                        </p:tgtEl>
                                      </p:cBhvr>
                                    </p:cmd>
                                  </p:childTnLst>
                                </p:cTn>
                              </p:par>
                            </p:childTnLst>
                          </p:cTn>
                        </p:par>
                      </p:childTnLst>
                    </p:cTn>
                  </p:par>
                </p:childTnLst>
              </p:cTn>
              <p:nextCondLst>
                <p:cond evt="onClick" delay="0">
                  <p:tgtEl>
                    <p:spTgt spid="5"/>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2"/>
          <p:cNvSpPr txBox="1">
            <a:spLocks noChangeArrowheads="1"/>
          </p:cNvSpPr>
          <p:nvPr/>
        </p:nvSpPr>
        <p:spPr bwMode="auto">
          <a:xfrm>
            <a:off x="304800" y="1447800"/>
            <a:ext cx="8610600" cy="5324535"/>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square">
            <a:spAutoFit/>
          </a:bodyPr>
          <a:lstStyle/>
          <a:p>
            <a:pPr marL="457200" indent="-457200" algn="just" rtl="1">
              <a:lnSpc>
                <a:spcPct val="150000"/>
              </a:lnSpc>
              <a:buFont typeface="Wingdings" pitchFamily="2" charset="2"/>
              <a:buChar char="ü"/>
            </a:pPr>
            <a:r>
              <a:rPr lang="ar-SA" sz="3200" b="1" dirty="0">
                <a:solidFill>
                  <a:srgbClr val="FFFF00"/>
                </a:solidFill>
                <a:cs typeface="Mitra" pitchFamily="2" charset="-78"/>
              </a:rPr>
              <a:t>متغير مستقل </a:t>
            </a:r>
            <a:r>
              <a:rPr lang="ar-SA" sz="3200" dirty="0">
                <a:solidFill>
                  <a:schemeClr val="bg1"/>
                </a:solidFill>
                <a:cs typeface="Mitra" pitchFamily="2" charset="-78"/>
              </a:rPr>
              <a:t>(محرك يا درون داد</a:t>
            </a:r>
            <a:r>
              <a:rPr lang="ar-SA" sz="3200" dirty="0" smtClean="0">
                <a:solidFill>
                  <a:schemeClr val="bg1"/>
                </a:solidFill>
                <a:cs typeface="Mitra" pitchFamily="2" charset="-78"/>
              </a:rPr>
              <a:t>)</a:t>
            </a:r>
            <a:r>
              <a:rPr lang="fa-IR" sz="3200" dirty="0" smtClean="0">
                <a:solidFill>
                  <a:schemeClr val="bg1"/>
                </a:solidFill>
                <a:cs typeface="Mitra" pitchFamily="2" charset="-78"/>
              </a:rPr>
              <a:t> </a:t>
            </a:r>
            <a:r>
              <a:rPr lang="en-US" sz="3200" dirty="0" smtClean="0">
                <a:solidFill>
                  <a:schemeClr val="bg1"/>
                </a:solidFill>
                <a:cs typeface="Mitra" pitchFamily="2" charset="-78"/>
              </a:rPr>
              <a:t>  </a:t>
            </a:r>
            <a:r>
              <a:rPr lang="en-US" sz="3200" dirty="0">
                <a:solidFill>
                  <a:srgbClr val="FFFF00"/>
                </a:solidFill>
                <a:cs typeface="Mitra" pitchFamily="2" charset="-78"/>
              </a:rPr>
              <a:t>independent variable</a:t>
            </a:r>
            <a:endParaRPr lang="ar-SA" sz="3200" dirty="0">
              <a:solidFill>
                <a:srgbClr val="FFFF00"/>
              </a:solidFill>
              <a:cs typeface="Mitra" pitchFamily="2" charset="-78"/>
            </a:endParaRPr>
          </a:p>
          <a:p>
            <a:pPr marL="457200" indent="-457200" algn="just" rtl="1">
              <a:lnSpc>
                <a:spcPct val="150000"/>
              </a:lnSpc>
              <a:buFont typeface="Wingdings" pitchFamily="2" charset="2"/>
              <a:buNone/>
            </a:pPr>
            <a:endParaRPr lang="ar-SA" sz="700" dirty="0">
              <a:solidFill>
                <a:schemeClr val="bg1"/>
              </a:solidFill>
              <a:cs typeface="Mitra" pitchFamily="2" charset="-78"/>
            </a:endParaRPr>
          </a:p>
          <a:p>
            <a:pPr marL="457200" indent="-457200" algn="just" rtl="1">
              <a:lnSpc>
                <a:spcPct val="150000"/>
              </a:lnSpc>
              <a:buFont typeface="Wingdings" pitchFamily="2" charset="2"/>
              <a:buChar char="ü"/>
            </a:pPr>
            <a:r>
              <a:rPr lang="ar-SA" sz="3200" b="1" dirty="0">
                <a:solidFill>
                  <a:srgbClr val="FFFF00"/>
                </a:solidFill>
                <a:cs typeface="Mitra" pitchFamily="2" charset="-78"/>
              </a:rPr>
              <a:t>متغير وابسته </a:t>
            </a:r>
            <a:r>
              <a:rPr lang="ar-SA" sz="3200" dirty="0">
                <a:solidFill>
                  <a:schemeClr val="bg1"/>
                </a:solidFill>
                <a:cs typeface="Mitra" pitchFamily="2" charset="-78"/>
              </a:rPr>
              <a:t>(پاسخ يا برون داد)</a:t>
            </a:r>
            <a:r>
              <a:rPr lang="en-US" sz="3200" dirty="0">
                <a:solidFill>
                  <a:schemeClr val="bg1"/>
                </a:solidFill>
                <a:cs typeface="Mitra" pitchFamily="2" charset="-78"/>
              </a:rPr>
              <a:t> </a:t>
            </a:r>
            <a:r>
              <a:rPr lang="en-US" sz="3200" dirty="0">
                <a:solidFill>
                  <a:srgbClr val="FFFF00"/>
                </a:solidFill>
                <a:cs typeface="Mitra" pitchFamily="2" charset="-78"/>
              </a:rPr>
              <a:t>dependent variable </a:t>
            </a:r>
            <a:r>
              <a:rPr lang="en-US" sz="3200" dirty="0" smtClean="0">
                <a:solidFill>
                  <a:srgbClr val="FFFF00"/>
                </a:solidFill>
                <a:cs typeface="Mitra" pitchFamily="2" charset="-78"/>
              </a:rPr>
              <a:t>       </a:t>
            </a:r>
            <a:endParaRPr lang="ar-SA" sz="3200" dirty="0">
              <a:solidFill>
                <a:schemeClr val="bg1"/>
              </a:solidFill>
              <a:cs typeface="Mitra" pitchFamily="2" charset="-78"/>
            </a:endParaRPr>
          </a:p>
          <a:p>
            <a:pPr marL="457200" indent="-457200" algn="just" rtl="1">
              <a:lnSpc>
                <a:spcPct val="150000"/>
              </a:lnSpc>
              <a:buFont typeface="Wingdings" pitchFamily="2" charset="2"/>
              <a:buChar char="ü"/>
            </a:pPr>
            <a:endParaRPr lang="ar-SA" sz="900" dirty="0">
              <a:solidFill>
                <a:schemeClr val="bg1"/>
              </a:solidFill>
              <a:cs typeface="Mitra" pitchFamily="2" charset="-78"/>
            </a:endParaRPr>
          </a:p>
          <a:p>
            <a:pPr marL="457200" indent="-457200" algn="just" rtl="1">
              <a:lnSpc>
                <a:spcPct val="150000"/>
              </a:lnSpc>
              <a:buFont typeface="Wingdings" pitchFamily="2" charset="2"/>
              <a:buChar char="ü"/>
            </a:pPr>
            <a:r>
              <a:rPr lang="ar-SA" sz="3200" b="1" dirty="0">
                <a:solidFill>
                  <a:srgbClr val="FFFF00"/>
                </a:solidFill>
                <a:cs typeface="Mitra" pitchFamily="2" charset="-78"/>
              </a:rPr>
              <a:t>متغير كنترل </a:t>
            </a:r>
            <a:r>
              <a:rPr lang="en-US" sz="3200" dirty="0">
                <a:solidFill>
                  <a:srgbClr val="FFFF00"/>
                </a:solidFill>
                <a:cs typeface="Mitra" pitchFamily="2" charset="-78"/>
              </a:rPr>
              <a:t>control variable                                     </a:t>
            </a:r>
            <a:endParaRPr lang="ar-SA" sz="3200" dirty="0">
              <a:solidFill>
                <a:schemeClr val="bg1"/>
              </a:solidFill>
              <a:cs typeface="Mitra" pitchFamily="2" charset="-78"/>
            </a:endParaRPr>
          </a:p>
          <a:p>
            <a:pPr marL="457200" indent="-457200" algn="just" rtl="1">
              <a:lnSpc>
                <a:spcPct val="150000"/>
              </a:lnSpc>
              <a:buFont typeface="Wingdings" pitchFamily="2" charset="2"/>
              <a:buChar char="ü"/>
            </a:pPr>
            <a:endParaRPr lang="ar-SA" sz="600" dirty="0">
              <a:solidFill>
                <a:schemeClr val="bg1"/>
              </a:solidFill>
              <a:cs typeface="Mitra" pitchFamily="2" charset="-78"/>
            </a:endParaRPr>
          </a:p>
          <a:p>
            <a:pPr marL="457200" indent="-457200" algn="just" rtl="1">
              <a:lnSpc>
                <a:spcPct val="150000"/>
              </a:lnSpc>
              <a:buFont typeface="Wingdings" pitchFamily="2" charset="2"/>
              <a:buChar char="ü"/>
            </a:pPr>
            <a:r>
              <a:rPr lang="ar-SA" sz="3200" b="1" dirty="0">
                <a:solidFill>
                  <a:srgbClr val="FFFF00"/>
                </a:solidFill>
                <a:cs typeface="Mitra" pitchFamily="2" charset="-78"/>
              </a:rPr>
              <a:t>متغير تعديل كننده </a:t>
            </a:r>
            <a:r>
              <a:rPr lang="en-US" sz="3200" dirty="0">
                <a:solidFill>
                  <a:srgbClr val="FFFF00"/>
                </a:solidFill>
                <a:cs typeface="Mitra" pitchFamily="2" charset="-78"/>
              </a:rPr>
              <a:t>moderator variable                      </a:t>
            </a:r>
            <a:endParaRPr lang="ar-SA" sz="3200" dirty="0">
              <a:solidFill>
                <a:schemeClr val="bg1"/>
              </a:solidFill>
              <a:cs typeface="Mitra" pitchFamily="2" charset="-78"/>
            </a:endParaRPr>
          </a:p>
          <a:p>
            <a:pPr marL="457200" indent="-457200" algn="just" rtl="1">
              <a:lnSpc>
                <a:spcPct val="150000"/>
              </a:lnSpc>
              <a:buFont typeface="Wingdings" pitchFamily="2" charset="2"/>
              <a:buNone/>
            </a:pPr>
            <a:endParaRPr lang="ar-SA" sz="600" dirty="0">
              <a:solidFill>
                <a:schemeClr val="bg1"/>
              </a:solidFill>
              <a:cs typeface="Mitra" pitchFamily="2" charset="-78"/>
            </a:endParaRPr>
          </a:p>
          <a:p>
            <a:pPr marL="457200" indent="-457200" algn="just" rtl="1">
              <a:lnSpc>
                <a:spcPct val="150000"/>
              </a:lnSpc>
              <a:buFont typeface="Wingdings" pitchFamily="2" charset="2"/>
              <a:buChar char="ü"/>
            </a:pPr>
            <a:r>
              <a:rPr lang="ar-SA" sz="3200" b="1" dirty="0">
                <a:solidFill>
                  <a:srgbClr val="FFFF00"/>
                </a:solidFill>
                <a:cs typeface="Mitra" pitchFamily="2" charset="-78"/>
              </a:rPr>
              <a:t>مداخله گر</a:t>
            </a:r>
            <a:r>
              <a:rPr lang="ar-SA" sz="3200" dirty="0">
                <a:solidFill>
                  <a:schemeClr val="bg1"/>
                </a:solidFill>
                <a:cs typeface="Mitra" pitchFamily="2" charset="-78"/>
              </a:rPr>
              <a:t> </a:t>
            </a:r>
            <a:r>
              <a:rPr lang="fa-IR" sz="3200" dirty="0" smtClean="0">
                <a:solidFill>
                  <a:schemeClr val="bg1"/>
                </a:solidFill>
                <a:cs typeface="Mitra" pitchFamily="2" charset="-78"/>
              </a:rPr>
              <a:t>                                     </a:t>
            </a:r>
            <a:r>
              <a:rPr lang="en-US" sz="3200" dirty="0" smtClean="0">
                <a:solidFill>
                  <a:srgbClr val="FFFF00"/>
                </a:solidFill>
                <a:cs typeface="Mitra" pitchFamily="2" charset="-78"/>
              </a:rPr>
              <a:t>nuisance variable</a:t>
            </a:r>
            <a:r>
              <a:rPr lang="ar-SA" sz="3200" dirty="0" smtClean="0">
                <a:solidFill>
                  <a:schemeClr val="bg1"/>
                </a:solidFill>
                <a:cs typeface="Mitra" pitchFamily="2" charset="-78"/>
              </a:rPr>
              <a:t> </a:t>
            </a:r>
            <a:r>
              <a:rPr lang="fa-IR" sz="3200" dirty="0" smtClean="0">
                <a:solidFill>
                  <a:schemeClr val="bg1"/>
                </a:solidFill>
                <a:cs typeface="Mitra" pitchFamily="2" charset="-78"/>
              </a:rPr>
              <a:t>   </a:t>
            </a:r>
          </a:p>
          <a:p>
            <a:pPr marL="457200" indent="-457200" algn="just" rtl="1">
              <a:lnSpc>
                <a:spcPct val="150000"/>
              </a:lnSpc>
              <a:buFont typeface="Wingdings" pitchFamily="2" charset="2"/>
              <a:buChar char="ü"/>
            </a:pPr>
            <a:r>
              <a:rPr lang="fa-IR" sz="3200" dirty="0" smtClean="0">
                <a:solidFill>
                  <a:schemeClr val="bg1"/>
                </a:solidFill>
                <a:cs typeface="Mitra" pitchFamily="2" charset="-78"/>
              </a:rPr>
              <a:t>  </a:t>
            </a:r>
            <a:r>
              <a:rPr lang="fa-IR" sz="3200" b="1" dirty="0" smtClean="0">
                <a:solidFill>
                  <a:srgbClr val="FFFF00"/>
                </a:solidFill>
                <a:cs typeface="Mitra" pitchFamily="2" charset="-78"/>
              </a:rPr>
              <a:t>متغیر میانجی</a:t>
            </a:r>
            <a:r>
              <a:rPr lang="fa-IR" sz="3200" dirty="0" smtClean="0">
                <a:solidFill>
                  <a:schemeClr val="bg1"/>
                </a:solidFill>
                <a:cs typeface="Mitra" pitchFamily="2" charset="-78"/>
              </a:rPr>
              <a:t>                              </a:t>
            </a:r>
            <a:r>
              <a:rPr lang="en-US" sz="3200" dirty="0" smtClean="0">
                <a:solidFill>
                  <a:srgbClr val="FFFF00"/>
                </a:solidFill>
                <a:cs typeface="Mitra" pitchFamily="2" charset="-78"/>
              </a:rPr>
              <a:t> medirator variable</a:t>
            </a:r>
            <a:r>
              <a:rPr lang="fa-IR" sz="3200" dirty="0" smtClean="0">
                <a:solidFill>
                  <a:srgbClr val="FFFF00"/>
                </a:solidFill>
                <a:cs typeface="Mitra" pitchFamily="2" charset="-78"/>
              </a:rPr>
              <a:t>           </a:t>
            </a:r>
            <a:endParaRPr lang="en-US" sz="3200" dirty="0">
              <a:solidFill>
                <a:schemeClr val="bg1"/>
              </a:solidFill>
              <a:cs typeface="Mitra" pitchFamily="2" charset="-78"/>
            </a:endParaRPr>
          </a:p>
          <a:p>
            <a:pPr marL="457200" indent="-457200" algn="just" rtl="1">
              <a:buFont typeface="Wingdings" pitchFamily="2" charset="2"/>
              <a:buChar char="ü"/>
            </a:pPr>
            <a:endParaRPr lang="ar-SA" sz="1000" dirty="0">
              <a:solidFill>
                <a:schemeClr val="bg1"/>
              </a:solidFill>
              <a:cs typeface="Mitra" pitchFamily="2" charset="-78"/>
            </a:endParaRPr>
          </a:p>
        </p:txBody>
      </p:sp>
      <p:sp>
        <p:nvSpPr>
          <p:cNvPr id="50179" name="Rectangle 3"/>
          <p:cNvSpPr>
            <a:spLocks noChangeArrowheads="1"/>
          </p:cNvSpPr>
          <p:nvPr/>
        </p:nvSpPr>
        <p:spPr bwMode="auto">
          <a:xfrm>
            <a:off x="304800" y="152400"/>
            <a:ext cx="8553480" cy="1200329"/>
          </a:xfrm>
          <a:prstGeom prst="rect">
            <a:avLst/>
          </a:prstGeom>
          <a:solidFill>
            <a:srgbClr val="00B0F0"/>
          </a:solidFill>
          <a:ln>
            <a:headEnd/>
            <a:tailEnd/>
          </a:ln>
        </p:spPr>
        <p:style>
          <a:lnRef idx="0">
            <a:schemeClr val="accent3"/>
          </a:lnRef>
          <a:fillRef idx="3">
            <a:schemeClr val="accent3"/>
          </a:fillRef>
          <a:effectRef idx="3">
            <a:schemeClr val="accent3"/>
          </a:effectRef>
          <a:fontRef idx="minor">
            <a:schemeClr val="lt1"/>
          </a:fontRef>
        </p:style>
        <p:txBody>
          <a:bodyPr wrap="square">
            <a:spAutoFit/>
          </a:bodyPr>
          <a:lstStyle/>
          <a:p>
            <a:pPr algn="ctr" rtl="1">
              <a:spcBef>
                <a:spcPct val="0"/>
              </a:spcBef>
            </a:pPr>
            <a:r>
              <a:rPr lang="ar-SA" sz="3600" b="1" dirty="0">
                <a:cs typeface="B Zar" pitchFamily="2" charset="-78"/>
              </a:rPr>
              <a:t>طبقه بندي متغيرها </a:t>
            </a:r>
            <a:endParaRPr lang="fa-IR" sz="3600" b="1" dirty="0" smtClean="0">
              <a:cs typeface="B Zar" pitchFamily="2" charset="-78"/>
            </a:endParaRPr>
          </a:p>
          <a:p>
            <a:pPr algn="ctr" rtl="1">
              <a:spcBef>
                <a:spcPct val="0"/>
              </a:spcBef>
            </a:pPr>
            <a:r>
              <a:rPr lang="ar-SA" sz="3600" b="1" dirty="0" smtClean="0">
                <a:cs typeface="B Zar" pitchFamily="2" charset="-78"/>
              </a:rPr>
              <a:t>براساس </a:t>
            </a:r>
            <a:r>
              <a:rPr lang="ar-SA" sz="3600" b="1" dirty="0">
                <a:solidFill>
                  <a:srgbClr val="FFFF00"/>
                </a:solidFill>
                <a:cs typeface="B Zar" pitchFamily="2" charset="-78"/>
              </a:rPr>
              <a:t>نقشي كه </a:t>
            </a:r>
            <a:r>
              <a:rPr lang="ar-SA" sz="3600" b="1" dirty="0">
                <a:cs typeface="B Zar" pitchFamily="2" charset="-78"/>
              </a:rPr>
              <a:t>در تحقيق دارند</a:t>
            </a:r>
            <a:endParaRPr lang="en-US" sz="3600" b="1" dirty="0">
              <a:cs typeface="B Zar" pitchFamily="2" charset="-7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0179"/>
                                        </p:tgtEl>
                                        <p:attrNameLst>
                                          <p:attrName>style.visibility</p:attrName>
                                        </p:attrNameLst>
                                      </p:cBhvr>
                                      <p:to>
                                        <p:strVal val="visible"/>
                                      </p:to>
                                    </p:set>
                                    <p:anim calcmode="lin" valueType="num">
                                      <p:cBhvr additive="base">
                                        <p:cTn id="7" dur="500" fill="hold"/>
                                        <p:tgtEl>
                                          <p:spTgt spid="50179"/>
                                        </p:tgtEl>
                                        <p:attrNameLst>
                                          <p:attrName>ppt_x</p:attrName>
                                        </p:attrNameLst>
                                      </p:cBhvr>
                                      <p:tavLst>
                                        <p:tav tm="0">
                                          <p:val>
                                            <p:strVal val="0-#ppt_w/2"/>
                                          </p:val>
                                        </p:tav>
                                        <p:tav tm="100000">
                                          <p:val>
                                            <p:strVal val="#ppt_x"/>
                                          </p:val>
                                        </p:tav>
                                      </p:tavLst>
                                    </p:anim>
                                    <p:anim calcmode="lin" valueType="num">
                                      <p:cBhvr additive="base">
                                        <p:cTn id="8" dur="500" fill="hold"/>
                                        <p:tgtEl>
                                          <p:spTgt spid="5017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50178">
                                            <p:txEl>
                                              <p:pRg st="0" end="0"/>
                                            </p:txEl>
                                          </p:spTgt>
                                        </p:tgtEl>
                                        <p:attrNameLst>
                                          <p:attrName>style.visibility</p:attrName>
                                        </p:attrNameLst>
                                      </p:cBhvr>
                                      <p:to>
                                        <p:strVal val="visible"/>
                                      </p:to>
                                    </p:set>
                                    <p:animEffect transition="in" filter="dissolve">
                                      <p:cBhvr>
                                        <p:cTn id="13" dur="500"/>
                                        <p:tgtEl>
                                          <p:spTgt spid="50178">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50178">
                                            <p:txEl>
                                              <p:pRg st="2" end="2"/>
                                            </p:txEl>
                                          </p:spTgt>
                                        </p:tgtEl>
                                        <p:attrNameLst>
                                          <p:attrName>style.visibility</p:attrName>
                                        </p:attrNameLst>
                                      </p:cBhvr>
                                      <p:to>
                                        <p:strVal val="visible"/>
                                      </p:to>
                                    </p:set>
                                    <p:animEffect transition="in" filter="dissolve">
                                      <p:cBhvr>
                                        <p:cTn id="18" dur="500"/>
                                        <p:tgtEl>
                                          <p:spTgt spid="50178">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50178">
                                            <p:txEl>
                                              <p:pRg st="4" end="4"/>
                                            </p:txEl>
                                          </p:spTgt>
                                        </p:tgtEl>
                                        <p:attrNameLst>
                                          <p:attrName>style.visibility</p:attrName>
                                        </p:attrNameLst>
                                      </p:cBhvr>
                                      <p:to>
                                        <p:strVal val="visible"/>
                                      </p:to>
                                    </p:set>
                                    <p:animEffect transition="in" filter="dissolve">
                                      <p:cBhvr>
                                        <p:cTn id="23" dur="500"/>
                                        <p:tgtEl>
                                          <p:spTgt spid="50178">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50178">
                                            <p:txEl>
                                              <p:pRg st="6" end="6"/>
                                            </p:txEl>
                                          </p:spTgt>
                                        </p:tgtEl>
                                        <p:attrNameLst>
                                          <p:attrName>style.visibility</p:attrName>
                                        </p:attrNameLst>
                                      </p:cBhvr>
                                      <p:to>
                                        <p:strVal val="visible"/>
                                      </p:to>
                                    </p:set>
                                    <p:animEffect transition="in" filter="dissolve">
                                      <p:cBhvr>
                                        <p:cTn id="28" dur="500"/>
                                        <p:tgtEl>
                                          <p:spTgt spid="50178">
                                            <p:txEl>
                                              <p:pRg st="6" end="6"/>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50178">
                                            <p:txEl>
                                              <p:pRg st="8" end="8"/>
                                            </p:txEl>
                                          </p:spTgt>
                                        </p:tgtEl>
                                        <p:attrNameLst>
                                          <p:attrName>style.visibility</p:attrName>
                                        </p:attrNameLst>
                                      </p:cBhvr>
                                      <p:to>
                                        <p:strVal val="visible"/>
                                      </p:to>
                                    </p:set>
                                    <p:animEffect transition="in" filter="dissolve">
                                      <p:cBhvr>
                                        <p:cTn id="33" dur="500"/>
                                        <p:tgtEl>
                                          <p:spTgt spid="50178">
                                            <p:txEl>
                                              <p:pRg st="8" end="8"/>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grpId="0" nodeType="clickEffect">
                                  <p:stCondLst>
                                    <p:cond delay="0"/>
                                  </p:stCondLst>
                                  <p:childTnLst>
                                    <p:set>
                                      <p:cBhvr>
                                        <p:cTn id="37" dur="1" fill="hold">
                                          <p:stCondLst>
                                            <p:cond delay="0"/>
                                          </p:stCondLst>
                                        </p:cTn>
                                        <p:tgtEl>
                                          <p:spTgt spid="50178">
                                            <p:txEl>
                                              <p:pRg st="9" end="9"/>
                                            </p:txEl>
                                          </p:spTgt>
                                        </p:tgtEl>
                                        <p:attrNameLst>
                                          <p:attrName>style.visibility</p:attrName>
                                        </p:attrNameLst>
                                      </p:cBhvr>
                                      <p:to>
                                        <p:strVal val="visible"/>
                                      </p:to>
                                    </p:set>
                                    <p:animEffect transition="in" filter="dissolve">
                                      <p:cBhvr>
                                        <p:cTn id="38" dur="500"/>
                                        <p:tgtEl>
                                          <p:spTgt spid="50178">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8" grpId="0" build="p" autoUpdateAnimBg="0"/>
      <p:bldP spid="50179" grpId="0" animBg="1" autoUpdateAnimBg="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228600" y="307975"/>
            <a:ext cx="8610600" cy="987425"/>
          </a:xfrm>
        </p:spPr>
        <p:style>
          <a:lnRef idx="0">
            <a:schemeClr val="accent5"/>
          </a:lnRef>
          <a:fillRef idx="3">
            <a:schemeClr val="accent5"/>
          </a:fillRef>
          <a:effectRef idx="3">
            <a:schemeClr val="accent5"/>
          </a:effectRef>
          <a:fontRef idx="minor">
            <a:schemeClr val="lt1"/>
          </a:fontRef>
        </p:style>
        <p:txBody>
          <a:bodyPr>
            <a:normAutofit/>
          </a:bodyPr>
          <a:lstStyle/>
          <a:p>
            <a:pPr>
              <a:lnSpc>
                <a:spcPct val="120000"/>
              </a:lnSpc>
            </a:pPr>
            <a:r>
              <a:rPr lang="fa-IR" b="1" dirty="0" smtClean="0">
                <a:solidFill>
                  <a:srgbClr val="FFFF00"/>
                </a:solidFill>
                <a:cs typeface="B Mitra" pitchFamily="2" charset="-78"/>
              </a:rPr>
              <a:t>متغیر مستقل و  وابسته </a:t>
            </a:r>
            <a:endParaRPr lang="fa-IR" b="1" dirty="0">
              <a:solidFill>
                <a:srgbClr val="FFFF00"/>
              </a:solidFill>
              <a:cs typeface="B Mitra" pitchFamily="2" charset="-78"/>
            </a:endParaRPr>
          </a:p>
        </p:txBody>
      </p:sp>
      <p:sp>
        <p:nvSpPr>
          <p:cNvPr id="45059" name="Rectangle 3"/>
          <p:cNvSpPr>
            <a:spLocks noGrp="1" noChangeArrowheads="1"/>
          </p:cNvSpPr>
          <p:nvPr>
            <p:ph idx="1"/>
          </p:nvPr>
        </p:nvSpPr>
        <p:spPr>
          <a:xfrm>
            <a:off x="228600" y="1447800"/>
            <a:ext cx="8686800" cy="5105400"/>
          </a:xfrm>
          <a:solidFill>
            <a:srgbClr val="00B0F0"/>
          </a:solidFill>
        </p:spPr>
        <p:style>
          <a:lnRef idx="1">
            <a:schemeClr val="accent5"/>
          </a:lnRef>
          <a:fillRef idx="2">
            <a:schemeClr val="accent5"/>
          </a:fillRef>
          <a:effectRef idx="1">
            <a:schemeClr val="accent5"/>
          </a:effectRef>
          <a:fontRef idx="minor">
            <a:schemeClr val="dk1"/>
          </a:fontRef>
        </p:style>
        <p:txBody>
          <a:bodyPr>
            <a:normAutofit/>
          </a:bodyPr>
          <a:lstStyle/>
          <a:p>
            <a:pPr algn="just" rtl="1">
              <a:lnSpc>
                <a:spcPct val="120000"/>
              </a:lnSpc>
              <a:buFont typeface="Wingdings" pitchFamily="2" charset="2"/>
              <a:buNone/>
            </a:pPr>
            <a:r>
              <a:rPr lang="fa-IR" sz="2800" dirty="0" smtClean="0">
                <a:cs typeface="B Mitra" pitchFamily="2" charset="-78"/>
              </a:rPr>
              <a:t>الف</a:t>
            </a:r>
            <a:r>
              <a:rPr lang="fa-IR" sz="2800" dirty="0">
                <a:cs typeface="B Mitra" pitchFamily="2" charset="-78"/>
              </a:rPr>
              <a:t>) </a:t>
            </a:r>
            <a:r>
              <a:rPr lang="fa-IR" sz="2800" b="1" dirty="0">
                <a:solidFill>
                  <a:srgbClr val="FFFF00"/>
                </a:solidFill>
                <a:cs typeface="B Mitra" pitchFamily="2" charset="-78"/>
              </a:rPr>
              <a:t>متغیر مستقل : </a:t>
            </a:r>
            <a:r>
              <a:rPr lang="fa-IR" sz="2800" dirty="0">
                <a:cs typeface="B Mitra" pitchFamily="2" charset="-78"/>
              </a:rPr>
              <a:t>متغیر محرک ، </a:t>
            </a:r>
            <a:r>
              <a:rPr lang="fa-IR" sz="2800" b="1" dirty="0">
                <a:solidFill>
                  <a:srgbClr val="FFFF00"/>
                </a:solidFill>
                <a:cs typeface="B Mitra" pitchFamily="2" charset="-78"/>
              </a:rPr>
              <a:t>علت ، مقدمه و عامل </a:t>
            </a:r>
            <a:r>
              <a:rPr lang="fa-IR" sz="2800" dirty="0">
                <a:cs typeface="B Mitra" pitchFamily="2" charset="-78"/>
              </a:rPr>
              <a:t>است که توسط محقق ، اندازه گیری یا دستکاری و یا انتخاب می شود تا اثرات آن بر متغیر دیگری که وابسته است روشن شود. </a:t>
            </a:r>
          </a:p>
          <a:p>
            <a:pPr algn="just" rtl="1">
              <a:lnSpc>
                <a:spcPct val="120000"/>
              </a:lnSpc>
              <a:buFont typeface="Wingdings" pitchFamily="2" charset="2"/>
              <a:buNone/>
            </a:pPr>
            <a:r>
              <a:rPr lang="fa-IR" sz="2800" dirty="0">
                <a:cs typeface="B Mitra" pitchFamily="2" charset="-78"/>
              </a:rPr>
              <a:t>ب) </a:t>
            </a:r>
            <a:r>
              <a:rPr lang="fa-IR" sz="2800" b="1" dirty="0">
                <a:solidFill>
                  <a:srgbClr val="FFFF00"/>
                </a:solidFill>
                <a:cs typeface="B Mitra" pitchFamily="2" charset="-78"/>
              </a:rPr>
              <a:t>متغیر وابسته : </a:t>
            </a:r>
            <a:r>
              <a:rPr lang="fa-IR" sz="2800" dirty="0">
                <a:cs typeface="B Mitra" pitchFamily="2" charset="-78"/>
              </a:rPr>
              <a:t>متغیر </a:t>
            </a:r>
            <a:r>
              <a:rPr lang="fa-IR" sz="2800" b="1" dirty="0">
                <a:solidFill>
                  <a:srgbClr val="FFFF00"/>
                </a:solidFill>
                <a:cs typeface="B Mitra" pitchFamily="2" charset="-78"/>
              </a:rPr>
              <a:t>پاسخ ، معلول، نتیجه </a:t>
            </a:r>
            <a:r>
              <a:rPr lang="fa-IR" sz="2800" dirty="0">
                <a:cs typeface="B Mitra" pitchFamily="2" charset="-78"/>
              </a:rPr>
              <a:t>است مورد مشاهده و اندازه گیری قرار می گیرد تا اثرات متغیر مستقل بر آن مشخص شود. </a:t>
            </a:r>
          </a:p>
          <a:p>
            <a:pPr algn="just" rtl="1">
              <a:lnSpc>
                <a:spcPct val="120000"/>
              </a:lnSpc>
              <a:buFont typeface="Wingdings" pitchFamily="2" charset="2"/>
              <a:buNone/>
            </a:pPr>
            <a:r>
              <a:rPr lang="fa-IR" sz="2800" dirty="0">
                <a:cs typeface="B Mitra" pitchFamily="2" charset="-78"/>
              </a:rPr>
              <a:t>مثال : </a:t>
            </a:r>
          </a:p>
          <a:p>
            <a:pPr algn="just" rtl="1">
              <a:lnSpc>
                <a:spcPct val="120000"/>
              </a:lnSpc>
              <a:buFontTx/>
              <a:buChar char="-"/>
            </a:pPr>
            <a:r>
              <a:rPr lang="fa-IR" sz="2800" dirty="0" smtClean="0">
                <a:cs typeface="B Mitra" pitchFamily="2" charset="-78"/>
              </a:rPr>
              <a:t>بررسی </a:t>
            </a:r>
            <a:r>
              <a:rPr lang="fa-IR" sz="2800" dirty="0">
                <a:cs typeface="B Mitra" pitchFamily="2" charset="-78"/>
              </a:rPr>
              <a:t>نقش </a:t>
            </a:r>
            <a:r>
              <a:rPr lang="fa-IR" sz="2800" u="sng" dirty="0">
                <a:cs typeface="B Mitra" pitchFamily="2" charset="-78"/>
              </a:rPr>
              <a:t>ورزش صبحگاهی</a:t>
            </a:r>
            <a:r>
              <a:rPr lang="fa-IR" sz="2800" dirty="0">
                <a:cs typeface="B Mitra" pitchFamily="2" charset="-78"/>
              </a:rPr>
              <a:t> در </a:t>
            </a:r>
            <a:r>
              <a:rPr lang="fa-IR" sz="2800" u="sng" dirty="0">
                <a:cs typeface="B Mitra" pitchFamily="2" charset="-78"/>
              </a:rPr>
              <a:t>کاهش مرگ و میر ناشی از بیماری های قلبی و عروقی </a:t>
            </a:r>
            <a:endParaRPr lang="fa-IR" sz="2800" u="sng" dirty="0" smtClean="0">
              <a:cs typeface="B Mitra" pitchFamily="2" charset="-78"/>
            </a:endParaRPr>
          </a:p>
          <a:p>
            <a:pPr algn="just" rtl="1">
              <a:lnSpc>
                <a:spcPct val="120000"/>
              </a:lnSpc>
              <a:buFontTx/>
              <a:buChar char="-"/>
            </a:pPr>
            <a:r>
              <a:rPr lang="fa-IR" sz="2800" dirty="0" smtClean="0">
                <a:cs typeface="B Mitra" pitchFamily="2" charset="-78"/>
              </a:rPr>
              <a:t>بررسی تاثیر </a:t>
            </a:r>
            <a:r>
              <a:rPr lang="fa-IR" sz="2800" u="sng" dirty="0" smtClean="0">
                <a:cs typeface="B Mitra" pitchFamily="2" charset="-78"/>
              </a:rPr>
              <a:t>جنسیت </a:t>
            </a:r>
            <a:r>
              <a:rPr lang="fa-IR" sz="2800" dirty="0" smtClean="0">
                <a:cs typeface="B Mitra" pitchFamily="2" charset="-78"/>
              </a:rPr>
              <a:t>بر </a:t>
            </a:r>
            <a:r>
              <a:rPr lang="fa-IR" sz="2800" u="sng" dirty="0" smtClean="0">
                <a:cs typeface="B Mitra" pitchFamily="2" charset="-78"/>
              </a:rPr>
              <a:t>تعهد سازمانی کارکنان</a:t>
            </a:r>
            <a:endParaRPr lang="fa-IR" sz="2800" u="sng" dirty="0">
              <a:cs typeface="B Mitra" pitchFamily="2" charset="-78"/>
            </a:endParaRPr>
          </a:p>
        </p:txBody>
      </p:sp>
    </p:spTree>
  </p:cSld>
  <p:clrMapOvr>
    <a:masterClrMapping/>
  </p:clrMapOvr>
  <p:transition>
    <p:split/>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3"/>
          <p:cNvSpPr>
            <a:spLocks noGrp="1" noChangeArrowheads="1"/>
          </p:cNvSpPr>
          <p:nvPr>
            <p:ph idx="1"/>
          </p:nvPr>
        </p:nvSpPr>
        <p:spPr>
          <a:xfrm>
            <a:off x="304800" y="152400"/>
            <a:ext cx="8610600" cy="6553200"/>
          </a:xfrm>
        </p:spPr>
        <p:style>
          <a:lnRef idx="0">
            <a:schemeClr val="accent2"/>
          </a:lnRef>
          <a:fillRef idx="3">
            <a:schemeClr val="accent2"/>
          </a:fillRef>
          <a:effectRef idx="3">
            <a:schemeClr val="accent2"/>
          </a:effectRef>
          <a:fontRef idx="minor">
            <a:schemeClr val="lt1"/>
          </a:fontRef>
        </p:style>
        <p:txBody>
          <a:bodyPr>
            <a:normAutofit fontScale="77500" lnSpcReduction="20000"/>
          </a:bodyPr>
          <a:lstStyle/>
          <a:p>
            <a:pPr algn="ctr" rtl="1">
              <a:lnSpc>
                <a:spcPct val="120000"/>
              </a:lnSpc>
              <a:buFont typeface="Wingdings" pitchFamily="2" charset="2"/>
              <a:buNone/>
            </a:pPr>
            <a:r>
              <a:rPr lang="fa-IR" sz="4200" b="1" dirty="0" smtClean="0">
                <a:solidFill>
                  <a:srgbClr val="FFFF00"/>
                </a:solidFill>
                <a:cs typeface="B Mitra" pitchFamily="2" charset="-78"/>
              </a:rPr>
              <a:t>متغیرهای </a:t>
            </a:r>
            <a:r>
              <a:rPr lang="fa-IR" sz="4200" b="1" dirty="0">
                <a:solidFill>
                  <a:srgbClr val="FFFF00"/>
                </a:solidFill>
                <a:cs typeface="B Mitra" pitchFamily="2" charset="-78"/>
              </a:rPr>
              <a:t>تعدیل کننده </a:t>
            </a:r>
          </a:p>
          <a:p>
            <a:pPr algn="just" rtl="1">
              <a:lnSpc>
                <a:spcPct val="120000"/>
              </a:lnSpc>
              <a:buFont typeface="Wingdings" pitchFamily="2" charset="2"/>
              <a:buNone/>
            </a:pPr>
            <a:r>
              <a:rPr lang="fa-IR" sz="3600" dirty="0">
                <a:cs typeface="B Mitra" pitchFamily="2" charset="-78"/>
              </a:rPr>
              <a:t>متغیر مستقل ثانوی است که می تواند </a:t>
            </a:r>
            <a:r>
              <a:rPr lang="fa-IR" sz="3600" b="1" dirty="0">
                <a:solidFill>
                  <a:srgbClr val="FFFF00"/>
                </a:solidFill>
                <a:cs typeface="B Mitra" pitchFamily="2" charset="-78"/>
              </a:rPr>
              <a:t>متغیر وابسته را تحت تأثیر </a:t>
            </a:r>
            <a:r>
              <a:rPr lang="fa-IR" sz="3600" dirty="0">
                <a:cs typeface="B Mitra" pitchFamily="2" charset="-78"/>
              </a:rPr>
              <a:t>قرار دهد. مثل جنسیت، سن، </a:t>
            </a:r>
            <a:r>
              <a:rPr lang="fa-IR" sz="3600" dirty="0" smtClean="0">
                <a:cs typeface="B Mitra" pitchFamily="2" charset="-78"/>
              </a:rPr>
              <a:t>تحصیلا</a:t>
            </a:r>
          </a:p>
          <a:p>
            <a:pPr algn="just" rtl="1">
              <a:lnSpc>
                <a:spcPct val="120000"/>
              </a:lnSpc>
              <a:buFont typeface="Wingdings" pitchFamily="2" charset="2"/>
              <a:buNone/>
            </a:pPr>
            <a:r>
              <a:rPr lang="fa-IR" sz="3600" dirty="0" smtClean="0">
                <a:cs typeface="B Mitra" pitchFamily="2" charset="-78"/>
              </a:rPr>
              <a:t>ت</a:t>
            </a:r>
            <a:r>
              <a:rPr lang="fa-IR" sz="3600" dirty="0">
                <a:cs typeface="B Mitra" pitchFamily="2" charset="-78"/>
              </a:rPr>
              <a:t>. مثلاً « بررسی تأثیر دیدن برنامه های تلویزیونی خشونت آمیز در میزان پرخاشگری دانش آموزان ابتدایی» ممکن است تأثیر میزان دیدن این برنامه ها در پرخاشگری بین </a:t>
            </a:r>
            <a:r>
              <a:rPr lang="fa-IR" sz="3600" b="1" dirty="0">
                <a:solidFill>
                  <a:srgbClr val="FFFF00"/>
                </a:solidFill>
                <a:cs typeface="B Mitra" pitchFamily="2" charset="-78"/>
              </a:rPr>
              <a:t>دختران و پسران </a:t>
            </a:r>
            <a:r>
              <a:rPr lang="fa-IR" sz="3600" dirty="0">
                <a:cs typeface="B Mitra" pitchFamily="2" charset="-78"/>
              </a:rPr>
              <a:t>یکسان نباشد . لذا </a:t>
            </a:r>
            <a:r>
              <a:rPr lang="fa-IR" sz="3600" b="1" dirty="0">
                <a:solidFill>
                  <a:srgbClr val="FFFF00"/>
                </a:solidFill>
                <a:cs typeface="B Mitra" pitchFamily="2" charset="-78"/>
              </a:rPr>
              <a:t>جنس یک متغیر تعدیل کننده </a:t>
            </a:r>
            <a:r>
              <a:rPr lang="fa-IR" sz="3600" dirty="0">
                <a:cs typeface="B Mitra" pitchFamily="2" charset="-78"/>
              </a:rPr>
              <a:t>است. </a:t>
            </a:r>
            <a:endParaRPr lang="en-US" sz="3600" dirty="0" smtClean="0">
              <a:cs typeface="B Mitra" pitchFamily="2" charset="-78"/>
            </a:endParaRPr>
          </a:p>
          <a:p>
            <a:pPr algn="just" rtl="1">
              <a:lnSpc>
                <a:spcPct val="120000"/>
              </a:lnSpc>
              <a:buFont typeface="Wingdings" pitchFamily="2" charset="2"/>
              <a:buNone/>
            </a:pPr>
            <a:r>
              <a:rPr lang="en-US" sz="3600" dirty="0" smtClean="0">
                <a:cs typeface="B Mitra" pitchFamily="2" charset="-78"/>
              </a:rPr>
              <a:t> </a:t>
            </a:r>
            <a:r>
              <a:rPr lang="fa-IR" sz="3600" dirty="0" smtClean="0">
                <a:cs typeface="B Mitra" pitchFamily="2" charset="-78"/>
              </a:rPr>
              <a:t> به عبارت دیگر متغير تعديل کننده، يک متغير ثانوي است که از نوع متغير مستقل است و محقق ميل دارد آن را کنترل و دست‌کاري کند؛ تا مشخص شود آيا اين متغير، رابطه متغير مستقل و وابسته را تحت تأثير قرار مي‌دهد يا نه؟</a:t>
            </a:r>
            <a:br>
              <a:rPr lang="fa-IR" sz="3600" dirty="0" smtClean="0">
                <a:cs typeface="B Mitra" pitchFamily="2" charset="-78"/>
              </a:rPr>
            </a:br>
            <a:r>
              <a:rPr lang="fa-IR" sz="3600" dirty="0" smtClean="0">
                <a:cs typeface="B Mitra" pitchFamily="2" charset="-78"/>
              </a:rPr>
              <a:t>مثال: محققي مي‌خواهد رابطه ميان هوش و پيشرفت تحصيلي را در دانشجويان پسر و دختر، </a:t>
            </a:r>
            <a:endParaRPr lang="en-US" sz="3600" dirty="0">
              <a:cs typeface="B Mitra" pitchFamily="2" charset="-78"/>
            </a:endParaRPr>
          </a:p>
        </p:txBody>
      </p:sp>
    </p:spTree>
  </p:cSld>
  <p:clrMapOvr>
    <a:masterClrMapping/>
  </p:clrMapOvr>
  <p:transition>
    <p:wipe dir="d"/>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idx="1"/>
          </p:nvPr>
        </p:nvSpPr>
        <p:spPr>
          <a:xfrm>
            <a:off x="228600" y="228600"/>
            <a:ext cx="8686800" cy="6324600"/>
          </a:xfrm>
        </p:spPr>
        <p:style>
          <a:lnRef idx="0">
            <a:schemeClr val="accent1"/>
          </a:lnRef>
          <a:fillRef idx="3">
            <a:schemeClr val="accent1"/>
          </a:fillRef>
          <a:effectRef idx="3">
            <a:schemeClr val="accent1"/>
          </a:effectRef>
          <a:fontRef idx="minor">
            <a:schemeClr val="lt1"/>
          </a:fontRef>
        </p:style>
        <p:txBody>
          <a:bodyPr>
            <a:normAutofit/>
          </a:bodyPr>
          <a:lstStyle/>
          <a:p>
            <a:pPr algn="ctr" rtl="1">
              <a:lnSpc>
                <a:spcPct val="120000"/>
              </a:lnSpc>
              <a:buFont typeface="Wingdings" pitchFamily="2" charset="2"/>
              <a:buNone/>
            </a:pPr>
            <a:r>
              <a:rPr lang="fa-IR" sz="4400" b="1" dirty="0" smtClean="0">
                <a:cs typeface="B Mitra" pitchFamily="2" charset="-78"/>
              </a:rPr>
              <a:t>متغیرهای کنترل </a:t>
            </a:r>
            <a:endParaRPr lang="fa-IR" sz="4400" b="1" dirty="0">
              <a:cs typeface="B Mitra" pitchFamily="2" charset="-78"/>
            </a:endParaRPr>
          </a:p>
          <a:p>
            <a:pPr marL="0" indent="0" algn="just" rtl="1">
              <a:lnSpc>
                <a:spcPct val="150000"/>
              </a:lnSpc>
              <a:buFont typeface="Wingdings" pitchFamily="2" charset="2"/>
              <a:buNone/>
              <a:tabLst>
                <a:tab pos="177800" algn="l"/>
              </a:tabLst>
            </a:pPr>
            <a:r>
              <a:rPr lang="fa-IR" sz="2600" dirty="0" smtClean="0">
                <a:cs typeface="B Zar" pitchFamily="2" charset="-78"/>
              </a:rPr>
              <a:t>متغيرهاي </a:t>
            </a:r>
            <a:r>
              <a:rPr lang="fa-IR" sz="3000" b="1" dirty="0" smtClean="0">
                <a:solidFill>
                  <a:srgbClr val="FFFF00"/>
                </a:solidFill>
                <a:cs typeface="B Zar" pitchFamily="2" charset="-78"/>
              </a:rPr>
              <a:t>مزاحم و يا مداخله‌گر </a:t>
            </a:r>
            <a:r>
              <a:rPr lang="fa-IR" sz="2600" dirty="0" smtClean="0">
                <a:cs typeface="B Zar" pitchFamily="2" charset="-78"/>
              </a:rPr>
              <a:t>را گاهي اوقات متغير کنترل نيز مي‌گويند و فرق اين گونه متغيرها با متغير تعديل کننده، اين است که محقق، اثر متغير تعديل کننده را اندازه‌گيري مي‌کند، ولي </a:t>
            </a:r>
            <a:r>
              <a:rPr lang="fa-IR" sz="2600" b="1" dirty="0" smtClean="0">
                <a:solidFill>
                  <a:srgbClr val="FFFF00"/>
                </a:solidFill>
                <a:cs typeface="B Zar" pitchFamily="2" charset="-78"/>
              </a:rPr>
              <a:t>اثر متغير کنترل را از ميان مي‌برد</a:t>
            </a:r>
          </a:p>
          <a:p>
            <a:pPr marL="0" indent="0" algn="just" rtl="1">
              <a:lnSpc>
                <a:spcPct val="150000"/>
              </a:lnSpc>
              <a:buFont typeface="Wingdings" pitchFamily="2" charset="2"/>
              <a:buNone/>
              <a:tabLst>
                <a:tab pos="177800" algn="l"/>
              </a:tabLst>
            </a:pPr>
            <a:r>
              <a:rPr lang="fa-IR" sz="2600" dirty="0" smtClean="0">
                <a:cs typeface="B Zar" pitchFamily="2" charset="-78"/>
              </a:rPr>
              <a:t>براي مثال، اين سؤال پژوهشي را که «چه رابطه‌اي ميان پيشرفت تحصيلي و عزت نفس دانش آموزان پسر پايه پنجم ابتدايي وجود دارد؟»، مورد نظر قرار مي‌دهيم.</a:t>
            </a:r>
          </a:p>
          <a:p>
            <a:pPr marL="0" indent="0" rtl="1">
              <a:lnSpc>
                <a:spcPct val="150000"/>
              </a:lnSpc>
              <a:buFont typeface="Wingdings" pitchFamily="2" charset="2"/>
              <a:buNone/>
              <a:tabLst>
                <a:tab pos="177800" algn="l"/>
              </a:tabLst>
            </a:pPr>
            <a:r>
              <a:rPr lang="fa-IR" sz="2600" dirty="0" smtClean="0">
                <a:cs typeface="B Zar" pitchFamily="2" charset="-78"/>
              </a:rPr>
              <a:t> در اين سؤال، اثر پايه تحصيلي و جنسيت، بر پيشرفت تحصيلي و عزت نفس، کنترل مي‌شود.</a:t>
            </a:r>
            <a:r>
              <a:rPr lang="fa-IR" sz="2800" dirty="0" smtClean="0"/>
              <a:t/>
            </a:r>
            <a:br>
              <a:rPr lang="fa-IR" sz="2800" dirty="0" smtClean="0"/>
            </a:br>
            <a:endParaRPr lang="en-US" sz="2600" u="sng" dirty="0">
              <a:solidFill>
                <a:srgbClr val="92D050"/>
              </a:solidFill>
              <a:cs typeface="B Zar" pitchFamily="2" charset="-78"/>
            </a:endParaRPr>
          </a:p>
        </p:txBody>
      </p:sp>
    </p:spTree>
  </p:cSld>
  <p:clrMapOvr>
    <a:masterClrMapping/>
  </p:clrMapOvr>
  <p:transition>
    <p:pull dir="lu"/>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idx="1"/>
          </p:nvPr>
        </p:nvSpPr>
        <p:spPr>
          <a:xfrm>
            <a:off x="304800" y="228600"/>
            <a:ext cx="8610600" cy="6400800"/>
          </a:xfrm>
        </p:spPr>
        <p:style>
          <a:lnRef idx="3">
            <a:schemeClr val="lt1"/>
          </a:lnRef>
          <a:fillRef idx="1">
            <a:schemeClr val="accent4"/>
          </a:fillRef>
          <a:effectRef idx="1">
            <a:schemeClr val="accent4"/>
          </a:effectRef>
          <a:fontRef idx="minor">
            <a:schemeClr val="lt1"/>
          </a:fontRef>
        </p:style>
        <p:txBody>
          <a:bodyPr>
            <a:normAutofit fontScale="55000" lnSpcReduction="20000"/>
          </a:bodyPr>
          <a:lstStyle/>
          <a:p>
            <a:pPr algn="ctr" rtl="1">
              <a:lnSpc>
                <a:spcPct val="120000"/>
              </a:lnSpc>
              <a:buFont typeface="Wingdings" pitchFamily="2" charset="2"/>
              <a:buNone/>
            </a:pPr>
            <a:r>
              <a:rPr lang="fa-IR" sz="6500" b="1" dirty="0">
                <a:solidFill>
                  <a:srgbClr val="FFFF00"/>
                </a:solidFill>
                <a:cs typeface="B Mitra" pitchFamily="2" charset="-78"/>
              </a:rPr>
              <a:t>متغیرهای </a:t>
            </a:r>
            <a:r>
              <a:rPr lang="fa-IR" sz="6500" b="1" dirty="0" smtClean="0">
                <a:solidFill>
                  <a:srgbClr val="FFFF00"/>
                </a:solidFill>
                <a:cs typeface="B Mitra" pitchFamily="2" charset="-78"/>
              </a:rPr>
              <a:t>مزاحم</a:t>
            </a:r>
            <a:endParaRPr lang="fa-IR" sz="6500" b="1" dirty="0">
              <a:solidFill>
                <a:srgbClr val="FFFF00"/>
              </a:solidFill>
              <a:cs typeface="B Mitra" pitchFamily="2" charset="-78"/>
            </a:endParaRPr>
          </a:p>
          <a:p>
            <a:pPr algn="just" rtl="1">
              <a:lnSpc>
                <a:spcPct val="120000"/>
              </a:lnSpc>
              <a:buFont typeface="Wingdings" pitchFamily="2" charset="2"/>
              <a:buNone/>
            </a:pPr>
            <a:endParaRPr lang="fa-IR" sz="1400" b="1" dirty="0">
              <a:cs typeface="B Mitra" pitchFamily="2" charset="-78"/>
            </a:endParaRPr>
          </a:p>
          <a:p>
            <a:pPr algn="just" rtl="1">
              <a:lnSpc>
                <a:spcPct val="120000"/>
              </a:lnSpc>
              <a:buFont typeface="Wingdings" pitchFamily="2" charset="2"/>
              <a:buNone/>
            </a:pPr>
            <a:r>
              <a:rPr lang="fa-IR" sz="4800" dirty="0">
                <a:cs typeface="B Mitra" pitchFamily="2" charset="-78"/>
              </a:rPr>
              <a:t>متغیرهایی هستند که بر </a:t>
            </a:r>
            <a:r>
              <a:rPr lang="fa-IR" sz="4800" b="1" dirty="0">
                <a:solidFill>
                  <a:srgbClr val="FFFF00"/>
                </a:solidFill>
                <a:cs typeface="B Mitra" pitchFamily="2" charset="-78"/>
              </a:rPr>
              <a:t>نتیجه پژوهش اثر </a:t>
            </a:r>
            <a:r>
              <a:rPr lang="fa-IR" sz="4800" dirty="0">
                <a:cs typeface="B Mitra" pitchFamily="2" charset="-78"/>
              </a:rPr>
              <a:t>می گذارند ولی مستقیماً نمی توان </a:t>
            </a:r>
            <a:r>
              <a:rPr lang="fa-IR" sz="4800" dirty="0" smtClean="0">
                <a:cs typeface="B Mitra" pitchFamily="2" charset="-78"/>
              </a:rPr>
              <a:t>آن ها </a:t>
            </a:r>
            <a:r>
              <a:rPr lang="fa-IR" sz="4800" dirty="0">
                <a:cs typeface="B Mitra" pitchFamily="2" charset="-78"/>
              </a:rPr>
              <a:t>را شناسایی و به کنترل درآورد. </a:t>
            </a:r>
            <a:r>
              <a:rPr lang="fa-IR" sz="4800" dirty="0" smtClean="0">
                <a:cs typeface="B Mitra" pitchFamily="2" charset="-78"/>
              </a:rPr>
              <a:t>مثل </a:t>
            </a:r>
            <a:r>
              <a:rPr lang="fa-IR" sz="4800" dirty="0">
                <a:cs typeface="B Mitra" pitchFamily="2" charset="-78"/>
              </a:rPr>
              <a:t>: گرسنگی ، هیجان، خستگی </a:t>
            </a:r>
            <a:endParaRPr lang="fa-IR" sz="4800" dirty="0" smtClean="0">
              <a:cs typeface="B Mitra" pitchFamily="2" charset="-78"/>
            </a:endParaRPr>
          </a:p>
          <a:p>
            <a:pPr algn="r" rtl="1">
              <a:lnSpc>
                <a:spcPct val="120000"/>
              </a:lnSpc>
              <a:buFont typeface="Wingdings" pitchFamily="2" charset="2"/>
              <a:buNone/>
            </a:pPr>
            <a:r>
              <a:rPr lang="fa-IR" sz="4800" dirty="0" smtClean="0">
                <a:cs typeface="B Mitra" pitchFamily="2" charset="-78"/>
              </a:rPr>
              <a:t>اين نوع متغيرها را متغيرهاي نهفته نيز مي‌گويند؛ زيرا قابل مشاهده نيستند و اثر آن را فقط مي‌توان در رفتار افراد استنباط کرد. اين نوع متغيرها ممكن است به صورت بسيار جدي، نتايج تحقيقات را تحت تأثير قرار دهند كه در اين صورت، ممكن است نتايج بدست آمده، محقق را گمراه کند؛ براي مثال، محققي مي‌خواهد تأثير سواد والدين بر پيشرفت تحصيلي دانش آموزان را مورد مطالعه قرار دهد</a:t>
            </a:r>
          </a:p>
          <a:p>
            <a:pPr algn="r" rtl="1">
              <a:lnSpc>
                <a:spcPct val="120000"/>
              </a:lnSpc>
              <a:buFont typeface="Wingdings" pitchFamily="2" charset="2"/>
              <a:buNone/>
            </a:pPr>
            <a:r>
              <a:rPr lang="fa-IR" sz="4800" dirty="0" smtClean="0">
                <a:cs typeface="B Mitra" pitchFamily="2" charset="-78"/>
              </a:rPr>
              <a:t>      </a:t>
            </a:r>
            <a:r>
              <a:rPr lang="fa-IR" sz="4700" dirty="0" smtClean="0">
                <a:cs typeface="B Mitra" pitchFamily="2" charset="-78"/>
              </a:rPr>
              <a:t>سواد والدين = متغير مستقل </a:t>
            </a:r>
            <a:br>
              <a:rPr lang="fa-IR" sz="4700" dirty="0" smtClean="0">
                <a:cs typeface="B Mitra" pitchFamily="2" charset="-78"/>
              </a:rPr>
            </a:br>
            <a:r>
              <a:rPr lang="fa-IR" sz="4700" dirty="0" smtClean="0">
                <a:cs typeface="B Mitra" pitchFamily="2" charset="-78"/>
              </a:rPr>
              <a:t>پيشرفت تحصيلي = متغير وابسته</a:t>
            </a:r>
            <a:br>
              <a:rPr lang="fa-IR" sz="4700" dirty="0" smtClean="0">
                <a:cs typeface="B Mitra" pitchFamily="2" charset="-78"/>
              </a:rPr>
            </a:br>
            <a:r>
              <a:rPr lang="fa-IR" sz="4700" b="1" dirty="0" smtClean="0">
                <a:solidFill>
                  <a:srgbClr val="FFFF00"/>
                </a:solidFill>
                <a:cs typeface="B Mitra" pitchFamily="2" charset="-78"/>
              </a:rPr>
              <a:t>هوش = متغير مزاحم يا مداخله‌گر</a:t>
            </a:r>
            <a:r>
              <a:rPr lang="fa-IR" sz="4700" dirty="0" smtClean="0">
                <a:cs typeface="B Mitra" pitchFamily="2" charset="-78"/>
              </a:rPr>
              <a:t/>
            </a:r>
            <a:br>
              <a:rPr lang="fa-IR" sz="4700" dirty="0" smtClean="0">
                <a:cs typeface="B Mitra" pitchFamily="2" charset="-78"/>
              </a:rPr>
            </a:br>
            <a:r>
              <a:rPr lang="fa-IR" sz="4700" dirty="0" smtClean="0">
                <a:cs typeface="B Mitra" pitchFamily="2" charset="-78"/>
              </a:rPr>
              <a:t>چنان که پيداست، در اين فرضيه، اشاره‌اي به هوش نشده است؛ ولي يک محقق با تجربه و زيرک، مي‌تواند بفهمد که هوش يک عامل مهم و تعيين کننده در نتيجه اين گونه تحقيقات است و بايد به نوعي کنترل شود</a:t>
            </a:r>
            <a:endParaRPr lang="en-US" sz="4700" dirty="0" smtClean="0">
              <a:cs typeface="B Mitra" pitchFamily="2" charset="-78"/>
            </a:endParaRPr>
          </a:p>
        </p:txBody>
      </p:sp>
    </p:spTree>
  </p:cSld>
  <p:clrMapOvr>
    <a:masterClrMapping/>
  </p:clrMapOvr>
  <p:transition>
    <p:split/>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457200" y="307975"/>
            <a:ext cx="8229600" cy="987425"/>
          </a:xfrm>
        </p:spPr>
        <p:style>
          <a:lnRef idx="0">
            <a:schemeClr val="accent1"/>
          </a:lnRef>
          <a:fillRef idx="3">
            <a:schemeClr val="accent1"/>
          </a:fillRef>
          <a:effectRef idx="3">
            <a:schemeClr val="accent1"/>
          </a:effectRef>
          <a:fontRef idx="minor">
            <a:schemeClr val="lt1"/>
          </a:fontRef>
        </p:style>
        <p:txBody>
          <a:bodyPr/>
          <a:lstStyle/>
          <a:p>
            <a:pPr rtl="1"/>
            <a:r>
              <a:rPr lang="fa-IR" sz="4000" b="1" dirty="0" smtClean="0">
                <a:cs typeface="B Mitra" pitchFamily="2" charset="-78"/>
              </a:rPr>
              <a:t>متغیرهای </a:t>
            </a:r>
            <a:r>
              <a:rPr lang="fa-IR" sz="4000" b="1" dirty="0">
                <a:cs typeface="B Mitra" pitchFamily="2" charset="-78"/>
              </a:rPr>
              <a:t>دو ارزشی و چند ارزشی </a:t>
            </a:r>
            <a:endParaRPr lang="en-US" sz="4000" b="1" dirty="0">
              <a:cs typeface="B Mitra" pitchFamily="2" charset="-78"/>
            </a:endParaRPr>
          </a:p>
        </p:txBody>
      </p:sp>
      <p:sp>
        <p:nvSpPr>
          <p:cNvPr id="49155" name="Rectangle 3"/>
          <p:cNvSpPr>
            <a:spLocks noGrp="1" noChangeArrowheads="1"/>
          </p:cNvSpPr>
          <p:nvPr>
            <p:ph idx="1"/>
          </p:nvPr>
        </p:nvSpPr>
        <p:spPr>
          <a:xfrm>
            <a:off x="381000" y="1600200"/>
            <a:ext cx="8229600" cy="4800600"/>
          </a:xfrm>
        </p:spPr>
        <p:style>
          <a:lnRef idx="1">
            <a:schemeClr val="accent1"/>
          </a:lnRef>
          <a:fillRef idx="2">
            <a:schemeClr val="accent1"/>
          </a:fillRef>
          <a:effectRef idx="1">
            <a:schemeClr val="accent1"/>
          </a:effectRef>
          <a:fontRef idx="minor">
            <a:schemeClr val="dk1"/>
          </a:fontRef>
        </p:style>
        <p:txBody>
          <a:bodyPr>
            <a:normAutofit/>
          </a:bodyPr>
          <a:lstStyle/>
          <a:p>
            <a:pPr marL="609600" indent="-609600" algn="just" rtl="1">
              <a:lnSpc>
                <a:spcPct val="120000"/>
              </a:lnSpc>
              <a:buFont typeface="Wingdings" pitchFamily="2" charset="2"/>
              <a:buNone/>
            </a:pPr>
            <a:r>
              <a:rPr lang="fa-IR" sz="3000" dirty="0">
                <a:cs typeface="B Mitra" pitchFamily="2" charset="-78"/>
              </a:rPr>
              <a:t>الف) متغیرهای دو ارزشی فقط دو ارزش یا عدد را می گیرند. </a:t>
            </a:r>
          </a:p>
          <a:p>
            <a:pPr marL="609600" indent="-609600" algn="just" rtl="1">
              <a:lnSpc>
                <a:spcPct val="120000"/>
              </a:lnSpc>
              <a:buFont typeface="Wingdings" pitchFamily="2" charset="2"/>
              <a:buNone/>
            </a:pPr>
            <a:r>
              <a:rPr lang="fa-IR" sz="3000" dirty="0">
                <a:cs typeface="B Mitra" pitchFamily="2" charset="-78"/>
              </a:rPr>
              <a:t>مثل زن / مرد – شهری / روستایی – مرگ / حیات </a:t>
            </a:r>
          </a:p>
          <a:p>
            <a:pPr marL="609600" indent="-609600" algn="just" rtl="1">
              <a:lnSpc>
                <a:spcPct val="120000"/>
              </a:lnSpc>
              <a:buFont typeface="Wingdings" pitchFamily="2" charset="2"/>
              <a:buNone/>
            </a:pPr>
            <a:endParaRPr lang="fa-IR" sz="3000" dirty="0">
              <a:cs typeface="B Mitra" pitchFamily="2" charset="-78"/>
            </a:endParaRPr>
          </a:p>
          <a:p>
            <a:pPr marL="609600" indent="-609600" algn="just" rtl="1">
              <a:lnSpc>
                <a:spcPct val="120000"/>
              </a:lnSpc>
              <a:buFont typeface="Wingdings" pitchFamily="2" charset="2"/>
              <a:buNone/>
            </a:pPr>
            <a:r>
              <a:rPr lang="fa-IR" sz="3000" dirty="0">
                <a:cs typeface="B Mitra" pitchFamily="2" charset="-78"/>
              </a:rPr>
              <a:t>ب) متغیرهای چند ارزشی : بیش از دو ارزش یا مقدار را دارند مثلاً مدت زمان تماشای تلویزیون </a:t>
            </a:r>
          </a:p>
          <a:p>
            <a:pPr marL="609600" indent="-609600" algn="just" rtl="1">
              <a:lnSpc>
                <a:spcPct val="120000"/>
              </a:lnSpc>
              <a:buFont typeface="Wingdings" pitchFamily="2" charset="2"/>
              <a:buNone/>
            </a:pPr>
            <a:r>
              <a:rPr lang="fa-IR" sz="3000" dirty="0">
                <a:cs typeface="B Mitra" pitchFamily="2" charset="-78"/>
              </a:rPr>
              <a:t>1) کمتر از یک ساعت                      2) بین یک تا دو ساعت </a:t>
            </a:r>
          </a:p>
          <a:p>
            <a:pPr marL="609600" indent="-609600" algn="just" rtl="1">
              <a:lnSpc>
                <a:spcPct val="120000"/>
              </a:lnSpc>
              <a:buFont typeface="Wingdings" pitchFamily="2" charset="2"/>
              <a:buNone/>
            </a:pPr>
            <a:r>
              <a:rPr lang="fa-IR" sz="3000" dirty="0">
                <a:cs typeface="B Mitra" pitchFamily="2" charset="-78"/>
              </a:rPr>
              <a:t>3) بین سه تا چهار ساعت                 4) بیشتر از چهار ساعت </a:t>
            </a:r>
            <a:endParaRPr lang="en-US" sz="3000" dirty="0">
              <a:cs typeface="B Mitra" pitchFamily="2" charset="-78"/>
            </a:endParaRPr>
          </a:p>
        </p:txBody>
      </p:sp>
    </p:spTree>
  </p:cSld>
  <p:clrMapOvr>
    <a:masterClrMapping/>
  </p:clrMapOvr>
  <p:transition>
    <p:strips/>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54762"/>
          </a:xfrm>
        </p:spPr>
        <p:txBody>
          <a:bodyPr>
            <a:normAutofit/>
          </a:bodyPr>
          <a:lstStyle/>
          <a:p>
            <a:r>
              <a:rPr lang="fa-IR" sz="8800" dirty="0" smtClean="0">
                <a:cs typeface="B Titr" pitchFamily="2" charset="-78"/>
              </a:rPr>
              <a:t>جلسه هشتم</a:t>
            </a:r>
            <a:endParaRPr lang="fa-IR" sz="8800" dirty="0">
              <a:cs typeface="B Titr" pitchFamily="2" charset="-78"/>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610600" cy="1143000"/>
          </a:xfrm>
        </p:spPr>
        <p:style>
          <a:lnRef idx="0">
            <a:schemeClr val="accent2"/>
          </a:lnRef>
          <a:fillRef idx="3">
            <a:schemeClr val="accent2"/>
          </a:fillRef>
          <a:effectRef idx="3">
            <a:schemeClr val="accent2"/>
          </a:effectRef>
          <a:fontRef idx="minor">
            <a:schemeClr val="lt1"/>
          </a:fontRef>
        </p:style>
        <p:txBody>
          <a:bodyPr/>
          <a:lstStyle/>
          <a:p>
            <a:r>
              <a:rPr lang="fa-IR" dirty="0" smtClean="0">
                <a:solidFill>
                  <a:srgbClr val="000000"/>
                </a:solidFill>
                <a:latin typeface="B Zar"/>
                <a:cs typeface="2  Titr" pitchFamily="2" charset="-78"/>
              </a:rPr>
              <a:t>تقسیم بندی روش های تحقیق به طور کلی</a:t>
            </a:r>
            <a:endParaRPr lang="en-US" dirty="0">
              <a:solidFill>
                <a:srgbClr val="000000"/>
              </a:solidFill>
              <a:latin typeface="B Zar"/>
              <a:cs typeface="2  Titr" pitchFamily="2" charset="-78"/>
            </a:endParaRPr>
          </a:p>
        </p:txBody>
      </p:sp>
      <p:sp>
        <p:nvSpPr>
          <p:cNvPr id="3" name="Content Placeholder 2"/>
          <p:cNvSpPr>
            <a:spLocks noGrp="1"/>
          </p:cNvSpPr>
          <p:nvPr>
            <p:ph idx="1"/>
          </p:nvPr>
        </p:nvSpPr>
        <p:spPr>
          <a:xfrm>
            <a:off x="228600" y="1600200"/>
            <a:ext cx="8686800" cy="5029200"/>
          </a:xfrm>
          <a:solidFill>
            <a:srgbClr val="00B0F0"/>
          </a:solidFill>
        </p:spPr>
        <p:style>
          <a:lnRef idx="1">
            <a:schemeClr val="accent2"/>
          </a:lnRef>
          <a:fillRef idx="2">
            <a:schemeClr val="accent2"/>
          </a:fillRef>
          <a:effectRef idx="1">
            <a:schemeClr val="accent2"/>
          </a:effectRef>
          <a:fontRef idx="minor">
            <a:schemeClr val="dk1"/>
          </a:fontRef>
        </p:style>
        <p:txBody>
          <a:bodyPr>
            <a:normAutofit fontScale="92500"/>
          </a:bodyPr>
          <a:lstStyle/>
          <a:p>
            <a:pPr algn="just" rtl="1">
              <a:lnSpc>
                <a:spcPct val="150000"/>
              </a:lnSpc>
            </a:pPr>
            <a:r>
              <a:rPr lang="fa-IR" b="1" dirty="0" smtClean="0">
                <a:solidFill>
                  <a:srgbClr val="000000"/>
                </a:solidFill>
                <a:latin typeface="B Zar"/>
                <a:cs typeface="B Zar"/>
              </a:rPr>
              <a:t>روش های کمی: </a:t>
            </a:r>
            <a:r>
              <a:rPr lang="fa-IR" dirty="0" smtClean="0">
                <a:solidFill>
                  <a:srgbClr val="000000"/>
                </a:solidFill>
                <a:latin typeface="B Zar"/>
                <a:cs typeface="B Zar"/>
              </a:rPr>
              <a:t>از </a:t>
            </a:r>
            <a:r>
              <a:rPr lang="fa-IR" b="1" dirty="0" smtClean="0">
                <a:solidFill>
                  <a:srgbClr val="FFFF00"/>
                </a:solidFill>
                <a:latin typeface="B Zar"/>
                <a:cs typeface="B Zar"/>
              </a:rPr>
              <a:t>انداه گیری کمی و عددی </a:t>
            </a:r>
            <a:r>
              <a:rPr lang="fa-IR" dirty="0" smtClean="0">
                <a:solidFill>
                  <a:srgbClr val="000000"/>
                </a:solidFill>
                <a:latin typeface="B Zar"/>
                <a:cs typeface="B Zar"/>
              </a:rPr>
              <a:t>استفاده می شود.</a:t>
            </a:r>
          </a:p>
          <a:p>
            <a:pPr marL="0" indent="0" algn="just" rtl="1">
              <a:lnSpc>
                <a:spcPct val="150000"/>
              </a:lnSpc>
              <a:buNone/>
            </a:pPr>
            <a:r>
              <a:rPr lang="fa-IR" dirty="0" smtClean="0">
                <a:solidFill>
                  <a:srgbClr val="000000"/>
                </a:solidFill>
                <a:latin typeface="B Zar"/>
                <a:cs typeface="B Zar"/>
              </a:rPr>
              <a:t>این روش بر </a:t>
            </a:r>
            <a:r>
              <a:rPr lang="en-US" dirty="0" smtClean="0">
                <a:solidFill>
                  <a:srgbClr val="000000"/>
                </a:solidFill>
                <a:latin typeface="B Zar"/>
                <a:cs typeface="B Zar"/>
              </a:rPr>
              <a:t> </a:t>
            </a:r>
            <a:r>
              <a:rPr lang="fa-IR" dirty="0" smtClean="0">
                <a:solidFill>
                  <a:srgbClr val="000000"/>
                </a:solidFill>
                <a:latin typeface="B Zar"/>
                <a:cs typeface="B Zar"/>
              </a:rPr>
              <a:t>اساس عینیت و اصل تکرار پذیری و دارای استدلال قیاسی است</a:t>
            </a:r>
            <a:endParaRPr lang="en-US" dirty="0" smtClean="0">
              <a:solidFill>
                <a:srgbClr val="000000"/>
              </a:solidFill>
              <a:latin typeface="B Zar"/>
              <a:cs typeface="B Zar"/>
            </a:endParaRPr>
          </a:p>
          <a:p>
            <a:pPr algn="just" rtl="1">
              <a:lnSpc>
                <a:spcPct val="150000"/>
              </a:lnSpc>
            </a:pPr>
            <a:r>
              <a:rPr lang="fa-IR" b="1" dirty="0">
                <a:solidFill>
                  <a:srgbClr val="000000"/>
                </a:solidFill>
                <a:latin typeface="B Zar"/>
                <a:cs typeface="B Zar"/>
              </a:rPr>
              <a:t>روش های کیفی: </a:t>
            </a:r>
            <a:r>
              <a:rPr lang="fa-IR" dirty="0" smtClean="0">
                <a:solidFill>
                  <a:srgbClr val="000000"/>
                </a:solidFill>
                <a:latin typeface="B Zar"/>
                <a:cs typeface="B Zar"/>
              </a:rPr>
              <a:t>بر </a:t>
            </a:r>
            <a:r>
              <a:rPr lang="fa-IR" b="1" dirty="0" smtClean="0">
                <a:solidFill>
                  <a:srgbClr val="FFFF00"/>
                </a:solidFill>
                <a:latin typeface="B Zar"/>
                <a:cs typeface="B Zar"/>
              </a:rPr>
              <a:t>داده های کیفی </a:t>
            </a:r>
            <a:r>
              <a:rPr lang="fa-IR" dirty="0" smtClean="0">
                <a:solidFill>
                  <a:srgbClr val="000000"/>
                </a:solidFill>
                <a:latin typeface="B Zar"/>
                <a:cs typeface="B Zar"/>
              </a:rPr>
              <a:t>در قالب نوشته ها، عبارات، تصاویر ومشارکت افراد در موضوع تاکید دارد</a:t>
            </a:r>
            <a:r>
              <a:rPr lang="fa-IR" dirty="0">
                <a:solidFill>
                  <a:srgbClr val="000000"/>
                </a:solidFill>
                <a:latin typeface="B Zar"/>
                <a:cs typeface="B Zar"/>
              </a:rPr>
              <a:t> و دارای استدلال</a:t>
            </a:r>
            <a:r>
              <a:rPr lang="en-US" dirty="0" smtClean="0">
                <a:solidFill>
                  <a:srgbClr val="000000"/>
                </a:solidFill>
                <a:latin typeface="B Zar"/>
                <a:cs typeface="B Zar"/>
              </a:rPr>
              <a:t> </a:t>
            </a:r>
            <a:r>
              <a:rPr lang="fa-IR" dirty="0" smtClean="0">
                <a:solidFill>
                  <a:srgbClr val="000000"/>
                </a:solidFill>
                <a:latin typeface="B Zar"/>
                <a:cs typeface="B Zar"/>
              </a:rPr>
              <a:t>استقرایی است.</a:t>
            </a:r>
            <a:endParaRPr lang="en-US" dirty="0" smtClean="0">
              <a:solidFill>
                <a:srgbClr val="000000"/>
              </a:solidFill>
              <a:latin typeface="B Zar"/>
              <a:cs typeface="B Zar"/>
            </a:endParaRPr>
          </a:p>
          <a:p>
            <a:pPr algn="just" rtl="1">
              <a:lnSpc>
                <a:spcPct val="150000"/>
              </a:lnSpc>
            </a:pPr>
            <a:r>
              <a:rPr lang="en-US" dirty="0" smtClean="0">
                <a:solidFill>
                  <a:srgbClr val="000000"/>
                </a:solidFill>
                <a:latin typeface="B Zar"/>
                <a:cs typeface="B Zar"/>
              </a:rPr>
              <a:t> </a:t>
            </a:r>
            <a:r>
              <a:rPr lang="fa-IR" sz="3500" b="1" dirty="0" smtClean="0">
                <a:solidFill>
                  <a:srgbClr val="000000"/>
                </a:solidFill>
                <a:latin typeface="B Zar"/>
                <a:cs typeface="B Zar"/>
              </a:rPr>
              <a:t>رویکرد ترکیبی</a:t>
            </a:r>
            <a:endParaRPr lang="en-US" b="1" dirty="0">
              <a:solidFill>
                <a:srgbClr val="000000"/>
              </a:solidFill>
              <a:latin typeface="B Zar"/>
              <a:cs typeface="B Zar"/>
            </a:endParaRPr>
          </a:p>
        </p:txBody>
      </p:sp>
    </p:spTree>
    <p:extLst>
      <p:ext uri="{BB962C8B-B14F-4D97-AF65-F5344CB8AC3E}">
        <p14:creationId xmlns="" xmlns:p14="http://schemas.microsoft.com/office/powerpoint/2010/main" val="2501192295"/>
      </p:ext>
    </p:extLst>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534400" cy="1143000"/>
          </a:xfrm>
        </p:spPr>
        <p:style>
          <a:lnRef idx="0">
            <a:schemeClr val="dk1"/>
          </a:lnRef>
          <a:fillRef idx="3">
            <a:schemeClr val="dk1"/>
          </a:fillRef>
          <a:effectRef idx="3">
            <a:schemeClr val="dk1"/>
          </a:effectRef>
          <a:fontRef idx="minor">
            <a:schemeClr val="lt1"/>
          </a:fontRef>
        </p:style>
        <p:txBody>
          <a:bodyPr>
            <a:normAutofit/>
          </a:bodyPr>
          <a:lstStyle/>
          <a:p>
            <a:pPr rtl="1"/>
            <a:r>
              <a:rPr lang="fa-IR" sz="3600" b="1" dirty="0" smtClean="0">
                <a:cs typeface="B Zar" pitchFamily="2" charset="-78"/>
              </a:rPr>
              <a:t>تحقیقات کمی و کیفی</a:t>
            </a:r>
            <a:endParaRPr lang="en-US" sz="3600" dirty="0">
              <a:cs typeface="B Zar" pitchFamily="2" charset="-78"/>
            </a:endParaRPr>
          </a:p>
        </p:txBody>
      </p:sp>
      <p:sp>
        <p:nvSpPr>
          <p:cNvPr id="3" name="Content Placeholder 2"/>
          <p:cNvSpPr>
            <a:spLocks noGrp="1"/>
          </p:cNvSpPr>
          <p:nvPr>
            <p:ph idx="1"/>
          </p:nvPr>
        </p:nvSpPr>
        <p:spPr>
          <a:xfrm>
            <a:off x="457200" y="1600200"/>
            <a:ext cx="8229600" cy="4800600"/>
          </a:xfrm>
          <a:solidFill>
            <a:srgbClr val="00B0F0"/>
          </a:solidFill>
        </p:spPr>
        <p:style>
          <a:lnRef idx="1">
            <a:schemeClr val="dk1"/>
          </a:lnRef>
          <a:fillRef idx="2">
            <a:schemeClr val="dk1"/>
          </a:fillRef>
          <a:effectRef idx="1">
            <a:schemeClr val="dk1"/>
          </a:effectRef>
          <a:fontRef idx="minor">
            <a:schemeClr val="dk1"/>
          </a:fontRef>
        </p:style>
        <p:txBody>
          <a:bodyPr>
            <a:normAutofit fontScale="92500"/>
          </a:bodyPr>
          <a:lstStyle/>
          <a:p>
            <a:pPr algn="just" rtl="1">
              <a:lnSpc>
                <a:spcPct val="160000"/>
              </a:lnSpc>
            </a:pPr>
            <a:r>
              <a:rPr lang="fa-IR" sz="3400" dirty="0" smtClean="0">
                <a:cs typeface="B Zar" pitchFamily="2" charset="-78"/>
              </a:rPr>
              <a:t>در تحقیق </a:t>
            </a:r>
            <a:r>
              <a:rPr lang="fa-IR" sz="3400" b="1" dirty="0" smtClean="0">
                <a:solidFill>
                  <a:srgbClr val="FFFF00"/>
                </a:solidFill>
                <a:cs typeface="B Zar" pitchFamily="2" charset="-78"/>
              </a:rPr>
              <a:t>کمی از فرضیه و </a:t>
            </a:r>
            <a:r>
              <a:rPr lang="fa-IR" sz="3400" dirty="0" smtClean="0">
                <a:cs typeface="B Zar" pitchFamily="2" charset="-78"/>
              </a:rPr>
              <a:t>در تحقیقات </a:t>
            </a:r>
            <a:r>
              <a:rPr lang="fa-IR" sz="3400" b="1" dirty="0" smtClean="0">
                <a:solidFill>
                  <a:srgbClr val="FFFF00"/>
                </a:solidFill>
                <a:cs typeface="B Zar" pitchFamily="2" charset="-78"/>
              </a:rPr>
              <a:t>کیفی از سوال </a:t>
            </a:r>
            <a:r>
              <a:rPr lang="fa-IR" sz="3400" dirty="0" smtClean="0">
                <a:cs typeface="B Zar" pitchFamily="2" charset="-78"/>
              </a:rPr>
              <a:t>استفاده می شود.</a:t>
            </a:r>
          </a:p>
          <a:p>
            <a:pPr algn="just" rtl="1">
              <a:lnSpc>
                <a:spcPct val="160000"/>
              </a:lnSpc>
            </a:pPr>
            <a:r>
              <a:rPr lang="fa-IR" sz="3400" dirty="0" smtClean="0">
                <a:cs typeface="B Zar" pitchFamily="2" charset="-78"/>
              </a:rPr>
              <a:t>در تحقیقات کمی معمولا محقق</a:t>
            </a:r>
            <a:r>
              <a:rPr lang="fa-IR" sz="3400" b="1" dirty="0" smtClean="0">
                <a:solidFill>
                  <a:srgbClr val="FFFF00"/>
                </a:solidFill>
                <a:cs typeface="B Zar" pitchFamily="2" charset="-78"/>
              </a:rPr>
              <a:t> چند متغیر </a:t>
            </a:r>
            <a:r>
              <a:rPr lang="fa-IR" sz="3400" dirty="0" smtClean="0">
                <a:cs typeface="B Zar" pitchFamily="2" charset="-78"/>
              </a:rPr>
              <a:t>را انتخاب  و اندازه گیری می کند اما در تحقیقات کیفی </a:t>
            </a:r>
            <a:r>
              <a:rPr lang="fa-IR" sz="3400" b="1" dirty="0" smtClean="0">
                <a:solidFill>
                  <a:srgbClr val="FFFF00"/>
                </a:solidFill>
                <a:cs typeface="B Zar" pitchFamily="2" charset="-78"/>
              </a:rPr>
              <a:t>واژه متغیر استفاده نمی شود </a:t>
            </a:r>
            <a:r>
              <a:rPr lang="fa-IR" sz="3400" dirty="0" smtClean="0">
                <a:cs typeface="B Zar" pitchFamily="2" charset="-78"/>
              </a:rPr>
              <a:t>و محقق به دنبال گردآوری اطلاعات در مورد مفهوم </a:t>
            </a:r>
            <a:r>
              <a:rPr lang="fa-IR" sz="3400" b="1" dirty="0" smtClean="0">
                <a:solidFill>
                  <a:srgbClr val="FFFF00"/>
                </a:solidFill>
                <a:cs typeface="B Zar" pitchFamily="2" charset="-78"/>
              </a:rPr>
              <a:t>یک واحد (</a:t>
            </a:r>
            <a:r>
              <a:rPr lang="fa-IR" sz="3400" dirty="0" smtClean="0">
                <a:cs typeface="B Zar" pitchFamily="2" charset="-78"/>
              </a:rPr>
              <a:t>پدیده محوری )است.</a:t>
            </a:r>
          </a:p>
          <a:p>
            <a:pPr algn="just" rtl="1"/>
            <a:endParaRPr lang="fa-IR" dirty="0" smtClean="0">
              <a:cs typeface="B Zar" pitchFamily="2" charset="-78"/>
            </a:endParaRPr>
          </a:p>
          <a:p>
            <a:pPr algn="just" rtl="1"/>
            <a:endParaRPr lang="en-US" dirty="0">
              <a:cs typeface="B Zar" pitchFamily="2" charset="-78"/>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534400" cy="1143000"/>
          </a:xfrm>
        </p:spPr>
        <p:style>
          <a:lnRef idx="0">
            <a:schemeClr val="dk1"/>
          </a:lnRef>
          <a:fillRef idx="3">
            <a:schemeClr val="dk1"/>
          </a:fillRef>
          <a:effectRef idx="3">
            <a:schemeClr val="dk1"/>
          </a:effectRef>
          <a:fontRef idx="minor">
            <a:schemeClr val="lt1"/>
          </a:fontRef>
        </p:style>
        <p:txBody>
          <a:bodyPr>
            <a:normAutofit/>
          </a:bodyPr>
          <a:lstStyle/>
          <a:p>
            <a:pPr rtl="1"/>
            <a:r>
              <a:rPr lang="fa-IR" sz="3600" b="1" dirty="0" smtClean="0">
                <a:cs typeface="B Zar" pitchFamily="2" charset="-78"/>
              </a:rPr>
              <a:t>تحقیقات کمی و کیفی</a:t>
            </a:r>
            <a:endParaRPr lang="en-US" sz="3600" dirty="0">
              <a:cs typeface="B Zar" pitchFamily="2" charset="-78"/>
            </a:endParaRPr>
          </a:p>
        </p:txBody>
      </p:sp>
      <p:sp>
        <p:nvSpPr>
          <p:cNvPr id="3" name="Content Placeholder 2"/>
          <p:cNvSpPr>
            <a:spLocks noGrp="1"/>
          </p:cNvSpPr>
          <p:nvPr>
            <p:ph idx="1"/>
          </p:nvPr>
        </p:nvSpPr>
        <p:spPr>
          <a:xfrm>
            <a:off x="457200" y="1600200"/>
            <a:ext cx="8229600" cy="4800600"/>
          </a:xfrm>
        </p:spPr>
        <p:style>
          <a:lnRef idx="1">
            <a:schemeClr val="dk1"/>
          </a:lnRef>
          <a:fillRef idx="2">
            <a:schemeClr val="dk1"/>
          </a:fillRef>
          <a:effectRef idx="1">
            <a:schemeClr val="dk1"/>
          </a:effectRef>
          <a:fontRef idx="minor">
            <a:schemeClr val="dk1"/>
          </a:fontRef>
        </p:style>
        <p:txBody>
          <a:bodyPr>
            <a:normAutofit fontScale="92500"/>
          </a:bodyPr>
          <a:lstStyle/>
          <a:p>
            <a:pPr algn="just" rtl="1"/>
            <a:endParaRPr lang="fa-IR" sz="3400" dirty="0" smtClean="0">
              <a:cs typeface="B Zar" pitchFamily="2" charset="-78"/>
            </a:endParaRPr>
          </a:p>
          <a:p>
            <a:pPr algn="just" rtl="1"/>
            <a:r>
              <a:rPr lang="fa-IR" sz="3400" dirty="0" smtClean="0">
                <a:cs typeface="B Zar" pitchFamily="2" charset="-78"/>
              </a:rPr>
              <a:t>در تحقیق کمی محقق با شناسایی متغیرها و انتخاب ابزار گردآوری داده ها قبل از آغاز مطالعه  از </a:t>
            </a:r>
            <a:r>
              <a:rPr lang="fa-IR" sz="3400" b="1" dirty="0" smtClean="0">
                <a:solidFill>
                  <a:srgbClr val="FFFF00"/>
                </a:solidFill>
                <a:cs typeface="B Zar" pitchFamily="2" charset="-78"/>
              </a:rPr>
              <a:t>سوالات بسته </a:t>
            </a:r>
            <a:r>
              <a:rPr lang="fa-IR" sz="3400" dirty="0" smtClean="0">
                <a:cs typeface="B Zar" pitchFamily="2" charset="-78"/>
              </a:rPr>
              <a:t>استفاده می کند اما در تحقیق کیفی محقق بیشتر از </a:t>
            </a:r>
            <a:r>
              <a:rPr lang="fa-IR" sz="3400" b="1" dirty="0" smtClean="0">
                <a:solidFill>
                  <a:srgbClr val="FFFF00"/>
                </a:solidFill>
                <a:cs typeface="B Zar" pitchFamily="2" charset="-78"/>
              </a:rPr>
              <a:t>سوال باز </a:t>
            </a:r>
            <a:r>
              <a:rPr lang="fa-IR" sz="3400" dirty="0" smtClean="0">
                <a:cs typeface="B Zar" pitchFamily="2" charset="-78"/>
              </a:rPr>
              <a:t>استفاده می کند و سوالات هم ممکن است در جریان تحقیق بر اساس پاسخ مشارکت کنندگان تغییر کند</a:t>
            </a:r>
          </a:p>
          <a:p>
            <a:pPr algn="just" rtl="1"/>
            <a:r>
              <a:rPr lang="fa-IR" sz="3400" dirty="0" smtClean="0">
                <a:cs typeface="B Zar" pitchFamily="2" charset="-78"/>
              </a:rPr>
              <a:t>در تحقیق کمی محقق معمولا به دنبال  بررسی </a:t>
            </a:r>
            <a:r>
              <a:rPr lang="fa-IR" sz="3400" b="1" dirty="0" smtClean="0">
                <a:solidFill>
                  <a:srgbClr val="FFFF00"/>
                </a:solidFill>
                <a:cs typeface="B Zar" pitchFamily="2" charset="-78"/>
              </a:rPr>
              <a:t>تفاوت ها </a:t>
            </a:r>
            <a:r>
              <a:rPr lang="fa-IR" sz="3400" dirty="0" smtClean="0">
                <a:cs typeface="B Zar" pitchFamily="2" charset="-78"/>
              </a:rPr>
              <a:t>یا ارتباط یا شدت تفاوت ها میان چند گروه است اما در تحقیق کیفی محقق به دنبال </a:t>
            </a:r>
            <a:r>
              <a:rPr lang="fa-IR" sz="3400" b="1" dirty="0" smtClean="0">
                <a:solidFill>
                  <a:srgbClr val="FFFF00"/>
                </a:solidFill>
                <a:cs typeface="B Zar" pitchFamily="2" charset="-78"/>
              </a:rPr>
              <a:t>درک عمیق </a:t>
            </a:r>
            <a:r>
              <a:rPr lang="fa-IR" sz="3400" dirty="0" smtClean="0">
                <a:cs typeface="B Zar" pitchFamily="2" charset="-78"/>
              </a:rPr>
              <a:t>دیدگاه های یک گروه خاص است</a:t>
            </a:r>
          </a:p>
          <a:p>
            <a:pPr algn="just" rtl="1"/>
            <a:endParaRPr lang="en-US" dirty="0">
              <a:cs typeface="B Zar" pitchFamily="2" charset="-78"/>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706562"/>
          </a:xfrm>
          <a:solidFill>
            <a:srgbClr val="FFFF00"/>
          </a:solidFill>
        </p:spPr>
        <p:style>
          <a:lnRef idx="2">
            <a:schemeClr val="accent6">
              <a:shade val="50000"/>
            </a:schemeClr>
          </a:lnRef>
          <a:fillRef idx="1">
            <a:schemeClr val="accent6"/>
          </a:fillRef>
          <a:effectRef idx="0">
            <a:schemeClr val="accent6"/>
          </a:effectRef>
          <a:fontRef idx="minor">
            <a:schemeClr val="lt1"/>
          </a:fontRef>
        </p:style>
        <p:txBody>
          <a:bodyPr>
            <a:normAutofit/>
          </a:bodyPr>
          <a:lstStyle/>
          <a:p>
            <a:r>
              <a:rPr lang="fa-IR" dirty="0" smtClean="0">
                <a:solidFill>
                  <a:srgbClr val="FF0000"/>
                </a:solidFill>
                <a:cs typeface="B Titr" pitchFamily="2" charset="-78"/>
              </a:rPr>
              <a:t>منابع و مراجع </a:t>
            </a:r>
            <a:br>
              <a:rPr lang="fa-IR" dirty="0" smtClean="0">
                <a:solidFill>
                  <a:srgbClr val="FF0000"/>
                </a:solidFill>
                <a:cs typeface="B Titr" pitchFamily="2" charset="-78"/>
              </a:rPr>
            </a:br>
            <a:r>
              <a:rPr lang="fa-IR" dirty="0" smtClean="0">
                <a:solidFill>
                  <a:srgbClr val="FF0000"/>
                </a:solidFill>
                <a:cs typeface="B Titr" pitchFamily="2" charset="-78"/>
              </a:rPr>
              <a:t>برای انتخاب موضوع تحقیق</a:t>
            </a:r>
            <a:endParaRPr lang="en-US" dirty="0">
              <a:solidFill>
                <a:srgbClr val="FF0000"/>
              </a:solidFill>
              <a:cs typeface="B Titr" pitchFamily="2" charset="-78"/>
            </a:endParaRPr>
          </a:p>
        </p:txBody>
      </p:sp>
      <p:sp>
        <p:nvSpPr>
          <p:cNvPr id="3" name="Content Placeholder 2"/>
          <p:cNvSpPr>
            <a:spLocks noGrp="1"/>
          </p:cNvSpPr>
          <p:nvPr>
            <p:ph idx="1"/>
          </p:nvPr>
        </p:nvSpPr>
        <p:spPr>
          <a:xfrm>
            <a:off x="457200" y="2209800"/>
            <a:ext cx="8229600" cy="4419600"/>
          </a:xfrm>
        </p:spPr>
        <p:style>
          <a:lnRef idx="1">
            <a:schemeClr val="accent2"/>
          </a:lnRef>
          <a:fillRef idx="2">
            <a:schemeClr val="accent2"/>
          </a:fillRef>
          <a:effectRef idx="1">
            <a:schemeClr val="accent2"/>
          </a:effectRef>
          <a:fontRef idx="minor">
            <a:schemeClr val="dk1"/>
          </a:fontRef>
        </p:style>
        <p:txBody>
          <a:bodyPr>
            <a:normAutofit/>
          </a:bodyPr>
          <a:lstStyle/>
          <a:p>
            <a:pPr algn="r" rtl="1"/>
            <a:r>
              <a:rPr lang="fa-IR" sz="4000" b="1" dirty="0" smtClean="0">
                <a:solidFill>
                  <a:srgbClr val="C00000"/>
                </a:solidFill>
                <a:cs typeface="B Zar" pitchFamily="2" charset="-78"/>
              </a:rPr>
              <a:t>کنجکاوی</a:t>
            </a:r>
          </a:p>
          <a:p>
            <a:pPr algn="r" rtl="1"/>
            <a:r>
              <a:rPr lang="fa-IR" sz="4000" b="1" dirty="0" smtClean="0">
                <a:solidFill>
                  <a:srgbClr val="C00000"/>
                </a:solidFill>
                <a:cs typeface="B Zar" pitchFamily="2" charset="-78"/>
              </a:rPr>
              <a:t>تجارب شخصی</a:t>
            </a:r>
          </a:p>
          <a:p>
            <a:pPr algn="r" rtl="1"/>
            <a:r>
              <a:rPr lang="fa-IR" sz="4000" b="1" dirty="0" smtClean="0">
                <a:solidFill>
                  <a:srgbClr val="C00000"/>
                </a:solidFill>
                <a:cs typeface="B Zar" pitchFamily="2" charset="-78"/>
              </a:rPr>
              <a:t>مطالعه آثار مکتوب</a:t>
            </a:r>
          </a:p>
          <a:p>
            <a:pPr algn="r" rtl="1"/>
            <a:r>
              <a:rPr lang="fa-IR" sz="4000" b="1" dirty="0" smtClean="0">
                <a:solidFill>
                  <a:srgbClr val="C00000"/>
                </a:solidFill>
                <a:cs typeface="B Zar" pitchFamily="2" charset="-78"/>
              </a:rPr>
              <a:t>منابع شفاهی</a:t>
            </a:r>
          </a:p>
          <a:p>
            <a:pPr algn="r" rtl="1"/>
            <a:r>
              <a:rPr lang="fa-IR" sz="4000" b="1" dirty="0" smtClean="0">
                <a:solidFill>
                  <a:srgbClr val="C00000"/>
                </a:solidFill>
                <a:cs typeface="B Zar" pitchFamily="2" charset="-78"/>
              </a:rPr>
              <a:t>متقاضیان تحقیق</a:t>
            </a:r>
            <a:endParaRPr lang="en-US" sz="4000" b="1" dirty="0">
              <a:solidFill>
                <a:srgbClr val="C00000"/>
              </a:solidFill>
              <a:cs typeface="B Zar" pitchFamily="2" charset="-78"/>
            </a:endParaRPr>
          </a:p>
        </p:txBody>
      </p:sp>
      <p:pic>
        <p:nvPicPr>
          <p:cNvPr id="4" name="Recorded Sound">
            <a:hlinkClick r:id="" action="ppaction://media"/>
          </p:cNvPr>
          <p:cNvPicPr>
            <a:picLocks noRot="1" noChangeAspect="1"/>
          </p:cNvPicPr>
          <p:nvPr>
            <a:wavAudioFile r:embed="rId1" name="Recorded Sound"/>
          </p:nvPr>
        </p:nvPicPr>
        <p:blipFill>
          <a:blip r:embed="rId3"/>
          <a:stretch>
            <a:fillRect/>
          </a:stretch>
        </p:blipFill>
        <p:spPr>
          <a:xfrm>
            <a:off x="990600" y="685800"/>
            <a:ext cx="838200" cy="8382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41820" fill="hold"/>
                                        <p:tgtEl>
                                          <p:spTgt spid="4"/>
                                        </p:tgtEl>
                                      </p:cBhvr>
                                    </p:cmd>
                                  </p:childTnLst>
                                </p:cTn>
                              </p:par>
                            </p:childTnLst>
                          </p:cTn>
                        </p:par>
                      </p:childTnLst>
                    </p:cTn>
                  </p:par>
                </p:childTnLst>
              </p:cTn>
              <p:nextCondLst>
                <p:cond evt="onClick" delay="0">
                  <p:tgtEl>
                    <p:spTgt spid="4"/>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2"/>
          <p:cNvSpPr>
            <a:spLocks noGrp="1" noChangeArrowheads="1"/>
          </p:cNvSpPr>
          <p:nvPr>
            <p:ph type="title"/>
          </p:nvPr>
        </p:nvSpPr>
        <p:spPr>
          <a:xfrm>
            <a:off x="381000" y="304800"/>
            <a:ext cx="8305800" cy="1187433"/>
          </a:xfrm>
        </p:spPr>
        <p:style>
          <a:lnRef idx="0">
            <a:schemeClr val="accent4"/>
          </a:lnRef>
          <a:fillRef idx="3">
            <a:schemeClr val="accent4"/>
          </a:fillRef>
          <a:effectRef idx="3">
            <a:schemeClr val="accent4"/>
          </a:effectRef>
          <a:fontRef idx="minor">
            <a:schemeClr val="lt1"/>
          </a:fontRef>
        </p:style>
        <p:txBody>
          <a:bodyPr>
            <a:normAutofit/>
          </a:bodyPr>
          <a:lstStyle/>
          <a:p>
            <a:pPr algn="ctr"/>
            <a:r>
              <a:rPr lang="fa-IR" sz="4000" b="1" dirty="0" smtClean="0">
                <a:cs typeface="B Zar" pitchFamily="2" charset="-78"/>
              </a:rPr>
              <a:t>فرق  </a:t>
            </a:r>
            <a:r>
              <a:rPr lang="fa-IR" sz="4000" b="1" dirty="0">
                <a:cs typeface="B Zar" pitchFamily="2" charset="-78"/>
              </a:rPr>
              <a:t>روش تحقيق کمي و کيفي</a:t>
            </a:r>
            <a:endParaRPr lang="en-US" sz="4000" b="1" dirty="0">
              <a:cs typeface="B Zar" pitchFamily="2" charset="-78"/>
            </a:endParaRPr>
          </a:p>
        </p:txBody>
      </p:sp>
      <p:graphicFrame>
        <p:nvGraphicFramePr>
          <p:cNvPr id="227331" name="Group 3"/>
          <p:cNvGraphicFramePr>
            <a:graphicFrameLocks noGrp="1"/>
          </p:cNvGraphicFramePr>
          <p:nvPr>
            <p:ph type="tbl" idx="1"/>
          </p:nvPr>
        </p:nvGraphicFramePr>
        <p:xfrm>
          <a:off x="533400" y="1981200"/>
          <a:ext cx="8077200" cy="4280964"/>
        </p:xfrm>
        <a:graphic>
          <a:graphicData uri="http://schemas.openxmlformats.org/drawingml/2006/table">
            <a:tbl>
              <a:tblPr/>
              <a:tblGrid>
                <a:gridCol w="4038600"/>
                <a:gridCol w="4038600"/>
              </a:tblGrid>
              <a:tr h="901373">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50000"/>
                        <a:buFont typeface="Wingdings" pitchFamily="2" charset="2"/>
                        <a:buNone/>
                        <a:tabLst/>
                      </a:pPr>
                      <a:r>
                        <a:rPr kumimoji="0" lang="fa-IR" sz="4000" b="1" i="0" u="none" strike="noStrike" cap="none" normalizeH="0" baseline="0" dirty="0" smtClean="0">
                          <a:ln>
                            <a:noFill/>
                          </a:ln>
                          <a:solidFill>
                            <a:schemeClr val="tx1"/>
                          </a:solidFill>
                          <a:effectLst/>
                          <a:latin typeface="Arial" charset="0"/>
                          <a:cs typeface="Lotus" pitchFamily="2" charset="-78"/>
                        </a:rPr>
                        <a:t>کمي</a:t>
                      </a:r>
                      <a:endParaRPr kumimoji="0" lang="en-US" sz="4000" b="1" i="0" u="none" strike="noStrike" cap="none" normalizeH="0" baseline="0" dirty="0" smtClean="0">
                        <a:ln>
                          <a:noFill/>
                        </a:ln>
                        <a:solidFill>
                          <a:schemeClr val="tx1"/>
                        </a:solidFill>
                        <a:effectLst/>
                        <a:latin typeface="Arial" charset="0"/>
                        <a:cs typeface="Lotus" pitchFamily="2" charset="-7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50000"/>
                        <a:buFont typeface="Wingdings" pitchFamily="2" charset="2"/>
                        <a:buNone/>
                        <a:tabLst/>
                      </a:pPr>
                      <a:r>
                        <a:rPr kumimoji="0" lang="fa-IR" sz="4000" b="1" i="0" u="none" strike="noStrike" cap="none" normalizeH="0" baseline="0" dirty="0" smtClean="0">
                          <a:ln>
                            <a:noFill/>
                          </a:ln>
                          <a:solidFill>
                            <a:schemeClr val="tx1"/>
                          </a:solidFill>
                          <a:effectLst/>
                          <a:latin typeface="Arial" charset="0"/>
                          <a:cs typeface="Lotus" pitchFamily="2" charset="-78"/>
                        </a:rPr>
                        <a:t>کيفي</a:t>
                      </a:r>
                      <a:endParaRPr kumimoji="0" lang="en-US" sz="4000" b="1" i="0" u="none" strike="noStrike" cap="none" normalizeH="0" baseline="0" dirty="0" smtClean="0">
                        <a:ln>
                          <a:noFill/>
                        </a:ln>
                        <a:solidFill>
                          <a:schemeClr val="tx1"/>
                        </a:solidFill>
                        <a:effectLst/>
                        <a:latin typeface="Arial" charset="0"/>
                        <a:cs typeface="Lotus" pitchFamily="2" charset="-7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r>
              <a:tr h="1280898">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50000"/>
                        <a:buFont typeface="Wingdings" pitchFamily="2" charset="2"/>
                        <a:buNone/>
                        <a:tabLst/>
                      </a:pPr>
                      <a:r>
                        <a:rPr kumimoji="0" lang="fa-IR" sz="3200" b="0" i="0" u="none" strike="noStrike" cap="none" normalizeH="0" baseline="0" dirty="0" smtClean="0">
                          <a:ln>
                            <a:noFill/>
                          </a:ln>
                          <a:solidFill>
                            <a:schemeClr val="tx1"/>
                          </a:solidFill>
                          <a:effectLst/>
                          <a:latin typeface="Arial" charset="0"/>
                          <a:cs typeface="Lotus" pitchFamily="2" charset="-78"/>
                        </a:rPr>
                        <a:t>پرسش هاي پژوهش:</a:t>
                      </a:r>
                    </a:p>
                    <a:p>
                      <a:pPr marL="0" marR="0" lvl="0" indent="0" algn="ctr" defTabSz="914400" rtl="1" eaLnBrk="1" fontAlgn="base" latinLnBrk="0" hangingPunct="1">
                        <a:lnSpc>
                          <a:spcPct val="100000"/>
                        </a:lnSpc>
                        <a:spcBef>
                          <a:spcPct val="20000"/>
                        </a:spcBef>
                        <a:spcAft>
                          <a:spcPct val="0"/>
                        </a:spcAft>
                        <a:buClr>
                          <a:schemeClr val="hlink"/>
                        </a:buClr>
                        <a:buSzPct val="50000"/>
                        <a:buFont typeface="Wingdings" pitchFamily="2" charset="2"/>
                        <a:buNone/>
                        <a:tabLst/>
                      </a:pPr>
                      <a:r>
                        <a:rPr kumimoji="0" lang="fa-IR" sz="3200" b="0" i="0" u="none" strike="noStrike" cap="none" normalizeH="0" baseline="0" dirty="0" smtClean="0">
                          <a:ln>
                            <a:noFill/>
                          </a:ln>
                          <a:solidFill>
                            <a:schemeClr val="tx1"/>
                          </a:solidFill>
                          <a:effectLst/>
                          <a:latin typeface="Arial" charset="0"/>
                          <a:cs typeface="Lotus" pitchFamily="2" charset="-78"/>
                        </a:rPr>
                        <a:t>چقدر؟ چه ميزان؟</a:t>
                      </a:r>
                      <a:endParaRPr kumimoji="0" lang="en-US" sz="3200" b="0" i="0" u="none" strike="noStrike" cap="none" normalizeH="0" baseline="0" dirty="0" smtClean="0">
                        <a:ln>
                          <a:noFill/>
                        </a:ln>
                        <a:solidFill>
                          <a:schemeClr val="tx1"/>
                        </a:solidFill>
                        <a:effectLst/>
                        <a:latin typeface="Arial" charset="0"/>
                        <a:cs typeface="Lotus" pitchFamily="2" charset="-7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50000"/>
                        <a:buFont typeface="Wingdings" pitchFamily="2" charset="2"/>
                        <a:buNone/>
                        <a:tabLst/>
                      </a:pPr>
                      <a:r>
                        <a:rPr kumimoji="0" lang="fa-IR" sz="3200" b="0" i="0" u="none" strike="noStrike" cap="none" normalizeH="0" baseline="0" dirty="0" smtClean="0">
                          <a:ln>
                            <a:noFill/>
                          </a:ln>
                          <a:solidFill>
                            <a:schemeClr val="tx1"/>
                          </a:solidFill>
                          <a:effectLst/>
                          <a:latin typeface="Arial" charset="0"/>
                          <a:cs typeface="Lotus" pitchFamily="2" charset="-78"/>
                        </a:rPr>
                        <a:t>پرسش هاي پژوهش: </a:t>
                      </a:r>
                    </a:p>
                    <a:p>
                      <a:pPr marL="0" marR="0" lvl="0" indent="0" algn="ctr" defTabSz="914400" rtl="1" eaLnBrk="1" fontAlgn="base" latinLnBrk="0" hangingPunct="1">
                        <a:lnSpc>
                          <a:spcPct val="100000"/>
                        </a:lnSpc>
                        <a:spcBef>
                          <a:spcPct val="20000"/>
                        </a:spcBef>
                        <a:spcAft>
                          <a:spcPct val="0"/>
                        </a:spcAft>
                        <a:buClr>
                          <a:schemeClr val="hlink"/>
                        </a:buClr>
                        <a:buSzPct val="50000"/>
                        <a:buFont typeface="Wingdings" pitchFamily="2" charset="2"/>
                        <a:buNone/>
                        <a:tabLst/>
                      </a:pPr>
                      <a:r>
                        <a:rPr kumimoji="0" lang="fa-IR" sz="3200" b="0" i="0" u="none" strike="noStrike" cap="none" normalizeH="0" baseline="0" dirty="0" smtClean="0">
                          <a:ln>
                            <a:noFill/>
                          </a:ln>
                          <a:solidFill>
                            <a:schemeClr val="tx1"/>
                          </a:solidFill>
                          <a:effectLst/>
                          <a:latin typeface="Arial" charset="0"/>
                          <a:cs typeface="Lotus" pitchFamily="2" charset="-78"/>
                        </a:rPr>
                        <a:t>چرا؟ چگونه؟</a:t>
                      </a:r>
                      <a:endParaRPr kumimoji="0" lang="en-US" sz="3200" b="0" i="0" u="none" strike="noStrike" cap="none" normalizeH="0" baseline="0" dirty="0" smtClean="0">
                        <a:ln>
                          <a:noFill/>
                        </a:ln>
                        <a:solidFill>
                          <a:schemeClr val="tx1"/>
                        </a:solidFill>
                        <a:effectLst/>
                        <a:latin typeface="Arial" charset="0"/>
                        <a:cs typeface="Lotus" pitchFamily="2" charset="-7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r>
              <a:tr h="865729">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50000"/>
                        <a:buFont typeface="Wingdings" pitchFamily="2" charset="2"/>
                        <a:buNone/>
                        <a:tabLst/>
                      </a:pPr>
                      <a:r>
                        <a:rPr kumimoji="0" lang="fa-IR" sz="3200" b="0" i="0" u="none" strike="noStrike" cap="none" normalizeH="0" baseline="0" dirty="0" smtClean="0">
                          <a:ln>
                            <a:noFill/>
                          </a:ln>
                          <a:solidFill>
                            <a:schemeClr val="tx1"/>
                          </a:solidFill>
                          <a:effectLst/>
                          <a:latin typeface="Arial" charset="0"/>
                          <a:cs typeface="Lotus" pitchFamily="2" charset="-78"/>
                        </a:rPr>
                        <a:t>آزمون تئوري</a:t>
                      </a:r>
                      <a:endParaRPr kumimoji="0" lang="en-US" sz="3200" b="0" i="0" u="none" strike="noStrike" cap="none" normalizeH="0" baseline="0" dirty="0" smtClean="0">
                        <a:ln>
                          <a:noFill/>
                        </a:ln>
                        <a:solidFill>
                          <a:schemeClr val="tx1"/>
                        </a:solidFill>
                        <a:effectLst/>
                        <a:latin typeface="Arial" charset="0"/>
                        <a:cs typeface="Lotus" pitchFamily="2" charset="-7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50000"/>
                        <a:buFont typeface="Wingdings" pitchFamily="2" charset="2"/>
                        <a:buNone/>
                        <a:tabLst/>
                      </a:pPr>
                      <a:r>
                        <a:rPr kumimoji="0" lang="fa-IR" sz="3200" b="0" i="0" u="none" strike="noStrike" cap="none" normalizeH="0" baseline="0" dirty="0" smtClean="0">
                          <a:ln>
                            <a:noFill/>
                          </a:ln>
                          <a:solidFill>
                            <a:schemeClr val="tx1"/>
                          </a:solidFill>
                          <a:effectLst/>
                          <a:latin typeface="Arial" charset="0"/>
                          <a:cs typeface="Lotus" pitchFamily="2" charset="-78"/>
                        </a:rPr>
                        <a:t>توسعه تئوري</a:t>
                      </a:r>
                      <a:endParaRPr kumimoji="0" lang="en-US" sz="3200" b="0" i="0" u="none" strike="noStrike" cap="none" normalizeH="0" baseline="0" dirty="0" smtClean="0">
                        <a:ln>
                          <a:noFill/>
                        </a:ln>
                        <a:solidFill>
                          <a:schemeClr val="tx1"/>
                        </a:solidFill>
                        <a:effectLst/>
                        <a:latin typeface="Arial" charset="0"/>
                        <a:cs typeface="Lotus" pitchFamily="2" charset="-7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r>
              <a:tr h="1232964">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50000"/>
                        <a:buFont typeface="Wingdings" pitchFamily="2" charset="2"/>
                        <a:buNone/>
                        <a:tabLst/>
                      </a:pPr>
                      <a:r>
                        <a:rPr kumimoji="0" lang="fa-IR" sz="3200" b="0" i="0" u="none" strike="noStrike" cap="none" normalizeH="0" baseline="0" dirty="0" smtClean="0">
                          <a:ln>
                            <a:noFill/>
                          </a:ln>
                          <a:solidFill>
                            <a:schemeClr val="tx1"/>
                          </a:solidFill>
                          <a:effectLst/>
                          <a:latin typeface="Arial" charset="0"/>
                          <a:cs typeface="Lotus" pitchFamily="2" charset="-78"/>
                        </a:rPr>
                        <a:t>متغيرهاي قابل اندازه گيري</a:t>
                      </a:r>
                      <a:endParaRPr kumimoji="0" lang="en-US" sz="3200" b="0" i="0" u="none" strike="noStrike" cap="none" normalizeH="0" baseline="0" dirty="0" smtClean="0">
                        <a:ln>
                          <a:noFill/>
                        </a:ln>
                        <a:solidFill>
                          <a:schemeClr val="tx1"/>
                        </a:solidFill>
                        <a:effectLst/>
                        <a:latin typeface="Arial" charset="0"/>
                        <a:cs typeface="Lotus" pitchFamily="2" charset="-7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50000"/>
                        <a:buFont typeface="Wingdings" pitchFamily="2" charset="2"/>
                        <a:buNone/>
                        <a:tabLst/>
                      </a:pPr>
                      <a:r>
                        <a:rPr kumimoji="0" lang="fa-IR" sz="3200" b="0" i="0" u="none" strike="noStrike" cap="none" normalizeH="0" baseline="0" dirty="0" smtClean="0">
                          <a:ln>
                            <a:noFill/>
                          </a:ln>
                          <a:solidFill>
                            <a:schemeClr val="tx1"/>
                          </a:solidFill>
                          <a:effectLst/>
                          <a:latin typeface="Arial" charset="0"/>
                          <a:cs typeface="Lotus" pitchFamily="2" charset="-78"/>
                        </a:rPr>
                        <a:t>مفاهیم تفسيرپذير</a:t>
                      </a:r>
                      <a:endParaRPr kumimoji="0" lang="en-US" sz="3200" b="0" i="0" u="none" strike="noStrike" cap="none" normalizeH="0" baseline="0" dirty="0" smtClean="0">
                        <a:ln>
                          <a:noFill/>
                        </a:ln>
                        <a:solidFill>
                          <a:schemeClr val="tx1"/>
                        </a:solidFill>
                        <a:effectLst/>
                        <a:latin typeface="Arial" charset="0"/>
                        <a:cs typeface="Lotus" pitchFamily="2" charset="-7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70C0"/>
                    </a:solidFill>
                  </a:tcPr>
                </a:tc>
              </a:tr>
            </a:tbl>
          </a:graphicData>
        </a:graphic>
      </p:graphicFrame>
    </p:spTree>
  </p:cSld>
  <p:clrMapOvr>
    <a:masterClrMapping/>
  </p:clrMapOv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solidFill>
            <a:srgbClr val="00B0F0"/>
          </a:solidFill>
        </p:spPr>
        <p:style>
          <a:lnRef idx="0">
            <a:schemeClr val="accent1"/>
          </a:lnRef>
          <a:fillRef idx="3">
            <a:schemeClr val="accent1"/>
          </a:fillRef>
          <a:effectRef idx="3">
            <a:schemeClr val="accent1"/>
          </a:effectRef>
          <a:fontRef idx="minor">
            <a:schemeClr val="lt1"/>
          </a:fontRef>
        </p:style>
        <p:txBody>
          <a:bodyPr/>
          <a:lstStyle/>
          <a:p>
            <a:pPr algn="ctr"/>
            <a:r>
              <a:rPr lang="fa-IR" dirty="0" smtClean="0">
                <a:solidFill>
                  <a:srgbClr val="000000"/>
                </a:solidFill>
                <a:latin typeface="B Zar"/>
                <a:cs typeface="2  Titr" pitchFamily="2" charset="-78"/>
              </a:rPr>
              <a:t>تقسیم بندی د یگر روش </a:t>
            </a:r>
            <a:r>
              <a:rPr lang="fa-IR" dirty="0">
                <a:solidFill>
                  <a:srgbClr val="000000"/>
                </a:solidFill>
                <a:latin typeface="B Zar"/>
                <a:cs typeface="2  Titr" pitchFamily="2" charset="-78"/>
              </a:rPr>
              <a:t>های </a:t>
            </a:r>
            <a:r>
              <a:rPr lang="fa-IR" dirty="0" smtClean="0">
                <a:solidFill>
                  <a:srgbClr val="000000"/>
                </a:solidFill>
                <a:latin typeface="B Zar"/>
                <a:cs typeface="2  Titr" pitchFamily="2" charset="-78"/>
              </a:rPr>
              <a:t>تحقیق</a:t>
            </a:r>
            <a:endParaRPr lang="en-US" dirty="0">
              <a:solidFill>
                <a:srgbClr val="000000"/>
              </a:solidFill>
              <a:latin typeface="B Zar"/>
              <a:cs typeface="2  Titr" pitchFamily="2" charset="-78"/>
            </a:endParaRPr>
          </a:p>
        </p:txBody>
      </p:sp>
      <p:sp>
        <p:nvSpPr>
          <p:cNvPr id="4" name="Content Placeholder 3"/>
          <p:cNvSpPr>
            <a:spLocks noGrp="1"/>
          </p:cNvSpPr>
          <p:nvPr>
            <p:ph idx="1"/>
          </p:nvPr>
        </p:nvSpPr>
        <p:spPr>
          <a:xfrm>
            <a:off x="381000" y="1676401"/>
            <a:ext cx="8229600" cy="4038600"/>
          </a:xfrm>
        </p:spPr>
        <p:style>
          <a:lnRef idx="1">
            <a:schemeClr val="accent2"/>
          </a:lnRef>
          <a:fillRef idx="2">
            <a:schemeClr val="accent2"/>
          </a:fillRef>
          <a:effectRef idx="1">
            <a:schemeClr val="accent2"/>
          </a:effectRef>
          <a:fontRef idx="minor">
            <a:schemeClr val="dk1"/>
          </a:fontRef>
        </p:style>
        <p:txBody>
          <a:bodyPr>
            <a:normAutofit/>
          </a:bodyPr>
          <a:lstStyle/>
          <a:p>
            <a:pPr marL="514350" indent="-514350" algn="just" rtl="1">
              <a:lnSpc>
                <a:spcPct val="200000"/>
              </a:lnSpc>
              <a:buFont typeface="+mj-lt"/>
              <a:buAutoNum type="arabicPeriod"/>
            </a:pPr>
            <a:r>
              <a:rPr lang="fa-IR" sz="4000" b="1" dirty="0" smtClean="0">
                <a:solidFill>
                  <a:srgbClr val="000000"/>
                </a:solidFill>
                <a:cs typeface="B Zar"/>
              </a:rPr>
              <a:t>بر اساس هدف تحقیق</a:t>
            </a:r>
          </a:p>
          <a:p>
            <a:pPr marL="514350" indent="-514350" algn="just" rtl="1">
              <a:lnSpc>
                <a:spcPct val="200000"/>
              </a:lnSpc>
              <a:buFont typeface="+mj-lt"/>
              <a:buAutoNum type="arabicPeriod"/>
            </a:pPr>
            <a:r>
              <a:rPr lang="fa-IR" sz="4000" b="1" dirty="0">
                <a:solidFill>
                  <a:srgbClr val="000000"/>
                </a:solidFill>
                <a:cs typeface="B Zar"/>
              </a:rPr>
              <a:t>بر اساس </a:t>
            </a:r>
            <a:r>
              <a:rPr lang="fa-IR" sz="4000" b="1" dirty="0" smtClean="0">
                <a:solidFill>
                  <a:srgbClr val="000000"/>
                </a:solidFill>
                <a:cs typeface="B Zar"/>
              </a:rPr>
              <a:t>شیوه گردآوری داده ها</a:t>
            </a:r>
            <a:endParaRPr lang="en-US" sz="4000" b="1" dirty="0">
              <a:solidFill>
                <a:srgbClr val="000000"/>
              </a:solidFill>
              <a:cs typeface="B Zar"/>
            </a:endParaRPr>
          </a:p>
        </p:txBody>
      </p:sp>
    </p:spTree>
    <p:extLst>
      <p:ext uri="{BB962C8B-B14F-4D97-AF65-F5344CB8AC3E}">
        <p14:creationId xmlns="" xmlns:p14="http://schemas.microsoft.com/office/powerpoint/2010/main" val="1809516121"/>
      </p:ext>
    </p:extLst>
  </p:cSld>
  <p:clrMapOvr>
    <a:masterClrMapping/>
  </p:clrMapOv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style>
          <a:lnRef idx="0">
            <a:schemeClr val="accent1"/>
          </a:lnRef>
          <a:fillRef idx="3">
            <a:schemeClr val="accent1"/>
          </a:fillRef>
          <a:effectRef idx="3">
            <a:schemeClr val="accent1"/>
          </a:effectRef>
          <a:fontRef idx="minor">
            <a:schemeClr val="lt1"/>
          </a:fontRef>
        </p:style>
        <p:txBody>
          <a:bodyPr>
            <a:normAutofit/>
          </a:bodyPr>
          <a:lstStyle/>
          <a:p>
            <a:pPr algn="ctr"/>
            <a:r>
              <a:rPr lang="fa-IR" dirty="0">
                <a:solidFill>
                  <a:srgbClr val="000000"/>
                </a:solidFill>
                <a:latin typeface="B Zar"/>
                <a:cs typeface="2  Titr" pitchFamily="2" charset="-78"/>
              </a:rPr>
              <a:t>روش های تحقیق </a:t>
            </a:r>
            <a:r>
              <a:rPr lang="fa-IR" dirty="0" smtClean="0">
                <a:solidFill>
                  <a:srgbClr val="000000"/>
                </a:solidFill>
                <a:latin typeface="B Zar"/>
                <a:cs typeface="2  Titr" pitchFamily="2" charset="-78"/>
              </a:rPr>
              <a:t>بر </a:t>
            </a:r>
            <a:r>
              <a:rPr lang="fa-IR" dirty="0">
                <a:solidFill>
                  <a:srgbClr val="000000"/>
                </a:solidFill>
                <a:latin typeface="B Zar"/>
                <a:cs typeface="2  Titr" pitchFamily="2" charset="-78"/>
              </a:rPr>
              <a:t>اساس </a:t>
            </a:r>
            <a:r>
              <a:rPr lang="fa-IR" dirty="0" smtClean="0">
                <a:solidFill>
                  <a:srgbClr val="000000"/>
                </a:solidFill>
                <a:latin typeface="B Zar"/>
                <a:cs typeface="2  Titr" pitchFamily="2" charset="-78"/>
              </a:rPr>
              <a:t>هدف</a:t>
            </a:r>
            <a:endParaRPr lang="en-US" dirty="0">
              <a:solidFill>
                <a:srgbClr val="000000"/>
              </a:solidFill>
              <a:latin typeface="B Zar"/>
              <a:cs typeface="2  Titr" pitchFamily="2" charset="-78"/>
            </a:endParaRPr>
          </a:p>
        </p:txBody>
      </p:sp>
      <p:sp>
        <p:nvSpPr>
          <p:cNvPr id="4" name="Content Placeholder 3"/>
          <p:cNvSpPr>
            <a:spLocks noGrp="1"/>
          </p:cNvSpPr>
          <p:nvPr>
            <p:ph idx="1"/>
          </p:nvPr>
        </p:nvSpPr>
        <p:spPr>
          <a:xfrm>
            <a:off x="457200" y="1600200"/>
            <a:ext cx="8229600" cy="5029200"/>
          </a:xfrm>
          <a:solidFill>
            <a:srgbClr val="00B0F0"/>
          </a:solidFill>
        </p:spPr>
        <p:style>
          <a:lnRef idx="1">
            <a:schemeClr val="accent1"/>
          </a:lnRef>
          <a:fillRef idx="2">
            <a:schemeClr val="accent1"/>
          </a:fillRef>
          <a:effectRef idx="1">
            <a:schemeClr val="accent1"/>
          </a:effectRef>
          <a:fontRef idx="minor">
            <a:schemeClr val="dk1"/>
          </a:fontRef>
        </p:style>
        <p:txBody>
          <a:bodyPr>
            <a:normAutofit lnSpcReduction="10000"/>
          </a:bodyPr>
          <a:lstStyle/>
          <a:p>
            <a:pPr marL="514350" indent="-514350" algn="just" rtl="1">
              <a:buAutoNum type="arabicParenR"/>
            </a:pPr>
            <a:r>
              <a:rPr lang="fa-IR" b="1" dirty="0" smtClean="0">
                <a:solidFill>
                  <a:srgbClr val="FFFF00"/>
                </a:solidFill>
                <a:latin typeface="B Zar"/>
                <a:cs typeface="2  Titr" pitchFamily="2" charset="-78"/>
              </a:rPr>
              <a:t>تحقیق بنیادی</a:t>
            </a:r>
            <a:r>
              <a:rPr lang="fa-IR" b="1" dirty="0" smtClean="0">
                <a:solidFill>
                  <a:srgbClr val="000000"/>
                </a:solidFill>
                <a:latin typeface="B Zar"/>
                <a:cs typeface="2  Nazanin" pitchFamily="2" charset="-78"/>
              </a:rPr>
              <a:t>، پایه ای یا محض: </a:t>
            </a:r>
            <a:r>
              <a:rPr lang="fa-IR" dirty="0" smtClean="0">
                <a:solidFill>
                  <a:srgbClr val="000000"/>
                </a:solidFill>
                <a:latin typeface="B Zar"/>
                <a:cs typeface="2  Nazanin" pitchFamily="2" charset="-78"/>
              </a:rPr>
              <a:t>نظریه پردازی،تببین روابط بین پدیده ها و افزودن به دانش در زمینه ای خاص می باشد. </a:t>
            </a:r>
          </a:p>
          <a:p>
            <a:pPr marL="514350" indent="-514350" algn="just" rtl="1">
              <a:buNone/>
            </a:pPr>
            <a:r>
              <a:rPr lang="fa-IR" dirty="0" smtClean="0">
                <a:cs typeface="B Nazanin" pitchFamily="2" charset="-78"/>
              </a:rPr>
              <a:t>    این نوع تحقیقات در جستجوی کشف حقایق و واقعیت</a:t>
            </a:r>
            <a:r>
              <a:rPr lang="en-US" dirty="0" smtClean="0">
                <a:cs typeface="B Nazanin" pitchFamily="2" charset="-78"/>
              </a:rPr>
              <a:t>‌</a:t>
            </a:r>
            <a:r>
              <a:rPr lang="fa-IR" dirty="0" smtClean="0">
                <a:cs typeface="B Nazanin" pitchFamily="2" charset="-78"/>
              </a:rPr>
              <a:t>ها و شناخت پدیده</a:t>
            </a:r>
            <a:r>
              <a:rPr lang="en-US" dirty="0" smtClean="0">
                <a:cs typeface="B Nazanin" pitchFamily="2" charset="-78"/>
              </a:rPr>
              <a:t>‌</a:t>
            </a:r>
            <a:r>
              <a:rPr lang="fa-IR" dirty="0" smtClean="0">
                <a:cs typeface="B Nazanin" pitchFamily="2" charset="-78"/>
              </a:rPr>
              <a:t>ها و اشیا بوده،که مرزهای دانش بشری را توسعه می</a:t>
            </a:r>
            <a:r>
              <a:rPr lang="en-US" dirty="0" smtClean="0">
                <a:cs typeface="B Nazanin" pitchFamily="2" charset="-78"/>
              </a:rPr>
              <a:t>‌</a:t>
            </a:r>
            <a:r>
              <a:rPr lang="fa-IR" dirty="0" smtClean="0">
                <a:cs typeface="B Nazanin" pitchFamily="2" charset="-78"/>
              </a:rPr>
              <a:t>دهند و قوانین علمی را کشف می‌کنند.</a:t>
            </a:r>
          </a:p>
          <a:p>
            <a:pPr marL="514350" indent="-514350" algn="just" rtl="1">
              <a:buNone/>
            </a:pPr>
            <a:r>
              <a:rPr lang="fa-IR" b="1" dirty="0" smtClean="0">
                <a:solidFill>
                  <a:srgbClr val="FFFF00"/>
                </a:solidFill>
                <a:cs typeface="B Nazanin" pitchFamily="2" charset="-78"/>
              </a:rPr>
              <a:t>مشخصات اصلی:</a:t>
            </a:r>
            <a:endParaRPr lang="en-US" b="1" dirty="0" smtClean="0">
              <a:solidFill>
                <a:srgbClr val="FFFF00"/>
              </a:solidFill>
              <a:cs typeface="B Nazanin" pitchFamily="2" charset="-78"/>
            </a:endParaRPr>
          </a:p>
          <a:p>
            <a:pPr algn="r" rtl="1"/>
            <a:r>
              <a:rPr lang="fa-IR" dirty="0" smtClean="0">
                <a:cs typeface="Zar" pitchFamily="2" charset="-78"/>
              </a:rPr>
              <a:t>وقت گیر بوده و برای کشف مجهول نیاز به زمان طولانی دارد</a:t>
            </a:r>
            <a:r>
              <a:rPr lang="en-US" dirty="0" smtClean="0">
                <a:cs typeface="Zar" pitchFamily="2" charset="-78"/>
              </a:rPr>
              <a:t>.</a:t>
            </a:r>
          </a:p>
          <a:p>
            <a:pPr algn="r" rtl="1"/>
            <a:r>
              <a:rPr lang="fa-IR" dirty="0" smtClean="0">
                <a:cs typeface="Zar" pitchFamily="2" charset="-78"/>
              </a:rPr>
              <a:t>هزینه</a:t>
            </a:r>
            <a:r>
              <a:rPr lang="en-US" dirty="0" smtClean="0"/>
              <a:t>‌</a:t>
            </a:r>
            <a:r>
              <a:rPr lang="fa-IR" dirty="0" smtClean="0">
                <a:cs typeface="Zar" pitchFamily="2" charset="-78"/>
              </a:rPr>
              <a:t>بر است و احتیاج به منابع مالی زیاد دارد</a:t>
            </a:r>
            <a:r>
              <a:rPr lang="en-US" dirty="0" smtClean="0">
                <a:cs typeface="Zar" pitchFamily="2" charset="-78"/>
              </a:rPr>
              <a:t>.</a:t>
            </a:r>
          </a:p>
          <a:p>
            <a:pPr algn="r" rtl="1"/>
            <a:r>
              <a:rPr lang="fa-IR" dirty="0" smtClean="0">
                <a:cs typeface="Zar" pitchFamily="2" charset="-78"/>
              </a:rPr>
              <a:t>معمولا به وسیله مراکز علمی و دانشگاهی انجام می</a:t>
            </a:r>
            <a:r>
              <a:rPr lang="fa-IR" dirty="0" smtClean="0"/>
              <a:t>‌</a:t>
            </a:r>
            <a:r>
              <a:rPr lang="fa-IR" dirty="0" smtClean="0">
                <a:cs typeface="Zar" pitchFamily="2" charset="-78"/>
              </a:rPr>
              <a:t>شود</a:t>
            </a:r>
            <a:r>
              <a:rPr lang="en-US" dirty="0" smtClean="0">
                <a:cs typeface="Zar" pitchFamily="2" charset="-78"/>
              </a:rPr>
              <a:t>.</a:t>
            </a:r>
            <a:endParaRPr lang="fa-IR" dirty="0" smtClean="0">
              <a:cs typeface="Zar" pitchFamily="2" charset="-78"/>
            </a:endParaRPr>
          </a:p>
          <a:p>
            <a:pPr marL="514350" indent="-514350" algn="just" rtl="1">
              <a:buAutoNum type="arabicParenR"/>
            </a:pPr>
            <a:endParaRPr lang="fa-IR" dirty="0" smtClean="0">
              <a:solidFill>
                <a:srgbClr val="000000"/>
              </a:solidFill>
              <a:latin typeface="B Zar"/>
              <a:cs typeface="2  Nazanin" pitchFamily="2" charset="-78"/>
            </a:endParaRPr>
          </a:p>
        </p:txBody>
      </p:sp>
    </p:spTree>
    <p:extLst>
      <p:ext uri="{BB962C8B-B14F-4D97-AF65-F5344CB8AC3E}">
        <p14:creationId xmlns="" xmlns:p14="http://schemas.microsoft.com/office/powerpoint/2010/main" val="553667253"/>
      </p:ext>
    </p:extLst>
  </p:cSld>
  <p:clrMapOvr>
    <a:masterClrMapping/>
  </p:clrMapOv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28600" y="304800"/>
            <a:ext cx="8763000" cy="6172200"/>
          </a:xfrm>
        </p:spPr>
        <p:style>
          <a:lnRef idx="0">
            <a:schemeClr val="accent6"/>
          </a:lnRef>
          <a:fillRef idx="3">
            <a:schemeClr val="accent6"/>
          </a:fillRef>
          <a:effectRef idx="3">
            <a:schemeClr val="accent6"/>
          </a:effectRef>
          <a:fontRef idx="minor">
            <a:schemeClr val="lt1"/>
          </a:fontRef>
        </p:style>
        <p:txBody>
          <a:bodyPr>
            <a:normAutofit lnSpcReduction="10000"/>
          </a:bodyPr>
          <a:lstStyle/>
          <a:p>
            <a:pPr marL="0" indent="0" algn="just" rtl="1">
              <a:lnSpc>
                <a:spcPct val="150000"/>
              </a:lnSpc>
              <a:buNone/>
            </a:pPr>
            <a:r>
              <a:rPr lang="fa-IR" b="1" dirty="0">
                <a:solidFill>
                  <a:srgbClr val="FFFF00"/>
                </a:solidFill>
                <a:cs typeface="2  Nazanin" pitchFamily="2" charset="-78"/>
              </a:rPr>
              <a:t>2)تحقیق کاربردی: </a:t>
            </a:r>
            <a:r>
              <a:rPr lang="fa-IR" dirty="0" smtClean="0">
                <a:solidFill>
                  <a:srgbClr val="000000"/>
                </a:solidFill>
                <a:cs typeface="2  Nazanin" pitchFamily="2" charset="-78"/>
              </a:rPr>
              <a:t>هدف توسعه دانش کاربردی در یک زمینه خاص است و به دنبال کاربرد عملی دانش است</a:t>
            </a:r>
            <a:r>
              <a:rPr lang="en-US" dirty="0" smtClean="0">
                <a:solidFill>
                  <a:srgbClr val="000000"/>
                </a:solidFill>
                <a:cs typeface="2  Nazanin" pitchFamily="2" charset="-78"/>
              </a:rPr>
              <a:t> </a:t>
            </a:r>
            <a:r>
              <a:rPr lang="fa-IR" dirty="0" smtClean="0">
                <a:solidFill>
                  <a:srgbClr val="000000"/>
                </a:solidFill>
                <a:cs typeface="2  Nazanin" pitchFamily="2" charset="-78"/>
              </a:rPr>
              <a:t>و کاربرد نتایج آن است.</a:t>
            </a:r>
          </a:p>
          <a:p>
            <a:pPr marL="0" indent="0" algn="just" rtl="1">
              <a:lnSpc>
                <a:spcPct val="150000"/>
              </a:lnSpc>
              <a:buNone/>
            </a:pPr>
            <a:endParaRPr lang="fa-IR" dirty="0" smtClean="0">
              <a:solidFill>
                <a:srgbClr val="000000"/>
              </a:solidFill>
              <a:cs typeface="2  Nazanin" pitchFamily="2" charset="-78"/>
            </a:endParaRPr>
          </a:p>
          <a:p>
            <a:pPr marL="0" indent="0" algn="just" rtl="1">
              <a:lnSpc>
                <a:spcPct val="150000"/>
              </a:lnSpc>
              <a:buNone/>
            </a:pPr>
            <a:r>
              <a:rPr lang="fa-IR" b="1" dirty="0">
                <a:solidFill>
                  <a:srgbClr val="FFFF00"/>
                </a:solidFill>
                <a:cs typeface="2  Nazanin" pitchFamily="2" charset="-78"/>
              </a:rPr>
              <a:t>3</a:t>
            </a:r>
            <a:r>
              <a:rPr lang="fa-IR" b="1" dirty="0" smtClean="0">
                <a:solidFill>
                  <a:srgbClr val="FFFF00"/>
                </a:solidFill>
                <a:cs typeface="2  Nazanin" pitchFamily="2" charset="-78"/>
              </a:rPr>
              <a:t>) توسعه ای: </a:t>
            </a:r>
            <a:r>
              <a:rPr lang="fa-IR" dirty="0" smtClean="0">
                <a:solidFill>
                  <a:srgbClr val="000000"/>
                </a:solidFill>
                <a:cs typeface="2  Nazanin" pitchFamily="2" charset="-78"/>
              </a:rPr>
              <a:t>که هدف آن تشخيص مناسب بودن يک دانش, روش, ارزش و... برای هدفی خاص و يا تهيه و تدوين برنامه ها, طرح ها و پروژه های توسعه ای است. </a:t>
            </a:r>
          </a:p>
          <a:p>
            <a:pPr marL="0" indent="0" algn="just" rtl="1">
              <a:lnSpc>
                <a:spcPct val="150000"/>
              </a:lnSpc>
              <a:buNone/>
            </a:pPr>
            <a:r>
              <a:rPr lang="fa-IR" dirty="0" smtClean="0">
                <a:solidFill>
                  <a:srgbClr val="000000"/>
                </a:solidFill>
                <a:cs typeface="2  Nazanin" pitchFamily="2" charset="-78"/>
              </a:rPr>
              <a:t>هدف این تحقیقات به طور کلی توسعه و بهبود یک فرآیند، طرح ، محصول یا برنامه است و </a:t>
            </a:r>
            <a:r>
              <a:rPr lang="fa-IR" b="1" dirty="0" smtClean="0">
                <a:solidFill>
                  <a:srgbClr val="FFFF00"/>
                </a:solidFill>
                <a:cs typeface="2  Nazanin" pitchFamily="2" charset="-78"/>
              </a:rPr>
              <a:t>آزمون یک نظریه نیست. </a:t>
            </a:r>
            <a:endParaRPr lang="en-US" b="1" dirty="0" smtClean="0">
              <a:solidFill>
                <a:srgbClr val="FFFF00"/>
              </a:solidFill>
              <a:cs typeface="2  Nazanin" pitchFamily="2" charset="-78"/>
            </a:endParaRPr>
          </a:p>
          <a:p>
            <a:pPr marL="0" indent="0" algn="just" rtl="1">
              <a:buNone/>
            </a:pPr>
            <a:endParaRPr lang="en-US" dirty="0">
              <a:solidFill>
                <a:srgbClr val="000000"/>
              </a:solidFill>
              <a:cs typeface="2  Nazanin" pitchFamily="2" charset="-78"/>
            </a:endParaRPr>
          </a:p>
        </p:txBody>
      </p:sp>
    </p:spTree>
    <p:extLst>
      <p:ext uri="{BB962C8B-B14F-4D97-AF65-F5344CB8AC3E}">
        <p14:creationId xmlns="" xmlns:p14="http://schemas.microsoft.com/office/powerpoint/2010/main" val="940845533"/>
      </p:ext>
    </p:extLst>
  </p:cSld>
  <p:clrMapOvr>
    <a:masterClrMapping/>
  </p:clrMapOv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447800"/>
          </a:xfrm>
          <a:solidFill>
            <a:srgbClr val="FFFF00"/>
          </a:solidFill>
        </p:spPr>
        <p:txBody>
          <a:bodyPr>
            <a:normAutofit/>
          </a:bodyPr>
          <a:lstStyle/>
          <a:p>
            <a:pPr algn="ctr"/>
            <a:r>
              <a:rPr lang="fa-IR" sz="4000" dirty="0" smtClean="0">
                <a:solidFill>
                  <a:srgbClr val="000000"/>
                </a:solidFill>
                <a:cs typeface="2  Titr" pitchFamily="2" charset="-78"/>
              </a:rPr>
              <a:t>انواع روش</a:t>
            </a:r>
            <a:r>
              <a:rPr lang="fa-IR" sz="4000" dirty="0" smtClean="0"/>
              <a:t> </a:t>
            </a:r>
            <a:r>
              <a:rPr lang="fa-IR" sz="4000" dirty="0">
                <a:solidFill>
                  <a:srgbClr val="000000"/>
                </a:solidFill>
                <a:cs typeface="2  Titr" pitchFamily="2" charset="-78"/>
              </a:rPr>
              <a:t>های </a:t>
            </a:r>
            <a:r>
              <a:rPr lang="fa-IR" sz="4000" dirty="0" smtClean="0">
                <a:solidFill>
                  <a:srgbClr val="000000"/>
                </a:solidFill>
                <a:cs typeface="2  Titr" pitchFamily="2" charset="-78"/>
              </a:rPr>
              <a:t>تحقیق</a:t>
            </a:r>
            <a:br>
              <a:rPr lang="fa-IR" sz="4000" dirty="0" smtClean="0">
                <a:solidFill>
                  <a:srgbClr val="000000"/>
                </a:solidFill>
                <a:cs typeface="2  Titr" pitchFamily="2" charset="-78"/>
              </a:rPr>
            </a:br>
            <a:r>
              <a:rPr lang="fa-IR" sz="4000" dirty="0" smtClean="0">
                <a:solidFill>
                  <a:srgbClr val="000000"/>
                </a:solidFill>
                <a:cs typeface="2  Titr" pitchFamily="2" charset="-78"/>
              </a:rPr>
              <a:t> بر </a:t>
            </a:r>
            <a:r>
              <a:rPr lang="fa-IR" sz="4000" dirty="0">
                <a:solidFill>
                  <a:srgbClr val="000000"/>
                </a:solidFill>
                <a:cs typeface="2  Titr" pitchFamily="2" charset="-78"/>
              </a:rPr>
              <a:t>اساس شیوه </a:t>
            </a:r>
            <a:r>
              <a:rPr lang="fa-IR" sz="4000" dirty="0" smtClean="0">
                <a:solidFill>
                  <a:srgbClr val="000000"/>
                </a:solidFill>
                <a:cs typeface="2  Titr" pitchFamily="2" charset="-78"/>
              </a:rPr>
              <a:t>گردآوری </a:t>
            </a:r>
            <a:r>
              <a:rPr lang="fa-IR" sz="4000" dirty="0">
                <a:solidFill>
                  <a:srgbClr val="000000"/>
                </a:solidFill>
                <a:cs typeface="2  Titr" pitchFamily="2" charset="-78"/>
              </a:rPr>
              <a:t>داده ها</a:t>
            </a:r>
            <a:endParaRPr lang="en-US" sz="4000" dirty="0"/>
          </a:p>
        </p:txBody>
      </p:sp>
      <p:sp>
        <p:nvSpPr>
          <p:cNvPr id="3" name="Content Placeholder 2"/>
          <p:cNvSpPr>
            <a:spLocks noGrp="1"/>
          </p:cNvSpPr>
          <p:nvPr>
            <p:ph idx="1"/>
          </p:nvPr>
        </p:nvSpPr>
        <p:spPr>
          <a:xfrm>
            <a:off x="457200" y="1905000"/>
            <a:ext cx="8229600" cy="4724400"/>
          </a:xfrm>
          <a:solidFill>
            <a:srgbClr val="00FF00"/>
          </a:solidFill>
        </p:spPr>
        <p:txBody>
          <a:bodyPr/>
          <a:lstStyle/>
          <a:p>
            <a:pPr algn="r" rtl="1">
              <a:lnSpc>
                <a:spcPct val="200000"/>
              </a:lnSpc>
            </a:pPr>
            <a:r>
              <a:rPr lang="fa-IR" b="1" dirty="0">
                <a:solidFill>
                  <a:srgbClr val="000000"/>
                </a:solidFill>
                <a:cs typeface="2  Nazanin" pitchFamily="2" charset="-78"/>
              </a:rPr>
              <a:t>تحقیق </a:t>
            </a:r>
            <a:r>
              <a:rPr lang="fa-IR" b="1" dirty="0" smtClean="0">
                <a:solidFill>
                  <a:srgbClr val="000000"/>
                </a:solidFill>
                <a:cs typeface="2  Nazanin" pitchFamily="2" charset="-78"/>
              </a:rPr>
              <a:t>آزمایشی</a:t>
            </a:r>
          </a:p>
          <a:p>
            <a:pPr algn="r" rtl="1">
              <a:lnSpc>
                <a:spcPct val="200000"/>
              </a:lnSpc>
            </a:pPr>
            <a:r>
              <a:rPr lang="fa-IR" b="1" dirty="0">
                <a:solidFill>
                  <a:srgbClr val="000000"/>
                </a:solidFill>
                <a:cs typeface="2  Nazanin" pitchFamily="2" charset="-78"/>
              </a:rPr>
              <a:t>تحقیق توصیفی(غیر آزمایشی</a:t>
            </a:r>
            <a:r>
              <a:rPr lang="fa-IR" b="1" dirty="0" smtClean="0">
                <a:solidFill>
                  <a:srgbClr val="000000"/>
                </a:solidFill>
                <a:cs typeface="2  Nazanin" pitchFamily="2" charset="-78"/>
              </a:rPr>
              <a:t>)</a:t>
            </a:r>
            <a:endParaRPr lang="en-US" b="1" dirty="0"/>
          </a:p>
        </p:txBody>
      </p:sp>
      <p:sp>
        <p:nvSpPr>
          <p:cNvPr id="4" name="Slide Number Placeholder 3"/>
          <p:cNvSpPr>
            <a:spLocks noGrp="1"/>
          </p:cNvSpPr>
          <p:nvPr>
            <p:ph type="sldNum" sz="quarter" idx="12"/>
          </p:nvPr>
        </p:nvSpPr>
        <p:spPr/>
        <p:txBody>
          <a:bodyPr/>
          <a:lstStyle/>
          <a:p>
            <a:pPr>
              <a:defRPr/>
            </a:pPr>
            <a:fld id="{CB3FD73D-6C37-48F0-806F-64B0AC6E6FEB}" type="slidenum">
              <a:rPr lang="ar-SA" smtClean="0">
                <a:solidFill>
                  <a:srgbClr val="FFFFFF"/>
                </a:solidFill>
              </a:rPr>
              <a:pPr>
                <a:defRPr/>
              </a:pPr>
              <a:t>84</a:t>
            </a:fld>
            <a:endParaRPr lang="en-US">
              <a:solidFill>
                <a:srgbClr val="FFFFFF"/>
              </a:solidFill>
            </a:endParaRPr>
          </a:p>
        </p:txBody>
      </p:sp>
    </p:spTree>
    <p:extLst>
      <p:ext uri="{BB962C8B-B14F-4D97-AF65-F5344CB8AC3E}">
        <p14:creationId xmlns="" xmlns:p14="http://schemas.microsoft.com/office/powerpoint/2010/main" val="3607574132"/>
      </p:ext>
    </p:extLst>
  </p:cSld>
  <p:clrMapOvr>
    <a:masterClrMapping/>
  </p:clrMapOv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0000"/>
          </a:solidFill>
        </p:spPr>
        <p:txBody>
          <a:bodyPr/>
          <a:lstStyle/>
          <a:p>
            <a:pPr algn="ctr"/>
            <a:r>
              <a:rPr lang="fa-IR" sz="4000" dirty="0" smtClean="0">
                <a:solidFill>
                  <a:srgbClr val="000000"/>
                </a:solidFill>
                <a:cs typeface="2  Titr" pitchFamily="2" charset="-78"/>
              </a:rPr>
              <a:t>1)تحقیق </a:t>
            </a:r>
            <a:r>
              <a:rPr lang="fa-IR" sz="4000" dirty="0">
                <a:solidFill>
                  <a:srgbClr val="000000"/>
                </a:solidFill>
                <a:cs typeface="2  Titr" pitchFamily="2" charset="-78"/>
              </a:rPr>
              <a:t>آزمایشی</a:t>
            </a:r>
            <a:endParaRPr lang="en-US" sz="4000" dirty="0">
              <a:solidFill>
                <a:srgbClr val="000000"/>
              </a:solidFill>
              <a:cs typeface="2  Titr" pitchFamily="2" charset="-78"/>
            </a:endParaRPr>
          </a:p>
        </p:txBody>
      </p:sp>
      <p:sp>
        <p:nvSpPr>
          <p:cNvPr id="3" name="Content Placeholder 2"/>
          <p:cNvSpPr>
            <a:spLocks noGrp="1"/>
          </p:cNvSpPr>
          <p:nvPr>
            <p:ph idx="1"/>
          </p:nvPr>
        </p:nvSpPr>
        <p:spPr>
          <a:xfrm>
            <a:off x="457200" y="1600200"/>
            <a:ext cx="8229600" cy="5029200"/>
          </a:xfrm>
          <a:solidFill>
            <a:srgbClr val="FFFF00"/>
          </a:solidFill>
          <a:ln>
            <a:noFill/>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p>
            <a:pPr marL="0" indent="0" algn="r" rtl="1">
              <a:buNone/>
            </a:pPr>
            <a:r>
              <a:rPr lang="fa-IR" dirty="0" smtClean="0">
                <a:solidFill>
                  <a:srgbClr val="000000"/>
                </a:solidFill>
                <a:cs typeface="2  Nazanin" pitchFamily="2" charset="-78"/>
              </a:rPr>
              <a:t>به منظور </a:t>
            </a:r>
            <a:r>
              <a:rPr lang="fa-IR" dirty="0">
                <a:solidFill>
                  <a:srgbClr val="000000"/>
                </a:solidFill>
                <a:cs typeface="2  Nazanin" pitchFamily="2" charset="-78"/>
              </a:rPr>
              <a:t>بررسی </a:t>
            </a:r>
            <a:r>
              <a:rPr lang="fa-IR" b="1" dirty="0">
                <a:solidFill>
                  <a:srgbClr val="FF0000"/>
                </a:solidFill>
                <a:cs typeface="2  Nazanin" pitchFamily="2" charset="-78"/>
              </a:rPr>
              <a:t>رابطه علت و معلولی </a:t>
            </a:r>
            <a:r>
              <a:rPr lang="fa-IR" dirty="0">
                <a:solidFill>
                  <a:srgbClr val="000000"/>
                </a:solidFill>
                <a:cs typeface="2  Nazanin" pitchFamily="2" charset="-78"/>
              </a:rPr>
              <a:t>بین دو یا چند متغیر در یک طرح آزمایشی استفاده می شود. ویِژگی های این پژوهش عبارتند از:</a:t>
            </a:r>
          </a:p>
          <a:p>
            <a:pPr algn="r" rtl="1"/>
            <a:r>
              <a:rPr lang="fa-IR" dirty="0">
                <a:solidFill>
                  <a:srgbClr val="000000"/>
                </a:solidFill>
                <a:cs typeface="2  Nazanin" pitchFamily="2" charset="-78"/>
              </a:rPr>
              <a:t>متغیرهای مستقل </a:t>
            </a:r>
            <a:r>
              <a:rPr lang="fa-IR" b="1" dirty="0">
                <a:solidFill>
                  <a:srgbClr val="FF0000"/>
                </a:solidFill>
                <a:cs typeface="2  Nazanin" pitchFamily="2" charset="-78"/>
              </a:rPr>
              <a:t>دستکاری</a:t>
            </a:r>
            <a:r>
              <a:rPr lang="fa-IR" dirty="0">
                <a:solidFill>
                  <a:srgbClr val="000000"/>
                </a:solidFill>
                <a:cs typeface="2  Nazanin" pitchFamily="2" charset="-78"/>
              </a:rPr>
              <a:t> می شود.</a:t>
            </a:r>
          </a:p>
          <a:p>
            <a:pPr algn="r" rtl="1"/>
            <a:r>
              <a:rPr lang="fa-IR" b="1" dirty="0">
                <a:solidFill>
                  <a:srgbClr val="FF0000"/>
                </a:solidFill>
                <a:cs typeface="2  Nazanin" pitchFamily="2" charset="-78"/>
              </a:rPr>
              <a:t>سایر متغیرها </a:t>
            </a:r>
            <a:r>
              <a:rPr lang="fa-IR" dirty="0">
                <a:solidFill>
                  <a:srgbClr val="000000"/>
                </a:solidFill>
                <a:cs typeface="2  Nazanin" pitchFamily="2" charset="-78"/>
              </a:rPr>
              <a:t>به جز مستقل </a:t>
            </a:r>
            <a:r>
              <a:rPr lang="fa-IR" b="1" dirty="0">
                <a:solidFill>
                  <a:srgbClr val="FF0000"/>
                </a:solidFill>
                <a:cs typeface="2  Nazanin" pitchFamily="2" charset="-78"/>
              </a:rPr>
              <a:t>ثابت نگه داشته </a:t>
            </a:r>
            <a:r>
              <a:rPr lang="fa-IR" dirty="0">
                <a:solidFill>
                  <a:srgbClr val="000000"/>
                </a:solidFill>
                <a:cs typeface="2  Nazanin" pitchFamily="2" charset="-78"/>
              </a:rPr>
              <a:t>شده و کنترل می شود.</a:t>
            </a:r>
          </a:p>
          <a:p>
            <a:pPr algn="r" rtl="1"/>
            <a:r>
              <a:rPr lang="fa-IR" dirty="0" smtClean="0">
                <a:solidFill>
                  <a:srgbClr val="000000"/>
                </a:solidFill>
                <a:cs typeface="2  Nazanin" pitchFamily="2" charset="-78"/>
              </a:rPr>
              <a:t>برای </a:t>
            </a:r>
            <a:r>
              <a:rPr lang="fa-IR" dirty="0">
                <a:solidFill>
                  <a:srgbClr val="000000"/>
                </a:solidFill>
                <a:cs typeface="2  Nazanin" pitchFamily="2" charset="-78"/>
              </a:rPr>
              <a:t>این منظور گ</a:t>
            </a:r>
            <a:r>
              <a:rPr lang="fa-IR" b="1" dirty="0">
                <a:solidFill>
                  <a:srgbClr val="FF0000"/>
                </a:solidFill>
                <a:cs typeface="2  Nazanin" pitchFamily="2" charset="-78"/>
              </a:rPr>
              <a:t>روه آزمایشی </a:t>
            </a:r>
            <a:r>
              <a:rPr lang="en-US" dirty="0">
                <a:solidFill>
                  <a:srgbClr val="000000"/>
                </a:solidFill>
                <a:cs typeface="2  Nazanin" pitchFamily="2" charset="-78"/>
              </a:rPr>
              <a:t>(Experimental)</a:t>
            </a:r>
            <a:r>
              <a:rPr lang="fa-IR" dirty="0">
                <a:solidFill>
                  <a:srgbClr val="000000"/>
                </a:solidFill>
                <a:cs typeface="2  Nazanin" pitchFamily="2" charset="-78"/>
              </a:rPr>
              <a:t> و گواه</a:t>
            </a:r>
            <a:r>
              <a:rPr lang="en-US" dirty="0">
                <a:solidFill>
                  <a:srgbClr val="000000"/>
                </a:solidFill>
                <a:cs typeface="2  Nazanin" pitchFamily="2" charset="-78"/>
              </a:rPr>
              <a:t>   (Control) </a:t>
            </a:r>
            <a:r>
              <a:rPr lang="fa-IR" dirty="0">
                <a:solidFill>
                  <a:srgbClr val="000000"/>
                </a:solidFill>
                <a:cs typeface="2  Nazanin" pitchFamily="2" charset="-78"/>
              </a:rPr>
              <a:t>در نظر </a:t>
            </a:r>
            <a:r>
              <a:rPr lang="fa-IR" b="1" dirty="0">
                <a:solidFill>
                  <a:srgbClr val="FF0000"/>
                </a:solidFill>
                <a:cs typeface="2  Nazanin" pitchFamily="2" charset="-78"/>
              </a:rPr>
              <a:t>گرفته شده و تفاوت </a:t>
            </a:r>
            <a:r>
              <a:rPr lang="fa-IR" dirty="0">
                <a:solidFill>
                  <a:srgbClr val="000000"/>
                </a:solidFill>
                <a:cs typeface="2  Nazanin" pitchFamily="2" charset="-78"/>
              </a:rPr>
              <a:t>بین آزمودنی ها کنترل می شود.</a:t>
            </a:r>
            <a:endParaRPr lang="en-US" dirty="0">
              <a:solidFill>
                <a:srgbClr val="000000"/>
              </a:solidFill>
              <a:cs typeface="2  Nazanin" pitchFamily="2" charset="-78"/>
            </a:endParaRPr>
          </a:p>
        </p:txBody>
      </p:sp>
      <p:sp>
        <p:nvSpPr>
          <p:cNvPr id="4" name="Slide Number Placeholder 3"/>
          <p:cNvSpPr>
            <a:spLocks noGrp="1"/>
          </p:cNvSpPr>
          <p:nvPr>
            <p:ph type="sldNum" sz="quarter" idx="12"/>
          </p:nvPr>
        </p:nvSpPr>
        <p:spPr/>
        <p:txBody>
          <a:bodyPr/>
          <a:lstStyle/>
          <a:p>
            <a:pPr>
              <a:defRPr/>
            </a:pPr>
            <a:fld id="{B037382B-A75B-4472-8D16-DF8CA4A62C1F}" type="slidenum">
              <a:rPr lang="ar-SA" smtClean="0"/>
              <a:pPr>
                <a:defRPr/>
              </a:pPr>
              <a:t>85</a:t>
            </a:fld>
            <a:endParaRPr lang="en-US"/>
          </a:p>
        </p:txBody>
      </p:sp>
    </p:spTree>
    <p:extLst>
      <p:ext uri="{BB962C8B-B14F-4D97-AF65-F5344CB8AC3E}">
        <p14:creationId xmlns="" xmlns:p14="http://schemas.microsoft.com/office/powerpoint/2010/main" val="2894683911"/>
      </p:ext>
    </p:extLst>
  </p:cSld>
  <p:clrMapOvr>
    <a:masterClrMapping/>
  </p:clrMapOvr>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 name="Group 1"/>
          <p:cNvGrpSpPr/>
          <p:nvPr/>
        </p:nvGrpSpPr>
        <p:grpSpPr>
          <a:xfrm>
            <a:off x="381000" y="1676401"/>
            <a:ext cx="8534399" cy="5006405"/>
            <a:chOff x="228600" y="228600"/>
            <a:chExt cx="8534399" cy="5247810"/>
          </a:xfrm>
        </p:grpSpPr>
        <p:grpSp>
          <p:nvGrpSpPr>
            <p:cNvPr id="4" name="Group 195"/>
            <p:cNvGrpSpPr>
              <a:grpSpLocks/>
            </p:cNvGrpSpPr>
            <p:nvPr/>
          </p:nvGrpSpPr>
          <p:grpSpPr bwMode="auto">
            <a:xfrm>
              <a:off x="5562602" y="3505200"/>
              <a:ext cx="2860676" cy="1752600"/>
              <a:chOff x="3744" y="1680"/>
              <a:chExt cx="1802" cy="1104"/>
            </a:xfrm>
          </p:grpSpPr>
          <p:grpSp>
            <p:nvGrpSpPr>
              <p:cNvPr id="5" name="Group 25"/>
              <p:cNvGrpSpPr>
                <a:grpSpLocks/>
              </p:cNvGrpSpPr>
              <p:nvPr/>
            </p:nvGrpSpPr>
            <p:grpSpPr bwMode="auto">
              <a:xfrm>
                <a:off x="4368" y="2016"/>
                <a:ext cx="384" cy="768"/>
                <a:chOff x="2538" y="1879"/>
                <a:chExt cx="246" cy="944"/>
              </a:xfrm>
            </p:grpSpPr>
            <p:sp>
              <p:nvSpPr>
                <p:cNvPr id="50371" name="Freeform 26"/>
                <p:cNvSpPr>
                  <a:spLocks/>
                </p:cNvSpPr>
                <p:nvPr/>
              </p:nvSpPr>
              <p:spPr bwMode="auto">
                <a:xfrm>
                  <a:off x="2611" y="1879"/>
                  <a:ext cx="159" cy="204"/>
                </a:xfrm>
                <a:custGeom>
                  <a:avLst/>
                  <a:gdLst>
                    <a:gd name="T0" fmla="*/ 0 w 477"/>
                    <a:gd name="T1" fmla="*/ 258 h 613"/>
                    <a:gd name="T2" fmla="*/ 35 w 477"/>
                    <a:gd name="T3" fmla="*/ 133 h 613"/>
                    <a:gd name="T4" fmla="*/ 80 w 477"/>
                    <a:gd name="T5" fmla="*/ 69 h 613"/>
                    <a:gd name="T6" fmla="*/ 137 w 477"/>
                    <a:gd name="T7" fmla="*/ 23 h 613"/>
                    <a:gd name="T8" fmla="*/ 194 w 477"/>
                    <a:gd name="T9" fmla="*/ 0 h 613"/>
                    <a:gd name="T10" fmla="*/ 270 w 477"/>
                    <a:gd name="T11" fmla="*/ 7 h 613"/>
                    <a:gd name="T12" fmla="*/ 319 w 477"/>
                    <a:gd name="T13" fmla="*/ 57 h 613"/>
                    <a:gd name="T14" fmla="*/ 364 w 477"/>
                    <a:gd name="T15" fmla="*/ 148 h 613"/>
                    <a:gd name="T16" fmla="*/ 383 w 477"/>
                    <a:gd name="T17" fmla="*/ 270 h 613"/>
                    <a:gd name="T18" fmla="*/ 383 w 477"/>
                    <a:gd name="T19" fmla="*/ 408 h 613"/>
                    <a:gd name="T20" fmla="*/ 474 w 477"/>
                    <a:gd name="T21" fmla="*/ 502 h 613"/>
                    <a:gd name="T22" fmla="*/ 477 w 477"/>
                    <a:gd name="T23" fmla="*/ 545 h 613"/>
                    <a:gd name="T24" fmla="*/ 463 w 477"/>
                    <a:gd name="T25" fmla="*/ 548 h 613"/>
                    <a:gd name="T26" fmla="*/ 375 w 477"/>
                    <a:gd name="T27" fmla="*/ 464 h 613"/>
                    <a:gd name="T28" fmla="*/ 349 w 477"/>
                    <a:gd name="T29" fmla="*/ 525 h 613"/>
                    <a:gd name="T30" fmla="*/ 296 w 477"/>
                    <a:gd name="T31" fmla="*/ 578 h 613"/>
                    <a:gd name="T32" fmla="*/ 247 w 477"/>
                    <a:gd name="T33" fmla="*/ 605 h 613"/>
                    <a:gd name="T34" fmla="*/ 167 w 477"/>
                    <a:gd name="T35" fmla="*/ 613 h 613"/>
                    <a:gd name="T36" fmla="*/ 65 w 477"/>
                    <a:gd name="T37" fmla="*/ 570 h 613"/>
                    <a:gd name="T38" fmla="*/ 19 w 477"/>
                    <a:gd name="T39" fmla="*/ 479 h 613"/>
                    <a:gd name="T40" fmla="*/ 0 w 477"/>
                    <a:gd name="T41" fmla="*/ 389 h 613"/>
                    <a:gd name="T42" fmla="*/ 0 w 477"/>
                    <a:gd name="T43" fmla="*/ 258 h 61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77"/>
                    <a:gd name="T67" fmla="*/ 0 h 613"/>
                    <a:gd name="T68" fmla="*/ 477 w 477"/>
                    <a:gd name="T69" fmla="*/ 613 h 61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77" h="613">
                      <a:moveTo>
                        <a:pt x="0" y="258"/>
                      </a:moveTo>
                      <a:lnTo>
                        <a:pt x="35" y="133"/>
                      </a:lnTo>
                      <a:lnTo>
                        <a:pt x="80" y="69"/>
                      </a:lnTo>
                      <a:lnTo>
                        <a:pt x="137" y="23"/>
                      </a:lnTo>
                      <a:lnTo>
                        <a:pt x="194" y="0"/>
                      </a:lnTo>
                      <a:lnTo>
                        <a:pt x="270" y="7"/>
                      </a:lnTo>
                      <a:lnTo>
                        <a:pt x="319" y="57"/>
                      </a:lnTo>
                      <a:lnTo>
                        <a:pt x="364" y="148"/>
                      </a:lnTo>
                      <a:lnTo>
                        <a:pt x="383" y="270"/>
                      </a:lnTo>
                      <a:lnTo>
                        <a:pt x="383" y="408"/>
                      </a:lnTo>
                      <a:lnTo>
                        <a:pt x="474" y="502"/>
                      </a:lnTo>
                      <a:lnTo>
                        <a:pt x="477" y="545"/>
                      </a:lnTo>
                      <a:lnTo>
                        <a:pt x="463" y="548"/>
                      </a:lnTo>
                      <a:lnTo>
                        <a:pt x="375" y="464"/>
                      </a:lnTo>
                      <a:lnTo>
                        <a:pt x="349" y="525"/>
                      </a:lnTo>
                      <a:lnTo>
                        <a:pt x="296" y="578"/>
                      </a:lnTo>
                      <a:lnTo>
                        <a:pt x="247" y="605"/>
                      </a:lnTo>
                      <a:lnTo>
                        <a:pt x="167" y="613"/>
                      </a:lnTo>
                      <a:lnTo>
                        <a:pt x="65" y="570"/>
                      </a:lnTo>
                      <a:lnTo>
                        <a:pt x="19" y="479"/>
                      </a:lnTo>
                      <a:lnTo>
                        <a:pt x="0" y="389"/>
                      </a:lnTo>
                      <a:lnTo>
                        <a:pt x="0" y="258"/>
                      </a:lnTo>
                      <a:close/>
                    </a:path>
                  </a:pathLst>
                </a:custGeom>
                <a:gradFill rotWithShape="0">
                  <a:gsLst>
                    <a:gs pos="0">
                      <a:srgbClr val="755E00"/>
                    </a:gs>
                    <a:gs pos="50000">
                      <a:srgbClr val="FFCC00"/>
                    </a:gs>
                    <a:gs pos="100000">
                      <a:srgbClr val="755E00"/>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solidFill>
                      <a:srgbClr val="1C1C1C"/>
                    </a:solidFill>
                    <a:cs typeface="2  Nazanin" pitchFamily="2" charset="-78"/>
                  </a:endParaRPr>
                </a:p>
              </p:txBody>
            </p:sp>
            <p:sp>
              <p:nvSpPr>
                <p:cNvPr id="50372" name="Freeform 27"/>
                <p:cNvSpPr>
                  <a:spLocks/>
                </p:cNvSpPr>
                <p:nvPr/>
              </p:nvSpPr>
              <p:spPr bwMode="auto">
                <a:xfrm>
                  <a:off x="2594" y="2098"/>
                  <a:ext cx="142" cy="329"/>
                </a:xfrm>
                <a:custGeom>
                  <a:avLst/>
                  <a:gdLst>
                    <a:gd name="T0" fmla="*/ 62 w 426"/>
                    <a:gd name="T1" fmla="*/ 64 h 987"/>
                    <a:gd name="T2" fmla="*/ 115 w 426"/>
                    <a:gd name="T3" fmla="*/ 22 h 987"/>
                    <a:gd name="T4" fmla="*/ 176 w 426"/>
                    <a:gd name="T5" fmla="*/ 7 h 987"/>
                    <a:gd name="T6" fmla="*/ 233 w 426"/>
                    <a:gd name="T7" fmla="*/ 0 h 987"/>
                    <a:gd name="T8" fmla="*/ 309 w 426"/>
                    <a:gd name="T9" fmla="*/ 11 h 987"/>
                    <a:gd name="T10" fmla="*/ 393 w 426"/>
                    <a:gd name="T11" fmla="*/ 64 h 987"/>
                    <a:gd name="T12" fmla="*/ 426 w 426"/>
                    <a:gd name="T13" fmla="*/ 158 h 987"/>
                    <a:gd name="T14" fmla="*/ 426 w 426"/>
                    <a:gd name="T15" fmla="*/ 303 h 987"/>
                    <a:gd name="T16" fmla="*/ 423 w 426"/>
                    <a:gd name="T17" fmla="*/ 440 h 987"/>
                    <a:gd name="T18" fmla="*/ 381 w 426"/>
                    <a:gd name="T19" fmla="*/ 649 h 987"/>
                    <a:gd name="T20" fmla="*/ 346 w 426"/>
                    <a:gd name="T21" fmla="*/ 819 h 987"/>
                    <a:gd name="T22" fmla="*/ 309 w 426"/>
                    <a:gd name="T23" fmla="*/ 929 h 987"/>
                    <a:gd name="T24" fmla="*/ 230 w 426"/>
                    <a:gd name="T25" fmla="*/ 987 h 987"/>
                    <a:gd name="T26" fmla="*/ 115 w 426"/>
                    <a:gd name="T27" fmla="*/ 974 h 987"/>
                    <a:gd name="T28" fmla="*/ 58 w 426"/>
                    <a:gd name="T29" fmla="*/ 888 h 987"/>
                    <a:gd name="T30" fmla="*/ 24 w 426"/>
                    <a:gd name="T31" fmla="*/ 759 h 987"/>
                    <a:gd name="T32" fmla="*/ 5 w 426"/>
                    <a:gd name="T33" fmla="*/ 614 h 987"/>
                    <a:gd name="T34" fmla="*/ 0 w 426"/>
                    <a:gd name="T35" fmla="*/ 397 h 987"/>
                    <a:gd name="T36" fmla="*/ 16 w 426"/>
                    <a:gd name="T37" fmla="*/ 246 h 987"/>
                    <a:gd name="T38" fmla="*/ 39 w 426"/>
                    <a:gd name="T39" fmla="*/ 110 h 987"/>
                    <a:gd name="T40" fmla="*/ 62 w 426"/>
                    <a:gd name="T41" fmla="*/ 64 h 98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26"/>
                    <a:gd name="T64" fmla="*/ 0 h 987"/>
                    <a:gd name="T65" fmla="*/ 426 w 426"/>
                    <a:gd name="T66" fmla="*/ 987 h 98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26" h="987">
                      <a:moveTo>
                        <a:pt x="62" y="64"/>
                      </a:moveTo>
                      <a:lnTo>
                        <a:pt x="115" y="22"/>
                      </a:lnTo>
                      <a:lnTo>
                        <a:pt x="176" y="7"/>
                      </a:lnTo>
                      <a:lnTo>
                        <a:pt x="233" y="0"/>
                      </a:lnTo>
                      <a:lnTo>
                        <a:pt x="309" y="11"/>
                      </a:lnTo>
                      <a:lnTo>
                        <a:pt x="393" y="64"/>
                      </a:lnTo>
                      <a:lnTo>
                        <a:pt x="426" y="158"/>
                      </a:lnTo>
                      <a:lnTo>
                        <a:pt x="426" y="303"/>
                      </a:lnTo>
                      <a:lnTo>
                        <a:pt x="423" y="440"/>
                      </a:lnTo>
                      <a:lnTo>
                        <a:pt x="381" y="649"/>
                      </a:lnTo>
                      <a:lnTo>
                        <a:pt x="346" y="819"/>
                      </a:lnTo>
                      <a:lnTo>
                        <a:pt x="309" y="929"/>
                      </a:lnTo>
                      <a:lnTo>
                        <a:pt x="230" y="987"/>
                      </a:lnTo>
                      <a:lnTo>
                        <a:pt x="115" y="974"/>
                      </a:lnTo>
                      <a:lnTo>
                        <a:pt x="58" y="888"/>
                      </a:lnTo>
                      <a:lnTo>
                        <a:pt x="24" y="759"/>
                      </a:lnTo>
                      <a:lnTo>
                        <a:pt x="5" y="614"/>
                      </a:lnTo>
                      <a:lnTo>
                        <a:pt x="0" y="397"/>
                      </a:lnTo>
                      <a:lnTo>
                        <a:pt x="16" y="246"/>
                      </a:lnTo>
                      <a:lnTo>
                        <a:pt x="39" y="110"/>
                      </a:lnTo>
                      <a:lnTo>
                        <a:pt x="62" y="64"/>
                      </a:lnTo>
                      <a:close/>
                    </a:path>
                  </a:pathLst>
                </a:custGeom>
                <a:gradFill rotWithShape="0">
                  <a:gsLst>
                    <a:gs pos="0">
                      <a:srgbClr val="755E00"/>
                    </a:gs>
                    <a:gs pos="50000">
                      <a:srgbClr val="FFCC00"/>
                    </a:gs>
                    <a:gs pos="100000">
                      <a:srgbClr val="755E00"/>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solidFill>
                      <a:srgbClr val="1C1C1C"/>
                    </a:solidFill>
                    <a:cs typeface="2  Nazanin" pitchFamily="2" charset="-78"/>
                  </a:endParaRPr>
                </a:p>
              </p:txBody>
            </p:sp>
            <p:sp>
              <p:nvSpPr>
                <p:cNvPr id="50373" name="Freeform 28"/>
                <p:cNvSpPr>
                  <a:spLocks/>
                </p:cNvSpPr>
                <p:nvPr/>
              </p:nvSpPr>
              <p:spPr bwMode="auto">
                <a:xfrm>
                  <a:off x="2538" y="2098"/>
                  <a:ext cx="83" cy="405"/>
                </a:xfrm>
                <a:custGeom>
                  <a:avLst/>
                  <a:gdLst>
                    <a:gd name="T0" fmla="*/ 171 w 250"/>
                    <a:gd name="T1" fmla="*/ 8 h 1214"/>
                    <a:gd name="T2" fmla="*/ 231 w 250"/>
                    <a:gd name="T3" fmla="*/ 0 h 1214"/>
                    <a:gd name="T4" fmla="*/ 250 w 250"/>
                    <a:gd name="T5" fmla="*/ 54 h 1214"/>
                    <a:gd name="T6" fmla="*/ 219 w 250"/>
                    <a:gd name="T7" fmla="*/ 122 h 1214"/>
                    <a:gd name="T8" fmla="*/ 174 w 250"/>
                    <a:gd name="T9" fmla="*/ 159 h 1214"/>
                    <a:gd name="T10" fmla="*/ 136 w 250"/>
                    <a:gd name="T11" fmla="*/ 250 h 1214"/>
                    <a:gd name="T12" fmla="*/ 91 w 250"/>
                    <a:gd name="T13" fmla="*/ 373 h 1214"/>
                    <a:gd name="T14" fmla="*/ 72 w 250"/>
                    <a:gd name="T15" fmla="*/ 486 h 1214"/>
                    <a:gd name="T16" fmla="*/ 60 w 250"/>
                    <a:gd name="T17" fmla="*/ 679 h 1214"/>
                    <a:gd name="T18" fmla="*/ 72 w 250"/>
                    <a:gd name="T19" fmla="*/ 861 h 1214"/>
                    <a:gd name="T20" fmla="*/ 94 w 250"/>
                    <a:gd name="T21" fmla="*/ 945 h 1214"/>
                    <a:gd name="T22" fmla="*/ 78 w 250"/>
                    <a:gd name="T23" fmla="*/ 1036 h 1214"/>
                    <a:gd name="T24" fmla="*/ 60 w 250"/>
                    <a:gd name="T25" fmla="*/ 1104 h 1214"/>
                    <a:gd name="T26" fmla="*/ 67 w 250"/>
                    <a:gd name="T27" fmla="*/ 1214 h 1214"/>
                    <a:gd name="T28" fmla="*/ 37 w 250"/>
                    <a:gd name="T29" fmla="*/ 1206 h 1214"/>
                    <a:gd name="T30" fmla="*/ 11 w 250"/>
                    <a:gd name="T31" fmla="*/ 1116 h 1214"/>
                    <a:gd name="T32" fmla="*/ 0 w 250"/>
                    <a:gd name="T33" fmla="*/ 1036 h 1214"/>
                    <a:gd name="T34" fmla="*/ 33 w 250"/>
                    <a:gd name="T35" fmla="*/ 929 h 1214"/>
                    <a:gd name="T36" fmla="*/ 22 w 250"/>
                    <a:gd name="T37" fmla="*/ 830 h 1214"/>
                    <a:gd name="T38" fmla="*/ 11 w 250"/>
                    <a:gd name="T39" fmla="*/ 671 h 1214"/>
                    <a:gd name="T40" fmla="*/ 11 w 250"/>
                    <a:gd name="T41" fmla="*/ 478 h 1214"/>
                    <a:gd name="T42" fmla="*/ 33 w 250"/>
                    <a:gd name="T43" fmla="*/ 274 h 1214"/>
                    <a:gd name="T44" fmla="*/ 72 w 250"/>
                    <a:gd name="T45" fmla="*/ 122 h 1214"/>
                    <a:gd name="T46" fmla="*/ 113 w 250"/>
                    <a:gd name="T47" fmla="*/ 43 h 1214"/>
                    <a:gd name="T48" fmla="*/ 171 w 250"/>
                    <a:gd name="T49" fmla="*/ 8 h 121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50"/>
                    <a:gd name="T76" fmla="*/ 0 h 1214"/>
                    <a:gd name="T77" fmla="*/ 250 w 250"/>
                    <a:gd name="T78" fmla="*/ 1214 h 121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50" h="1214">
                      <a:moveTo>
                        <a:pt x="171" y="8"/>
                      </a:moveTo>
                      <a:lnTo>
                        <a:pt x="231" y="0"/>
                      </a:lnTo>
                      <a:lnTo>
                        <a:pt x="250" y="54"/>
                      </a:lnTo>
                      <a:lnTo>
                        <a:pt x="219" y="122"/>
                      </a:lnTo>
                      <a:lnTo>
                        <a:pt x="174" y="159"/>
                      </a:lnTo>
                      <a:lnTo>
                        <a:pt x="136" y="250"/>
                      </a:lnTo>
                      <a:lnTo>
                        <a:pt x="91" y="373"/>
                      </a:lnTo>
                      <a:lnTo>
                        <a:pt x="72" y="486"/>
                      </a:lnTo>
                      <a:lnTo>
                        <a:pt x="60" y="679"/>
                      </a:lnTo>
                      <a:lnTo>
                        <a:pt x="72" y="861"/>
                      </a:lnTo>
                      <a:lnTo>
                        <a:pt x="94" y="945"/>
                      </a:lnTo>
                      <a:lnTo>
                        <a:pt x="78" y="1036"/>
                      </a:lnTo>
                      <a:lnTo>
                        <a:pt x="60" y="1104"/>
                      </a:lnTo>
                      <a:lnTo>
                        <a:pt x="67" y="1214"/>
                      </a:lnTo>
                      <a:lnTo>
                        <a:pt x="37" y="1206"/>
                      </a:lnTo>
                      <a:lnTo>
                        <a:pt x="11" y="1116"/>
                      </a:lnTo>
                      <a:lnTo>
                        <a:pt x="0" y="1036"/>
                      </a:lnTo>
                      <a:lnTo>
                        <a:pt x="33" y="929"/>
                      </a:lnTo>
                      <a:lnTo>
                        <a:pt x="22" y="830"/>
                      </a:lnTo>
                      <a:lnTo>
                        <a:pt x="11" y="671"/>
                      </a:lnTo>
                      <a:lnTo>
                        <a:pt x="11" y="478"/>
                      </a:lnTo>
                      <a:lnTo>
                        <a:pt x="33" y="274"/>
                      </a:lnTo>
                      <a:lnTo>
                        <a:pt x="72" y="122"/>
                      </a:lnTo>
                      <a:lnTo>
                        <a:pt x="113" y="43"/>
                      </a:lnTo>
                      <a:lnTo>
                        <a:pt x="171" y="8"/>
                      </a:lnTo>
                      <a:close/>
                    </a:path>
                  </a:pathLst>
                </a:custGeom>
                <a:gradFill rotWithShape="0">
                  <a:gsLst>
                    <a:gs pos="0">
                      <a:srgbClr val="755E00"/>
                    </a:gs>
                    <a:gs pos="50000">
                      <a:srgbClr val="FFCC00"/>
                    </a:gs>
                    <a:gs pos="100000">
                      <a:srgbClr val="755E00"/>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solidFill>
                      <a:srgbClr val="1C1C1C"/>
                    </a:solidFill>
                    <a:cs typeface="2  Nazanin" pitchFamily="2" charset="-78"/>
                  </a:endParaRPr>
                </a:p>
              </p:txBody>
            </p:sp>
            <p:sp>
              <p:nvSpPr>
                <p:cNvPr id="50374" name="Freeform 29"/>
                <p:cNvSpPr>
                  <a:spLocks/>
                </p:cNvSpPr>
                <p:nvPr/>
              </p:nvSpPr>
              <p:spPr bwMode="auto">
                <a:xfrm>
                  <a:off x="2720" y="2108"/>
                  <a:ext cx="53" cy="385"/>
                </a:xfrm>
                <a:custGeom>
                  <a:avLst/>
                  <a:gdLst>
                    <a:gd name="T0" fmla="*/ 3 w 159"/>
                    <a:gd name="T1" fmla="*/ 4 h 1154"/>
                    <a:gd name="T2" fmla="*/ 68 w 159"/>
                    <a:gd name="T3" fmla="*/ 0 h 1154"/>
                    <a:gd name="T4" fmla="*/ 113 w 159"/>
                    <a:gd name="T5" fmla="*/ 91 h 1154"/>
                    <a:gd name="T6" fmla="*/ 159 w 159"/>
                    <a:gd name="T7" fmla="*/ 342 h 1154"/>
                    <a:gd name="T8" fmla="*/ 159 w 159"/>
                    <a:gd name="T9" fmla="*/ 630 h 1154"/>
                    <a:gd name="T10" fmla="*/ 137 w 159"/>
                    <a:gd name="T11" fmla="*/ 877 h 1154"/>
                    <a:gd name="T12" fmla="*/ 159 w 159"/>
                    <a:gd name="T13" fmla="*/ 961 h 1154"/>
                    <a:gd name="T14" fmla="*/ 159 w 159"/>
                    <a:gd name="T15" fmla="*/ 1074 h 1154"/>
                    <a:gd name="T16" fmla="*/ 137 w 159"/>
                    <a:gd name="T17" fmla="*/ 1154 h 1154"/>
                    <a:gd name="T18" fmla="*/ 107 w 159"/>
                    <a:gd name="T19" fmla="*/ 1082 h 1154"/>
                    <a:gd name="T20" fmla="*/ 91 w 159"/>
                    <a:gd name="T21" fmla="*/ 972 h 1154"/>
                    <a:gd name="T22" fmla="*/ 57 w 159"/>
                    <a:gd name="T23" fmla="*/ 888 h 1154"/>
                    <a:gd name="T24" fmla="*/ 95 w 159"/>
                    <a:gd name="T25" fmla="*/ 813 h 1154"/>
                    <a:gd name="T26" fmla="*/ 118 w 159"/>
                    <a:gd name="T27" fmla="*/ 630 h 1154"/>
                    <a:gd name="T28" fmla="*/ 118 w 159"/>
                    <a:gd name="T29" fmla="*/ 459 h 1154"/>
                    <a:gd name="T30" fmla="*/ 95 w 159"/>
                    <a:gd name="T31" fmla="*/ 289 h 1154"/>
                    <a:gd name="T32" fmla="*/ 49 w 159"/>
                    <a:gd name="T33" fmla="*/ 163 h 1154"/>
                    <a:gd name="T34" fmla="*/ 0 w 159"/>
                    <a:gd name="T35" fmla="*/ 102 h 1154"/>
                    <a:gd name="T36" fmla="*/ 3 w 159"/>
                    <a:gd name="T37" fmla="*/ 4 h 115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59"/>
                    <a:gd name="T58" fmla="*/ 0 h 1154"/>
                    <a:gd name="T59" fmla="*/ 159 w 159"/>
                    <a:gd name="T60" fmla="*/ 1154 h 115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59" h="1154">
                      <a:moveTo>
                        <a:pt x="3" y="4"/>
                      </a:moveTo>
                      <a:lnTo>
                        <a:pt x="68" y="0"/>
                      </a:lnTo>
                      <a:lnTo>
                        <a:pt x="113" y="91"/>
                      </a:lnTo>
                      <a:lnTo>
                        <a:pt x="159" y="342"/>
                      </a:lnTo>
                      <a:lnTo>
                        <a:pt x="159" y="630"/>
                      </a:lnTo>
                      <a:lnTo>
                        <a:pt x="137" y="877"/>
                      </a:lnTo>
                      <a:lnTo>
                        <a:pt x="159" y="961"/>
                      </a:lnTo>
                      <a:lnTo>
                        <a:pt x="159" y="1074"/>
                      </a:lnTo>
                      <a:lnTo>
                        <a:pt x="137" y="1154"/>
                      </a:lnTo>
                      <a:lnTo>
                        <a:pt x="107" y="1082"/>
                      </a:lnTo>
                      <a:lnTo>
                        <a:pt x="91" y="972"/>
                      </a:lnTo>
                      <a:lnTo>
                        <a:pt x="57" y="888"/>
                      </a:lnTo>
                      <a:lnTo>
                        <a:pt x="95" y="813"/>
                      </a:lnTo>
                      <a:lnTo>
                        <a:pt x="118" y="630"/>
                      </a:lnTo>
                      <a:lnTo>
                        <a:pt x="118" y="459"/>
                      </a:lnTo>
                      <a:lnTo>
                        <a:pt x="95" y="289"/>
                      </a:lnTo>
                      <a:lnTo>
                        <a:pt x="49" y="163"/>
                      </a:lnTo>
                      <a:lnTo>
                        <a:pt x="0" y="102"/>
                      </a:lnTo>
                      <a:lnTo>
                        <a:pt x="3" y="4"/>
                      </a:lnTo>
                      <a:close/>
                    </a:path>
                  </a:pathLst>
                </a:custGeom>
                <a:gradFill rotWithShape="0">
                  <a:gsLst>
                    <a:gs pos="0">
                      <a:srgbClr val="755E00"/>
                    </a:gs>
                    <a:gs pos="50000">
                      <a:srgbClr val="FFCC00"/>
                    </a:gs>
                    <a:gs pos="100000">
                      <a:srgbClr val="755E00"/>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solidFill>
                      <a:srgbClr val="1C1C1C"/>
                    </a:solidFill>
                    <a:cs typeface="2  Nazanin" pitchFamily="2" charset="-78"/>
                  </a:endParaRPr>
                </a:p>
              </p:txBody>
            </p:sp>
            <p:sp>
              <p:nvSpPr>
                <p:cNvPr id="50375" name="Freeform 30"/>
                <p:cNvSpPr>
                  <a:spLocks/>
                </p:cNvSpPr>
                <p:nvPr/>
              </p:nvSpPr>
              <p:spPr bwMode="auto">
                <a:xfrm>
                  <a:off x="2595" y="2362"/>
                  <a:ext cx="119" cy="461"/>
                </a:xfrm>
                <a:custGeom>
                  <a:avLst/>
                  <a:gdLst>
                    <a:gd name="T0" fmla="*/ 34 w 358"/>
                    <a:gd name="T1" fmla="*/ 0 h 1383"/>
                    <a:gd name="T2" fmla="*/ 76 w 358"/>
                    <a:gd name="T3" fmla="*/ 57 h 1383"/>
                    <a:gd name="T4" fmla="*/ 93 w 358"/>
                    <a:gd name="T5" fmla="*/ 116 h 1383"/>
                    <a:gd name="T6" fmla="*/ 110 w 358"/>
                    <a:gd name="T7" fmla="*/ 317 h 1383"/>
                    <a:gd name="T8" fmla="*/ 118 w 358"/>
                    <a:gd name="T9" fmla="*/ 451 h 1383"/>
                    <a:gd name="T10" fmla="*/ 118 w 358"/>
                    <a:gd name="T11" fmla="*/ 681 h 1383"/>
                    <a:gd name="T12" fmla="*/ 115 w 358"/>
                    <a:gd name="T13" fmla="*/ 898 h 1383"/>
                    <a:gd name="T14" fmla="*/ 98 w 358"/>
                    <a:gd name="T15" fmla="*/ 1071 h 1383"/>
                    <a:gd name="T16" fmla="*/ 85 w 358"/>
                    <a:gd name="T17" fmla="*/ 1124 h 1383"/>
                    <a:gd name="T18" fmla="*/ 173 w 358"/>
                    <a:gd name="T19" fmla="*/ 1153 h 1383"/>
                    <a:gd name="T20" fmla="*/ 247 w 358"/>
                    <a:gd name="T21" fmla="*/ 1186 h 1383"/>
                    <a:gd name="T22" fmla="*/ 347 w 358"/>
                    <a:gd name="T23" fmla="*/ 1258 h 1383"/>
                    <a:gd name="T24" fmla="*/ 358 w 358"/>
                    <a:gd name="T25" fmla="*/ 1286 h 1383"/>
                    <a:gd name="T26" fmla="*/ 349 w 358"/>
                    <a:gd name="T27" fmla="*/ 1340 h 1383"/>
                    <a:gd name="T28" fmla="*/ 300 w 358"/>
                    <a:gd name="T29" fmla="*/ 1383 h 1383"/>
                    <a:gd name="T30" fmla="*/ 280 w 358"/>
                    <a:gd name="T31" fmla="*/ 1359 h 1383"/>
                    <a:gd name="T32" fmla="*/ 264 w 358"/>
                    <a:gd name="T33" fmla="*/ 1301 h 1383"/>
                    <a:gd name="T34" fmla="*/ 216 w 358"/>
                    <a:gd name="T35" fmla="*/ 1254 h 1383"/>
                    <a:gd name="T36" fmla="*/ 134 w 358"/>
                    <a:gd name="T37" fmla="*/ 1200 h 1383"/>
                    <a:gd name="T38" fmla="*/ 82 w 358"/>
                    <a:gd name="T39" fmla="*/ 1186 h 1383"/>
                    <a:gd name="T40" fmla="*/ 19 w 358"/>
                    <a:gd name="T41" fmla="*/ 1186 h 1383"/>
                    <a:gd name="T42" fmla="*/ 19 w 358"/>
                    <a:gd name="T43" fmla="*/ 1143 h 1383"/>
                    <a:gd name="T44" fmla="*/ 49 w 358"/>
                    <a:gd name="T45" fmla="*/ 1094 h 1383"/>
                    <a:gd name="T46" fmla="*/ 76 w 358"/>
                    <a:gd name="T47" fmla="*/ 941 h 1383"/>
                    <a:gd name="T48" fmla="*/ 85 w 358"/>
                    <a:gd name="T49" fmla="*/ 778 h 1383"/>
                    <a:gd name="T50" fmla="*/ 82 w 358"/>
                    <a:gd name="T51" fmla="*/ 634 h 1383"/>
                    <a:gd name="T52" fmla="*/ 76 w 358"/>
                    <a:gd name="T53" fmla="*/ 451 h 1383"/>
                    <a:gd name="T54" fmla="*/ 59 w 358"/>
                    <a:gd name="T55" fmla="*/ 293 h 1383"/>
                    <a:gd name="T56" fmla="*/ 24 w 358"/>
                    <a:gd name="T57" fmla="*/ 177 h 1383"/>
                    <a:gd name="T58" fmla="*/ 0 w 358"/>
                    <a:gd name="T59" fmla="*/ 72 h 1383"/>
                    <a:gd name="T60" fmla="*/ 7 w 358"/>
                    <a:gd name="T61" fmla="*/ 34 h 1383"/>
                    <a:gd name="T62" fmla="*/ 34 w 358"/>
                    <a:gd name="T63" fmla="*/ 0 h 138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58"/>
                    <a:gd name="T97" fmla="*/ 0 h 1383"/>
                    <a:gd name="T98" fmla="*/ 358 w 358"/>
                    <a:gd name="T99" fmla="*/ 1383 h 138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58" h="1383">
                      <a:moveTo>
                        <a:pt x="34" y="0"/>
                      </a:moveTo>
                      <a:lnTo>
                        <a:pt x="76" y="57"/>
                      </a:lnTo>
                      <a:lnTo>
                        <a:pt x="93" y="116"/>
                      </a:lnTo>
                      <a:lnTo>
                        <a:pt x="110" y="317"/>
                      </a:lnTo>
                      <a:lnTo>
                        <a:pt x="118" y="451"/>
                      </a:lnTo>
                      <a:lnTo>
                        <a:pt x="118" y="681"/>
                      </a:lnTo>
                      <a:lnTo>
                        <a:pt x="115" y="898"/>
                      </a:lnTo>
                      <a:lnTo>
                        <a:pt x="98" y="1071"/>
                      </a:lnTo>
                      <a:lnTo>
                        <a:pt x="85" y="1124"/>
                      </a:lnTo>
                      <a:lnTo>
                        <a:pt x="173" y="1153"/>
                      </a:lnTo>
                      <a:lnTo>
                        <a:pt x="247" y="1186"/>
                      </a:lnTo>
                      <a:lnTo>
                        <a:pt x="347" y="1258"/>
                      </a:lnTo>
                      <a:lnTo>
                        <a:pt x="358" y="1286"/>
                      </a:lnTo>
                      <a:lnTo>
                        <a:pt x="349" y="1340"/>
                      </a:lnTo>
                      <a:lnTo>
                        <a:pt x="300" y="1383"/>
                      </a:lnTo>
                      <a:lnTo>
                        <a:pt x="280" y="1359"/>
                      </a:lnTo>
                      <a:lnTo>
                        <a:pt x="264" y="1301"/>
                      </a:lnTo>
                      <a:lnTo>
                        <a:pt x="216" y="1254"/>
                      </a:lnTo>
                      <a:lnTo>
                        <a:pt x="134" y="1200"/>
                      </a:lnTo>
                      <a:lnTo>
                        <a:pt x="82" y="1186"/>
                      </a:lnTo>
                      <a:lnTo>
                        <a:pt x="19" y="1186"/>
                      </a:lnTo>
                      <a:lnTo>
                        <a:pt x="19" y="1143"/>
                      </a:lnTo>
                      <a:lnTo>
                        <a:pt x="49" y="1094"/>
                      </a:lnTo>
                      <a:lnTo>
                        <a:pt x="76" y="941"/>
                      </a:lnTo>
                      <a:lnTo>
                        <a:pt x="85" y="778"/>
                      </a:lnTo>
                      <a:lnTo>
                        <a:pt x="82" y="634"/>
                      </a:lnTo>
                      <a:lnTo>
                        <a:pt x="76" y="451"/>
                      </a:lnTo>
                      <a:lnTo>
                        <a:pt x="59" y="293"/>
                      </a:lnTo>
                      <a:lnTo>
                        <a:pt x="24" y="177"/>
                      </a:lnTo>
                      <a:lnTo>
                        <a:pt x="0" y="72"/>
                      </a:lnTo>
                      <a:lnTo>
                        <a:pt x="7" y="34"/>
                      </a:lnTo>
                      <a:lnTo>
                        <a:pt x="34" y="0"/>
                      </a:lnTo>
                      <a:close/>
                    </a:path>
                  </a:pathLst>
                </a:custGeom>
                <a:gradFill rotWithShape="0">
                  <a:gsLst>
                    <a:gs pos="0">
                      <a:srgbClr val="755E00"/>
                    </a:gs>
                    <a:gs pos="50000">
                      <a:srgbClr val="FFCC00"/>
                    </a:gs>
                    <a:gs pos="100000">
                      <a:srgbClr val="755E00"/>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solidFill>
                      <a:srgbClr val="1C1C1C"/>
                    </a:solidFill>
                    <a:cs typeface="2  Nazanin" pitchFamily="2" charset="-78"/>
                  </a:endParaRPr>
                </a:p>
              </p:txBody>
            </p:sp>
            <p:sp>
              <p:nvSpPr>
                <p:cNvPr id="50376" name="Freeform 31"/>
                <p:cNvSpPr>
                  <a:spLocks/>
                </p:cNvSpPr>
                <p:nvPr/>
              </p:nvSpPr>
              <p:spPr bwMode="auto">
                <a:xfrm>
                  <a:off x="2674" y="2362"/>
                  <a:ext cx="110" cy="416"/>
                </a:xfrm>
                <a:custGeom>
                  <a:avLst/>
                  <a:gdLst>
                    <a:gd name="T0" fmla="*/ 0 w 330"/>
                    <a:gd name="T1" fmla="*/ 99 h 1247"/>
                    <a:gd name="T2" fmla="*/ 0 w 330"/>
                    <a:gd name="T3" fmla="*/ 19 h 1247"/>
                    <a:gd name="T4" fmla="*/ 33 w 330"/>
                    <a:gd name="T5" fmla="*/ 0 h 1247"/>
                    <a:gd name="T6" fmla="*/ 86 w 330"/>
                    <a:gd name="T7" fmla="*/ 0 h 1247"/>
                    <a:gd name="T8" fmla="*/ 124 w 330"/>
                    <a:gd name="T9" fmla="*/ 46 h 1247"/>
                    <a:gd name="T10" fmla="*/ 132 w 330"/>
                    <a:gd name="T11" fmla="*/ 88 h 1247"/>
                    <a:gd name="T12" fmla="*/ 124 w 330"/>
                    <a:gd name="T13" fmla="*/ 179 h 1247"/>
                    <a:gd name="T14" fmla="*/ 99 w 330"/>
                    <a:gd name="T15" fmla="*/ 292 h 1247"/>
                    <a:gd name="T16" fmla="*/ 86 w 330"/>
                    <a:gd name="T17" fmla="*/ 467 h 1247"/>
                    <a:gd name="T18" fmla="*/ 80 w 330"/>
                    <a:gd name="T19" fmla="*/ 581 h 1247"/>
                    <a:gd name="T20" fmla="*/ 80 w 330"/>
                    <a:gd name="T21" fmla="*/ 600 h 1247"/>
                    <a:gd name="T22" fmla="*/ 91 w 330"/>
                    <a:gd name="T23" fmla="*/ 759 h 1247"/>
                    <a:gd name="T24" fmla="*/ 110 w 330"/>
                    <a:gd name="T25" fmla="*/ 850 h 1247"/>
                    <a:gd name="T26" fmla="*/ 124 w 330"/>
                    <a:gd name="T27" fmla="*/ 922 h 1247"/>
                    <a:gd name="T28" fmla="*/ 121 w 330"/>
                    <a:gd name="T29" fmla="*/ 952 h 1247"/>
                    <a:gd name="T30" fmla="*/ 171 w 330"/>
                    <a:gd name="T31" fmla="*/ 1035 h 1247"/>
                    <a:gd name="T32" fmla="*/ 223 w 330"/>
                    <a:gd name="T33" fmla="*/ 1088 h 1247"/>
                    <a:gd name="T34" fmla="*/ 281 w 330"/>
                    <a:gd name="T35" fmla="*/ 1137 h 1247"/>
                    <a:gd name="T36" fmla="*/ 330 w 330"/>
                    <a:gd name="T37" fmla="*/ 1161 h 1247"/>
                    <a:gd name="T38" fmla="*/ 330 w 330"/>
                    <a:gd name="T39" fmla="*/ 1202 h 1247"/>
                    <a:gd name="T40" fmla="*/ 303 w 330"/>
                    <a:gd name="T41" fmla="*/ 1236 h 1247"/>
                    <a:gd name="T42" fmla="*/ 239 w 330"/>
                    <a:gd name="T43" fmla="*/ 1247 h 1247"/>
                    <a:gd name="T44" fmla="*/ 193 w 330"/>
                    <a:gd name="T45" fmla="*/ 1225 h 1247"/>
                    <a:gd name="T46" fmla="*/ 193 w 330"/>
                    <a:gd name="T47" fmla="*/ 1194 h 1247"/>
                    <a:gd name="T48" fmla="*/ 155 w 330"/>
                    <a:gd name="T49" fmla="*/ 1088 h 1247"/>
                    <a:gd name="T50" fmla="*/ 91 w 330"/>
                    <a:gd name="T51" fmla="*/ 1032 h 1247"/>
                    <a:gd name="T52" fmla="*/ 45 w 330"/>
                    <a:gd name="T53" fmla="*/ 974 h 1247"/>
                    <a:gd name="T54" fmla="*/ 11 w 330"/>
                    <a:gd name="T55" fmla="*/ 944 h 1247"/>
                    <a:gd name="T56" fmla="*/ 22 w 330"/>
                    <a:gd name="T57" fmla="*/ 906 h 1247"/>
                    <a:gd name="T58" fmla="*/ 41 w 330"/>
                    <a:gd name="T59" fmla="*/ 804 h 1247"/>
                    <a:gd name="T60" fmla="*/ 41 w 330"/>
                    <a:gd name="T61" fmla="*/ 611 h 1247"/>
                    <a:gd name="T62" fmla="*/ 33 w 330"/>
                    <a:gd name="T63" fmla="*/ 474 h 1247"/>
                    <a:gd name="T64" fmla="*/ 33 w 330"/>
                    <a:gd name="T65" fmla="*/ 338 h 1247"/>
                    <a:gd name="T66" fmla="*/ 30 w 330"/>
                    <a:gd name="T67" fmla="*/ 190 h 1247"/>
                    <a:gd name="T68" fmla="*/ 0 w 330"/>
                    <a:gd name="T69" fmla="*/ 99 h 124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30"/>
                    <a:gd name="T106" fmla="*/ 0 h 1247"/>
                    <a:gd name="T107" fmla="*/ 330 w 330"/>
                    <a:gd name="T108" fmla="*/ 1247 h 124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30" h="1247">
                      <a:moveTo>
                        <a:pt x="0" y="99"/>
                      </a:moveTo>
                      <a:lnTo>
                        <a:pt x="0" y="19"/>
                      </a:lnTo>
                      <a:lnTo>
                        <a:pt x="33" y="0"/>
                      </a:lnTo>
                      <a:lnTo>
                        <a:pt x="86" y="0"/>
                      </a:lnTo>
                      <a:lnTo>
                        <a:pt x="124" y="46"/>
                      </a:lnTo>
                      <a:lnTo>
                        <a:pt x="132" y="88"/>
                      </a:lnTo>
                      <a:lnTo>
                        <a:pt x="124" y="179"/>
                      </a:lnTo>
                      <a:lnTo>
                        <a:pt x="99" y="292"/>
                      </a:lnTo>
                      <a:lnTo>
                        <a:pt x="86" y="467"/>
                      </a:lnTo>
                      <a:lnTo>
                        <a:pt x="80" y="581"/>
                      </a:lnTo>
                      <a:lnTo>
                        <a:pt x="80" y="600"/>
                      </a:lnTo>
                      <a:lnTo>
                        <a:pt x="91" y="759"/>
                      </a:lnTo>
                      <a:lnTo>
                        <a:pt x="110" y="850"/>
                      </a:lnTo>
                      <a:lnTo>
                        <a:pt x="124" y="922"/>
                      </a:lnTo>
                      <a:lnTo>
                        <a:pt x="121" y="952"/>
                      </a:lnTo>
                      <a:lnTo>
                        <a:pt x="171" y="1035"/>
                      </a:lnTo>
                      <a:lnTo>
                        <a:pt x="223" y="1088"/>
                      </a:lnTo>
                      <a:lnTo>
                        <a:pt x="281" y="1137"/>
                      </a:lnTo>
                      <a:lnTo>
                        <a:pt x="330" y="1161"/>
                      </a:lnTo>
                      <a:lnTo>
                        <a:pt x="330" y="1202"/>
                      </a:lnTo>
                      <a:lnTo>
                        <a:pt x="303" y="1236"/>
                      </a:lnTo>
                      <a:lnTo>
                        <a:pt x="239" y="1247"/>
                      </a:lnTo>
                      <a:lnTo>
                        <a:pt x="193" y="1225"/>
                      </a:lnTo>
                      <a:lnTo>
                        <a:pt x="193" y="1194"/>
                      </a:lnTo>
                      <a:lnTo>
                        <a:pt x="155" y="1088"/>
                      </a:lnTo>
                      <a:lnTo>
                        <a:pt x="91" y="1032"/>
                      </a:lnTo>
                      <a:lnTo>
                        <a:pt x="45" y="974"/>
                      </a:lnTo>
                      <a:lnTo>
                        <a:pt x="11" y="944"/>
                      </a:lnTo>
                      <a:lnTo>
                        <a:pt x="22" y="906"/>
                      </a:lnTo>
                      <a:lnTo>
                        <a:pt x="41" y="804"/>
                      </a:lnTo>
                      <a:lnTo>
                        <a:pt x="41" y="611"/>
                      </a:lnTo>
                      <a:lnTo>
                        <a:pt x="33" y="474"/>
                      </a:lnTo>
                      <a:lnTo>
                        <a:pt x="33" y="338"/>
                      </a:lnTo>
                      <a:lnTo>
                        <a:pt x="30" y="190"/>
                      </a:lnTo>
                      <a:lnTo>
                        <a:pt x="0" y="99"/>
                      </a:lnTo>
                      <a:close/>
                    </a:path>
                  </a:pathLst>
                </a:custGeom>
                <a:gradFill rotWithShape="0">
                  <a:gsLst>
                    <a:gs pos="0">
                      <a:srgbClr val="755E00"/>
                    </a:gs>
                    <a:gs pos="50000">
                      <a:srgbClr val="FFCC00"/>
                    </a:gs>
                    <a:gs pos="100000">
                      <a:srgbClr val="755E00"/>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solidFill>
                      <a:srgbClr val="1C1C1C"/>
                    </a:solidFill>
                    <a:cs typeface="2  Nazanin" pitchFamily="2" charset="-78"/>
                  </a:endParaRPr>
                </a:p>
              </p:txBody>
            </p:sp>
          </p:grpSp>
          <p:grpSp>
            <p:nvGrpSpPr>
              <p:cNvPr id="6" name="Group 39"/>
              <p:cNvGrpSpPr>
                <a:grpSpLocks/>
              </p:cNvGrpSpPr>
              <p:nvPr/>
            </p:nvGrpSpPr>
            <p:grpSpPr bwMode="auto">
              <a:xfrm>
                <a:off x="4149" y="2112"/>
                <a:ext cx="219" cy="624"/>
                <a:chOff x="2538" y="1879"/>
                <a:chExt cx="246" cy="944"/>
              </a:xfrm>
            </p:grpSpPr>
            <p:sp>
              <p:nvSpPr>
                <p:cNvPr id="50365" name="Freeform 40"/>
                <p:cNvSpPr>
                  <a:spLocks/>
                </p:cNvSpPr>
                <p:nvPr/>
              </p:nvSpPr>
              <p:spPr bwMode="auto">
                <a:xfrm>
                  <a:off x="2611" y="1879"/>
                  <a:ext cx="159" cy="204"/>
                </a:xfrm>
                <a:custGeom>
                  <a:avLst/>
                  <a:gdLst>
                    <a:gd name="T0" fmla="*/ 0 w 477"/>
                    <a:gd name="T1" fmla="*/ 258 h 613"/>
                    <a:gd name="T2" fmla="*/ 35 w 477"/>
                    <a:gd name="T3" fmla="*/ 133 h 613"/>
                    <a:gd name="T4" fmla="*/ 80 w 477"/>
                    <a:gd name="T5" fmla="*/ 69 h 613"/>
                    <a:gd name="T6" fmla="*/ 137 w 477"/>
                    <a:gd name="T7" fmla="*/ 23 h 613"/>
                    <a:gd name="T8" fmla="*/ 194 w 477"/>
                    <a:gd name="T9" fmla="*/ 0 h 613"/>
                    <a:gd name="T10" fmla="*/ 270 w 477"/>
                    <a:gd name="T11" fmla="*/ 7 h 613"/>
                    <a:gd name="T12" fmla="*/ 319 w 477"/>
                    <a:gd name="T13" fmla="*/ 57 h 613"/>
                    <a:gd name="T14" fmla="*/ 364 w 477"/>
                    <a:gd name="T15" fmla="*/ 148 h 613"/>
                    <a:gd name="T16" fmla="*/ 383 w 477"/>
                    <a:gd name="T17" fmla="*/ 270 h 613"/>
                    <a:gd name="T18" fmla="*/ 383 w 477"/>
                    <a:gd name="T19" fmla="*/ 408 h 613"/>
                    <a:gd name="T20" fmla="*/ 474 w 477"/>
                    <a:gd name="T21" fmla="*/ 502 h 613"/>
                    <a:gd name="T22" fmla="*/ 477 w 477"/>
                    <a:gd name="T23" fmla="*/ 545 h 613"/>
                    <a:gd name="T24" fmla="*/ 463 w 477"/>
                    <a:gd name="T25" fmla="*/ 548 h 613"/>
                    <a:gd name="T26" fmla="*/ 375 w 477"/>
                    <a:gd name="T27" fmla="*/ 464 h 613"/>
                    <a:gd name="T28" fmla="*/ 349 w 477"/>
                    <a:gd name="T29" fmla="*/ 525 h 613"/>
                    <a:gd name="T30" fmla="*/ 296 w 477"/>
                    <a:gd name="T31" fmla="*/ 578 h 613"/>
                    <a:gd name="T32" fmla="*/ 247 w 477"/>
                    <a:gd name="T33" fmla="*/ 605 h 613"/>
                    <a:gd name="T34" fmla="*/ 167 w 477"/>
                    <a:gd name="T35" fmla="*/ 613 h 613"/>
                    <a:gd name="T36" fmla="*/ 65 w 477"/>
                    <a:gd name="T37" fmla="*/ 570 h 613"/>
                    <a:gd name="T38" fmla="*/ 19 w 477"/>
                    <a:gd name="T39" fmla="*/ 479 h 613"/>
                    <a:gd name="T40" fmla="*/ 0 w 477"/>
                    <a:gd name="T41" fmla="*/ 389 h 613"/>
                    <a:gd name="T42" fmla="*/ 0 w 477"/>
                    <a:gd name="T43" fmla="*/ 258 h 61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77"/>
                    <a:gd name="T67" fmla="*/ 0 h 613"/>
                    <a:gd name="T68" fmla="*/ 477 w 477"/>
                    <a:gd name="T69" fmla="*/ 613 h 61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77" h="613">
                      <a:moveTo>
                        <a:pt x="0" y="258"/>
                      </a:moveTo>
                      <a:lnTo>
                        <a:pt x="35" y="133"/>
                      </a:lnTo>
                      <a:lnTo>
                        <a:pt x="80" y="69"/>
                      </a:lnTo>
                      <a:lnTo>
                        <a:pt x="137" y="23"/>
                      </a:lnTo>
                      <a:lnTo>
                        <a:pt x="194" y="0"/>
                      </a:lnTo>
                      <a:lnTo>
                        <a:pt x="270" y="7"/>
                      </a:lnTo>
                      <a:lnTo>
                        <a:pt x="319" y="57"/>
                      </a:lnTo>
                      <a:lnTo>
                        <a:pt x="364" y="148"/>
                      </a:lnTo>
                      <a:lnTo>
                        <a:pt x="383" y="270"/>
                      </a:lnTo>
                      <a:lnTo>
                        <a:pt x="383" y="408"/>
                      </a:lnTo>
                      <a:lnTo>
                        <a:pt x="474" y="502"/>
                      </a:lnTo>
                      <a:lnTo>
                        <a:pt x="477" y="545"/>
                      </a:lnTo>
                      <a:lnTo>
                        <a:pt x="463" y="548"/>
                      </a:lnTo>
                      <a:lnTo>
                        <a:pt x="375" y="464"/>
                      </a:lnTo>
                      <a:lnTo>
                        <a:pt x="349" y="525"/>
                      </a:lnTo>
                      <a:lnTo>
                        <a:pt x="296" y="578"/>
                      </a:lnTo>
                      <a:lnTo>
                        <a:pt x="247" y="605"/>
                      </a:lnTo>
                      <a:lnTo>
                        <a:pt x="167" y="613"/>
                      </a:lnTo>
                      <a:lnTo>
                        <a:pt x="65" y="570"/>
                      </a:lnTo>
                      <a:lnTo>
                        <a:pt x="19" y="479"/>
                      </a:lnTo>
                      <a:lnTo>
                        <a:pt x="0" y="389"/>
                      </a:lnTo>
                      <a:lnTo>
                        <a:pt x="0" y="258"/>
                      </a:lnTo>
                      <a:close/>
                    </a:path>
                  </a:pathLst>
                </a:custGeom>
                <a:gradFill rotWithShape="0">
                  <a:gsLst>
                    <a:gs pos="0">
                      <a:srgbClr val="5E0000"/>
                    </a:gs>
                    <a:gs pos="50000">
                      <a:srgbClr val="CC0000"/>
                    </a:gs>
                    <a:gs pos="100000">
                      <a:srgbClr val="5E0000"/>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solidFill>
                      <a:srgbClr val="1C1C1C"/>
                    </a:solidFill>
                    <a:cs typeface="2  Nazanin" pitchFamily="2" charset="-78"/>
                  </a:endParaRPr>
                </a:p>
              </p:txBody>
            </p:sp>
            <p:sp>
              <p:nvSpPr>
                <p:cNvPr id="50366" name="Freeform 41"/>
                <p:cNvSpPr>
                  <a:spLocks/>
                </p:cNvSpPr>
                <p:nvPr/>
              </p:nvSpPr>
              <p:spPr bwMode="auto">
                <a:xfrm>
                  <a:off x="2594" y="2098"/>
                  <a:ext cx="142" cy="329"/>
                </a:xfrm>
                <a:custGeom>
                  <a:avLst/>
                  <a:gdLst>
                    <a:gd name="T0" fmla="*/ 62 w 426"/>
                    <a:gd name="T1" fmla="*/ 64 h 987"/>
                    <a:gd name="T2" fmla="*/ 115 w 426"/>
                    <a:gd name="T3" fmla="*/ 22 h 987"/>
                    <a:gd name="T4" fmla="*/ 176 w 426"/>
                    <a:gd name="T5" fmla="*/ 7 h 987"/>
                    <a:gd name="T6" fmla="*/ 233 w 426"/>
                    <a:gd name="T7" fmla="*/ 0 h 987"/>
                    <a:gd name="T8" fmla="*/ 309 w 426"/>
                    <a:gd name="T9" fmla="*/ 11 h 987"/>
                    <a:gd name="T10" fmla="*/ 393 w 426"/>
                    <a:gd name="T11" fmla="*/ 64 h 987"/>
                    <a:gd name="T12" fmla="*/ 426 w 426"/>
                    <a:gd name="T13" fmla="*/ 158 h 987"/>
                    <a:gd name="T14" fmla="*/ 426 w 426"/>
                    <a:gd name="T15" fmla="*/ 303 h 987"/>
                    <a:gd name="T16" fmla="*/ 423 w 426"/>
                    <a:gd name="T17" fmla="*/ 440 h 987"/>
                    <a:gd name="T18" fmla="*/ 381 w 426"/>
                    <a:gd name="T19" fmla="*/ 649 h 987"/>
                    <a:gd name="T20" fmla="*/ 346 w 426"/>
                    <a:gd name="T21" fmla="*/ 819 h 987"/>
                    <a:gd name="T22" fmla="*/ 309 w 426"/>
                    <a:gd name="T23" fmla="*/ 929 h 987"/>
                    <a:gd name="T24" fmla="*/ 230 w 426"/>
                    <a:gd name="T25" fmla="*/ 987 h 987"/>
                    <a:gd name="T26" fmla="*/ 115 w 426"/>
                    <a:gd name="T27" fmla="*/ 974 h 987"/>
                    <a:gd name="T28" fmla="*/ 58 w 426"/>
                    <a:gd name="T29" fmla="*/ 888 h 987"/>
                    <a:gd name="T30" fmla="*/ 24 w 426"/>
                    <a:gd name="T31" fmla="*/ 759 h 987"/>
                    <a:gd name="T32" fmla="*/ 5 w 426"/>
                    <a:gd name="T33" fmla="*/ 614 h 987"/>
                    <a:gd name="T34" fmla="*/ 0 w 426"/>
                    <a:gd name="T35" fmla="*/ 397 h 987"/>
                    <a:gd name="T36" fmla="*/ 16 w 426"/>
                    <a:gd name="T37" fmla="*/ 246 h 987"/>
                    <a:gd name="T38" fmla="*/ 39 w 426"/>
                    <a:gd name="T39" fmla="*/ 110 h 987"/>
                    <a:gd name="T40" fmla="*/ 62 w 426"/>
                    <a:gd name="T41" fmla="*/ 64 h 98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26"/>
                    <a:gd name="T64" fmla="*/ 0 h 987"/>
                    <a:gd name="T65" fmla="*/ 426 w 426"/>
                    <a:gd name="T66" fmla="*/ 987 h 98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26" h="987">
                      <a:moveTo>
                        <a:pt x="62" y="64"/>
                      </a:moveTo>
                      <a:lnTo>
                        <a:pt x="115" y="22"/>
                      </a:lnTo>
                      <a:lnTo>
                        <a:pt x="176" y="7"/>
                      </a:lnTo>
                      <a:lnTo>
                        <a:pt x="233" y="0"/>
                      </a:lnTo>
                      <a:lnTo>
                        <a:pt x="309" y="11"/>
                      </a:lnTo>
                      <a:lnTo>
                        <a:pt x="393" y="64"/>
                      </a:lnTo>
                      <a:lnTo>
                        <a:pt x="426" y="158"/>
                      </a:lnTo>
                      <a:lnTo>
                        <a:pt x="426" y="303"/>
                      </a:lnTo>
                      <a:lnTo>
                        <a:pt x="423" y="440"/>
                      </a:lnTo>
                      <a:lnTo>
                        <a:pt x="381" y="649"/>
                      </a:lnTo>
                      <a:lnTo>
                        <a:pt x="346" y="819"/>
                      </a:lnTo>
                      <a:lnTo>
                        <a:pt x="309" y="929"/>
                      </a:lnTo>
                      <a:lnTo>
                        <a:pt x="230" y="987"/>
                      </a:lnTo>
                      <a:lnTo>
                        <a:pt x="115" y="974"/>
                      </a:lnTo>
                      <a:lnTo>
                        <a:pt x="58" y="888"/>
                      </a:lnTo>
                      <a:lnTo>
                        <a:pt x="24" y="759"/>
                      </a:lnTo>
                      <a:lnTo>
                        <a:pt x="5" y="614"/>
                      </a:lnTo>
                      <a:lnTo>
                        <a:pt x="0" y="397"/>
                      </a:lnTo>
                      <a:lnTo>
                        <a:pt x="16" y="246"/>
                      </a:lnTo>
                      <a:lnTo>
                        <a:pt x="39" y="110"/>
                      </a:lnTo>
                      <a:lnTo>
                        <a:pt x="62" y="64"/>
                      </a:lnTo>
                      <a:close/>
                    </a:path>
                  </a:pathLst>
                </a:custGeom>
                <a:gradFill rotWithShape="0">
                  <a:gsLst>
                    <a:gs pos="0">
                      <a:srgbClr val="5E0000"/>
                    </a:gs>
                    <a:gs pos="50000">
                      <a:srgbClr val="CC0000"/>
                    </a:gs>
                    <a:gs pos="100000">
                      <a:srgbClr val="5E0000"/>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solidFill>
                      <a:srgbClr val="1C1C1C"/>
                    </a:solidFill>
                    <a:cs typeface="2  Nazanin" pitchFamily="2" charset="-78"/>
                  </a:endParaRPr>
                </a:p>
              </p:txBody>
            </p:sp>
            <p:sp>
              <p:nvSpPr>
                <p:cNvPr id="50367" name="Freeform 42"/>
                <p:cNvSpPr>
                  <a:spLocks/>
                </p:cNvSpPr>
                <p:nvPr/>
              </p:nvSpPr>
              <p:spPr bwMode="auto">
                <a:xfrm>
                  <a:off x="2538" y="2098"/>
                  <a:ext cx="83" cy="405"/>
                </a:xfrm>
                <a:custGeom>
                  <a:avLst/>
                  <a:gdLst>
                    <a:gd name="T0" fmla="*/ 171 w 250"/>
                    <a:gd name="T1" fmla="*/ 8 h 1214"/>
                    <a:gd name="T2" fmla="*/ 231 w 250"/>
                    <a:gd name="T3" fmla="*/ 0 h 1214"/>
                    <a:gd name="T4" fmla="*/ 250 w 250"/>
                    <a:gd name="T5" fmla="*/ 54 h 1214"/>
                    <a:gd name="T6" fmla="*/ 219 w 250"/>
                    <a:gd name="T7" fmla="*/ 122 h 1214"/>
                    <a:gd name="T8" fmla="*/ 174 w 250"/>
                    <a:gd name="T9" fmla="*/ 159 h 1214"/>
                    <a:gd name="T10" fmla="*/ 136 w 250"/>
                    <a:gd name="T11" fmla="*/ 250 h 1214"/>
                    <a:gd name="T12" fmla="*/ 91 w 250"/>
                    <a:gd name="T13" fmla="*/ 373 h 1214"/>
                    <a:gd name="T14" fmla="*/ 72 w 250"/>
                    <a:gd name="T15" fmla="*/ 486 h 1214"/>
                    <a:gd name="T16" fmla="*/ 60 w 250"/>
                    <a:gd name="T17" fmla="*/ 679 h 1214"/>
                    <a:gd name="T18" fmla="*/ 72 w 250"/>
                    <a:gd name="T19" fmla="*/ 861 h 1214"/>
                    <a:gd name="T20" fmla="*/ 94 w 250"/>
                    <a:gd name="T21" fmla="*/ 945 h 1214"/>
                    <a:gd name="T22" fmla="*/ 78 w 250"/>
                    <a:gd name="T23" fmla="*/ 1036 h 1214"/>
                    <a:gd name="T24" fmla="*/ 60 w 250"/>
                    <a:gd name="T25" fmla="*/ 1104 h 1214"/>
                    <a:gd name="T26" fmla="*/ 67 w 250"/>
                    <a:gd name="T27" fmla="*/ 1214 h 1214"/>
                    <a:gd name="T28" fmla="*/ 37 w 250"/>
                    <a:gd name="T29" fmla="*/ 1206 h 1214"/>
                    <a:gd name="T30" fmla="*/ 11 w 250"/>
                    <a:gd name="T31" fmla="*/ 1116 h 1214"/>
                    <a:gd name="T32" fmla="*/ 0 w 250"/>
                    <a:gd name="T33" fmla="*/ 1036 h 1214"/>
                    <a:gd name="T34" fmla="*/ 33 w 250"/>
                    <a:gd name="T35" fmla="*/ 929 h 1214"/>
                    <a:gd name="T36" fmla="*/ 22 w 250"/>
                    <a:gd name="T37" fmla="*/ 830 h 1214"/>
                    <a:gd name="T38" fmla="*/ 11 w 250"/>
                    <a:gd name="T39" fmla="*/ 671 h 1214"/>
                    <a:gd name="T40" fmla="*/ 11 w 250"/>
                    <a:gd name="T41" fmla="*/ 478 h 1214"/>
                    <a:gd name="T42" fmla="*/ 33 w 250"/>
                    <a:gd name="T43" fmla="*/ 274 h 1214"/>
                    <a:gd name="T44" fmla="*/ 72 w 250"/>
                    <a:gd name="T45" fmla="*/ 122 h 1214"/>
                    <a:gd name="T46" fmla="*/ 113 w 250"/>
                    <a:gd name="T47" fmla="*/ 43 h 1214"/>
                    <a:gd name="T48" fmla="*/ 171 w 250"/>
                    <a:gd name="T49" fmla="*/ 8 h 121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50"/>
                    <a:gd name="T76" fmla="*/ 0 h 1214"/>
                    <a:gd name="T77" fmla="*/ 250 w 250"/>
                    <a:gd name="T78" fmla="*/ 1214 h 121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50" h="1214">
                      <a:moveTo>
                        <a:pt x="171" y="8"/>
                      </a:moveTo>
                      <a:lnTo>
                        <a:pt x="231" y="0"/>
                      </a:lnTo>
                      <a:lnTo>
                        <a:pt x="250" y="54"/>
                      </a:lnTo>
                      <a:lnTo>
                        <a:pt x="219" y="122"/>
                      </a:lnTo>
                      <a:lnTo>
                        <a:pt x="174" y="159"/>
                      </a:lnTo>
                      <a:lnTo>
                        <a:pt x="136" y="250"/>
                      </a:lnTo>
                      <a:lnTo>
                        <a:pt x="91" y="373"/>
                      </a:lnTo>
                      <a:lnTo>
                        <a:pt x="72" y="486"/>
                      </a:lnTo>
                      <a:lnTo>
                        <a:pt x="60" y="679"/>
                      </a:lnTo>
                      <a:lnTo>
                        <a:pt x="72" y="861"/>
                      </a:lnTo>
                      <a:lnTo>
                        <a:pt x="94" y="945"/>
                      </a:lnTo>
                      <a:lnTo>
                        <a:pt x="78" y="1036"/>
                      </a:lnTo>
                      <a:lnTo>
                        <a:pt x="60" y="1104"/>
                      </a:lnTo>
                      <a:lnTo>
                        <a:pt x="67" y="1214"/>
                      </a:lnTo>
                      <a:lnTo>
                        <a:pt x="37" y="1206"/>
                      </a:lnTo>
                      <a:lnTo>
                        <a:pt x="11" y="1116"/>
                      </a:lnTo>
                      <a:lnTo>
                        <a:pt x="0" y="1036"/>
                      </a:lnTo>
                      <a:lnTo>
                        <a:pt x="33" y="929"/>
                      </a:lnTo>
                      <a:lnTo>
                        <a:pt x="22" y="830"/>
                      </a:lnTo>
                      <a:lnTo>
                        <a:pt x="11" y="671"/>
                      </a:lnTo>
                      <a:lnTo>
                        <a:pt x="11" y="478"/>
                      </a:lnTo>
                      <a:lnTo>
                        <a:pt x="33" y="274"/>
                      </a:lnTo>
                      <a:lnTo>
                        <a:pt x="72" y="122"/>
                      </a:lnTo>
                      <a:lnTo>
                        <a:pt x="113" y="43"/>
                      </a:lnTo>
                      <a:lnTo>
                        <a:pt x="171" y="8"/>
                      </a:lnTo>
                      <a:close/>
                    </a:path>
                  </a:pathLst>
                </a:custGeom>
                <a:gradFill rotWithShape="0">
                  <a:gsLst>
                    <a:gs pos="0">
                      <a:srgbClr val="5E0000"/>
                    </a:gs>
                    <a:gs pos="50000">
                      <a:srgbClr val="CC0000"/>
                    </a:gs>
                    <a:gs pos="100000">
                      <a:srgbClr val="5E0000"/>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solidFill>
                      <a:srgbClr val="1C1C1C"/>
                    </a:solidFill>
                    <a:cs typeface="2  Nazanin" pitchFamily="2" charset="-78"/>
                  </a:endParaRPr>
                </a:p>
              </p:txBody>
            </p:sp>
            <p:sp>
              <p:nvSpPr>
                <p:cNvPr id="50368" name="Freeform 43"/>
                <p:cNvSpPr>
                  <a:spLocks/>
                </p:cNvSpPr>
                <p:nvPr/>
              </p:nvSpPr>
              <p:spPr bwMode="auto">
                <a:xfrm>
                  <a:off x="2720" y="2108"/>
                  <a:ext cx="53" cy="385"/>
                </a:xfrm>
                <a:custGeom>
                  <a:avLst/>
                  <a:gdLst>
                    <a:gd name="T0" fmla="*/ 3 w 159"/>
                    <a:gd name="T1" fmla="*/ 4 h 1154"/>
                    <a:gd name="T2" fmla="*/ 68 w 159"/>
                    <a:gd name="T3" fmla="*/ 0 h 1154"/>
                    <a:gd name="T4" fmla="*/ 113 w 159"/>
                    <a:gd name="T5" fmla="*/ 91 h 1154"/>
                    <a:gd name="T6" fmla="*/ 159 w 159"/>
                    <a:gd name="T7" fmla="*/ 342 h 1154"/>
                    <a:gd name="T8" fmla="*/ 159 w 159"/>
                    <a:gd name="T9" fmla="*/ 630 h 1154"/>
                    <a:gd name="T10" fmla="*/ 137 w 159"/>
                    <a:gd name="T11" fmla="*/ 877 h 1154"/>
                    <a:gd name="T12" fmla="*/ 159 w 159"/>
                    <a:gd name="T13" fmla="*/ 961 h 1154"/>
                    <a:gd name="T14" fmla="*/ 159 w 159"/>
                    <a:gd name="T15" fmla="*/ 1074 h 1154"/>
                    <a:gd name="T16" fmla="*/ 137 w 159"/>
                    <a:gd name="T17" fmla="*/ 1154 h 1154"/>
                    <a:gd name="T18" fmla="*/ 107 w 159"/>
                    <a:gd name="T19" fmla="*/ 1082 h 1154"/>
                    <a:gd name="T20" fmla="*/ 91 w 159"/>
                    <a:gd name="T21" fmla="*/ 972 h 1154"/>
                    <a:gd name="T22" fmla="*/ 57 w 159"/>
                    <a:gd name="T23" fmla="*/ 888 h 1154"/>
                    <a:gd name="T24" fmla="*/ 95 w 159"/>
                    <a:gd name="T25" fmla="*/ 813 h 1154"/>
                    <a:gd name="T26" fmla="*/ 118 w 159"/>
                    <a:gd name="T27" fmla="*/ 630 h 1154"/>
                    <a:gd name="T28" fmla="*/ 118 w 159"/>
                    <a:gd name="T29" fmla="*/ 459 h 1154"/>
                    <a:gd name="T30" fmla="*/ 95 w 159"/>
                    <a:gd name="T31" fmla="*/ 289 h 1154"/>
                    <a:gd name="T32" fmla="*/ 49 w 159"/>
                    <a:gd name="T33" fmla="*/ 163 h 1154"/>
                    <a:gd name="T34" fmla="*/ 0 w 159"/>
                    <a:gd name="T35" fmla="*/ 102 h 1154"/>
                    <a:gd name="T36" fmla="*/ 3 w 159"/>
                    <a:gd name="T37" fmla="*/ 4 h 115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59"/>
                    <a:gd name="T58" fmla="*/ 0 h 1154"/>
                    <a:gd name="T59" fmla="*/ 159 w 159"/>
                    <a:gd name="T60" fmla="*/ 1154 h 115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59" h="1154">
                      <a:moveTo>
                        <a:pt x="3" y="4"/>
                      </a:moveTo>
                      <a:lnTo>
                        <a:pt x="68" y="0"/>
                      </a:lnTo>
                      <a:lnTo>
                        <a:pt x="113" y="91"/>
                      </a:lnTo>
                      <a:lnTo>
                        <a:pt x="159" y="342"/>
                      </a:lnTo>
                      <a:lnTo>
                        <a:pt x="159" y="630"/>
                      </a:lnTo>
                      <a:lnTo>
                        <a:pt x="137" y="877"/>
                      </a:lnTo>
                      <a:lnTo>
                        <a:pt x="159" y="961"/>
                      </a:lnTo>
                      <a:lnTo>
                        <a:pt x="159" y="1074"/>
                      </a:lnTo>
                      <a:lnTo>
                        <a:pt x="137" y="1154"/>
                      </a:lnTo>
                      <a:lnTo>
                        <a:pt x="107" y="1082"/>
                      </a:lnTo>
                      <a:lnTo>
                        <a:pt x="91" y="972"/>
                      </a:lnTo>
                      <a:lnTo>
                        <a:pt x="57" y="888"/>
                      </a:lnTo>
                      <a:lnTo>
                        <a:pt x="95" y="813"/>
                      </a:lnTo>
                      <a:lnTo>
                        <a:pt x="118" y="630"/>
                      </a:lnTo>
                      <a:lnTo>
                        <a:pt x="118" y="459"/>
                      </a:lnTo>
                      <a:lnTo>
                        <a:pt x="95" y="289"/>
                      </a:lnTo>
                      <a:lnTo>
                        <a:pt x="49" y="163"/>
                      </a:lnTo>
                      <a:lnTo>
                        <a:pt x="0" y="102"/>
                      </a:lnTo>
                      <a:lnTo>
                        <a:pt x="3" y="4"/>
                      </a:lnTo>
                      <a:close/>
                    </a:path>
                  </a:pathLst>
                </a:custGeom>
                <a:gradFill rotWithShape="0">
                  <a:gsLst>
                    <a:gs pos="0">
                      <a:srgbClr val="5E0000"/>
                    </a:gs>
                    <a:gs pos="50000">
                      <a:srgbClr val="CC0000"/>
                    </a:gs>
                    <a:gs pos="100000">
                      <a:srgbClr val="5E0000"/>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solidFill>
                      <a:srgbClr val="1C1C1C"/>
                    </a:solidFill>
                    <a:cs typeface="2  Nazanin" pitchFamily="2" charset="-78"/>
                  </a:endParaRPr>
                </a:p>
              </p:txBody>
            </p:sp>
            <p:sp>
              <p:nvSpPr>
                <p:cNvPr id="50369" name="Freeform 44"/>
                <p:cNvSpPr>
                  <a:spLocks/>
                </p:cNvSpPr>
                <p:nvPr/>
              </p:nvSpPr>
              <p:spPr bwMode="auto">
                <a:xfrm>
                  <a:off x="2595" y="2362"/>
                  <a:ext cx="119" cy="461"/>
                </a:xfrm>
                <a:custGeom>
                  <a:avLst/>
                  <a:gdLst>
                    <a:gd name="T0" fmla="*/ 34 w 358"/>
                    <a:gd name="T1" fmla="*/ 0 h 1383"/>
                    <a:gd name="T2" fmla="*/ 76 w 358"/>
                    <a:gd name="T3" fmla="*/ 57 h 1383"/>
                    <a:gd name="T4" fmla="*/ 93 w 358"/>
                    <a:gd name="T5" fmla="*/ 116 h 1383"/>
                    <a:gd name="T6" fmla="*/ 110 w 358"/>
                    <a:gd name="T7" fmla="*/ 317 h 1383"/>
                    <a:gd name="T8" fmla="*/ 118 w 358"/>
                    <a:gd name="T9" fmla="*/ 451 h 1383"/>
                    <a:gd name="T10" fmla="*/ 118 w 358"/>
                    <a:gd name="T11" fmla="*/ 681 h 1383"/>
                    <a:gd name="T12" fmla="*/ 115 w 358"/>
                    <a:gd name="T13" fmla="*/ 898 h 1383"/>
                    <a:gd name="T14" fmla="*/ 98 w 358"/>
                    <a:gd name="T15" fmla="*/ 1071 h 1383"/>
                    <a:gd name="T16" fmla="*/ 85 w 358"/>
                    <a:gd name="T17" fmla="*/ 1124 h 1383"/>
                    <a:gd name="T18" fmla="*/ 173 w 358"/>
                    <a:gd name="T19" fmla="*/ 1153 h 1383"/>
                    <a:gd name="T20" fmla="*/ 247 w 358"/>
                    <a:gd name="T21" fmla="*/ 1186 h 1383"/>
                    <a:gd name="T22" fmla="*/ 347 w 358"/>
                    <a:gd name="T23" fmla="*/ 1258 h 1383"/>
                    <a:gd name="T24" fmla="*/ 358 w 358"/>
                    <a:gd name="T25" fmla="*/ 1286 h 1383"/>
                    <a:gd name="T26" fmla="*/ 349 w 358"/>
                    <a:gd name="T27" fmla="*/ 1340 h 1383"/>
                    <a:gd name="T28" fmla="*/ 300 w 358"/>
                    <a:gd name="T29" fmla="*/ 1383 h 1383"/>
                    <a:gd name="T30" fmla="*/ 280 w 358"/>
                    <a:gd name="T31" fmla="*/ 1359 h 1383"/>
                    <a:gd name="T32" fmla="*/ 264 w 358"/>
                    <a:gd name="T33" fmla="*/ 1301 h 1383"/>
                    <a:gd name="T34" fmla="*/ 216 w 358"/>
                    <a:gd name="T35" fmla="*/ 1254 h 1383"/>
                    <a:gd name="T36" fmla="*/ 134 w 358"/>
                    <a:gd name="T37" fmla="*/ 1200 h 1383"/>
                    <a:gd name="T38" fmla="*/ 82 w 358"/>
                    <a:gd name="T39" fmla="*/ 1186 h 1383"/>
                    <a:gd name="T40" fmla="*/ 19 w 358"/>
                    <a:gd name="T41" fmla="*/ 1186 h 1383"/>
                    <a:gd name="T42" fmla="*/ 19 w 358"/>
                    <a:gd name="T43" fmla="*/ 1143 h 1383"/>
                    <a:gd name="T44" fmla="*/ 49 w 358"/>
                    <a:gd name="T45" fmla="*/ 1094 h 1383"/>
                    <a:gd name="T46" fmla="*/ 76 w 358"/>
                    <a:gd name="T47" fmla="*/ 941 h 1383"/>
                    <a:gd name="T48" fmla="*/ 85 w 358"/>
                    <a:gd name="T49" fmla="*/ 778 h 1383"/>
                    <a:gd name="T50" fmla="*/ 82 w 358"/>
                    <a:gd name="T51" fmla="*/ 634 h 1383"/>
                    <a:gd name="T52" fmla="*/ 76 w 358"/>
                    <a:gd name="T53" fmla="*/ 451 h 1383"/>
                    <a:gd name="T54" fmla="*/ 59 w 358"/>
                    <a:gd name="T55" fmla="*/ 293 h 1383"/>
                    <a:gd name="T56" fmla="*/ 24 w 358"/>
                    <a:gd name="T57" fmla="*/ 177 h 1383"/>
                    <a:gd name="T58" fmla="*/ 0 w 358"/>
                    <a:gd name="T59" fmla="*/ 72 h 1383"/>
                    <a:gd name="T60" fmla="*/ 7 w 358"/>
                    <a:gd name="T61" fmla="*/ 34 h 1383"/>
                    <a:gd name="T62" fmla="*/ 34 w 358"/>
                    <a:gd name="T63" fmla="*/ 0 h 138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58"/>
                    <a:gd name="T97" fmla="*/ 0 h 1383"/>
                    <a:gd name="T98" fmla="*/ 358 w 358"/>
                    <a:gd name="T99" fmla="*/ 1383 h 138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58" h="1383">
                      <a:moveTo>
                        <a:pt x="34" y="0"/>
                      </a:moveTo>
                      <a:lnTo>
                        <a:pt x="76" y="57"/>
                      </a:lnTo>
                      <a:lnTo>
                        <a:pt x="93" y="116"/>
                      </a:lnTo>
                      <a:lnTo>
                        <a:pt x="110" y="317"/>
                      </a:lnTo>
                      <a:lnTo>
                        <a:pt x="118" y="451"/>
                      </a:lnTo>
                      <a:lnTo>
                        <a:pt x="118" y="681"/>
                      </a:lnTo>
                      <a:lnTo>
                        <a:pt x="115" y="898"/>
                      </a:lnTo>
                      <a:lnTo>
                        <a:pt x="98" y="1071"/>
                      </a:lnTo>
                      <a:lnTo>
                        <a:pt x="85" y="1124"/>
                      </a:lnTo>
                      <a:lnTo>
                        <a:pt x="173" y="1153"/>
                      </a:lnTo>
                      <a:lnTo>
                        <a:pt x="247" y="1186"/>
                      </a:lnTo>
                      <a:lnTo>
                        <a:pt x="347" y="1258"/>
                      </a:lnTo>
                      <a:lnTo>
                        <a:pt x="358" y="1286"/>
                      </a:lnTo>
                      <a:lnTo>
                        <a:pt x="349" y="1340"/>
                      </a:lnTo>
                      <a:lnTo>
                        <a:pt x="300" y="1383"/>
                      </a:lnTo>
                      <a:lnTo>
                        <a:pt x="280" y="1359"/>
                      </a:lnTo>
                      <a:lnTo>
                        <a:pt x="264" y="1301"/>
                      </a:lnTo>
                      <a:lnTo>
                        <a:pt x="216" y="1254"/>
                      </a:lnTo>
                      <a:lnTo>
                        <a:pt x="134" y="1200"/>
                      </a:lnTo>
                      <a:lnTo>
                        <a:pt x="82" y="1186"/>
                      </a:lnTo>
                      <a:lnTo>
                        <a:pt x="19" y="1186"/>
                      </a:lnTo>
                      <a:lnTo>
                        <a:pt x="19" y="1143"/>
                      </a:lnTo>
                      <a:lnTo>
                        <a:pt x="49" y="1094"/>
                      </a:lnTo>
                      <a:lnTo>
                        <a:pt x="76" y="941"/>
                      </a:lnTo>
                      <a:lnTo>
                        <a:pt x="85" y="778"/>
                      </a:lnTo>
                      <a:lnTo>
                        <a:pt x="82" y="634"/>
                      </a:lnTo>
                      <a:lnTo>
                        <a:pt x="76" y="451"/>
                      </a:lnTo>
                      <a:lnTo>
                        <a:pt x="59" y="293"/>
                      </a:lnTo>
                      <a:lnTo>
                        <a:pt x="24" y="177"/>
                      </a:lnTo>
                      <a:lnTo>
                        <a:pt x="0" y="72"/>
                      </a:lnTo>
                      <a:lnTo>
                        <a:pt x="7" y="34"/>
                      </a:lnTo>
                      <a:lnTo>
                        <a:pt x="34" y="0"/>
                      </a:lnTo>
                      <a:close/>
                    </a:path>
                  </a:pathLst>
                </a:custGeom>
                <a:gradFill rotWithShape="0">
                  <a:gsLst>
                    <a:gs pos="0">
                      <a:srgbClr val="5E0000"/>
                    </a:gs>
                    <a:gs pos="50000">
                      <a:srgbClr val="CC0000"/>
                    </a:gs>
                    <a:gs pos="100000">
                      <a:srgbClr val="5E0000"/>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solidFill>
                      <a:srgbClr val="1C1C1C"/>
                    </a:solidFill>
                    <a:cs typeface="2  Nazanin" pitchFamily="2" charset="-78"/>
                  </a:endParaRPr>
                </a:p>
              </p:txBody>
            </p:sp>
            <p:sp>
              <p:nvSpPr>
                <p:cNvPr id="50370" name="Freeform 45"/>
                <p:cNvSpPr>
                  <a:spLocks/>
                </p:cNvSpPr>
                <p:nvPr/>
              </p:nvSpPr>
              <p:spPr bwMode="auto">
                <a:xfrm>
                  <a:off x="2674" y="2362"/>
                  <a:ext cx="110" cy="416"/>
                </a:xfrm>
                <a:custGeom>
                  <a:avLst/>
                  <a:gdLst>
                    <a:gd name="T0" fmla="*/ 0 w 330"/>
                    <a:gd name="T1" fmla="*/ 99 h 1247"/>
                    <a:gd name="T2" fmla="*/ 0 w 330"/>
                    <a:gd name="T3" fmla="*/ 19 h 1247"/>
                    <a:gd name="T4" fmla="*/ 33 w 330"/>
                    <a:gd name="T5" fmla="*/ 0 h 1247"/>
                    <a:gd name="T6" fmla="*/ 86 w 330"/>
                    <a:gd name="T7" fmla="*/ 0 h 1247"/>
                    <a:gd name="T8" fmla="*/ 124 w 330"/>
                    <a:gd name="T9" fmla="*/ 46 h 1247"/>
                    <a:gd name="T10" fmla="*/ 132 w 330"/>
                    <a:gd name="T11" fmla="*/ 88 h 1247"/>
                    <a:gd name="T12" fmla="*/ 124 w 330"/>
                    <a:gd name="T13" fmla="*/ 179 h 1247"/>
                    <a:gd name="T14" fmla="*/ 99 w 330"/>
                    <a:gd name="T15" fmla="*/ 292 h 1247"/>
                    <a:gd name="T16" fmla="*/ 86 w 330"/>
                    <a:gd name="T17" fmla="*/ 467 h 1247"/>
                    <a:gd name="T18" fmla="*/ 80 w 330"/>
                    <a:gd name="T19" fmla="*/ 581 h 1247"/>
                    <a:gd name="T20" fmla="*/ 80 w 330"/>
                    <a:gd name="T21" fmla="*/ 600 h 1247"/>
                    <a:gd name="T22" fmla="*/ 91 w 330"/>
                    <a:gd name="T23" fmla="*/ 759 h 1247"/>
                    <a:gd name="T24" fmla="*/ 110 w 330"/>
                    <a:gd name="T25" fmla="*/ 850 h 1247"/>
                    <a:gd name="T26" fmla="*/ 124 w 330"/>
                    <a:gd name="T27" fmla="*/ 922 h 1247"/>
                    <a:gd name="T28" fmla="*/ 121 w 330"/>
                    <a:gd name="T29" fmla="*/ 952 h 1247"/>
                    <a:gd name="T30" fmla="*/ 171 w 330"/>
                    <a:gd name="T31" fmla="*/ 1035 h 1247"/>
                    <a:gd name="T32" fmla="*/ 223 w 330"/>
                    <a:gd name="T33" fmla="*/ 1088 h 1247"/>
                    <a:gd name="T34" fmla="*/ 281 w 330"/>
                    <a:gd name="T35" fmla="*/ 1137 h 1247"/>
                    <a:gd name="T36" fmla="*/ 330 w 330"/>
                    <a:gd name="T37" fmla="*/ 1161 h 1247"/>
                    <a:gd name="T38" fmla="*/ 330 w 330"/>
                    <a:gd name="T39" fmla="*/ 1202 h 1247"/>
                    <a:gd name="T40" fmla="*/ 303 w 330"/>
                    <a:gd name="T41" fmla="*/ 1236 h 1247"/>
                    <a:gd name="T42" fmla="*/ 239 w 330"/>
                    <a:gd name="T43" fmla="*/ 1247 h 1247"/>
                    <a:gd name="T44" fmla="*/ 193 w 330"/>
                    <a:gd name="T45" fmla="*/ 1225 h 1247"/>
                    <a:gd name="T46" fmla="*/ 193 w 330"/>
                    <a:gd name="T47" fmla="*/ 1194 h 1247"/>
                    <a:gd name="T48" fmla="*/ 155 w 330"/>
                    <a:gd name="T49" fmla="*/ 1088 h 1247"/>
                    <a:gd name="T50" fmla="*/ 91 w 330"/>
                    <a:gd name="T51" fmla="*/ 1032 h 1247"/>
                    <a:gd name="T52" fmla="*/ 45 w 330"/>
                    <a:gd name="T53" fmla="*/ 974 h 1247"/>
                    <a:gd name="T54" fmla="*/ 11 w 330"/>
                    <a:gd name="T55" fmla="*/ 944 h 1247"/>
                    <a:gd name="T56" fmla="*/ 22 w 330"/>
                    <a:gd name="T57" fmla="*/ 906 h 1247"/>
                    <a:gd name="T58" fmla="*/ 41 w 330"/>
                    <a:gd name="T59" fmla="*/ 804 h 1247"/>
                    <a:gd name="T60" fmla="*/ 41 w 330"/>
                    <a:gd name="T61" fmla="*/ 611 h 1247"/>
                    <a:gd name="T62" fmla="*/ 33 w 330"/>
                    <a:gd name="T63" fmla="*/ 474 h 1247"/>
                    <a:gd name="T64" fmla="*/ 33 w 330"/>
                    <a:gd name="T65" fmla="*/ 338 h 1247"/>
                    <a:gd name="T66" fmla="*/ 30 w 330"/>
                    <a:gd name="T67" fmla="*/ 190 h 1247"/>
                    <a:gd name="T68" fmla="*/ 0 w 330"/>
                    <a:gd name="T69" fmla="*/ 99 h 124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30"/>
                    <a:gd name="T106" fmla="*/ 0 h 1247"/>
                    <a:gd name="T107" fmla="*/ 330 w 330"/>
                    <a:gd name="T108" fmla="*/ 1247 h 124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30" h="1247">
                      <a:moveTo>
                        <a:pt x="0" y="99"/>
                      </a:moveTo>
                      <a:lnTo>
                        <a:pt x="0" y="19"/>
                      </a:lnTo>
                      <a:lnTo>
                        <a:pt x="33" y="0"/>
                      </a:lnTo>
                      <a:lnTo>
                        <a:pt x="86" y="0"/>
                      </a:lnTo>
                      <a:lnTo>
                        <a:pt x="124" y="46"/>
                      </a:lnTo>
                      <a:lnTo>
                        <a:pt x="132" y="88"/>
                      </a:lnTo>
                      <a:lnTo>
                        <a:pt x="124" y="179"/>
                      </a:lnTo>
                      <a:lnTo>
                        <a:pt x="99" y="292"/>
                      </a:lnTo>
                      <a:lnTo>
                        <a:pt x="86" y="467"/>
                      </a:lnTo>
                      <a:lnTo>
                        <a:pt x="80" y="581"/>
                      </a:lnTo>
                      <a:lnTo>
                        <a:pt x="80" y="600"/>
                      </a:lnTo>
                      <a:lnTo>
                        <a:pt x="91" y="759"/>
                      </a:lnTo>
                      <a:lnTo>
                        <a:pt x="110" y="850"/>
                      </a:lnTo>
                      <a:lnTo>
                        <a:pt x="124" y="922"/>
                      </a:lnTo>
                      <a:lnTo>
                        <a:pt x="121" y="952"/>
                      </a:lnTo>
                      <a:lnTo>
                        <a:pt x="171" y="1035"/>
                      </a:lnTo>
                      <a:lnTo>
                        <a:pt x="223" y="1088"/>
                      </a:lnTo>
                      <a:lnTo>
                        <a:pt x="281" y="1137"/>
                      </a:lnTo>
                      <a:lnTo>
                        <a:pt x="330" y="1161"/>
                      </a:lnTo>
                      <a:lnTo>
                        <a:pt x="330" y="1202"/>
                      </a:lnTo>
                      <a:lnTo>
                        <a:pt x="303" y="1236"/>
                      </a:lnTo>
                      <a:lnTo>
                        <a:pt x="239" y="1247"/>
                      </a:lnTo>
                      <a:lnTo>
                        <a:pt x="193" y="1225"/>
                      </a:lnTo>
                      <a:lnTo>
                        <a:pt x="193" y="1194"/>
                      </a:lnTo>
                      <a:lnTo>
                        <a:pt x="155" y="1088"/>
                      </a:lnTo>
                      <a:lnTo>
                        <a:pt x="91" y="1032"/>
                      </a:lnTo>
                      <a:lnTo>
                        <a:pt x="45" y="974"/>
                      </a:lnTo>
                      <a:lnTo>
                        <a:pt x="11" y="944"/>
                      </a:lnTo>
                      <a:lnTo>
                        <a:pt x="22" y="906"/>
                      </a:lnTo>
                      <a:lnTo>
                        <a:pt x="41" y="804"/>
                      </a:lnTo>
                      <a:lnTo>
                        <a:pt x="41" y="611"/>
                      </a:lnTo>
                      <a:lnTo>
                        <a:pt x="33" y="474"/>
                      </a:lnTo>
                      <a:lnTo>
                        <a:pt x="33" y="338"/>
                      </a:lnTo>
                      <a:lnTo>
                        <a:pt x="30" y="190"/>
                      </a:lnTo>
                      <a:lnTo>
                        <a:pt x="0" y="99"/>
                      </a:lnTo>
                      <a:close/>
                    </a:path>
                  </a:pathLst>
                </a:custGeom>
                <a:gradFill rotWithShape="0">
                  <a:gsLst>
                    <a:gs pos="0">
                      <a:srgbClr val="5E0000"/>
                    </a:gs>
                    <a:gs pos="50000">
                      <a:srgbClr val="CC0000"/>
                    </a:gs>
                    <a:gs pos="100000">
                      <a:srgbClr val="5E0000"/>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solidFill>
                      <a:srgbClr val="1C1C1C"/>
                    </a:solidFill>
                    <a:cs typeface="2  Nazanin" pitchFamily="2" charset="-78"/>
                  </a:endParaRPr>
                </a:p>
              </p:txBody>
            </p:sp>
          </p:grpSp>
          <p:grpSp>
            <p:nvGrpSpPr>
              <p:cNvPr id="7" name="Group 46"/>
              <p:cNvGrpSpPr>
                <a:grpSpLocks/>
              </p:cNvGrpSpPr>
              <p:nvPr/>
            </p:nvGrpSpPr>
            <p:grpSpPr bwMode="auto">
              <a:xfrm>
                <a:off x="3744" y="1872"/>
                <a:ext cx="192" cy="864"/>
                <a:chOff x="2538" y="1879"/>
                <a:chExt cx="246" cy="944"/>
              </a:xfrm>
            </p:grpSpPr>
            <p:sp>
              <p:nvSpPr>
                <p:cNvPr id="50359" name="Freeform 47"/>
                <p:cNvSpPr>
                  <a:spLocks/>
                </p:cNvSpPr>
                <p:nvPr/>
              </p:nvSpPr>
              <p:spPr bwMode="auto">
                <a:xfrm>
                  <a:off x="2611" y="1879"/>
                  <a:ext cx="159" cy="204"/>
                </a:xfrm>
                <a:custGeom>
                  <a:avLst/>
                  <a:gdLst>
                    <a:gd name="T0" fmla="*/ 0 w 477"/>
                    <a:gd name="T1" fmla="*/ 258 h 613"/>
                    <a:gd name="T2" fmla="*/ 35 w 477"/>
                    <a:gd name="T3" fmla="*/ 133 h 613"/>
                    <a:gd name="T4" fmla="*/ 80 w 477"/>
                    <a:gd name="T5" fmla="*/ 69 h 613"/>
                    <a:gd name="T6" fmla="*/ 137 w 477"/>
                    <a:gd name="T7" fmla="*/ 23 h 613"/>
                    <a:gd name="T8" fmla="*/ 194 w 477"/>
                    <a:gd name="T9" fmla="*/ 0 h 613"/>
                    <a:gd name="T10" fmla="*/ 270 w 477"/>
                    <a:gd name="T11" fmla="*/ 7 h 613"/>
                    <a:gd name="T12" fmla="*/ 319 w 477"/>
                    <a:gd name="T13" fmla="*/ 57 h 613"/>
                    <a:gd name="T14" fmla="*/ 364 w 477"/>
                    <a:gd name="T15" fmla="*/ 148 h 613"/>
                    <a:gd name="T16" fmla="*/ 383 w 477"/>
                    <a:gd name="T17" fmla="*/ 270 h 613"/>
                    <a:gd name="T18" fmla="*/ 383 w 477"/>
                    <a:gd name="T19" fmla="*/ 408 h 613"/>
                    <a:gd name="T20" fmla="*/ 474 w 477"/>
                    <a:gd name="T21" fmla="*/ 502 h 613"/>
                    <a:gd name="T22" fmla="*/ 477 w 477"/>
                    <a:gd name="T23" fmla="*/ 545 h 613"/>
                    <a:gd name="T24" fmla="*/ 463 w 477"/>
                    <a:gd name="T25" fmla="*/ 548 h 613"/>
                    <a:gd name="T26" fmla="*/ 375 w 477"/>
                    <a:gd name="T27" fmla="*/ 464 h 613"/>
                    <a:gd name="T28" fmla="*/ 349 w 477"/>
                    <a:gd name="T29" fmla="*/ 525 h 613"/>
                    <a:gd name="T30" fmla="*/ 296 w 477"/>
                    <a:gd name="T31" fmla="*/ 578 h 613"/>
                    <a:gd name="T32" fmla="*/ 247 w 477"/>
                    <a:gd name="T33" fmla="*/ 605 h 613"/>
                    <a:gd name="T34" fmla="*/ 167 w 477"/>
                    <a:gd name="T35" fmla="*/ 613 h 613"/>
                    <a:gd name="T36" fmla="*/ 65 w 477"/>
                    <a:gd name="T37" fmla="*/ 570 h 613"/>
                    <a:gd name="T38" fmla="*/ 19 w 477"/>
                    <a:gd name="T39" fmla="*/ 479 h 613"/>
                    <a:gd name="T40" fmla="*/ 0 w 477"/>
                    <a:gd name="T41" fmla="*/ 389 h 613"/>
                    <a:gd name="T42" fmla="*/ 0 w 477"/>
                    <a:gd name="T43" fmla="*/ 258 h 61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77"/>
                    <a:gd name="T67" fmla="*/ 0 h 613"/>
                    <a:gd name="T68" fmla="*/ 477 w 477"/>
                    <a:gd name="T69" fmla="*/ 613 h 61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77" h="613">
                      <a:moveTo>
                        <a:pt x="0" y="258"/>
                      </a:moveTo>
                      <a:lnTo>
                        <a:pt x="35" y="133"/>
                      </a:lnTo>
                      <a:lnTo>
                        <a:pt x="80" y="69"/>
                      </a:lnTo>
                      <a:lnTo>
                        <a:pt x="137" y="23"/>
                      </a:lnTo>
                      <a:lnTo>
                        <a:pt x="194" y="0"/>
                      </a:lnTo>
                      <a:lnTo>
                        <a:pt x="270" y="7"/>
                      </a:lnTo>
                      <a:lnTo>
                        <a:pt x="319" y="57"/>
                      </a:lnTo>
                      <a:lnTo>
                        <a:pt x="364" y="148"/>
                      </a:lnTo>
                      <a:lnTo>
                        <a:pt x="383" y="270"/>
                      </a:lnTo>
                      <a:lnTo>
                        <a:pt x="383" y="408"/>
                      </a:lnTo>
                      <a:lnTo>
                        <a:pt x="474" y="502"/>
                      </a:lnTo>
                      <a:lnTo>
                        <a:pt x="477" y="545"/>
                      </a:lnTo>
                      <a:lnTo>
                        <a:pt x="463" y="548"/>
                      </a:lnTo>
                      <a:lnTo>
                        <a:pt x="375" y="464"/>
                      </a:lnTo>
                      <a:lnTo>
                        <a:pt x="349" y="525"/>
                      </a:lnTo>
                      <a:lnTo>
                        <a:pt x="296" y="578"/>
                      </a:lnTo>
                      <a:lnTo>
                        <a:pt x="247" y="605"/>
                      </a:lnTo>
                      <a:lnTo>
                        <a:pt x="167" y="613"/>
                      </a:lnTo>
                      <a:lnTo>
                        <a:pt x="65" y="570"/>
                      </a:lnTo>
                      <a:lnTo>
                        <a:pt x="19" y="479"/>
                      </a:lnTo>
                      <a:lnTo>
                        <a:pt x="0" y="389"/>
                      </a:lnTo>
                      <a:lnTo>
                        <a:pt x="0" y="258"/>
                      </a:lnTo>
                      <a:close/>
                    </a:path>
                  </a:pathLst>
                </a:custGeom>
                <a:gradFill rotWithShape="0">
                  <a:gsLst>
                    <a:gs pos="0">
                      <a:srgbClr val="3B003B"/>
                    </a:gs>
                    <a:gs pos="50000">
                      <a:srgbClr val="800080"/>
                    </a:gs>
                    <a:gs pos="100000">
                      <a:srgbClr val="3B003B"/>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solidFill>
                      <a:srgbClr val="1C1C1C"/>
                    </a:solidFill>
                    <a:cs typeface="2  Nazanin" pitchFamily="2" charset="-78"/>
                  </a:endParaRPr>
                </a:p>
              </p:txBody>
            </p:sp>
            <p:sp>
              <p:nvSpPr>
                <p:cNvPr id="50360" name="Freeform 48"/>
                <p:cNvSpPr>
                  <a:spLocks/>
                </p:cNvSpPr>
                <p:nvPr/>
              </p:nvSpPr>
              <p:spPr bwMode="auto">
                <a:xfrm>
                  <a:off x="2594" y="2098"/>
                  <a:ext cx="142" cy="329"/>
                </a:xfrm>
                <a:custGeom>
                  <a:avLst/>
                  <a:gdLst>
                    <a:gd name="T0" fmla="*/ 62 w 426"/>
                    <a:gd name="T1" fmla="*/ 64 h 987"/>
                    <a:gd name="T2" fmla="*/ 115 w 426"/>
                    <a:gd name="T3" fmla="*/ 22 h 987"/>
                    <a:gd name="T4" fmla="*/ 176 w 426"/>
                    <a:gd name="T5" fmla="*/ 7 h 987"/>
                    <a:gd name="T6" fmla="*/ 233 w 426"/>
                    <a:gd name="T7" fmla="*/ 0 h 987"/>
                    <a:gd name="T8" fmla="*/ 309 w 426"/>
                    <a:gd name="T9" fmla="*/ 11 h 987"/>
                    <a:gd name="T10" fmla="*/ 393 w 426"/>
                    <a:gd name="T11" fmla="*/ 64 h 987"/>
                    <a:gd name="T12" fmla="*/ 426 w 426"/>
                    <a:gd name="T13" fmla="*/ 158 h 987"/>
                    <a:gd name="T14" fmla="*/ 426 w 426"/>
                    <a:gd name="T15" fmla="*/ 303 h 987"/>
                    <a:gd name="T16" fmla="*/ 423 w 426"/>
                    <a:gd name="T17" fmla="*/ 440 h 987"/>
                    <a:gd name="T18" fmla="*/ 381 w 426"/>
                    <a:gd name="T19" fmla="*/ 649 h 987"/>
                    <a:gd name="T20" fmla="*/ 346 w 426"/>
                    <a:gd name="T21" fmla="*/ 819 h 987"/>
                    <a:gd name="T22" fmla="*/ 309 w 426"/>
                    <a:gd name="T23" fmla="*/ 929 h 987"/>
                    <a:gd name="T24" fmla="*/ 230 w 426"/>
                    <a:gd name="T25" fmla="*/ 987 h 987"/>
                    <a:gd name="T26" fmla="*/ 115 w 426"/>
                    <a:gd name="T27" fmla="*/ 974 h 987"/>
                    <a:gd name="T28" fmla="*/ 58 w 426"/>
                    <a:gd name="T29" fmla="*/ 888 h 987"/>
                    <a:gd name="T30" fmla="*/ 24 w 426"/>
                    <a:gd name="T31" fmla="*/ 759 h 987"/>
                    <a:gd name="T32" fmla="*/ 5 w 426"/>
                    <a:gd name="T33" fmla="*/ 614 h 987"/>
                    <a:gd name="T34" fmla="*/ 0 w 426"/>
                    <a:gd name="T35" fmla="*/ 397 h 987"/>
                    <a:gd name="T36" fmla="*/ 16 w 426"/>
                    <a:gd name="T37" fmla="*/ 246 h 987"/>
                    <a:gd name="T38" fmla="*/ 39 w 426"/>
                    <a:gd name="T39" fmla="*/ 110 h 987"/>
                    <a:gd name="T40" fmla="*/ 62 w 426"/>
                    <a:gd name="T41" fmla="*/ 64 h 98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26"/>
                    <a:gd name="T64" fmla="*/ 0 h 987"/>
                    <a:gd name="T65" fmla="*/ 426 w 426"/>
                    <a:gd name="T66" fmla="*/ 987 h 98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26" h="987">
                      <a:moveTo>
                        <a:pt x="62" y="64"/>
                      </a:moveTo>
                      <a:lnTo>
                        <a:pt x="115" y="22"/>
                      </a:lnTo>
                      <a:lnTo>
                        <a:pt x="176" y="7"/>
                      </a:lnTo>
                      <a:lnTo>
                        <a:pt x="233" y="0"/>
                      </a:lnTo>
                      <a:lnTo>
                        <a:pt x="309" y="11"/>
                      </a:lnTo>
                      <a:lnTo>
                        <a:pt x="393" y="64"/>
                      </a:lnTo>
                      <a:lnTo>
                        <a:pt x="426" y="158"/>
                      </a:lnTo>
                      <a:lnTo>
                        <a:pt x="426" y="303"/>
                      </a:lnTo>
                      <a:lnTo>
                        <a:pt x="423" y="440"/>
                      </a:lnTo>
                      <a:lnTo>
                        <a:pt x="381" y="649"/>
                      </a:lnTo>
                      <a:lnTo>
                        <a:pt x="346" y="819"/>
                      </a:lnTo>
                      <a:lnTo>
                        <a:pt x="309" y="929"/>
                      </a:lnTo>
                      <a:lnTo>
                        <a:pt x="230" y="987"/>
                      </a:lnTo>
                      <a:lnTo>
                        <a:pt x="115" y="974"/>
                      </a:lnTo>
                      <a:lnTo>
                        <a:pt x="58" y="888"/>
                      </a:lnTo>
                      <a:lnTo>
                        <a:pt x="24" y="759"/>
                      </a:lnTo>
                      <a:lnTo>
                        <a:pt x="5" y="614"/>
                      </a:lnTo>
                      <a:lnTo>
                        <a:pt x="0" y="397"/>
                      </a:lnTo>
                      <a:lnTo>
                        <a:pt x="16" y="246"/>
                      </a:lnTo>
                      <a:lnTo>
                        <a:pt x="39" y="110"/>
                      </a:lnTo>
                      <a:lnTo>
                        <a:pt x="62" y="64"/>
                      </a:lnTo>
                      <a:close/>
                    </a:path>
                  </a:pathLst>
                </a:custGeom>
                <a:gradFill rotWithShape="0">
                  <a:gsLst>
                    <a:gs pos="0">
                      <a:srgbClr val="3B003B"/>
                    </a:gs>
                    <a:gs pos="50000">
                      <a:srgbClr val="800080"/>
                    </a:gs>
                    <a:gs pos="100000">
                      <a:srgbClr val="3B003B"/>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solidFill>
                      <a:srgbClr val="1C1C1C"/>
                    </a:solidFill>
                    <a:cs typeface="2  Nazanin" pitchFamily="2" charset="-78"/>
                  </a:endParaRPr>
                </a:p>
              </p:txBody>
            </p:sp>
            <p:sp>
              <p:nvSpPr>
                <p:cNvPr id="50361" name="Freeform 49"/>
                <p:cNvSpPr>
                  <a:spLocks/>
                </p:cNvSpPr>
                <p:nvPr/>
              </p:nvSpPr>
              <p:spPr bwMode="auto">
                <a:xfrm>
                  <a:off x="2538" y="2098"/>
                  <a:ext cx="83" cy="405"/>
                </a:xfrm>
                <a:custGeom>
                  <a:avLst/>
                  <a:gdLst>
                    <a:gd name="T0" fmla="*/ 171 w 250"/>
                    <a:gd name="T1" fmla="*/ 8 h 1214"/>
                    <a:gd name="T2" fmla="*/ 231 w 250"/>
                    <a:gd name="T3" fmla="*/ 0 h 1214"/>
                    <a:gd name="T4" fmla="*/ 250 w 250"/>
                    <a:gd name="T5" fmla="*/ 54 h 1214"/>
                    <a:gd name="T6" fmla="*/ 219 w 250"/>
                    <a:gd name="T7" fmla="*/ 122 h 1214"/>
                    <a:gd name="T8" fmla="*/ 174 w 250"/>
                    <a:gd name="T9" fmla="*/ 159 h 1214"/>
                    <a:gd name="T10" fmla="*/ 136 w 250"/>
                    <a:gd name="T11" fmla="*/ 250 h 1214"/>
                    <a:gd name="T12" fmla="*/ 91 w 250"/>
                    <a:gd name="T13" fmla="*/ 373 h 1214"/>
                    <a:gd name="T14" fmla="*/ 72 w 250"/>
                    <a:gd name="T15" fmla="*/ 486 h 1214"/>
                    <a:gd name="T16" fmla="*/ 60 w 250"/>
                    <a:gd name="T17" fmla="*/ 679 h 1214"/>
                    <a:gd name="T18" fmla="*/ 72 w 250"/>
                    <a:gd name="T19" fmla="*/ 861 h 1214"/>
                    <a:gd name="T20" fmla="*/ 94 w 250"/>
                    <a:gd name="T21" fmla="*/ 945 h 1214"/>
                    <a:gd name="T22" fmla="*/ 78 w 250"/>
                    <a:gd name="T23" fmla="*/ 1036 h 1214"/>
                    <a:gd name="T24" fmla="*/ 60 w 250"/>
                    <a:gd name="T25" fmla="*/ 1104 h 1214"/>
                    <a:gd name="T26" fmla="*/ 67 w 250"/>
                    <a:gd name="T27" fmla="*/ 1214 h 1214"/>
                    <a:gd name="T28" fmla="*/ 37 w 250"/>
                    <a:gd name="T29" fmla="*/ 1206 h 1214"/>
                    <a:gd name="T30" fmla="*/ 11 w 250"/>
                    <a:gd name="T31" fmla="*/ 1116 h 1214"/>
                    <a:gd name="T32" fmla="*/ 0 w 250"/>
                    <a:gd name="T33" fmla="*/ 1036 h 1214"/>
                    <a:gd name="T34" fmla="*/ 33 w 250"/>
                    <a:gd name="T35" fmla="*/ 929 h 1214"/>
                    <a:gd name="T36" fmla="*/ 22 w 250"/>
                    <a:gd name="T37" fmla="*/ 830 h 1214"/>
                    <a:gd name="T38" fmla="*/ 11 w 250"/>
                    <a:gd name="T39" fmla="*/ 671 h 1214"/>
                    <a:gd name="T40" fmla="*/ 11 w 250"/>
                    <a:gd name="T41" fmla="*/ 478 h 1214"/>
                    <a:gd name="T42" fmla="*/ 33 w 250"/>
                    <a:gd name="T43" fmla="*/ 274 h 1214"/>
                    <a:gd name="T44" fmla="*/ 72 w 250"/>
                    <a:gd name="T45" fmla="*/ 122 h 1214"/>
                    <a:gd name="T46" fmla="*/ 113 w 250"/>
                    <a:gd name="T47" fmla="*/ 43 h 1214"/>
                    <a:gd name="T48" fmla="*/ 171 w 250"/>
                    <a:gd name="T49" fmla="*/ 8 h 121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50"/>
                    <a:gd name="T76" fmla="*/ 0 h 1214"/>
                    <a:gd name="T77" fmla="*/ 250 w 250"/>
                    <a:gd name="T78" fmla="*/ 1214 h 121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50" h="1214">
                      <a:moveTo>
                        <a:pt x="171" y="8"/>
                      </a:moveTo>
                      <a:lnTo>
                        <a:pt x="231" y="0"/>
                      </a:lnTo>
                      <a:lnTo>
                        <a:pt x="250" y="54"/>
                      </a:lnTo>
                      <a:lnTo>
                        <a:pt x="219" y="122"/>
                      </a:lnTo>
                      <a:lnTo>
                        <a:pt x="174" y="159"/>
                      </a:lnTo>
                      <a:lnTo>
                        <a:pt x="136" y="250"/>
                      </a:lnTo>
                      <a:lnTo>
                        <a:pt x="91" y="373"/>
                      </a:lnTo>
                      <a:lnTo>
                        <a:pt x="72" y="486"/>
                      </a:lnTo>
                      <a:lnTo>
                        <a:pt x="60" y="679"/>
                      </a:lnTo>
                      <a:lnTo>
                        <a:pt x="72" y="861"/>
                      </a:lnTo>
                      <a:lnTo>
                        <a:pt x="94" y="945"/>
                      </a:lnTo>
                      <a:lnTo>
                        <a:pt x="78" y="1036"/>
                      </a:lnTo>
                      <a:lnTo>
                        <a:pt x="60" y="1104"/>
                      </a:lnTo>
                      <a:lnTo>
                        <a:pt x="67" y="1214"/>
                      </a:lnTo>
                      <a:lnTo>
                        <a:pt x="37" y="1206"/>
                      </a:lnTo>
                      <a:lnTo>
                        <a:pt x="11" y="1116"/>
                      </a:lnTo>
                      <a:lnTo>
                        <a:pt x="0" y="1036"/>
                      </a:lnTo>
                      <a:lnTo>
                        <a:pt x="33" y="929"/>
                      </a:lnTo>
                      <a:lnTo>
                        <a:pt x="22" y="830"/>
                      </a:lnTo>
                      <a:lnTo>
                        <a:pt x="11" y="671"/>
                      </a:lnTo>
                      <a:lnTo>
                        <a:pt x="11" y="478"/>
                      </a:lnTo>
                      <a:lnTo>
                        <a:pt x="33" y="274"/>
                      </a:lnTo>
                      <a:lnTo>
                        <a:pt x="72" y="122"/>
                      </a:lnTo>
                      <a:lnTo>
                        <a:pt x="113" y="43"/>
                      </a:lnTo>
                      <a:lnTo>
                        <a:pt x="171" y="8"/>
                      </a:lnTo>
                      <a:close/>
                    </a:path>
                  </a:pathLst>
                </a:custGeom>
                <a:gradFill rotWithShape="0">
                  <a:gsLst>
                    <a:gs pos="0">
                      <a:srgbClr val="3B003B"/>
                    </a:gs>
                    <a:gs pos="50000">
                      <a:srgbClr val="800080"/>
                    </a:gs>
                    <a:gs pos="100000">
                      <a:srgbClr val="3B003B"/>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solidFill>
                      <a:srgbClr val="1C1C1C"/>
                    </a:solidFill>
                    <a:cs typeface="2  Nazanin" pitchFamily="2" charset="-78"/>
                  </a:endParaRPr>
                </a:p>
              </p:txBody>
            </p:sp>
            <p:sp>
              <p:nvSpPr>
                <p:cNvPr id="50362" name="Freeform 50"/>
                <p:cNvSpPr>
                  <a:spLocks/>
                </p:cNvSpPr>
                <p:nvPr/>
              </p:nvSpPr>
              <p:spPr bwMode="auto">
                <a:xfrm>
                  <a:off x="2720" y="2108"/>
                  <a:ext cx="53" cy="385"/>
                </a:xfrm>
                <a:custGeom>
                  <a:avLst/>
                  <a:gdLst>
                    <a:gd name="T0" fmla="*/ 3 w 159"/>
                    <a:gd name="T1" fmla="*/ 4 h 1154"/>
                    <a:gd name="T2" fmla="*/ 68 w 159"/>
                    <a:gd name="T3" fmla="*/ 0 h 1154"/>
                    <a:gd name="T4" fmla="*/ 113 w 159"/>
                    <a:gd name="T5" fmla="*/ 91 h 1154"/>
                    <a:gd name="T6" fmla="*/ 159 w 159"/>
                    <a:gd name="T7" fmla="*/ 342 h 1154"/>
                    <a:gd name="T8" fmla="*/ 159 w 159"/>
                    <a:gd name="T9" fmla="*/ 630 h 1154"/>
                    <a:gd name="T10" fmla="*/ 137 w 159"/>
                    <a:gd name="T11" fmla="*/ 877 h 1154"/>
                    <a:gd name="T12" fmla="*/ 159 w 159"/>
                    <a:gd name="T13" fmla="*/ 961 h 1154"/>
                    <a:gd name="T14" fmla="*/ 159 w 159"/>
                    <a:gd name="T15" fmla="*/ 1074 h 1154"/>
                    <a:gd name="T16" fmla="*/ 137 w 159"/>
                    <a:gd name="T17" fmla="*/ 1154 h 1154"/>
                    <a:gd name="T18" fmla="*/ 107 w 159"/>
                    <a:gd name="T19" fmla="*/ 1082 h 1154"/>
                    <a:gd name="T20" fmla="*/ 91 w 159"/>
                    <a:gd name="T21" fmla="*/ 972 h 1154"/>
                    <a:gd name="T22" fmla="*/ 57 w 159"/>
                    <a:gd name="T23" fmla="*/ 888 h 1154"/>
                    <a:gd name="T24" fmla="*/ 95 w 159"/>
                    <a:gd name="T25" fmla="*/ 813 h 1154"/>
                    <a:gd name="T26" fmla="*/ 118 w 159"/>
                    <a:gd name="T27" fmla="*/ 630 h 1154"/>
                    <a:gd name="T28" fmla="*/ 118 w 159"/>
                    <a:gd name="T29" fmla="*/ 459 h 1154"/>
                    <a:gd name="T30" fmla="*/ 95 w 159"/>
                    <a:gd name="T31" fmla="*/ 289 h 1154"/>
                    <a:gd name="T32" fmla="*/ 49 w 159"/>
                    <a:gd name="T33" fmla="*/ 163 h 1154"/>
                    <a:gd name="T34" fmla="*/ 0 w 159"/>
                    <a:gd name="T35" fmla="*/ 102 h 1154"/>
                    <a:gd name="T36" fmla="*/ 3 w 159"/>
                    <a:gd name="T37" fmla="*/ 4 h 115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59"/>
                    <a:gd name="T58" fmla="*/ 0 h 1154"/>
                    <a:gd name="T59" fmla="*/ 159 w 159"/>
                    <a:gd name="T60" fmla="*/ 1154 h 115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59" h="1154">
                      <a:moveTo>
                        <a:pt x="3" y="4"/>
                      </a:moveTo>
                      <a:lnTo>
                        <a:pt x="68" y="0"/>
                      </a:lnTo>
                      <a:lnTo>
                        <a:pt x="113" y="91"/>
                      </a:lnTo>
                      <a:lnTo>
                        <a:pt x="159" y="342"/>
                      </a:lnTo>
                      <a:lnTo>
                        <a:pt x="159" y="630"/>
                      </a:lnTo>
                      <a:lnTo>
                        <a:pt x="137" y="877"/>
                      </a:lnTo>
                      <a:lnTo>
                        <a:pt x="159" y="961"/>
                      </a:lnTo>
                      <a:lnTo>
                        <a:pt x="159" y="1074"/>
                      </a:lnTo>
                      <a:lnTo>
                        <a:pt x="137" y="1154"/>
                      </a:lnTo>
                      <a:lnTo>
                        <a:pt x="107" y="1082"/>
                      </a:lnTo>
                      <a:lnTo>
                        <a:pt x="91" y="972"/>
                      </a:lnTo>
                      <a:lnTo>
                        <a:pt x="57" y="888"/>
                      </a:lnTo>
                      <a:lnTo>
                        <a:pt x="95" y="813"/>
                      </a:lnTo>
                      <a:lnTo>
                        <a:pt x="118" y="630"/>
                      </a:lnTo>
                      <a:lnTo>
                        <a:pt x="118" y="459"/>
                      </a:lnTo>
                      <a:lnTo>
                        <a:pt x="95" y="289"/>
                      </a:lnTo>
                      <a:lnTo>
                        <a:pt x="49" y="163"/>
                      </a:lnTo>
                      <a:lnTo>
                        <a:pt x="0" y="102"/>
                      </a:lnTo>
                      <a:lnTo>
                        <a:pt x="3" y="4"/>
                      </a:lnTo>
                      <a:close/>
                    </a:path>
                  </a:pathLst>
                </a:custGeom>
                <a:gradFill rotWithShape="0">
                  <a:gsLst>
                    <a:gs pos="0">
                      <a:srgbClr val="3B003B"/>
                    </a:gs>
                    <a:gs pos="50000">
                      <a:srgbClr val="800080"/>
                    </a:gs>
                    <a:gs pos="100000">
                      <a:srgbClr val="3B003B"/>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solidFill>
                      <a:srgbClr val="1C1C1C"/>
                    </a:solidFill>
                    <a:cs typeface="2  Nazanin" pitchFamily="2" charset="-78"/>
                  </a:endParaRPr>
                </a:p>
              </p:txBody>
            </p:sp>
            <p:sp>
              <p:nvSpPr>
                <p:cNvPr id="50363" name="Freeform 51"/>
                <p:cNvSpPr>
                  <a:spLocks/>
                </p:cNvSpPr>
                <p:nvPr/>
              </p:nvSpPr>
              <p:spPr bwMode="auto">
                <a:xfrm>
                  <a:off x="2595" y="2362"/>
                  <a:ext cx="119" cy="461"/>
                </a:xfrm>
                <a:custGeom>
                  <a:avLst/>
                  <a:gdLst>
                    <a:gd name="T0" fmla="*/ 34 w 358"/>
                    <a:gd name="T1" fmla="*/ 0 h 1383"/>
                    <a:gd name="T2" fmla="*/ 76 w 358"/>
                    <a:gd name="T3" fmla="*/ 57 h 1383"/>
                    <a:gd name="T4" fmla="*/ 93 w 358"/>
                    <a:gd name="T5" fmla="*/ 116 h 1383"/>
                    <a:gd name="T6" fmla="*/ 110 w 358"/>
                    <a:gd name="T7" fmla="*/ 317 h 1383"/>
                    <a:gd name="T8" fmla="*/ 118 w 358"/>
                    <a:gd name="T9" fmla="*/ 451 h 1383"/>
                    <a:gd name="T10" fmla="*/ 118 w 358"/>
                    <a:gd name="T11" fmla="*/ 681 h 1383"/>
                    <a:gd name="T12" fmla="*/ 115 w 358"/>
                    <a:gd name="T13" fmla="*/ 898 h 1383"/>
                    <a:gd name="T14" fmla="*/ 98 w 358"/>
                    <a:gd name="T15" fmla="*/ 1071 h 1383"/>
                    <a:gd name="T16" fmla="*/ 85 w 358"/>
                    <a:gd name="T17" fmla="*/ 1124 h 1383"/>
                    <a:gd name="T18" fmla="*/ 173 w 358"/>
                    <a:gd name="T19" fmla="*/ 1153 h 1383"/>
                    <a:gd name="T20" fmla="*/ 247 w 358"/>
                    <a:gd name="T21" fmla="*/ 1186 h 1383"/>
                    <a:gd name="T22" fmla="*/ 347 w 358"/>
                    <a:gd name="T23" fmla="*/ 1258 h 1383"/>
                    <a:gd name="T24" fmla="*/ 358 w 358"/>
                    <a:gd name="T25" fmla="*/ 1286 h 1383"/>
                    <a:gd name="T26" fmla="*/ 349 w 358"/>
                    <a:gd name="T27" fmla="*/ 1340 h 1383"/>
                    <a:gd name="T28" fmla="*/ 300 w 358"/>
                    <a:gd name="T29" fmla="*/ 1383 h 1383"/>
                    <a:gd name="T30" fmla="*/ 280 w 358"/>
                    <a:gd name="T31" fmla="*/ 1359 h 1383"/>
                    <a:gd name="T32" fmla="*/ 264 w 358"/>
                    <a:gd name="T33" fmla="*/ 1301 h 1383"/>
                    <a:gd name="T34" fmla="*/ 216 w 358"/>
                    <a:gd name="T35" fmla="*/ 1254 h 1383"/>
                    <a:gd name="T36" fmla="*/ 134 w 358"/>
                    <a:gd name="T37" fmla="*/ 1200 h 1383"/>
                    <a:gd name="T38" fmla="*/ 82 w 358"/>
                    <a:gd name="T39" fmla="*/ 1186 h 1383"/>
                    <a:gd name="T40" fmla="*/ 19 w 358"/>
                    <a:gd name="T41" fmla="*/ 1186 h 1383"/>
                    <a:gd name="T42" fmla="*/ 19 w 358"/>
                    <a:gd name="T43" fmla="*/ 1143 h 1383"/>
                    <a:gd name="T44" fmla="*/ 49 w 358"/>
                    <a:gd name="T45" fmla="*/ 1094 h 1383"/>
                    <a:gd name="T46" fmla="*/ 76 w 358"/>
                    <a:gd name="T47" fmla="*/ 941 h 1383"/>
                    <a:gd name="T48" fmla="*/ 85 w 358"/>
                    <a:gd name="T49" fmla="*/ 778 h 1383"/>
                    <a:gd name="T50" fmla="*/ 82 w 358"/>
                    <a:gd name="T51" fmla="*/ 634 h 1383"/>
                    <a:gd name="T52" fmla="*/ 76 w 358"/>
                    <a:gd name="T53" fmla="*/ 451 h 1383"/>
                    <a:gd name="T54" fmla="*/ 59 w 358"/>
                    <a:gd name="T55" fmla="*/ 293 h 1383"/>
                    <a:gd name="T56" fmla="*/ 24 w 358"/>
                    <a:gd name="T57" fmla="*/ 177 h 1383"/>
                    <a:gd name="T58" fmla="*/ 0 w 358"/>
                    <a:gd name="T59" fmla="*/ 72 h 1383"/>
                    <a:gd name="T60" fmla="*/ 7 w 358"/>
                    <a:gd name="T61" fmla="*/ 34 h 1383"/>
                    <a:gd name="T62" fmla="*/ 34 w 358"/>
                    <a:gd name="T63" fmla="*/ 0 h 138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58"/>
                    <a:gd name="T97" fmla="*/ 0 h 1383"/>
                    <a:gd name="T98" fmla="*/ 358 w 358"/>
                    <a:gd name="T99" fmla="*/ 1383 h 138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58" h="1383">
                      <a:moveTo>
                        <a:pt x="34" y="0"/>
                      </a:moveTo>
                      <a:lnTo>
                        <a:pt x="76" y="57"/>
                      </a:lnTo>
                      <a:lnTo>
                        <a:pt x="93" y="116"/>
                      </a:lnTo>
                      <a:lnTo>
                        <a:pt x="110" y="317"/>
                      </a:lnTo>
                      <a:lnTo>
                        <a:pt x="118" y="451"/>
                      </a:lnTo>
                      <a:lnTo>
                        <a:pt x="118" y="681"/>
                      </a:lnTo>
                      <a:lnTo>
                        <a:pt x="115" y="898"/>
                      </a:lnTo>
                      <a:lnTo>
                        <a:pt x="98" y="1071"/>
                      </a:lnTo>
                      <a:lnTo>
                        <a:pt x="85" y="1124"/>
                      </a:lnTo>
                      <a:lnTo>
                        <a:pt x="173" y="1153"/>
                      </a:lnTo>
                      <a:lnTo>
                        <a:pt x="247" y="1186"/>
                      </a:lnTo>
                      <a:lnTo>
                        <a:pt x="347" y="1258"/>
                      </a:lnTo>
                      <a:lnTo>
                        <a:pt x="358" y="1286"/>
                      </a:lnTo>
                      <a:lnTo>
                        <a:pt x="349" y="1340"/>
                      </a:lnTo>
                      <a:lnTo>
                        <a:pt x="300" y="1383"/>
                      </a:lnTo>
                      <a:lnTo>
                        <a:pt x="280" y="1359"/>
                      </a:lnTo>
                      <a:lnTo>
                        <a:pt x="264" y="1301"/>
                      </a:lnTo>
                      <a:lnTo>
                        <a:pt x="216" y="1254"/>
                      </a:lnTo>
                      <a:lnTo>
                        <a:pt x="134" y="1200"/>
                      </a:lnTo>
                      <a:lnTo>
                        <a:pt x="82" y="1186"/>
                      </a:lnTo>
                      <a:lnTo>
                        <a:pt x="19" y="1186"/>
                      </a:lnTo>
                      <a:lnTo>
                        <a:pt x="19" y="1143"/>
                      </a:lnTo>
                      <a:lnTo>
                        <a:pt x="49" y="1094"/>
                      </a:lnTo>
                      <a:lnTo>
                        <a:pt x="76" y="941"/>
                      </a:lnTo>
                      <a:lnTo>
                        <a:pt x="85" y="778"/>
                      </a:lnTo>
                      <a:lnTo>
                        <a:pt x="82" y="634"/>
                      </a:lnTo>
                      <a:lnTo>
                        <a:pt x="76" y="451"/>
                      </a:lnTo>
                      <a:lnTo>
                        <a:pt x="59" y="293"/>
                      </a:lnTo>
                      <a:lnTo>
                        <a:pt x="24" y="177"/>
                      </a:lnTo>
                      <a:lnTo>
                        <a:pt x="0" y="72"/>
                      </a:lnTo>
                      <a:lnTo>
                        <a:pt x="7" y="34"/>
                      </a:lnTo>
                      <a:lnTo>
                        <a:pt x="34" y="0"/>
                      </a:lnTo>
                      <a:close/>
                    </a:path>
                  </a:pathLst>
                </a:custGeom>
                <a:gradFill rotWithShape="0">
                  <a:gsLst>
                    <a:gs pos="0">
                      <a:srgbClr val="3B003B"/>
                    </a:gs>
                    <a:gs pos="50000">
                      <a:srgbClr val="800080"/>
                    </a:gs>
                    <a:gs pos="100000">
                      <a:srgbClr val="3B003B"/>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solidFill>
                      <a:srgbClr val="1C1C1C"/>
                    </a:solidFill>
                    <a:cs typeface="2  Nazanin" pitchFamily="2" charset="-78"/>
                  </a:endParaRPr>
                </a:p>
              </p:txBody>
            </p:sp>
            <p:sp>
              <p:nvSpPr>
                <p:cNvPr id="50364" name="Freeform 52"/>
                <p:cNvSpPr>
                  <a:spLocks/>
                </p:cNvSpPr>
                <p:nvPr/>
              </p:nvSpPr>
              <p:spPr bwMode="auto">
                <a:xfrm>
                  <a:off x="2674" y="2362"/>
                  <a:ext cx="110" cy="416"/>
                </a:xfrm>
                <a:custGeom>
                  <a:avLst/>
                  <a:gdLst>
                    <a:gd name="T0" fmla="*/ 0 w 330"/>
                    <a:gd name="T1" fmla="*/ 99 h 1247"/>
                    <a:gd name="T2" fmla="*/ 0 w 330"/>
                    <a:gd name="T3" fmla="*/ 19 h 1247"/>
                    <a:gd name="T4" fmla="*/ 33 w 330"/>
                    <a:gd name="T5" fmla="*/ 0 h 1247"/>
                    <a:gd name="T6" fmla="*/ 86 w 330"/>
                    <a:gd name="T7" fmla="*/ 0 h 1247"/>
                    <a:gd name="T8" fmla="*/ 124 w 330"/>
                    <a:gd name="T9" fmla="*/ 46 h 1247"/>
                    <a:gd name="T10" fmla="*/ 132 w 330"/>
                    <a:gd name="T11" fmla="*/ 88 h 1247"/>
                    <a:gd name="T12" fmla="*/ 124 w 330"/>
                    <a:gd name="T13" fmla="*/ 179 h 1247"/>
                    <a:gd name="T14" fmla="*/ 99 w 330"/>
                    <a:gd name="T15" fmla="*/ 292 h 1247"/>
                    <a:gd name="T16" fmla="*/ 86 w 330"/>
                    <a:gd name="T17" fmla="*/ 467 h 1247"/>
                    <a:gd name="T18" fmla="*/ 80 w 330"/>
                    <a:gd name="T19" fmla="*/ 581 h 1247"/>
                    <a:gd name="T20" fmla="*/ 80 w 330"/>
                    <a:gd name="T21" fmla="*/ 600 h 1247"/>
                    <a:gd name="T22" fmla="*/ 91 w 330"/>
                    <a:gd name="T23" fmla="*/ 759 h 1247"/>
                    <a:gd name="T24" fmla="*/ 110 w 330"/>
                    <a:gd name="T25" fmla="*/ 850 h 1247"/>
                    <a:gd name="T26" fmla="*/ 124 w 330"/>
                    <a:gd name="T27" fmla="*/ 922 h 1247"/>
                    <a:gd name="T28" fmla="*/ 121 w 330"/>
                    <a:gd name="T29" fmla="*/ 952 h 1247"/>
                    <a:gd name="T30" fmla="*/ 171 w 330"/>
                    <a:gd name="T31" fmla="*/ 1035 h 1247"/>
                    <a:gd name="T32" fmla="*/ 223 w 330"/>
                    <a:gd name="T33" fmla="*/ 1088 h 1247"/>
                    <a:gd name="T34" fmla="*/ 281 w 330"/>
                    <a:gd name="T35" fmla="*/ 1137 h 1247"/>
                    <a:gd name="T36" fmla="*/ 330 w 330"/>
                    <a:gd name="T37" fmla="*/ 1161 h 1247"/>
                    <a:gd name="T38" fmla="*/ 330 w 330"/>
                    <a:gd name="T39" fmla="*/ 1202 h 1247"/>
                    <a:gd name="T40" fmla="*/ 303 w 330"/>
                    <a:gd name="T41" fmla="*/ 1236 h 1247"/>
                    <a:gd name="T42" fmla="*/ 239 w 330"/>
                    <a:gd name="T43" fmla="*/ 1247 h 1247"/>
                    <a:gd name="T44" fmla="*/ 193 w 330"/>
                    <a:gd name="T45" fmla="*/ 1225 h 1247"/>
                    <a:gd name="T46" fmla="*/ 193 w 330"/>
                    <a:gd name="T47" fmla="*/ 1194 h 1247"/>
                    <a:gd name="T48" fmla="*/ 155 w 330"/>
                    <a:gd name="T49" fmla="*/ 1088 h 1247"/>
                    <a:gd name="T50" fmla="*/ 91 w 330"/>
                    <a:gd name="T51" fmla="*/ 1032 h 1247"/>
                    <a:gd name="T52" fmla="*/ 45 w 330"/>
                    <a:gd name="T53" fmla="*/ 974 h 1247"/>
                    <a:gd name="T54" fmla="*/ 11 w 330"/>
                    <a:gd name="T55" fmla="*/ 944 h 1247"/>
                    <a:gd name="T56" fmla="*/ 22 w 330"/>
                    <a:gd name="T57" fmla="*/ 906 h 1247"/>
                    <a:gd name="T58" fmla="*/ 41 w 330"/>
                    <a:gd name="T59" fmla="*/ 804 h 1247"/>
                    <a:gd name="T60" fmla="*/ 41 w 330"/>
                    <a:gd name="T61" fmla="*/ 611 h 1247"/>
                    <a:gd name="T62" fmla="*/ 33 w 330"/>
                    <a:gd name="T63" fmla="*/ 474 h 1247"/>
                    <a:gd name="T64" fmla="*/ 33 w 330"/>
                    <a:gd name="T65" fmla="*/ 338 h 1247"/>
                    <a:gd name="T66" fmla="*/ 30 w 330"/>
                    <a:gd name="T67" fmla="*/ 190 h 1247"/>
                    <a:gd name="T68" fmla="*/ 0 w 330"/>
                    <a:gd name="T69" fmla="*/ 99 h 124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30"/>
                    <a:gd name="T106" fmla="*/ 0 h 1247"/>
                    <a:gd name="T107" fmla="*/ 330 w 330"/>
                    <a:gd name="T108" fmla="*/ 1247 h 124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30" h="1247">
                      <a:moveTo>
                        <a:pt x="0" y="99"/>
                      </a:moveTo>
                      <a:lnTo>
                        <a:pt x="0" y="19"/>
                      </a:lnTo>
                      <a:lnTo>
                        <a:pt x="33" y="0"/>
                      </a:lnTo>
                      <a:lnTo>
                        <a:pt x="86" y="0"/>
                      </a:lnTo>
                      <a:lnTo>
                        <a:pt x="124" y="46"/>
                      </a:lnTo>
                      <a:lnTo>
                        <a:pt x="132" y="88"/>
                      </a:lnTo>
                      <a:lnTo>
                        <a:pt x="124" y="179"/>
                      </a:lnTo>
                      <a:lnTo>
                        <a:pt x="99" y="292"/>
                      </a:lnTo>
                      <a:lnTo>
                        <a:pt x="86" y="467"/>
                      </a:lnTo>
                      <a:lnTo>
                        <a:pt x="80" y="581"/>
                      </a:lnTo>
                      <a:lnTo>
                        <a:pt x="80" y="600"/>
                      </a:lnTo>
                      <a:lnTo>
                        <a:pt x="91" y="759"/>
                      </a:lnTo>
                      <a:lnTo>
                        <a:pt x="110" y="850"/>
                      </a:lnTo>
                      <a:lnTo>
                        <a:pt x="124" y="922"/>
                      </a:lnTo>
                      <a:lnTo>
                        <a:pt x="121" y="952"/>
                      </a:lnTo>
                      <a:lnTo>
                        <a:pt x="171" y="1035"/>
                      </a:lnTo>
                      <a:lnTo>
                        <a:pt x="223" y="1088"/>
                      </a:lnTo>
                      <a:lnTo>
                        <a:pt x="281" y="1137"/>
                      </a:lnTo>
                      <a:lnTo>
                        <a:pt x="330" y="1161"/>
                      </a:lnTo>
                      <a:lnTo>
                        <a:pt x="330" y="1202"/>
                      </a:lnTo>
                      <a:lnTo>
                        <a:pt x="303" y="1236"/>
                      </a:lnTo>
                      <a:lnTo>
                        <a:pt x="239" y="1247"/>
                      </a:lnTo>
                      <a:lnTo>
                        <a:pt x="193" y="1225"/>
                      </a:lnTo>
                      <a:lnTo>
                        <a:pt x="193" y="1194"/>
                      </a:lnTo>
                      <a:lnTo>
                        <a:pt x="155" y="1088"/>
                      </a:lnTo>
                      <a:lnTo>
                        <a:pt x="91" y="1032"/>
                      </a:lnTo>
                      <a:lnTo>
                        <a:pt x="45" y="974"/>
                      </a:lnTo>
                      <a:lnTo>
                        <a:pt x="11" y="944"/>
                      </a:lnTo>
                      <a:lnTo>
                        <a:pt x="22" y="906"/>
                      </a:lnTo>
                      <a:lnTo>
                        <a:pt x="41" y="804"/>
                      </a:lnTo>
                      <a:lnTo>
                        <a:pt x="41" y="611"/>
                      </a:lnTo>
                      <a:lnTo>
                        <a:pt x="33" y="474"/>
                      </a:lnTo>
                      <a:lnTo>
                        <a:pt x="33" y="338"/>
                      </a:lnTo>
                      <a:lnTo>
                        <a:pt x="30" y="190"/>
                      </a:lnTo>
                      <a:lnTo>
                        <a:pt x="0" y="99"/>
                      </a:lnTo>
                      <a:close/>
                    </a:path>
                  </a:pathLst>
                </a:custGeom>
                <a:gradFill rotWithShape="0">
                  <a:gsLst>
                    <a:gs pos="0">
                      <a:srgbClr val="3B003B"/>
                    </a:gs>
                    <a:gs pos="50000">
                      <a:srgbClr val="800080"/>
                    </a:gs>
                    <a:gs pos="100000">
                      <a:srgbClr val="3B003B"/>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solidFill>
                      <a:srgbClr val="1C1C1C"/>
                    </a:solidFill>
                    <a:cs typeface="2  Nazanin" pitchFamily="2" charset="-78"/>
                  </a:endParaRPr>
                </a:p>
              </p:txBody>
            </p:sp>
          </p:grpSp>
          <p:grpSp>
            <p:nvGrpSpPr>
              <p:cNvPr id="8" name="Group 53"/>
              <p:cNvGrpSpPr>
                <a:grpSpLocks/>
              </p:cNvGrpSpPr>
              <p:nvPr/>
            </p:nvGrpSpPr>
            <p:grpSpPr bwMode="auto">
              <a:xfrm>
                <a:off x="5328" y="2016"/>
                <a:ext cx="218" cy="768"/>
                <a:chOff x="2538" y="1879"/>
                <a:chExt cx="246" cy="944"/>
              </a:xfrm>
            </p:grpSpPr>
            <p:sp>
              <p:nvSpPr>
                <p:cNvPr id="50353" name="Freeform 54"/>
                <p:cNvSpPr>
                  <a:spLocks/>
                </p:cNvSpPr>
                <p:nvPr/>
              </p:nvSpPr>
              <p:spPr bwMode="auto">
                <a:xfrm>
                  <a:off x="2611" y="1879"/>
                  <a:ext cx="159" cy="204"/>
                </a:xfrm>
                <a:custGeom>
                  <a:avLst/>
                  <a:gdLst>
                    <a:gd name="T0" fmla="*/ 0 w 477"/>
                    <a:gd name="T1" fmla="*/ 258 h 613"/>
                    <a:gd name="T2" fmla="*/ 35 w 477"/>
                    <a:gd name="T3" fmla="*/ 133 h 613"/>
                    <a:gd name="T4" fmla="*/ 80 w 477"/>
                    <a:gd name="T5" fmla="*/ 69 h 613"/>
                    <a:gd name="T6" fmla="*/ 137 w 477"/>
                    <a:gd name="T7" fmla="*/ 23 h 613"/>
                    <a:gd name="T8" fmla="*/ 194 w 477"/>
                    <a:gd name="T9" fmla="*/ 0 h 613"/>
                    <a:gd name="T10" fmla="*/ 270 w 477"/>
                    <a:gd name="T11" fmla="*/ 7 h 613"/>
                    <a:gd name="T12" fmla="*/ 319 w 477"/>
                    <a:gd name="T13" fmla="*/ 57 h 613"/>
                    <a:gd name="T14" fmla="*/ 364 w 477"/>
                    <a:gd name="T15" fmla="*/ 148 h 613"/>
                    <a:gd name="T16" fmla="*/ 383 w 477"/>
                    <a:gd name="T17" fmla="*/ 270 h 613"/>
                    <a:gd name="T18" fmla="*/ 383 w 477"/>
                    <a:gd name="T19" fmla="*/ 408 h 613"/>
                    <a:gd name="T20" fmla="*/ 474 w 477"/>
                    <a:gd name="T21" fmla="*/ 502 h 613"/>
                    <a:gd name="T22" fmla="*/ 477 w 477"/>
                    <a:gd name="T23" fmla="*/ 545 h 613"/>
                    <a:gd name="T24" fmla="*/ 463 w 477"/>
                    <a:gd name="T25" fmla="*/ 548 h 613"/>
                    <a:gd name="T26" fmla="*/ 375 w 477"/>
                    <a:gd name="T27" fmla="*/ 464 h 613"/>
                    <a:gd name="T28" fmla="*/ 349 w 477"/>
                    <a:gd name="T29" fmla="*/ 525 h 613"/>
                    <a:gd name="T30" fmla="*/ 296 w 477"/>
                    <a:gd name="T31" fmla="*/ 578 h 613"/>
                    <a:gd name="T32" fmla="*/ 247 w 477"/>
                    <a:gd name="T33" fmla="*/ 605 h 613"/>
                    <a:gd name="T34" fmla="*/ 167 w 477"/>
                    <a:gd name="T35" fmla="*/ 613 h 613"/>
                    <a:gd name="T36" fmla="*/ 65 w 477"/>
                    <a:gd name="T37" fmla="*/ 570 h 613"/>
                    <a:gd name="T38" fmla="*/ 19 w 477"/>
                    <a:gd name="T39" fmla="*/ 479 h 613"/>
                    <a:gd name="T40" fmla="*/ 0 w 477"/>
                    <a:gd name="T41" fmla="*/ 389 h 613"/>
                    <a:gd name="T42" fmla="*/ 0 w 477"/>
                    <a:gd name="T43" fmla="*/ 258 h 61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77"/>
                    <a:gd name="T67" fmla="*/ 0 h 613"/>
                    <a:gd name="T68" fmla="*/ 477 w 477"/>
                    <a:gd name="T69" fmla="*/ 613 h 61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77" h="613">
                      <a:moveTo>
                        <a:pt x="0" y="258"/>
                      </a:moveTo>
                      <a:lnTo>
                        <a:pt x="35" y="133"/>
                      </a:lnTo>
                      <a:lnTo>
                        <a:pt x="80" y="69"/>
                      </a:lnTo>
                      <a:lnTo>
                        <a:pt x="137" y="23"/>
                      </a:lnTo>
                      <a:lnTo>
                        <a:pt x="194" y="0"/>
                      </a:lnTo>
                      <a:lnTo>
                        <a:pt x="270" y="7"/>
                      </a:lnTo>
                      <a:lnTo>
                        <a:pt x="319" y="57"/>
                      </a:lnTo>
                      <a:lnTo>
                        <a:pt x="364" y="148"/>
                      </a:lnTo>
                      <a:lnTo>
                        <a:pt x="383" y="270"/>
                      </a:lnTo>
                      <a:lnTo>
                        <a:pt x="383" y="408"/>
                      </a:lnTo>
                      <a:lnTo>
                        <a:pt x="474" y="502"/>
                      </a:lnTo>
                      <a:lnTo>
                        <a:pt x="477" y="545"/>
                      </a:lnTo>
                      <a:lnTo>
                        <a:pt x="463" y="548"/>
                      </a:lnTo>
                      <a:lnTo>
                        <a:pt x="375" y="464"/>
                      </a:lnTo>
                      <a:lnTo>
                        <a:pt x="349" y="525"/>
                      </a:lnTo>
                      <a:lnTo>
                        <a:pt x="296" y="578"/>
                      </a:lnTo>
                      <a:lnTo>
                        <a:pt x="247" y="605"/>
                      </a:lnTo>
                      <a:lnTo>
                        <a:pt x="167" y="613"/>
                      </a:lnTo>
                      <a:lnTo>
                        <a:pt x="65" y="570"/>
                      </a:lnTo>
                      <a:lnTo>
                        <a:pt x="19" y="479"/>
                      </a:lnTo>
                      <a:lnTo>
                        <a:pt x="0" y="389"/>
                      </a:lnTo>
                      <a:lnTo>
                        <a:pt x="0" y="258"/>
                      </a:lnTo>
                      <a:close/>
                    </a:path>
                  </a:pathLst>
                </a:custGeom>
                <a:gradFill rotWithShape="0">
                  <a:gsLst>
                    <a:gs pos="0">
                      <a:srgbClr val="750000"/>
                    </a:gs>
                    <a:gs pos="50000">
                      <a:srgbClr val="FF0000"/>
                    </a:gs>
                    <a:gs pos="100000">
                      <a:srgbClr val="750000"/>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solidFill>
                      <a:srgbClr val="1C1C1C"/>
                    </a:solidFill>
                    <a:cs typeface="2  Nazanin" pitchFamily="2" charset="-78"/>
                  </a:endParaRPr>
                </a:p>
              </p:txBody>
            </p:sp>
            <p:sp>
              <p:nvSpPr>
                <p:cNvPr id="50354" name="Freeform 55"/>
                <p:cNvSpPr>
                  <a:spLocks/>
                </p:cNvSpPr>
                <p:nvPr/>
              </p:nvSpPr>
              <p:spPr bwMode="auto">
                <a:xfrm>
                  <a:off x="2594" y="2098"/>
                  <a:ext cx="142" cy="329"/>
                </a:xfrm>
                <a:custGeom>
                  <a:avLst/>
                  <a:gdLst>
                    <a:gd name="T0" fmla="*/ 62 w 426"/>
                    <a:gd name="T1" fmla="*/ 64 h 987"/>
                    <a:gd name="T2" fmla="*/ 115 w 426"/>
                    <a:gd name="T3" fmla="*/ 22 h 987"/>
                    <a:gd name="T4" fmla="*/ 176 w 426"/>
                    <a:gd name="T5" fmla="*/ 7 h 987"/>
                    <a:gd name="T6" fmla="*/ 233 w 426"/>
                    <a:gd name="T7" fmla="*/ 0 h 987"/>
                    <a:gd name="T8" fmla="*/ 309 w 426"/>
                    <a:gd name="T9" fmla="*/ 11 h 987"/>
                    <a:gd name="T10" fmla="*/ 393 w 426"/>
                    <a:gd name="T11" fmla="*/ 64 h 987"/>
                    <a:gd name="T12" fmla="*/ 426 w 426"/>
                    <a:gd name="T13" fmla="*/ 158 h 987"/>
                    <a:gd name="T14" fmla="*/ 426 w 426"/>
                    <a:gd name="T15" fmla="*/ 303 h 987"/>
                    <a:gd name="T16" fmla="*/ 423 w 426"/>
                    <a:gd name="T17" fmla="*/ 440 h 987"/>
                    <a:gd name="T18" fmla="*/ 381 w 426"/>
                    <a:gd name="T19" fmla="*/ 649 h 987"/>
                    <a:gd name="T20" fmla="*/ 346 w 426"/>
                    <a:gd name="T21" fmla="*/ 819 h 987"/>
                    <a:gd name="T22" fmla="*/ 309 w 426"/>
                    <a:gd name="T23" fmla="*/ 929 h 987"/>
                    <a:gd name="T24" fmla="*/ 230 w 426"/>
                    <a:gd name="T25" fmla="*/ 987 h 987"/>
                    <a:gd name="T26" fmla="*/ 115 w 426"/>
                    <a:gd name="T27" fmla="*/ 974 h 987"/>
                    <a:gd name="T28" fmla="*/ 58 w 426"/>
                    <a:gd name="T29" fmla="*/ 888 h 987"/>
                    <a:gd name="T30" fmla="*/ 24 w 426"/>
                    <a:gd name="T31" fmla="*/ 759 h 987"/>
                    <a:gd name="T32" fmla="*/ 5 w 426"/>
                    <a:gd name="T33" fmla="*/ 614 h 987"/>
                    <a:gd name="T34" fmla="*/ 0 w 426"/>
                    <a:gd name="T35" fmla="*/ 397 h 987"/>
                    <a:gd name="T36" fmla="*/ 16 w 426"/>
                    <a:gd name="T37" fmla="*/ 246 h 987"/>
                    <a:gd name="T38" fmla="*/ 39 w 426"/>
                    <a:gd name="T39" fmla="*/ 110 h 987"/>
                    <a:gd name="T40" fmla="*/ 62 w 426"/>
                    <a:gd name="T41" fmla="*/ 64 h 98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26"/>
                    <a:gd name="T64" fmla="*/ 0 h 987"/>
                    <a:gd name="T65" fmla="*/ 426 w 426"/>
                    <a:gd name="T66" fmla="*/ 987 h 98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26" h="987">
                      <a:moveTo>
                        <a:pt x="62" y="64"/>
                      </a:moveTo>
                      <a:lnTo>
                        <a:pt x="115" y="22"/>
                      </a:lnTo>
                      <a:lnTo>
                        <a:pt x="176" y="7"/>
                      </a:lnTo>
                      <a:lnTo>
                        <a:pt x="233" y="0"/>
                      </a:lnTo>
                      <a:lnTo>
                        <a:pt x="309" y="11"/>
                      </a:lnTo>
                      <a:lnTo>
                        <a:pt x="393" y="64"/>
                      </a:lnTo>
                      <a:lnTo>
                        <a:pt x="426" y="158"/>
                      </a:lnTo>
                      <a:lnTo>
                        <a:pt x="426" y="303"/>
                      </a:lnTo>
                      <a:lnTo>
                        <a:pt x="423" y="440"/>
                      </a:lnTo>
                      <a:lnTo>
                        <a:pt x="381" y="649"/>
                      </a:lnTo>
                      <a:lnTo>
                        <a:pt x="346" y="819"/>
                      </a:lnTo>
                      <a:lnTo>
                        <a:pt x="309" y="929"/>
                      </a:lnTo>
                      <a:lnTo>
                        <a:pt x="230" y="987"/>
                      </a:lnTo>
                      <a:lnTo>
                        <a:pt x="115" y="974"/>
                      </a:lnTo>
                      <a:lnTo>
                        <a:pt x="58" y="888"/>
                      </a:lnTo>
                      <a:lnTo>
                        <a:pt x="24" y="759"/>
                      </a:lnTo>
                      <a:lnTo>
                        <a:pt x="5" y="614"/>
                      </a:lnTo>
                      <a:lnTo>
                        <a:pt x="0" y="397"/>
                      </a:lnTo>
                      <a:lnTo>
                        <a:pt x="16" y="246"/>
                      </a:lnTo>
                      <a:lnTo>
                        <a:pt x="39" y="110"/>
                      </a:lnTo>
                      <a:lnTo>
                        <a:pt x="62" y="64"/>
                      </a:lnTo>
                      <a:close/>
                    </a:path>
                  </a:pathLst>
                </a:custGeom>
                <a:gradFill rotWithShape="0">
                  <a:gsLst>
                    <a:gs pos="0">
                      <a:srgbClr val="750000"/>
                    </a:gs>
                    <a:gs pos="50000">
                      <a:srgbClr val="FF0000"/>
                    </a:gs>
                    <a:gs pos="100000">
                      <a:srgbClr val="750000"/>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solidFill>
                      <a:srgbClr val="1C1C1C"/>
                    </a:solidFill>
                    <a:cs typeface="2  Nazanin" pitchFamily="2" charset="-78"/>
                  </a:endParaRPr>
                </a:p>
              </p:txBody>
            </p:sp>
            <p:sp>
              <p:nvSpPr>
                <p:cNvPr id="50355" name="Freeform 56"/>
                <p:cNvSpPr>
                  <a:spLocks/>
                </p:cNvSpPr>
                <p:nvPr/>
              </p:nvSpPr>
              <p:spPr bwMode="auto">
                <a:xfrm>
                  <a:off x="2538" y="2098"/>
                  <a:ext cx="83" cy="405"/>
                </a:xfrm>
                <a:custGeom>
                  <a:avLst/>
                  <a:gdLst>
                    <a:gd name="T0" fmla="*/ 171 w 250"/>
                    <a:gd name="T1" fmla="*/ 8 h 1214"/>
                    <a:gd name="T2" fmla="*/ 231 w 250"/>
                    <a:gd name="T3" fmla="*/ 0 h 1214"/>
                    <a:gd name="T4" fmla="*/ 250 w 250"/>
                    <a:gd name="T5" fmla="*/ 54 h 1214"/>
                    <a:gd name="T6" fmla="*/ 219 w 250"/>
                    <a:gd name="T7" fmla="*/ 122 h 1214"/>
                    <a:gd name="T8" fmla="*/ 174 w 250"/>
                    <a:gd name="T9" fmla="*/ 159 h 1214"/>
                    <a:gd name="T10" fmla="*/ 136 w 250"/>
                    <a:gd name="T11" fmla="*/ 250 h 1214"/>
                    <a:gd name="T12" fmla="*/ 91 w 250"/>
                    <a:gd name="T13" fmla="*/ 373 h 1214"/>
                    <a:gd name="T14" fmla="*/ 72 w 250"/>
                    <a:gd name="T15" fmla="*/ 486 h 1214"/>
                    <a:gd name="T16" fmla="*/ 60 w 250"/>
                    <a:gd name="T17" fmla="*/ 679 h 1214"/>
                    <a:gd name="T18" fmla="*/ 72 w 250"/>
                    <a:gd name="T19" fmla="*/ 861 h 1214"/>
                    <a:gd name="T20" fmla="*/ 94 w 250"/>
                    <a:gd name="T21" fmla="*/ 945 h 1214"/>
                    <a:gd name="T22" fmla="*/ 78 w 250"/>
                    <a:gd name="T23" fmla="*/ 1036 h 1214"/>
                    <a:gd name="T24" fmla="*/ 60 w 250"/>
                    <a:gd name="T25" fmla="*/ 1104 h 1214"/>
                    <a:gd name="T26" fmla="*/ 67 w 250"/>
                    <a:gd name="T27" fmla="*/ 1214 h 1214"/>
                    <a:gd name="T28" fmla="*/ 37 w 250"/>
                    <a:gd name="T29" fmla="*/ 1206 h 1214"/>
                    <a:gd name="T30" fmla="*/ 11 w 250"/>
                    <a:gd name="T31" fmla="*/ 1116 h 1214"/>
                    <a:gd name="T32" fmla="*/ 0 w 250"/>
                    <a:gd name="T33" fmla="*/ 1036 h 1214"/>
                    <a:gd name="T34" fmla="*/ 33 w 250"/>
                    <a:gd name="T35" fmla="*/ 929 h 1214"/>
                    <a:gd name="T36" fmla="*/ 22 w 250"/>
                    <a:gd name="T37" fmla="*/ 830 h 1214"/>
                    <a:gd name="T38" fmla="*/ 11 w 250"/>
                    <a:gd name="T39" fmla="*/ 671 h 1214"/>
                    <a:gd name="T40" fmla="*/ 11 w 250"/>
                    <a:gd name="T41" fmla="*/ 478 h 1214"/>
                    <a:gd name="T42" fmla="*/ 33 w 250"/>
                    <a:gd name="T43" fmla="*/ 274 h 1214"/>
                    <a:gd name="T44" fmla="*/ 72 w 250"/>
                    <a:gd name="T45" fmla="*/ 122 h 1214"/>
                    <a:gd name="T46" fmla="*/ 113 w 250"/>
                    <a:gd name="T47" fmla="*/ 43 h 1214"/>
                    <a:gd name="T48" fmla="*/ 171 w 250"/>
                    <a:gd name="T49" fmla="*/ 8 h 121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50"/>
                    <a:gd name="T76" fmla="*/ 0 h 1214"/>
                    <a:gd name="T77" fmla="*/ 250 w 250"/>
                    <a:gd name="T78" fmla="*/ 1214 h 121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50" h="1214">
                      <a:moveTo>
                        <a:pt x="171" y="8"/>
                      </a:moveTo>
                      <a:lnTo>
                        <a:pt x="231" y="0"/>
                      </a:lnTo>
                      <a:lnTo>
                        <a:pt x="250" y="54"/>
                      </a:lnTo>
                      <a:lnTo>
                        <a:pt x="219" y="122"/>
                      </a:lnTo>
                      <a:lnTo>
                        <a:pt x="174" y="159"/>
                      </a:lnTo>
                      <a:lnTo>
                        <a:pt x="136" y="250"/>
                      </a:lnTo>
                      <a:lnTo>
                        <a:pt x="91" y="373"/>
                      </a:lnTo>
                      <a:lnTo>
                        <a:pt x="72" y="486"/>
                      </a:lnTo>
                      <a:lnTo>
                        <a:pt x="60" y="679"/>
                      </a:lnTo>
                      <a:lnTo>
                        <a:pt x="72" y="861"/>
                      </a:lnTo>
                      <a:lnTo>
                        <a:pt x="94" y="945"/>
                      </a:lnTo>
                      <a:lnTo>
                        <a:pt x="78" y="1036"/>
                      </a:lnTo>
                      <a:lnTo>
                        <a:pt x="60" y="1104"/>
                      </a:lnTo>
                      <a:lnTo>
                        <a:pt x="67" y="1214"/>
                      </a:lnTo>
                      <a:lnTo>
                        <a:pt x="37" y="1206"/>
                      </a:lnTo>
                      <a:lnTo>
                        <a:pt x="11" y="1116"/>
                      </a:lnTo>
                      <a:lnTo>
                        <a:pt x="0" y="1036"/>
                      </a:lnTo>
                      <a:lnTo>
                        <a:pt x="33" y="929"/>
                      </a:lnTo>
                      <a:lnTo>
                        <a:pt x="22" y="830"/>
                      </a:lnTo>
                      <a:lnTo>
                        <a:pt x="11" y="671"/>
                      </a:lnTo>
                      <a:lnTo>
                        <a:pt x="11" y="478"/>
                      </a:lnTo>
                      <a:lnTo>
                        <a:pt x="33" y="274"/>
                      </a:lnTo>
                      <a:lnTo>
                        <a:pt x="72" y="122"/>
                      </a:lnTo>
                      <a:lnTo>
                        <a:pt x="113" y="43"/>
                      </a:lnTo>
                      <a:lnTo>
                        <a:pt x="171" y="8"/>
                      </a:lnTo>
                      <a:close/>
                    </a:path>
                  </a:pathLst>
                </a:custGeom>
                <a:gradFill rotWithShape="0">
                  <a:gsLst>
                    <a:gs pos="0">
                      <a:srgbClr val="750000"/>
                    </a:gs>
                    <a:gs pos="50000">
                      <a:srgbClr val="FF0000"/>
                    </a:gs>
                    <a:gs pos="100000">
                      <a:srgbClr val="750000"/>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solidFill>
                      <a:srgbClr val="1C1C1C"/>
                    </a:solidFill>
                    <a:cs typeface="2  Nazanin" pitchFamily="2" charset="-78"/>
                  </a:endParaRPr>
                </a:p>
              </p:txBody>
            </p:sp>
            <p:sp>
              <p:nvSpPr>
                <p:cNvPr id="50356" name="Freeform 57"/>
                <p:cNvSpPr>
                  <a:spLocks/>
                </p:cNvSpPr>
                <p:nvPr/>
              </p:nvSpPr>
              <p:spPr bwMode="auto">
                <a:xfrm>
                  <a:off x="2720" y="2108"/>
                  <a:ext cx="53" cy="385"/>
                </a:xfrm>
                <a:custGeom>
                  <a:avLst/>
                  <a:gdLst>
                    <a:gd name="T0" fmla="*/ 3 w 159"/>
                    <a:gd name="T1" fmla="*/ 4 h 1154"/>
                    <a:gd name="T2" fmla="*/ 68 w 159"/>
                    <a:gd name="T3" fmla="*/ 0 h 1154"/>
                    <a:gd name="T4" fmla="*/ 113 w 159"/>
                    <a:gd name="T5" fmla="*/ 91 h 1154"/>
                    <a:gd name="T6" fmla="*/ 159 w 159"/>
                    <a:gd name="T7" fmla="*/ 342 h 1154"/>
                    <a:gd name="T8" fmla="*/ 159 w 159"/>
                    <a:gd name="T9" fmla="*/ 630 h 1154"/>
                    <a:gd name="T10" fmla="*/ 137 w 159"/>
                    <a:gd name="T11" fmla="*/ 877 h 1154"/>
                    <a:gd name="T12" fmla="*/ 159 w 159"/>
                    <a:gd name="T13" fmla="*/ 961 h 1154"/>
                    <a:gd name="T14" fmla="*/ 159 w 159"/>
                    <a:gd name="T15" fmla="*/ 1074 h 1154"/>
                    <a:gd name="T16" fmla="*/ 137 w 159"/>
                    <a:gd name="T17" fmla="*/ 1154 h 1154"/>
                    <a:gd name="T18" fmla="*/ 107 w 159"/>
                    <a:gd name="T19" fmla="*/ 1082 h 1154"/>
                    <a:gd name="T20" fmla="*/ 91 w 159"/>
                    <a:gd name="T21" fmla="*/ 972 h 1154"/>
                    <a:gd name="T22" fmla="*/ 57 w 159"/>
                    <a:gd name="T23" fmla="*/ 888 h 1154"/>
                    <a:gd name="T24" fmla="*/ 95 w 159"/>
                    <a:gd name="T25" fmla="*/ 813 h 1154"/>
                    <a:gd name="T26" fmla="*/ 118 w 159"/>
                    <a:gd name="T27" fmla="*/ 630 h 1154"/>
                    <a:gd name="T28" fmla="*/ 118 w 159"/>
                    <a:gd name="T29" fmla="*/ 459 h 1154"/>
                    <a:gd name="T30" fmla="*/ 95 w 159"/>
                    <a:gd name="T31" fmla="*/ 289 h 1154"/>
                    <a:gd name="T32" fmla="*/ 49 w 159"/>
                    <a:gd name="T33" fmla="*/ 163 h 1154"/>
                    <a:gd name="T34" fmla="*/ 0 w 159"/>
                    <a:gd name="T35" fmla="*/ 102 h 1154"/>
                    <a:gd name="T36" fmla="*/ 3 w 159"/>
                    <a:gd name="T37" fmla="*/ 4 h 115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59"/>
                    <a:gd name="T58" fmla="*/ 0 h 1154"/>
                    <a:gd name="T59" fmla="*/ 159 w 159"/>
                    <a:gd name="T60" fmla="*/ 1154 h 115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59" h="1154">
                      <a:moveTo>
                        <a:pt x="3" y="4"/>
                      </a:moveTo>
                      <a:lnTo>
                        <a:pt x="68" y="0"/>
                      </a:lnTo>
                      <a:lnTo>
                        <a:pt x="113" y="91"/>
                      </a:lnTo>
                      <a:lnTo>
                        <a:pt x="159" y="342"/>
                      </a:lnTo>
                      <a:lnTo>
                        <a:pt x="159" y="630"/>
                      </a:lnTo>
                      <a:lnTo>
                        <a:pt x="137" y="877"/>
                      </a:lnTo>
                      <a:lnTo>
                        <a:pt x="159" y="961"/>
                      </a:lnTo>
                      <a:lnTo>
                        <a:pt x="159" y="1074"/>
                      </a:lnTo>
                      <a:lnTo>
                        <a:pt x="137" y="1154"/>
                      </a:lnTo>
                      <a:lnTo>
                        <a:pt x="107" y="1082"/>
                      </a:lnTo>
                      <a:lnTo>
                        <a:pt x="91" y="972"/>
                      </a:lnTo>
                      <a:lnTo>
                        <a:pt x="57" y="888"/>
                      </a:lnTo>
                      <a:lnTo>
                        <a:pt x="95" y="813"/>
                      </a:lnTo>
                      <a:lnTo>
                        <a:pt x="118" y="630"/>
                      </a:lnTo>
                      <a:lnTo>
                        <a:pt x="118" y="459"/>
                      </a:lnTo>
                      <a:lnTo>
                        <a:pt x="95" y="289"/>
                      </a:lnTo>
                      <a:lnTo>
                        <a:pt x="49" y="163"/>
                      </a:lnTo>
                      <a:lnTo>
                        <a:pt x="0" y="102"/>
                      </a:lnTo>
                      <a:lnTo>
                        <a:pt x="3" y="4"/>
                      </a:lnTo>
                      <a:close/>
                    </a:path>
                  </a:pathLst>
                </a:custGeom>
                <a:gradFill rotWithShape="0">
                  <a:gsLst>
                    <a:gs pos="0">
                      <a:srgbClr val="750000"/>
                    </a:gs>
                    <a:gs pos="50000">
                      <a:srgbClr val="FF0000"/>
                    </a:gs>
                    <a:gs pos="100000">
                      <a:srgbClr val="750000"/>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solidFill>
                      <a:srgbClr val="1C1C1C"/>
                    </a:solidFill>
                    <a:cs typeface="2  Nazanin" pitchFamily="2" charset="-78"/>
                  </a:endParaRPr>
                </a:p>
              </p:txBody>
            </p:sp>
            <p:sp>
              <p:nvSpPr>
                <p:cNvPr id="50357" name="Freeform 58"/>
                <p:cNvSpPr>
                  <a:spLocks/>
                </p:cNvSpPr>
                <p:nvPr/>
              </p:nvSpPr>
              <p:spPr bwMode="auto">
                <a:xfrm>
                  <a:off x="2595" y="2362"/>
                  <a:ext cx="119" cy="461"/>
                </a:xfrm>
                <a:custGeom>
                  <a:avLst/>
                  <a:gdLst>
                    <a:gd name="T0" fmla="*/ 34 w 358"/>
                    <a:gd name="T1" fmla="*/ 0 h 1383"/>
                    <a:gd name="T2" fmla="*/ 76 w 358"/>
                    <a:gd name="T3" fmla="*/ 57 h 1383"/>
                    <a:gd name="T4" fmla="*/ 93 w 358"/>
                    <a:gd name="T5" fmla="*/ 116 h 1383"/>
                    <a:gd name="T6" fmla="*/ 110 w 358"/>
                    <a:gd name="T7" fmla="*/ 317 h 1383"/>
                    <a:gd name="T8" fmla="*/ 118 w 358"/>
                    <a:gd name="T9" fmla="*/ 451 h 1383"/>
                    <a:gd name="T10" fmla="*/ 118 w 358"/>
                    <a:gd name="T11" fmla="*/ 681 h 1383"/>
                    <a:gd name="T12" fmla="*/ 115 w 358"/>
                    <a:gd name="T13" fmla="*/ 898 h 1383"/>
                    <a:gd name="T14" fmla="*/ 98 w 358"/>
                    <a:gd name="T15" fmla="*/ 1071 h 1383"/>
                    <a:gd name="T16" fmla="*/ 85 w 358"/>
                    <a:gd name="T17" fmla="*/ 1124 h 1383"/>
                    <a:gd name="T18" fmla="*/ 173 w 358"/>
                    <a:gd name="T19" fmla="*/ 1153 h 1383"/>
                    <a:gd name="T20" fmla="*/ 247 w 358"/>
                    <a:gd name="T21" fmla="*/ 1186 h 1383"/>
                    <a:gd name="T22" fmla="*/ 347 w 358"/>
                    <a:gd name="T23" fmla="*/ 1258 h 1383"/>
                    <a:gd name="T24" fmla="*/ 358 w 358"/>
                    <a:gd name="T25" fmla="*/ 1286 h 1383"/>
                    <a:gd name="T26" fmla="*/ 349 w 358"/>
                    <a:gd name="T27" fmla="*/ 1340 h 1383"/>
                    <a:gd name="T28" fmla="*/ 300 w 358"/>
                    <a:gd name="T29" fmla="*/ 1383 h 1383"/>
                    <a:gd name="T30" fmla="*/ 280 w 358"/>
                    <a:gd name="T31" fmla="*/ 1359 h 1383"/>
                    <a:gd name="T32" fmla="*/ 264 w 358"/>
                    <a:gd name="T33" fmla="*/ 1301 h 1383"/>
                    <a:gd name="T34" fmla="*/ 216 w 358"/>
                    <a:gd name="T35" fmla="*/ 1254 h 1383"/>
                    <a:gd name="T36" fmla="*/ 134 w 358"/>
                    <a:gd name="T37" fmla="*/ 1200 h 1383"/>
                    <a:gd name="T38" fmla="*/ 82 w 358"/>
                    <a:gd name="T39" fmla="*/ 1186 h 1383"/>
                    <a:gd name="T40" fmla="*/ 19 w 358"/>
                    <a:gd name="T41" fmla="*/ 1186 h 1383"/>
                    <a:gd name="T42" fmla="*/ 19 w 358"/>
                    <a:gd name="T43" fmla="*/ 1143 h 1383"/>
                    <a:gd name="T44" fmla="*/ 49 w 358"/>
                    <a:gd name="T45" fmla="*/ 1094 h 1383"/>
                    <a:gd name="T46" fmla="*/ 76 w 358"/>
                    <a:gd name="T47" fmla="*/ 941 h 1383"/>
                    <a:gd name="T48" fmla="*/ 85 w 358"/>
                    <a:gd name="T49" fmla="*/ 778 h 1383"/>
                    <a:gd name="T50" fmla="*/ 82 w 358"/>
                    <a:gd name="T51" fmla="*/ 634 h 1383"/>
                    <a:gd name="T52" fmla="*/ 76 w 358"/>
                    <a:gd name="T53" fmla="*/ 451 h 1383"/>
                    <a:gd name="T54" fmla="*/ 59 w 358"/>
                    <a:gd name="T55" fmla="*/ 293 h 1383"/>
                    <a:gd name="T56" fmla="*/ 24 w 358"/>
                    <a:gd name="T57" fmla="*/ 177 h 1383"/>
                    <a:gd name="T58" fmla="*/ 0 w 358"/>
                    <a:gd name="T59" fmla="*/ 72 h 1383"/>
                    <a:gd name="T60" fmla="*/ 7 w 358"/>
                    <a:gd name="T61" fmla="*/ 34 h 1383"/>
                    <a:gd name="T62" fmla="*/ 34 w 358"/>
                    <a:gd name="T63" fmla="*/ 0 h 138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58"/>
                    <a:gd name="T97" fmla="*/ 0 h 1383"/>
                    <a:gd name="T98" fmla="*/ 358 w 358"/>
                    <a:gd name="T99" fmla="*/ 1383 h 138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58" h="1383">
                      <a:moveTo>
                        <a:pt x="34" y="0"/>
                      </a:moveTo>
                      <a:lnTo>
                        <a:pt x="76" y="57"/>
                      </a:lnTo>
                      <a:lnTo>
                        <a:pt x="93" y="116"/>
                      </a:lnTo>
                      <a:lnTo>
                        <a:pt x="110" y="317"/>
                      </a:lnTo>
                      <a:lnTo>
                        <a:pt x="118" y="451"/>
                      </a:lnTo>
                      <a:lnTo>
                        <a:pt x="118" y="681"/>
                      </a:lnTo>
                      <a:lnTo>
                        <a:pt x="115" y="898"/>
                      </a:lnTo>
                      <a:lnTo>
                        <a:pt x="98" y="1071"/>
                      </a:lnTo>
                      <a:lnTo>
                        <a:pt x="85" y="1124"/>
                      </a:lnTo>
                      <a:lnTo>
                        <a:pt x="173" y="1153"/>
                      </a:lnTo>
                      <a:lnTo>
                        <a:pt x="247" y="1186"/>
                      </a:lnTo>
                      <a:lnTo>
                        <a:pt x="347" y="1258"/>
                      </a:lnTo>
                      <a:lnTo>
                        <a:pt x="358" y="1286"/>
                      </a:lnTo>
                      <a:lnTo>
                        <a:pt x="349" y="1340"/>
                      </a:lnTo>
                      <a:lnTo>
                        <a:pt x="300" y="1383"/>
                      </a:lnTo>
                      <a:lnTo>
                        <a:pt x="280" y="1359"/>
                      </a:lnTo>
                      <a:lnTo>
                        <a:pt x="264" y="1301"/>
                      </a:lnTo>
                      <a:lnTo>
                        <a:pt x="216" y="1254"/>
                      </a:lnTo>
                      <a:lnTo>
                        <a:pt x="134" y="1200"/>
                      </a:lnTo>
                      <a:lnTo>
                        <a:pt x="82" y="1186"/>
                      </a:lnTo>
                      <a:lnTo>
                        <a:pt x="19" y="1186"/>
                      </a:lnTo>
                      <a:lnTo>
                        <a:pt x="19" y="1143"/>
                      </a:lnTo>
                      <a:lnTo>
                        <a:pt x="49" y="1094"/>
                      </a:lnTo>
                      <a:lnTo>
                        <a:pt x="76" y="941"/>
                      </a:lnTo>
                      <a:lnTo>
                        <a:pt x="85" y="778"/>
                      </a:lnTo>
                      <a:lnTo>
                        <a:pt x="82" y="634"/>
                      </a:lnTo>
                      <a:lnTo>
                        <a:pt x="76" y="451"/>
                      </a:lnTo>
                      <a:lnTo>
                        <a:pt x="59" y="293"/>
                      </a:lnTo>
                      <a:lnTo>
                        <a:pt x="24" y="177"/>
                      </a:lnTo>
                      <a:lnTo>
                        <a:pt x="0" y="72"/>
                      </a:lnTo>
                      <a:lnTo>
                        <a:pt x="7" y="34"/>
                      </a:lnTo>
                      <a:lnTo>
                        <a:pt x="34" y="0"/>
                      </a:lnTo>
                      <a:close/>
                    </a:path>
                  </a:pathLst>
                </a:custGeom>
                <a:gradFill rotWithShape="0">
                  <a:gsLst>
                    <a:gs pos="0">
                      <a:srgbClr val="750000"/>
                    </a:gs>
                    <a:gs pos="50000">
                      <a:srgbClr val="FF0000"/>
                    </a:gs>
                    <a:gs pos="100000">
                      <a:srgbClr val="750000"/>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solidFill>
                      <a:srgbClr val="1C1C1C"/>
                    </a:solidFill>
                    <a:cs typeface="2  Nazanin" pitchFamily="2" charset="-78"/>
                  </a:endParaRPr>
                </a:p>
              </p:txBody>
            </p:sp>
            <p:sp>
              <p:nvSpPr>
                <p:cNvPr id="50358" name="Freeform 59"/>
                <p:cNvSpPr>
                  <a:spLocks/>
                </p:cNvSpPr>
                <p:nvPr/>
              </p:nvSpPr>
              <p:spPr bwMode="auto">
                <a:xfrm>
                  <a:off x="2674" y="2362"/>
                  <a:ext cx="110" cy="416"/>
                </a:xfrm>
                <a:custGeom>
                  <a:avLst/>
                  <a:gdLst>
                    <a:gd name="T0" fmla="*/ 0 w 330"/>
                    <a:gd name="T1" fmla="*/ 99 h 1247"/>
                    <a:gd name="T2" fmla="*/ 0 w 330"/>
                    <a:gd name="T3" fmla="*/ 19 h 1247"/>
                    <a:gd name="T4" fmla="*/ 33 w 330"/>
                    <a:gd name="T5" fmla="*/ 0 h 1247"/>
                    <a:gd name="T6" fmla="*/ 86 w 330"/>
                    <a:gd name="T7" fmla="*/ 0 h 1247"/>
                    <a:gd name="T8" fmla="*/ 124 w 330"/>
                    <a:gd name="T9" fmla="*/ 46 h 1247"/>
                    <a:gd name="T10" fmla="*/ 132 w 330"/>
                    <a:gd name="T11" fmla="*/ 88 h 1247"/>
                    <a:gd name="T12" fmla="*/ 124 w 330"/>
                    <a:gd name="T13" fmla="*/ 179 h 1247"/>
                    <a:gd name="T14" fmla="*/ 99 w 330"/>
                    <a:gd name="T15" fmla="*/ 292 h 1247"/>
                    <a:gd name="T16" fmla="*/ 86 w 330"/>
                    <a:gd name="T17" fmla="*/ 467 h 1247"/>
                    <a:gd name="T18" fmla="*/ 80 w 330"/>
                    <a:gd name="T19" fmla="*/ 581 h 1247"/>
                    <a:gd name="T20" fmla="*/ 80 w 330"/>
                    <a:gd name="T21" fmla="*/ 600 h 1247"/>
                    <a:gd name="T22" fmla="*/ 91 w 330"/>
                    <a:gd name="T23" fmla="*/ 759 h 1247"/>
                    <a:gd name="T24" fmla="*/ 110 w 330"/>
                    <a:gd name="T25" fmla="*/ 850 h 1247"/>
                    <a:gd name="T26" fmla="*/ 124 w 330"/>
                    <a:gd name="T27" fmla="*/ 922 h 1247"/>
                    <a:gd name="T28" fmla="*/ 121 w 330"/>
                    <a:gd name="T29" fmla="*/ 952 h 1247"/>
                    <a:gd name="T30" fmla="*/ 171 w 330"/>
                    <a:gd name="T31" fmla="*/ 1035 h 1247"/>
                    <a:gd name="T32" fmla="*/ 223 w 330"/>
                    <a:gd name="T33" fmla="*/ 1088 h 1247"/>
                    <a:gd name="T34" fmla="*/ 281 w 330"/>
                    <a:gd name="T35" fmla="*/ 1137 h 1247"/>
                    <a:gd name="T36" fmla="*/ 330 w 330"/>
                    <a:gd name="T37" fmla="*/ 1161 h 1247"/>
                    <a:gd name="T38" fmla="*/ 330 w 330"/>
                    <a:gd name="T39" fmla="*/ 1202 h 1247"/>
                    <a:gd name="T40" fmla="*/ 303 w 330"/>
                    <a:gd name="T41" fmla="*/ 1236 h 1247"/>
                    <a:gd name="T42" fmla="*/ 239 w 330"/>
                    <a:gd name="T43" fmla="*/ 1247 h 1247"/>
                    <a:gd name="T44" fmla="*/ 193 w 330"/>
                    <a:gd name="T45" fmla="*/ 1225 h 1247"/>
                    <a:gd name="T46" fmla="*/ 193 w 330"/>
                    <a:gd name="T47" fmla="*/ 1194 h 1247"/>
                    <a:gd name="T48" fmla="*/ 155 w 330"/>
                    <a:gd name="T49" fmla="*/ 1088 h 1247"/>
                    <a:gd name="T50" fmla="*/ 91 w 330"/>
                    <a:gd name="T51" fmla="*/ 1032 h 1247"/>
                    <a:gd name="T52" fmla="*/ 45 w 330"/>
                    <a:gd name="T53" fmla="*/ 974 h 1247"/>
                    <a:gd name="T54" fmla="*/ 11 w 330"/>
                    <a:gd name="T55" fmla="*/ 944 h 1247"/>
                    <a:gd name="T56" fmla="*/ 22 w 330"/>
                    <a:gd name="T57" fmla="*/ 906 h 1247"/>
                    <a:gd name="T58" fmla="*/ 41 w 330"/>
                    <a:gd name="T59" fmla="*/ 804 h 1247"/>
                    <a:gd name="T60" fmla="*/ 41 w 330"/>
                    <a:gd name="T61" fmla="*/ 611 h 1247"/>
                    <a:gd name="T62" fmla="*/ 33 w 330"/>
                    <a:gd name="T63" fmla="*/ 474 h 1247"/>
                    <a:gd name="T64" fmla="*/ 33 w 330"/>
                    <a:gd name="T65" fmla="*/ 338 h 1247"/>
                    <a:gd name="T66" fmla="*/ 30 w 330"/>
                    <a:gd name="T67" fmla="*/ 190 h 1247"/>
                    <a:gd name="T68" fmla="*/ 0 w 330"/>
                    <a:gd name="T69" fmla="*/ 99 h 124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30"/>
                    <a:gd name="T106" fmla="*/ 0 h 1247"/>
                    <a:gd name="T107" fmla="*/ 330 w 330"/>
                    <a:gd name="T108" fmla="*/ 1247 h 124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30" h="1247">
                      <a:moveTo>
                        <a:pt x="0" y="99"/>
                      </a:moveTo>
                      <a:lnTo>
                        <a:pt x="0" y="19"/>
                      </a:lnTo>
                      <a:lnTo>
                        <a:pt x="33" y="0"/>
                      </a:lnTo>
                      <a:lnTo>
                        <a:pt x="86" y="0"/>
                      </a:lnTo>
                      <a:lnTo>
                        <a:pt x="124" y="46"/>
                      </a:lnTo>
                      <a:lnTo>
                        <a:pt x="132" y="88"/>
                      </a:lnTo>
                      <a:lnTo>
                        <a:pt x="124" y="179"/>
                      </a:lnTo>
                      <a:lnTo>
                        <a:pt x="99" y="292"/>
                      </a:lnTo>
                      <a:lnTo>
                        <a:pt x="86" y="467"/>
                      </a:lnTo>
                      <a:lnTo>
                        <a:pt x="80" y="581"/>
                      </a:lnTo>
                      <a:lnTo>
                        <a:pt x="80" y="600"/>
                      </a:lnTo>
                      <a:lnTo>
                        <a:pt x="91" y="759"/>
                      </a:lnTo>
                      <a:lnTo>
                        <a:pt x="110" y="850"/>
                      </a:lnTo>
                      <a:lnTo>
                        <a:pt x="124" y="922"/>
                      </a:lnTo>
                      <a:lnTo>
                        <a:pt x="121" y="952"/>
                      </a:lnTo>
                      <a:lnTo>
                        <a:pt x="171" y="1035"/>
                      </a:lnTo>
                      <a:lnTo>
                        <a:pt x="223" y="1088"/>
                      </a:lnTo>
                      <a:lnTo>
                        <a:pt x="281" y="1137"/>
                      </a:lnTo>
                      <a:lnTo>
                        <a:pt x="330" y="1161"/>
                      </a:lnTo>
                      <a:lnTo>
                        <a:pt x="330" y="1202"/>
                      </a:lnTo>
                      <a:lnTo>
                        <a:pt x="303" y="1236"/>
                      </a:lnTo>
                      <a:lnTo>
                        <a:pt x="239" y="1247"/>
                      </a:lnTo>
                      <a:lnTo>
                        <a:pt x="193" y="1225"/>
                      </a:lnTo>
                      <a:lnTo>
                        <a:pt x="193" y="1194"/>
                      </a:lnTo>
                      <a:lnTo>
                        <a:pt x="155" y="1088"/>
                      </a:lnTo>
                      <a:lnTo>
                        <a:pt x="91" y="1032"/>
                      </a:lnTo>
                      <a:lnTo>
                        <a:pt x="45" y="974"/>
                      </a:lnTo>
                      <a:lnTo>
                        <a:pt x="11" y="944"/>
                      </a:lnTo>
                      <a:lnTo>
                        <a:pt x="22" y="906"/>
                      </a:lnTo>
                      <a:lnTo>
                        <a:pt x="41" y="804"/>
                      </a:lnTo>
                      <a:lnTo>
                        <a:pt x="41" y="611"/>
                      </a:lnTo>
                      <a:lnTo>
                        <a:pt x="33" y="474"/>
                      </a:lnTo>
                      <a:lnTo>
                        <a:pt x="33" y="338"/>
                      </a:lnTo>
                      <a:lnTo>
                        <a:pt x="30" y="190"/>
                      </a:lnTo>
                      <a:lnTo>
                        <a:pt x="0" y="99"/>
                      </a:lnTo>
                      <a:close/>
                    </a:path>
                  </a:pathLst>
                </a:custGeom>
                <a:gradFill rotWithShape="0">
                  <a:gsLst>
                    <a:gs pos="0">
                      <a:srgbClr val="750000"/>
                    </a:gs>
                    <a:gs pos="50000">
                      <a:srgbClr val="FF0000"/>
                    </a:gs>
                    <a:gs pos="100000">
                      <a:srgbClr val="750000"/>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solidFill>
                      <a:srgbClr val="1C1C1C"/>
                    </a:solidFill>
                    <a:cs typeface="2  Nazanin" pitchFamily="2" charset="-78"/>
                  </a:endParaRPr>
                </a:p>
              </p:txBody>
            </p:sp>
          </p:grpSp>
          <p:grpSp>
            <p:nvGrpSpPr>
              <p:cNvPr id="9" name="Group 61"/>
              <p:cNvGrpSpPr>
                <a:grpSpLocks/>
              </p:cNvGrpSpPr>
              <p:nvPr/>
            </p:nvGrpSpPr>
            <p:grpSpPr bwMode="auto">
              <a:xfrm>
                <a:off x="4725" y="1680"/>
                <a:ext cx="219" cy="1104"/>
                <a:chOff x="2538" y="1879"/>
                <a:chExt cx="246" cy="944"/>
              </a:xfrm>
            </p:grpSpPr>
            <p:sp>
              <p:nvSpPr>
                <p:cNvPr id="50347" name="Freeform 62"/>
                <p:cNvSpPr>
                  <a:spLocks/>
                </p:cNvSpPr>
                <p:nvPr/>
              </p:nvSpPr>
              <p:spPr bwMode="auto">
                <a:xfrm>
                  <a:off x="2611" y="1879"/>
                  <a:ext cx="159" cy="204"/>
                </a:xfrm>
                <a:custGeom>
                  <a:avLst/>
                  <a:gdLst>
                    <a:gd name="T0" fmla="*/ 0 w 477"/>
                    <a:gd name="T1" fmla="*/ 258 h 613"/>
                    <a:gd name="T2" fmla="*/ 35 w 477"/>
                    <a:gd name="T3" fmla="*/ 133 h 613"/>
                    <a:gd name="T4" fmla="*/ 80 w 477"/>
                    <a:gd name="T5" fmla="*/ 69 h 613"/>
                    <a:gd name="T6" fmla="*/ 137 w 477"/>
                    <a:gd name="T7" fmla="*/ 23 h 613"/>
                    <a:gd name="T8" fmla="*/ 194 w 477"/>
                    <a:gd name="T9" fmla="*/ 0 h 613"/>
                    <a:gd name="T10" fmla="*/ 270 w 477"/>
                    <a:gd name="T11" fmla="*/ 7 h 613"/>
                    <a:gd name="T12" fmla="*/ 319 w 477"/>
                    <a:gd name="T13" fmla="*/ 57 h 613"/>
                    <a:gd name="T14" fmla="*/ 364 w 477"/>
                    <a:gd name="T15" fmla="*/ 148 h 613"/>
                    <a:gd name="T16" fmla="*/ 383 w 477"/>
                    <a:gd name="T17" fmla="*/ 270 h 613"/>
                    <a:gd name="T18" fmla="*/ 383 w 477"/>
                    <a:gd name="T19" fmla="*/ 408 h 613"/>
                    <a:gd name="T20" fmla="*/ 474 w 477"/>
                    <a:gd name="T21" fmla="*/ 502 h 613"/>
                    <a:gd name="T22" fmla="*/ 477 w 477"/>
                    <a:gd name="T23" fmla="*/ 545 h 613"/>
                    <a:gd name="T24" fmla="*/ 463 w 477"/>
                    <a:gd name="T25" fmla="*/ 548 h 613"/>
                    <a:gd name="T26" fmla="*/ 375 w 477"/>
                    <a:gd name="T27" fmla="*/ 464 h 613"/>
                    <a:gd name="T28" fmla="*/ 349 w 477"/>
                    <a:gd name="T29" fmla="*/ 525 h 613"/>
                    <a:gd name="T30" fmla="*/ 296 w 477"/>
                    <a:gd name="T31" fmla="*/ 578 h 613"/>
                    <a:gd name="T32" fmla="*/ 247 w 477"/>
                    <a:gd name="T33" fmla="*/ 605 h 613"/>
                    <a:gd name="T34" fmla="*/ 167 w 477"/>
                    <a:gd name="T35" fmla="*/ 613 h 613"/>
                    <a:gd name="T36" fmla="*/ 65 w 477"/>
                    <a:gd name="T37" fmla="*/ 570 h 613"/>
                    <a:gd name="T38" fmla="*/ 19 w 477"/>
                    <a:gd name="T39" fmla="*/ 479 h 613"/>
                    <a:gd name="T40" fmla="*/ 0 w 477"/>
                    <a:gd name="T41" fmla="*/ 389 h 613"/>
                    <a:gd name="T42" fmla="*/ 0 w 477"/>
                    <a:gd name="T43" fmla="*/ 258 h 61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77"/>
                    <a:gd name="T67" fmla="*/ 0 h 613"/>
                    <a:gd name="T68" fmla="*/ 477 w 477"/>
                    <a:gd name="T69" fmla="*/ 613 h 61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77" h="613">
                      <a:moveTo>
                        <a:pt x="0" y="258"/>
                      </a:moveTo>
                      <a:lnTo>
                        <a:pt x="35" y="133"/>
                      </a:lnTo>
                      <a:lnTo>
                        <a:pt x="80" y="69"/>
                      </a:lnTo>
                      <a:lnTo>
                        <a:pt x="137" y="23"/>
                      </a:lnTo>
                      <a:lnTo>
                        <a:pt x="194" y="0"/>
                      </a:lnTo>
                      <a:lnTo>
                        <a:pt x="270" y="7"/>
                      </a:lnTo>
                      <a:lnTo>
                        <a:pt x="319" y="57"/>
                      </a:lnTo>
                      <a:lnTo>
                        <a:pt x="364" y="148"/>
                      </a:lnTo>
                      <a:lnTo>
                        <a:pt x="383" y="270"/>
                      </a:lnTo>
                      <a:lnTo>
                        <a:pt x="383" y="408"/>
                      </a:lnTo>
                      <a:lnTo>
                        <a:pt x="474" y="502"/>
                      </a:lnTo>
                      <a:lnTo>
                        <a:pt x="477" y="545"/>
                      </a:lnTo>
                      <a:lnTo>
                        <a:pt x="463" y="548"/>
                      </a:lnTo>
                      <a:lnTo>
                        <a:pt x="375" y="464"/>
                      </a:lnTo>
                      <a:lnTo>
                        <a:pt x="349" y="525"/>
                      </a:lnTo>
                      <a:lnTo>
                        <a:pt x="296" y="578"/>
                      </a:lnTo>
                      <a:lnTo>
                        <a:pt x="247" y="605"/>
                      </a:lnTo>
                      <a:lnTo>
                        <a:pt x="167" y="613"/>
                      </a:lnTo>
                      <a:lnTo>
                        <a:pt x="65" y="570"/>
                      </a:lnTo>
                      <a:lnTo>
                        <a:pt x="19" y="479"/>
                      </a:lnTo>
                      <a:lnTo>
                        <a:pt x="0" y="389"/>
                      </a:lnTo>
                      <a:lnTo>
                        <a:pt x="0" y="258"/>
                      </a:lnTo>
                      <a:close/>
                    </a:path>
                  </a:pathLst>
                </a:custGeom>
                <a:gradFill rotWithShape="0">
                  <a:gsLst>
                    <a:gs pos="0">
                      <a:srgbClr val="000000"/>
                    </a:gs>
                    <a:gs pos="50000">
                      <a:srgbClr val="000000"/>
                    </a:gs>
                    <a:gs pos="100000">
                      <a:srgbClr val="000000"/>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solidFill>
                      <a:srgbClr val="1C1C1C"/>
                    </a:solidFill>
                    <a:cs typeface="2  Nazanin" pitchFamily="2" charset="-78"/>
                  </a:endParaRPr>
                </a:p>
              </p:txBody>
            </p:sp>
            <p:sp>
              <p:nvSpPr>
                <p:cNvPr id="50348" name="Freeform 63"/>
                <p:cNvSpPr>
                  <a:spLocks/>
                </p:cNvSpPr>
                <p:nvPr/>
              </p:nvSpPr>
              <p:spPr bwMode="auto">
                <a:xfrm>
                  <a:off x="2594" y="2098"/>
                  <a:ext cx="142" cy="329"/>
                </a:xfrm>
                <a:custGeom>
                  <a:avLst/>
                  <a:gdLst>
                    <a:gd name="T0" fmla="*/ 62 w 426"/>
                    <a:gd name="T1" fmla="*/ 64 h 987"/>
                    <a:gd name="T2" fmla="*/ 115 w 426"/>
                    <a:gd name="T3" fmla="*/ 22 h 987"/>
                    <a:gd name="T4" fmla="*/ 176 w 426"/>
                    <a:gd name="T5" fmla="*/ 7 h 987"/>
                    <a:gd name="T6" fmla="*/ 233 w 426"/>
                    <a:gd name="T7" fmla="*/ 0 h 987"/>
                    <a:gd name="T8" fmla="*/ 309 w 426"/>
                    <a:gd name="T9" fmla="*/ 11 h 987"/>
                    <a:gd name="T10" fmla="*/ 393 w 426"/>
                    <a:gd name="T11" fmla="*/ 64 h 987"/>
                    <a:gd name="T12" fmla="*/ 426 w 426"/>
                    <a:gd name="T13" fmla="*/ 158 h 987"/>
                    <a:gd name="T14" fmla="*/ 426 w 426"/>
                    <a:gd name="T15" fmla="*/ 303 h 987"/>
                    <a:gd name="T16" fmla="*/ 423 w 426"/>
                    <a:gd name="T17" fmla="*/ 440 h 987"/>
                    <a:gd name="T18" fmla="*/ 381 w 426"/>
                    <a:gd name="T19" fmla="*/ 649 h 987"/>
                    <a:gd name="T20" fmla="*/ 346 w 426"/>
                    <a:gd name="T21" fmla="*/ 819 h 987"/>
                    <a:gd name="T22" fmla="*/ 309 w 426"/>
                    <a:gd name="T23" fmla="*/ 929 h 987"/>
                    <a:gd name="T24" fmla="*/ 230 w 426"/>
                    <a:gd name="T25" fmla="*/ 987 h 987"/>
                    <a:gd name="T26" fmla="*/ 115 w 426"/>
                    <a:gd name="T27" fmla="*/ 974 h 987"/>
                    <a:gd name="T28" fmla="*/ 58 w 426"/>
                    <a:gd name="T29" fmla="*/ 888 h 987"/>
                    <a:gd name="T30" fmla="*/ 24 w 426"/>
                    <a:gd name="T31" fmla="*/ 759 h 987"/>
                    <a:gd name="T32" fmla="*/ 5 w 426"/>
                    <a:gd name="T33" fmla="*/ 614 h 987"/>
                    <a:gd name="T34" fmla="*/ 0 w 426"/>
                    <a:gd name="T35" fmla="*/ 397 h 987"/>
                    <a:gd name="T36" fmla="*/ 16 w 426"/>
                    <a:gd name="T37" fmla="*/ 246 h 987"/>
                    <a:gd name="T38" fmla="*/ 39 w 426"/>
                    <a:gd name="T39" fmla="*/ 110 h 987"/>
                    <a:gd name="T40" fmla="*/ 62 w 426"/>
                    <a:gd name="T41" fmla="*/ 64 h 98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26"/>
                    <a:gd name="T64" fmla="*/ 0 h 987"/>
                    <a:gd name="T65" fmla="*/ 426 w 426"/>
                    <a:gd name="T66" fmla="*/ 987 h 98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26" h="987">
                      <a:moveTo>
                        <a:pt x="62" y="64"/>
                      </a:moveTo>
                      <a:lnTo>
                        <a:pt x="115" y="22"/>
                      </a:lnTo>
                      <a:lnTo>
                        <a:pt x="176" y="7"/>
                      </a:lnTo>
                      <a:lnTo>
                        <a:pt x="233" y="0"/>
                      </a:lnTo>
                      <a:lnTo>
                        <a:pt x="309" y="11"/>
                      </a:lnTo>
                      <a:lnTo>
                        <a:pt x="393" y="64"/>
                      </a:lnTo>
                      <a:lnTo>
                        <a:pt x="426" y="158"/>
                      </a:lnTo>
                      <a:lnTo>
                        <a:pt x="426" y="303"/>
                      </a:lnTo>
                      <a:lnTo>
                        <a:pt x="423" y="440"/>
                      </a:lnTo>
                      <a:lnTo>
                        <a:pt x="381" y="649"/>
                      </a:lnTo>
                      <a:lnTo>
                        <a:pt x="346" y="819"/>
                      </a:lnTo>
                      <a:lnTo>
                        <a:pt x="309" y="929"/>
                      </a:lnTo>
                      <a:lnTo>
                        <a:pt x="230" y="987"/>
                      </a:lnTo>
                      <a:lnTo>
                        <a:pt x="115" y="974"/>
                      </a:lnTo>
                      <a:lnTo>
                        <a:pt x="58" y="888"/>
                      </a:lnTo>
                      <a:lnTo>
                        <a:pt x="24" y="759"/>
                      </a:lnTo>
                      <a:lnTo>
                        <a:pt x="5" y="614"/>
                      </a:lnTo>
                      <a:lnTo>
                        <a:pt x="0" y="397"/>
                      </a:lnTo>
                      <a:lnTo>
                        <a:pt x="16" y="246"/>
                      </a:lnTo>
                      <a:lnTo>
                        <a:pt x="39" y="110"/>
                      </a:lnTo>
                      <a:lnTo>
                        <a:pt x="62" y="64"/>
                      </a:lnTo>
                      <a:close/>
                    </a:path>
                  </a:pathLst>
                </a:custGeom>
                <a:gradFill rotWithShape="0">
                  <a:gsLst>
                    <a:gs pos="0">
                      <a:srgbClr val="000000"/>
                    </a:gs>
                    <a:gs pos="50000">
                      <a:srgbClr val="000000"/>
                    </a:gs>
                    <a:gs pos="100000">
                      <a:srgbClr val="000000"/>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solidFill>
                      <a:srgbClr val="1C1C1C"/>
                    </a:solidFill>
                    <a:cs typeface="2  Nazanin" pitchFamily="2" charset="-78"/>
                  </a:endParaRPr>
                </a:p>
              </p:txBody>
            </p:sp>
            <p:sp>
              <p:nvSpPr>
                <p:cNvPr id="50349" name="Freeform 64"/>
                <p:cNvSpPr>
                  <a:spLocks/>
                </p:cNvSpPr>
                <p:nvPr/>
              </p:nvSpPr>
              <p:spPr bwMode="auto">
                <a:xfrm>
                  <a:off x="2538" y="2098"/>
                  <a:ext cx="83" cy="405"/>
                </a:xfrm>
                <a:custGeom>
                  <a:avLst/>
                  <a:gdLst>
                    <a:gd name="T0" fmla="*/ 171 w 250"/>
                    <a:gd name="T1" fmla="*/ 8 h 1214"/>
                    <a:gd name="T2" fmla="*/ 231 w 250"/>
                    <a:gd name="T3" fmla="*/ 0 h 1214"/>
                    <a:gd name="T4" fmla="*/ 250 w 250"/>
                    <a:gd name="T5" fmla="*/ 54 h 1214"/>
                    <a:gd name="T6" fmla="*/ 219 w 250"/>
                    <a:gd name="T7" fmla="*/ 122 h 1214"/>
                    <a:gd name="T8" fmla="*/ 174 w 250"/>
                    <a:gd name="T9" fmla="*/ 159 h 1214"/>
                    <a:gd name="T10" fmla="*/ 136 w 250"/>
                    <a:gd name="T11" fmla="*/ 250 h 1214"/>
                    <a:gd name="T12" fmla="*/ 91 w 250"/>
                    <a:gd name="T13" fmla="*/ 373 h 1214"/>
                    <a:gd name="T14" fmla="*/ 72 w 250"/>
                    <a:gd name="T15" fmla="*/ 486 h 1214"/>
                    <a:gd name="T16" fmla="*/ 60 w 250"/>
                    <a:gd name="T17" fmla="*/ 679 h 1214"/>
                    <a:gd name="T18" fmla="*/ 72 w 250"/>
                    <a:gd name="T19" fmla="*/ 861 h 1214"/>
                    <a:gd name="T20" fmla="*/ 94 w 250"/>
                    <a:gd name="T21" fmla="*/ 945 h 1214"/>
                    <a:gd name="T22" fmla="*/ 78 w 250"/>
                    <a:gd name="T23" fmla="*/ 1036 h 1214"/>
                    <a:gd name="T24" fmla="*/ 60 w 250"/>
                    <a:gd name="T25" fmla="*/ 1104 h 1214"/>
                    <a:gd name="T26" fmla="*/ 67 w 250"/>
                    <a:gd name="T27" fmla="*/ 1214 h 1214"/>
                    <a:gd name="T28" fmla="*/ 37 w 250"/>
                    <a:gd name="T29" fmla="*/ 1206 h 1214"/>
                    <a:gd name="T30" fmla="*/ 11 w 250"/>
                    <a:gd name="T31" fmla="*/ 1116 h 1214"/>
                    <a:gd name="T32" fmla="*/ 0 w 250"/>
                    <a:gd name="T33" fmla="*/ 1036 h 1214"/>
                    <a:gd name="T34" fmla="*/ 33 w 250"/>
                    <a:gd name="T35" fmla="*/ 929 h 1214"/>
                    <a:gd name="T36" fmla="*/ 22 w 250"/>
                    <a:gd name="T37" fmla="*/ 830 h 1214"/>
                    <a:gd name="T38" fmla="*/ 11 w 250"/>
                    <a:gd name="T39" fmla="*/ 671 h 1214"/>
                    <a:gd name="T40" fmla="*/ 11 w 250"/>
                    <a:gd name="T41" fmla="*/ 478 h 1214"/>
                    <a:gd name="T42" fmla="*/ 33 w 250"/>
                    <a:gd name="T43" fmla="*/ 274 h 1214"/>
                    <a:gd name="T44" fmla="*/ 72 w 250"/>
                    <a:gd name="T45" fmla="*/ 122 h 1214"/>
                    <a:gd name="T46" fmla="*/ 113 w 250"/>
                    <a:gd name="T47" fmla="*/ 43 h 1214"/>
                    <a:gd name="T48" fmla="*/ 171 w 250"/>
                    <a:gd name="T49" fmla="*/ 8 h 121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50"/>
                    <a:gd name="T76" fmla="*/ 0 h 1214"/>
                    <a:gd name="T77" fmla="*/ 250 w 250"/>
                    <a:gd name="T78" fmla="*/ 1214 h 121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50" h="1214">
                      <a:moveTo>
                        <a:pt x="171" y="8"/>
                      </a:moveTo>
                      <a:lnTo>
                        <a:pt x="231" y="0"/>
                      </a:lnTo>
                      <a:lnTo>
                        <a:pt x="250" y="54"/>
                      </a:lnTo>
                      <a:lnTo>
                        <a:pt x="219" y="122"/>
                      </a:lnTo>
                      <a:lnTo>
                        <a:pt x="174" y="159"/>
                      </a:lnTo>
                      <a:lnTo>
                        <a:pt x="136" y="250"/>
                      </a:lnTo>
                      <a:lnTo>
                        <a:pt x="91" y="373"/>
                      </a:lnTo>
                      <a:lnTo>
                        <a:pt x="72" y="486"/>
                      </a:lnTo>
                      <a:lnTo>
                        <a:pt x="60" y="679"/>
                      </a:lnTo>
                      <a:lnTo>
                        <a:pt x="72" y="861"/>
                      </a:lnTo>
                      <a:lnTo>
                        <a:pt x="94" y="945"/>
                      </a:lnTo>
                      <a:lnTo>
                        <a:pt x="78" y="1036"/>
                      </a:lnTo>
                      <a:lnTo>
                        <a:pt x="60" y="1104"/>
                      </a:lnTo>
                      <a:lnTo>
                        <a:pt x="67" y="1214"/>
                      </a:lnTo>
                      <a:lnTo>
                        <a:pt x="37" y="1206"/>
                      </a:lnTo>
                      <a:lnTo>
                        <a:pt x="11" y="1116"/>
                      </a:lnTo>
                      <a:lnTo>
                        <a:pt x="0" y="1036"/>
                      </a:lnTo>
                      <a:lnTo>
                        <a:pt x="33" y="929"/>
                      </a:lnTo>
                      <a:lnTo>
                        <a:pt x="22" y="830"/>
                      </a:lnTo>
                      <a:lnTo>
                        <a:pt x="11" y="671"/>
                      </a:lnTo>
                      <a:lnTo>
                        <a:pt x="11" y="478"/>
                      </a:lnTo>
                      <a:lnTo>
                        <a:pt x="33" y="274"/>
                      </a:lnTo>
                      <a:lnTo>
                        <a:pt x="72" y="122"/>
                      </a:lnTo>
                      <a:lnTo>
                        <a:pt x="113" y="43"/>
                      </a:lnTo>
                      <a:lnTo>
                        <a:pt x="171" y="8"/>
                      </a:lnTo>
                      <a:close/>
                    </a:path>
                  </a:pathLst>
                </a:custGeom>
                <a:gradFill rotWithShape="0">
                  <a:gsLst>
                    <a:gs pos="0">
                      <a:srgbClr val="000000"/>
                    </a:gs>
                    <a:gs pos="50000">
                      <a:srgbClr val="000000"/>
                    </a:gs>
                    <a:gs pos="100000">
                      <a:srgbClr val="000000"/>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solidFill>
                      <a:srgbClr val="1C1C1C"/>
                    </a:solidFill>
                    <a:cs typeface="2  Nazanin" pitchFamily="2" charset="-78"/>
                  </a:endParaRPr>
                </a:p>
              </p:txBody>
            </p:sp>
            <p:sp>
              <p:nvSpPr>
                <p:cNvPr id="50350" name="Freeform 65"/>
                <p:cNvSpPr>
                  <a:spLocks/>
                </p:cNvSpPr>
                <p:nvPr/>
              </p:nvSpPr>
              <p:spPr bwMode="auto">
                <a:xfrm>
                  <a:off x="2720" y="2108"/>
                  <a:ext cx="53" cy="385"/>
                </a:xfrm>
                <a:custGeom>
                  <a:avLst/>
                  <a:gdLst>
                    <a:gd name="T0" fmla="*/ 3 w 159"/>
                    <a:gd name="T1" fmla="*/ 4 h 1154"/>
                    <a:gd name="T2" fmla="*/ 68 w 159"/>
                    <a:gd name="T3" fmla="*/ 0 h 1154"/>
                    <a:gd name="T4" fmla="*/ 113 w 159"/>
                    <a:gd name="T5" fmla="*/ 91 h 1154"/>
                    <a:gd name="T6" fmla="*/ 159 w 159"/>
                    <a:gd name="T7" fmla="*/ 342 h 1154"/>
                    <a:gd name="T8" fmla="*/ 159 w 159"/>
                    <a:gd name="T9" fmla="*/ 630 h 1154"/>
                    <a:gd name="T10" fmla="*/ 137 w 159"/>
                    <a:gd name="T11" fmla="*/ 877 h 1154"/>
                    <a:gd name="T12" fmla="*/ 159 w 159"/>
                    <a:gd name="T13" fmla="*/ 961 h 1154"/>
                    <a:gd name="T14" fmla="*/ 159 w 159"/>
                    <a:gd name="T15" fmla="*/ 1074 h 1154"/>
                    <a:gd name="T16" fmla="*/ 137 w 159"/>
                    <a:gd name="T17" fmla="*/ 1154 h 1154"/>
                    <a:gd name="T18" fmla="*/ 107 w 159"/>
                    <a:gd name="T19" fmla="*/ 1082 h 1154"/>
                    <a:gd name="T20" fmla="*/ 91 w 159"/>
                    <a:gd name="T21" fmla="*/ 972 h 1154"/>
                    <a:gd name="T22" fmla="*/ 57 w 159"/>
                    <a:gd name="T23" fmla="*/ 888 h 1154"/>
                    <a:gd name="T24" fmla="*/ 95 w 159"/>
                    <a:gd name="T25" fmla="*/ 813 h 1154"/>
                    <a:gd name="T26" fmla="*/ 118 w 159"/>
                    <a:gd name="T27" fmla="*/ 630 h 1154"/>
                    <a:gd name="T28" fmla="*/ 118 w 159"/>
                    <a:gd name="T29" fmla="*/ 459 h 1154"/>
                    <a:gd name="T30" fmla="*/ 95 w 159"/>
                    <a:gd name="T31" fmla="*/ 289 h 1154"/>
                    <a:gd name="T32" fmla="*/ 49 w 159"/>
                    <a:gd name="T33" fmla="*/ 163 h 1154"/>
                    <a:gd name="T34" fmla="*/ 0 w 159"/>
                    <a:gd name="T35" fmla="*/ 102 h 1154"/>
                    <a:gd name="T36" fmla="*/ 3 w 159"/>
                    <a:gd name="T37" fmla="*/ 4 h 115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59"/>
                    <a:gd name="T58" fmla="*/ 0 h 1154"/>
                    <a:gd name="T59" fmla="*/ 159 w 159"/>
                    <a:gd name="T60" fmla="*/ 1154 h 115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59" h="1154">
                      <a:moveTo>
                        <a:pt x="3" y="4"/>
                      </a:moveTo>
                      <a:lnTo>
                        <a:pt x="68" y="0"/>
                      </a:lnTo>
                      <a:lnTo>
                        <a:pt x="113" y="91"/>
                      </a:lnTo>
                      <a:lnTo>
                        <a:pt x="159" y="342"/>
                      </a:lnTo>
                      <a:lnTo>
                        <a:pt x="159" y="630"/>
                      </a:lnTo>
                      <a:lnTo>
                        <a:pt x="137" y="877"/>
                      </a:lnTo>
                      <a:lnTo>
                        <a:pt x="159" y="961"/>
                      </a:lnTo>
                      <a:lnTo>
                        <a:pt x="159" y="1074"/>
                      </a:lnTo>
                      <a:lnTo>
                        <a:pt x="137" y="1154"/>
                      </a:lnTo>
                      <a:lnTo>
                        <a:pt x="107" y="1082"/>
                      </a:lnTo>
                      <a:lnTo>
                        <a:pt x="91" y="972"/>
                      </a:lnTo>
                      <a:lnTo>
                        <a:pt x="57" y="888"/>
                      </a:lnTo>
                      <a:lnTo>
                        <a:pt x="95" y="813"/>
                      </a:lnTo>
                      <a:lnTo>
                        <a:pt x="118" y="630"/>
                      </a:lnTo>
                      <a:lnTo>
                        <a:pt x="118" y="459"/>
                      </a:lnTo>
                      <a:lnTo>
                        <a:pt x="95" y="289"/>
                      </a:lnTo>
                      <a:lnTo>
                        <a:pt x="49" y="163"/>
                      </a:lnTo>
                      <a:lnTo>
                        <a:pt x="0" y="102"/>
                      </a:lnTo>
                      <a:lnTo>
                        <a:pt x="3" y="4"/>
                      </a:lnTo>
                      <a:close/>
                    </a:path>
                  </a:pathLst>
                </a:custGeom>
                <a:gradFill rotWithShape="0">
                  <a:gsLst>
                    <a:gs pos="0">
                      <a:srgbClr val="000000"/>
                    </a:gs>
                    <a:gs pos="50000">
                      <a:srgbClr val="000000"/>
                    </a:gs>
                    <a:gs pos="100000">
                      <a:srgbClr val="000000"/>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solidFill>
                      <a:srgbClr val="1C1C1C"/>
                    </a:solidFill>
                    <a:cs typeface="2  Nazanin" pitchFamily="2" charset="-78"/>
                  </a:endParaRPr>
                </a:p>
              </p:txBody>
            </p:sp>
            <p:sp>
              <p:nvSpPr>
                <p:cNvPr id="50351" name="Freeform 66"/>
                <p:cNvSpPr>
                  <a:spLocks/>
                </p:cNvSpPr>
                <p:nvPr/>
              </p:nvSpPr>
              <p:spPr bwMode="auto">
                <a:xfrm>
                  <a:off x="2595" y="2362"/>
                  <a:ext cx="119" cy="461"/>
                </a:xfrm>
                <a:custGeom>
                  <a:avLst/>
                  <a:gdLst>
                    <a:gd name="T0" fmla="*/ 34 w 358"/>
                    <a:gd name="T1" fmla="*/ 0 h 1383"/>
                    <a:gd name="T2" fmla="*/ 76 w 358"/>
                    <a:gd name="T3" fmla="*/ 57 h 1383"/>
                    <a:gd name="T4" fmla="*/ 93 w 358"/>
                    <a:gd name="T5" fmla="*/ 116 h 1383"/>
                    <a:gd name="T6" fmla="*/ 110 w 358"/>
                    <a:gd name="T7" fmla="*/ 317 h 1383"/>
                    <a:gd name="T8" fmla="*/ 118 w 358"/>
                    <a:gd name="T9" fmla="*/ 451 h 1383"/>
                    <a:gd name="T10" fmla="*/ 118 w 358"/>
                    <a:gd name="T11" fmla="*/ 681 h 1383"/>
                    <a:gd name="T12" fmla="*/ 115 w 358"/>
                    <a:gd name="T13" fmla="*/ 898 h 1383"/>
                    <a:gd name="T14" fmla="*/ 98 w 358"/>
                    <a:gd name="T15" fmla="*/ 1071 h 1383"/>
                    <a:gd name="T16" fmla="*/ 85 w 358"/>
                    <a:gd name="T17" fmla="*/ 1124 h 1383"/>
                    <a:gd name="T18" fmla="*/ 173 w 358"/>
                    <a:gd name="T19" fmla="*/ 1153 h 1383"/>
                    <a:gd name="T20" fmla="*/ 247 w 358"/>
                    <a:gd name="T21" fmla="*/ 1186 h 1383"/>
                    <a:gd name="T22" fmla="*/ 347 w 358"/>
                    <a:gd name="T23" fmla="*/ 1258 h 1383"/>
                    <a:gd name="T24" fmla="*/ 358 w 358"/>
                    <a:gd name="T25" fmla="*/ 1286 h 1383"/>
                    <a:gd name="T26" fmla="*/ 349 w 358"/>
                    <a:gd name="T27" fmla="*/ 1340 h 1383"/>
                    <a:gd name="T28" fmla="*/ 300 w 358"/>
                    <a:gd name="T29" fmla="*/ 1383 h 1383"/>
                    <a:gd name="T30" fmla="*/ 280 w 358"/>
                    <a:gd name="T31" fmla="*/ 1359 h 1383"/>
                    <a:gd name="T32" fmla="*/ 264 w 358"/>
                    <a:gd name="T33" fmla="*/ 1301 h 1383"/>
                    <a:gd name="T34" fmla="*/ 216 w 358"/>
                    <a:gd name="T35" fmla="*/ 1254 h 1383"/>
                    <a:gd name="T36" fmla="*/ 134 w 358"/>
                    <a:gd name="T37" fmla="*/ 1200 h 1383"/>
                    <a:gd name="T38" fmla="*/ 82 w 358"/>
                    <a:gd name="T39" fmla="*/ 1186 h 1383"/>
                    <a:gd name="T40" fmla="*/ 19 w 358"/>
                    <a:gd name="T41" fmla="*/ 1186 h 1383"/>
                    <a:gd name="T42" fmla="*/ 19 w 358"/>
                    <a:gd name="T43" fmla="*/ 1143 h 1383"/>
                    <a:gd name="T44" fmla="*/ 49 w 358"/>
                    <a:gd name="T45" fmla="*/ 1094 h 1383"/>
                    <a:gd name="T46" fmla="*/ 76 w 358"/>
                    <a:gd name="T47" fmla="*/ 941 h 1383"/>
                    <a:gd name="T48" fmla="*/ 85 w 358"/>
                    <a:gd name="T49" fmla="*/ 778 h 1383"/>
                    <a:gd name="T50" fmla="*/ 82 w 358"/>
                    <a:gd name="T51" fmla="*/ 634 h 1383"/>
                    <a:gd name="T52" fmla="*/ 76 w 358"/>
                    <a:gd name="T53" fmla="*/ 451 h 1383"/>
                    <a:gd name="T54" fmla="*/ 59 w 358"/>
                    <a:gd name="T55" fmla="*/ 293 h 1383"/>
                    <a:gd name="T56" fmla="*/ 24 w 358"/>
                    <a:gd name="T57" fmla="*/ 177 h 1383"/>
                    <a:gd name="T58" fmla="*/ 0 w 358"/>
                    <a:gd name="T59" fmla="*/ 72 h 1383"/>
                    <a:gd name="T60" fmla="*/ 7 w 358"/>
                    <a:gd name="T61" fmla="*/ 34 h 1383"/>
                    <a:gd name="T62" fmla="*/ 34 w 358"/>
                    <a:gd name="T63" fmla="*/ 0 h 138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58"/>
                    <a:gd name="T97" fmla="*/ 0 h 1383"/>
                    <a:gd name="T98" fmla="*/ 358 w 358"/>
                    <a:gd name="T99" fmla="*/ 1383 h 138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58" h="1383">
                      <a:moveTo>
                        <a:pt x="34" y="0"/>
                      </a:moveTo>
                      <a:lnTo>
                        <a:pt x="76" y="57"/>
                      </a:lnTo>
                      <a:lnTo>
                        <a:pt x="93" y="116"/>
                      </a:lnTo>
                      <a:lnTo>
                        <a:pt x="110" y="317"/>
                      </a:lnTo>
                      <a:lnTo>
                        <a:pt x="118" y="451"/>
                      </a:lnTo>
                      <a:lnTo>
                        <a:pt x="118" y="681"/>
                      </a:lnTo>
                      <a:lnTo>
                        <a:pt x="115" y="898"/>
                      </a:lnTo>
                      <a:lnTo>
                        <a:pt x="98" y="1071"/>
                      </a:lnTo>
                      <a:lnTo>
                        <a:pt x="85" y="1124"/>
                      </a:lnTo>
                      <a:lnTo>
                        <a:pt x="173" y="1153"/>
                      </a:lnTo>
                      <a:lnTo>
                        <a:pt x="247" y="1186"/>
                      </a:lnTo>
                      <a:lnTo>
                        <a:pt x="347" y="1258"/>
                      </a:lnTo>
                      <a:lnTo>
                        <a:pt x="358" y="1286"/>
                      </a:lnTo>
                      <a:lnTo>
                        <a:pt x="349" y="1340"/>
                      </a:lnTo>
                      <a:lnTo>
                        <a:pt x="300" y="1383"/>
                      </a:lnTo>
                      <a:lnTo>
                        <a:pt x="280" y="1359"/>
                      </a:lnTo>
                      <a:lnTo>
                        <a:pt x="264" y="1301"/>
                      </a:lnTo>
                      <a:lnTo>
                        <a:pt x="216" y="1254"/>
                      </a:lnTo>
                      <a:lnTo>
                        <a:pt x="134" y="1200"/>
                      </a:lnTo>
                      <a:lnTo>
                        <a:pt x="82" y="1186"/>
                      </a:lnTo>
                      <a:lnTo>
                        <a:pt x="19" y="1186"/>
                      </a:lnTo>
                      <a:lnTo>
                        <a:pt x="19" y="1143"/>
                      </a:lnTo>
                      <a:lnTo>
                        <a:pt x="49" y="1094"/>
                      </a:lnTo>
                      <a:lnTo>
                        <a:pt x="76" y="941"/>
                      </a:lnTo>
                      <a:lnTo>
                        <a:pt x="85" y="778"/>
                      </a:lnTo>
                      <a:lnTo>
                        <a:pt x="82" y="634"/>
                      </a:lnTo>
                      <a:lnTo>
                        <a:pt x="76" y="451"/>
                      </a:lnTo>
                      <a:lnTo>
                        <a:pt x="59" y="293"/>
                      </a:lnTo>
                      <a:lnTo>
                        <a:pt x="24" y="177"/>
                      </a:lnTo>
                      <a:lnTo>
                        <a:pt x="0" y="72"/>
                      </a:lnTo>
                      <a:lnTo>
                        <a:pt x="7" y="34"/>
                      </a:lnTo>
                      <a:lnTo>
                        <a:pt x="34" y="0"/>
                      </a:lnTo>
                      <a:close/>
                    </a:path>
                  </a:pathLst>
                </a:custGeom>
                <a:gradFill rotWithShape="0">
                  <a:gsLst>
                    <a:gs pos="0">
                      <a:srgbClr val="000000"/>
                    </a:gs>
                    <a:gs pos="50000">
                      <a:srgbClr val="000000"/>
                    </a:gs>
                    <a:gs pos="100000">
                      <a:srgbClr val="000000"/>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solidFill>
                      <a:srgbClr val="1C1C1C"/>
                    </a:solidFill>
                    <a:cs typeface="2  Nazanin" pitchFamily="2" charset="-78"/>
                  </a:endParaRPr>
                </a:p>
              </p:txBody>
            </p:sp>
            <p:sp>
              <p:nvSpPr>
                <p:cNvPr id="50352" name="Freeform 67"/>
                <p:cNvSpPr>
                  <a:spLocks/>
                </p:cNvSpPr>
                <p:nvPr/>
              </p:nvSpPr>
              <p:spPr bwMode="auto">
                <a:xfrm>
                  <a:off x="2674" y="2362"/>
                  <a:ext cx="110" cy="416"/>
                </a:xfrm>
                <a:custGeom>
                  <a:avLst/>
                  <a:gdLst>
                    <a:gd name="T0" fmla="*/ 0 w 330"/>
                    <a:gd name="T1" fmla="*/ 99 h 1247"/>
                    <a:gd name="T2" fmla="*/ 0 w 330"/>
                    <a:gd name="T3" fmla="*/ 19 h 1247"/>
                    <a:gd name="T4" fmla="*/ 33 w 330"/>
                    <a:gd name="T5" fmla="*/ 0 h 1247"/>
                    <a:gd name="T6" fmla="*/ 86 w 330"/>
                    <a:gd name="T7" fmla="*/ 0 h 1247"/>
                    <a:gd name="T8" fmla="*/ 124 w 330"/>
                    <a:gd name="T9" fmla="*/ 46 h 1247"/>
                    <a:gd name="T10" fmla="*/ 132 w 330"/>
                    <a:gd name="T11" fmla="*/ 88 h 1247"/>
                    <a:gd name="T12" fmla="*/ 124 w 330"/>
                    <a:gd name="T13" fmla="*/ 179 h 1247"/>
                    <a:gd name="T14" fmla="*/ 99 w 330"/>
                    <a:gd name="T15" fmla="*/ 292 h 1247"/>
                    <a:gd name="T16" fmla="*/ 86 w 330"/>
                    <a:gd name="T17" fmla="*/ 467 h 1247"/>
                    <a:gd name="T18" fmla="*/ 80 w 330"/>
                    <a:gd name="T19" fmla="*/ 581 h 1247"/>
                    <a:gd name="T20" fmla="*/ 80 w 330"/>
                    <a:gd name="T21" fmla="*/ 600 h 1247"/>
                    <a:gd name="T22" fmla="*/ 91 w 330"/>
                    <a:gd name="T23" fmla="*/ 759 h 1247"/>
                    <a:gd name="T24" fmla="*/ 110 w 330"/>
                    <a:gd name="T25" fmla="*/ 850 h 1247"/>
                    <a:gd name="T26" fmla="*/ 124 w 330"/>
                    <a:gd name="T27" fmla="*/ 922 h 1247"/>
                    <a:gd name="T28" fmla="*/ 121 w 330"/>
                    <a:gd name="T29" fmla="*/ 952 h 1247"/>
                    <a:gd name="T30" fmla="*/ 171 w 330"/>
                    <a:gd name="T31" fmla="*/ 1035 h 1247"/>
                    <a:gd name="T32" fmla="*/ 223 w 330"/>
                    <a:gd name="T33" fmla="*/ 1088 h 1247"/>
                    <a:gd name="T34" fmla="*/ 281 w 330"/>
                    <a:gd name="T35" fmla="*/ 1137 h 1247"/>
                    <a:gd name="T36" fmla="*/ 330 w 330"/>
                    <a:gd name="T37" fmla="*/ 1161 h 1247"/>
                    <a:gd name="T38" fmla="*/ 330 w 330"/>
                    <a:gd name="T39" fmla="*/ 1202 h 1247"/>
                    <a:gd name="T40" fmla="*/ 303 w 330"/>
                    <a:gd name="T41" fmla="*/ 1236 h 1247"/>
                    <a:gd name="T42" fmla="*/ 239 w 330"/>
                    <a:gd name="T43" fmla="*/ 1247 h 1247"/>
                    <a:gd name="T44" fmla="*/ 193 w 330"/>
                    <a:gd name="T45" fmla="*/ 1225 h 1247"/>
                    <a:gd name="T46" fmla="*/ 193 w 330"/>
                    <a:gd name="T47" fmla="*/ 1194 h 1247"/>
                    <a:gd name="T48" fmla="*/ 155 w 330"/>
                    <a:gd name="T49" fmla="*/ 1088 h 1247"/>
                    <a:gd name="T50" fmla="*/ 91 w 330"/>
                    <a:gd name="T51" fmla="*/ 1032 h 1247"/>
                    <a:gd name="T52" fmla="*/ 45 w 330"/>
                    <a:gd name="T53" fmla="*/ 974 h 1247"/>
                    <a:gd name="T54" fmla="*/ 11 w 330"/>
                    <a:gd name="T55" fmla="*/ 944 h 1247"/>
                    <a:gd name="T56" fmla="*/ 22 w 330"/>
                    <a:gd name="T57" fmla="*/ 906 h 1247"/>
                    <a:gd name="T58" fmla="*/ 41 w 330"/>
                    <a:gd name="T59" fmla="*/ 804 h 1247"/>
                    <a:gd name="T60" fmla="*/ 41 w 330"/>
                    <a:gd name="T61" fmla="*/ 611 h 1247"/>
                    <a:gd name="T62" fmla="*/ 33 w 330"/>
                    <a:gd name="T63" fmla="*/ 474 h 1247"/>
                    <a:gd name="T64" fmla="*/ 33 w 330"/>
                    <a:gd name="T65" fmla="*/ 338 h 1247"/>
                    <a:gd name="T66" fmla="*/ 30 w 330"/>
                    <a:gd name="T67" fmla="*/ 190 h 1247"/>
                    <a:gd name="T68" fmla="*/ 0 w 330"/>
                    <a:gd name="T69" fmla="*/ 99 h 124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30"/>
                    <a:gd name="T106" fmla="*/ 0 h 1247"/>
                    <a:gd name="T107" fmla="*/ 330 w 330"/>
                    <a:gd name="T108" fmla="*/ 1247 h 124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30" h="1247">
                      <a:moveTo>
                        <a:pt x="0" y="99"/>
                      </a:moveTo>
                      <a:lnTo>
                        <a:pt x="0" y="19"/>
                      </a:lnTo>
                      <a:lnTo>
                        <a:pt x="33" y="0"/>
                      </a:lnTo>
                      <a:lnTo>
                        <a:pt x="86" y="0"/>
                      </a:lnTo>
                      <a:lnTo>
                        <a:pt x="124" y="46"/>
                      </a:lnTo>
                      <a:lnTo>
                        <a:pt x="132" y="88"/>
                      </a:lnTo>
                      <a:lnTo>
                        <a:pt x="124" y="179"/>
                      </a:lnTo>
                      <a:lnTo>
                        <a:pt x="99" y="292"/>
                      </a:lnTo>
                      <a:lnTo>
                        <a:pt x="86" y="467"/>
                      </a:lnTo>
                      <a:lnTo>
                        <a:pt x="80" y="581"/>
                      </a:lnTo>
                      <a:lnTo>
                        <a:pt x="80" y="600"/>
                      </a:lnTo>
                      <a:lnTo>
                        <a:pt x="91" y="759"/>
                      </a:lnTo>
                      <a:lnTo>
                        <a:pt x="110" y="850"/>
                      </a:lnTo>
                      <a:lnTo>
                        <a:pt x="124" y="922"/>
                      </a:lnTo>
                      <a:lnTo>
                        <a:pt x="121" y="952"/>
                      </a:lnTo>
                      <a:lnTo>
                        <a:pt x="171" y="1035"/>
                      </a:lnTo>
                      <a:lnTo>
                        <a:pt x="223" y="1088"/>
                      </a:lnTo>
                      <a:lnTo>
                        <a:pt x="281" y="1137"/>
                      </a:lnTo>
                      <a:lnTo>
                        <a:pt x="330" y="1161"/>
                      </a:lnTo>
                      <a:lnTo>
                        <a:pt x="330" y="1202"/>
                      </a:lnTo>
                      <a:lnTo>
                        <a:pt x="303" y="1236"/>
                      </a:lnTo>
                      <a:lnTo>
                        <a:pt x="239" y="1247"/>
                      </a:lnTo>
                      <a:lnTo>
                        <a:pt x="193" y="1225"/>
                      </a:lnTo>
                      <a:lnTo>
                        <a:pt x="193" y="1194"/>
                      </a:lnTo>
                      <a:lnTo>
                        <a:pt x="155" y="1088"/>
                      </a:lnTo>
                      <a:lnTo>
                        <a:pt x="91" y="1032"/>
                      </a:lnTo>
                      <a:lnTo>
                        <a:pt x="45" y="974"/>
                      </a:lnTo>
                      <a:lnTo>
                        <a:pt x="11" y="944"/>
                      </a:lnTo>
                      <a:lnTo>
                        <a:pt x="22" y="906"/>
                      </a:lnTo>
                      <a:lnTo>
                        <a:pt x="41" y="804"/>
                      </a:lnTo>
                      <a:lnTo>
                        <a:pt x="41" y="611"/>
                      </a:lnTo>
                      <a:lnTo>
                        <a:pt x="33" y="474"/>
                      </a:lnTo>
                      <a:lnTo>
                        <a:pt x="33" y="338"/>
                      </a:lnTo>
                      <a:lnTo>
                        <a:pt x="30" y="190"/>
                      </a:lnTo>
                      <a:lnTo>
                        <a:pt x="0" y="99"/>
                      </a:lnTo>
                      <a:close/>
                    </a:path>
                  </a:pathLst>
                </a:custGeom>
                <a:gradFill rotWithShape="0">
                  <a:gsLst>
                    <a:gs pos="0">
                      <a:srgbClr val="000000"/>
                    </a:gs>
                    <a:gs pos="50000">
                      <a:srgbClr val="000000"/>
                    </a:gs>
                    <a:gs pos="100000">
                      <a:srgbClr val="000000"/>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solidFill>
                      <a:srgbClr val="1C1C1C"/>
                    </a:solidFill>
                    <a:cs typeface="2  Nazanin" pitchFamily="2" charset="-78"/>
                  </a:endParaRPr>
                </a:p>
              </p:txBody>
            </p:sp>
          </p:grpSp>
          <p:grpSp>
            <p:nvGrpSpPr>
              <p:cNvPr id="10" name="Group 75"/>
              <p:cNvGrpSpPr>
                <a:grpSpLocks/>
              </p:cNvGrpSpPr>
              <p:nvPr/>
            </p:nvGrpSpPr>
            <p:grpSpPr bwMode="auto">
              <a:xfrm>
                <a:off x="3936" y="1968"/>
                <a:ext cx="218" cy="768"/>
                <a:chOff x="2538" y="1879"/>
                <a:chExt cx="246" cy="944"/>
              </a:xfrm>
            </p:grpSpPr>
            <p:sp>
              <p:nvSpPr>
                <p:cNvPr id="379980" name="Freeform 76"/>
                <p:cNvSpPr>
                  <a:spLocks/>
                </p:cNvSpPr>
                <p:nvPr/>
              </p:nvSpPr>
              <p:spPr bwMode="auto">
                <a:xfrm>
                  <a:off x="2611" y="1879"/>
                  <a:ext cx="159" cy="204"/>
                </a:xfrm>
                <a:custGeom>
                  <a:avLst/>
                  <a:gdLst/>
                  <a:ahLst/>
                  <a:cxnLst>
                    <a:cxn ang="0">
                      <a:pos x="0" y="258"/>
                    </a:cxn>
                    <a:cxn ang="0">
                      <a:pos x="35" y="133"/>
                    </a:cxn>
                    <a:cxn ang="0">
                      <a:pos x="80" y="69"/>
                    </a:cxn>
                    <a:cxn ang="0">
                      <a:pos x="137" y="23"/>
                    </a:cxn>
                    <a:cxn ang="0">
                      <a:pos x="194" y="0"/>
                    </a:cxn>
                    <a:cxn ang="0">
                      <a:pos x="270" y="7"/>
                    </a:cxn>
                    <a:cxn ang="0">
                      <a:pos x="319" y="57"/>
                    </a:cxn>
                    <a:cxn ang="0">
                      <a:pos x="364" y="148"/>
                    </a:cxn>
                    <a:cxn ang="0">
                      <a:pos x="383" y="270"/>
                    </a:cxn>
                    <a:cxn ang="0">
                      <a:pos x="383" y="408"/>
                    </a:cxn>
                    <a:cxn ang="0">
                      <a:pos x="474" y="502"/>
                    </a:cxn>
                    <a:cxn ang="0">
                      <a:pos x="477" y="545"/>
                    </a:cxn>
                    <a:cxn ang="0">
                      <a:pos x="463" y="548"/>
                    </a:cxn>
                    <a:cxn ang="0">
                      <a:pos x="375" y="464"/>
                    </a:cxn>
                    <a:cxn ang="0">
                      <a:pos x="349" y="525"/>
                    </a:cxn>
                    <a:cxn ang="0">
                      <a:pos x="296" y="578"/>
                    </a:cxn>
                    <a:cxn ang="0">
                      <a:pos x="247" y="605"/>
                    </a:cxn>
                    <a:cxn ang="0">
                      <a:pos x="167" y="613"/>
                    </a:cxn>
                    <a:cxn ang="0">
                      <a:pos x="65" y="570"/>
                    </a:cxn>
                    <a:cxn ang="0">
                      <a:pos x="19" y="479"/>
                    </a:cxn>
                    <a:cxn ang="0">
                      <a:pos x="0" y="389"/>
                    </a:cxn>
                    <a:cxn ang="0">
                      <a:pos x="0" y="258"/>
                    </a:cxn>
                  </a:cxnLst>
                  <a:rect l="0" t="0" r="r" b="b"/>
                  <a:pathLst>
                    <a:path w="477" h="613">
                      <a:moveTo>
                        <a:pt x="0" y="258"/>
                      </a:moveTo>
                      <a:lnTo>
                        <a:pt x="35" y="133"/>
                      </a:lnTo>
                      <a:lnTo>
                        <a:pt x="80" y="69"/>
                      </a:lnTo>
                      <a:lnTo>
                        <a:pt x="137" y="23"/>
                      </a:lnTo>
                      <a:lnTo>
                        <a:pt x="194" y="0"/>
                      </a:lnTo>
                      <a:lnTo>
                        <a:pt x="270" y="7"/>
                      </a:lnTo>
                      <a:lnTo>
                        <a:pt x="319" y="57"/>
                      </a:lnTo>
                      <a:lnTo>
                        <a:pt x="364" y="148"/>
                      </a:lnTo>
                      <a:lnTo>
                        <a:pt x="383" y="270"/>
                      </a:lnTo>
                      <a:lnTo>
                        <a:pt x="383" y="408"/>
                      </a:lnTo>
                      <a:lnTo>
                        <a:pt x="474" y="502"/>
                      </a:lnTo>
                      <a:lnTo>
                        <a:pt x="477" y="545"/>
                      </a:lnTo>
                      <a:lnTo>
                        <a:pt x="463" y="548"/>
                      </a:lnTo>
                      <a:lnTo>
                        <a:pt x="375" y="464"/>
                      </a:lnTo>
                      <a:lnTo>
                        <a:pt x="349" y="525"/>
                      </a:lnTo>
                      <a:lnTo>
                        <a:pt x="296" y="578"/>
                      </a:lnTo>
                      <a:lnTo>
                        <a:pt x="247" y="605"/>
                      </a:lnTo>
                      <a:lnTo>
                        <a:pt x="167" y="613"/>
                      </a:lnTo>
                      <a:lnTo>
                        <a:pt x="65" y="570"/>
                      </a:lnTo>
                      <a:lnTo>
                        <a:pt x="19" y="479"/>
                      </a:lnTo>
                      <a:lnTo>
                        <a:pt x="0" y="389"/>
                      </a:lnTo>
                      <a:lnTo>
                        <a:pt x="0" y="258"/>
                      </a:lnTo>
                      <a:close/>
                    </a:path>
                  </a:pathLst>
                </a:custGeom>
                <a:gradFill rotWithShape="0">
                  <a:gsLst>
                    <a:gs pos="0">
                      <a:schemeClr val="accent2">
                        <a:gamma/>
                        <a:shade val="45882"/>
                        <a:invGamma/>
                      </a:schemeClr>
                    </a:gs>
                    <a:gs pos="50000">
                      <a:schemeClr val="accent2"/>
                    </a:gs>
                    <a:gs pos="100000">
                      <a:schemeClr val="accent2">
                        <a:gamma/>
                        <a:shade val="45882"/>
                        <a:invGamma/>
                      </a:schemeClr>
                    </a:gs>
                  </a:gsLst>
                  <a:lin ang="0" scaled="1"/>
                </a:gradFill>
                <a:ln w="9525">
                  <a:noFill/>
                  <a:round/>
                  <a:headEnd/>
                  <a:tailEnd/>
                </a:ln>
              </p:spPr>
              <p:txBody>
                <a:bodyPr/>
                <a:lstStyle/>
                <a:p>
                  <a:endParaRPr lang="en-US">
                    <a:solidFill>
                      <a:srgbClr val="1C1C1C"/>
                    </a:solidFill>
                    <a:cs typeface="2  Nazanin" pitchFamily="2" charset="-78"/>
                  </a:endParaRPr>
                </a:p>
              </p:txBody>
            </p:sp>
            <p:sp>
              <p:nvSpPr>
                <p:cNvPr id="379981" name="Freeform 77"/>
                <p:cNvSpPr>
                  <a:spLocks/>
                </p:cNvSpPr>
                <p:nvPr/>
              </p:nvSpPr>
              <p:spPr bwMode="auto">
                <a:xfrm>
                  <a:off x="2594" y="2098"/>
                  <a:ext cx="141" cy="329"/>
                </a:xfrm>
                <a:custGeom>
                  <a:avLst/>
                  <a:gdLst/>
                  <a:ahLst/>
                  <a:cxnLst>
                    <a:cxn ang="0">
                      <a:pos x="62" y="64"/>
                    </a:cxn>
                    <a:cxn ang="0">
                      <a:pos x="115" y="22"/>
                    </a:cxn>
                    <a:cxn ang="0">
                      <a:pos x="176" y="7"/>
                    </a:cxn>
                    <a:cxn ang="0">
                      <a:pos x="233" y="0"/>
                    </a:cxn>
                    <a:cxn ang="0">
                      <a:pos x="309" y="11"/>
                    </a:cxn>
                    <a:cxn ang="0">
                      <a:pos x="393" y="64"/>
                    </a:cxn>
                    <a:cxn ang="0">
                      <a:pos x="426" y="158"/>
                    </a:cxn>
                    <a:cxn ang="0">
                      <a:pos x="426" y="303"/>
                    </a:cxn>
                    <a:cxn ang="0">
                      <a:pos x="423" y="440"/>
                    </a:cxn>
                    <a:cxn ang="0">
                      <a:pos x="381" y="649"/>
                    </a:cxn>
                    <a:cxn ang="0">
                      <a:pos x="346" y="819"/>
                    </a:cxn>
                    <a:cxn ang="0">
                      <a:pos x="309" y="929"/>
                    </a:cxn>
                    <a:cxn ang="0">
                      <a:pos x="230" y="987"/>
                    </a:cxn>
                    <a:cxn ang="0">
                      <a:pos x="115" y="974"/>
                    </a:cxn>
                    <a:cxn ang="0">
                      <a:pos x="58" y="888"/>
                    </a:cxn>
                    <a:cxn ang="0">
                      <a:pos x="24" y="759"/>
                    </a:cxn>
                    <a:cxn ang="0">
                      <a:pos x="5" y="614"/>
                    </a:cxn>
                    <a:cxn ang="0">
                      <a:pos x="0" y="397"/>
                    </a:cxn>
                    <a:cxn ang="0">
                      <a:pos x="16" y="246"/>
                    </a:cxn>
                    <a:cxn ang="0">
                      <a:pos x="39" y="110"/>
                    </a:cxn>
                    <a:cxn ang="0">
                      <a:pos x="62" y="64"/>
                    </a:cxn>
                  </a:cxnLst>
                  <a:rect l="0" t="0" r="r" b="b"/>
                  <a:pathLst>
                    <a:path w="426" h="987">
                      <a:moveTo>
                        <a:pt x="62" y="64"/>
                      </a:moveTo>
                      <a:lnTo>
                        <a:pt x="115" y="22"/>
                      </a:lnTo>
                      <a:lnTo>
                        <a:pt x="176" y="7"/>
                      </a:lnTo>
                      <a:lnTo>
                        <a:pt x="233" y="0"/>
                      </a:lnTo>
                      <a:lnTo>
                        <a:pt x="309" y="11"/>
                      </a:lnTo>
                      <a:lnTo>
                        <a:pt x="393" y="64"/>
                      </a:lnTo>
                      <a:lnTo>
                        <a:pt x="426" y="158"/>
                      </a:lnTo>
                      <a:lnTo>
                        <a:pt x="426" y="303"/>
                      </a:lnTo>
                      <a:lnTo>
                        <a:pt x="423" y="440"/>
                      </a:lnTo>
                      <a:lnTo>
                        <a:pt x="381" y="649"/>
                      </a:lnTo>
                      <a:lnTo>
                        <a:pt x="346" y="819"/>
                      </a:lnTo>
                      <a:lnTo>
                        <a:pt x="309" y="929"/>
                      </a:lnTo>
                      <a:lnTo>
                        <a:pt x="230" y="987"/>
                      </a:lnTo>
                      <a:lnTo>
                        <a:pt x="115" y="974"/>
                      </a:lnTo>
                      <a:lnTo>
                        <a:pt x="58" y="888"/>
                      </a:lnTo>
                      <a:lnTo>
                        <a:pt x="24" y="759"/>
                      </a:lnTo>
                      <a:lnTo>
                        <a:pt x="5" y="614"/>
                      </a:lnTo>
                      <a:lnTo>
                        <a:pt x="0" y="397"/>
                      </a:lnTo>
                      <a:lnTo>
                        <a:pt x="16" y="246"/>
                      </a:lnTo>
                      <a:lnTo>
                        <a:pt x="39" y="110"/>
                      </a:lnTo>
                      <a:lnTo>
                        <a:pt x="62" y="64"/>
                      </a:lnTo>
                      <a:close/>
                    </a:path>
                  </a:pathLst>
                </a:custGeom>
                <a:gradFill rotWithShape="0">
                  <a:gsLst>
                    <a:gs pos="0">
                      <a:schemeClr val="accent2">
                        <a:gamma/>
                        <a:shade val="45882"/>
                        <a:invGamma/>
                      </a:schemeClr>
                    </a:gs>
                    <a:gs pos="50000">
                      <a:schemeClr val="accent2"/>
                    </a:gs>
                    <a:gs pos="100000">
                      <a:schemeClr val="accent2">
                        <a:gamma/>
                        <a:shade val="45882"/>
                        <a:invGamma/>
                      </a:schemeClr>
                    </a:gs>
                  </a:gsLst>
                  <a:lin ang="0" scaled="1"/>
                </a:gradFill>
                <a:ln w="9525">
                  <a:noFill/>
                  <a:round/>
                  <a:headEnd/>
                  <a:tailEnd/>
                </a:ln>
              </p:spPr>
              <p:txBody>
                <a:bodyPr/>
                <a:lstStyle/>
                <a:p>
                  <a:endParaRPr lang="en-US">
                    <a:solidFill>
                      <a:srgbClr val="1C1C1C"/>
                    </a:solidFill>
                    <a:cs typeface="2  Nazanin" pitchFamily="2" charset="-78"/>
                  </a:endParaRPr>
                </a:p>
              </p:txBody>
            </p:sp>
            <p:sp>
              <p:nvSpPr>
                <p:cNvPr id="379982" name="Freeform 78"/>
                <p:cNvSpPr>
                  <a:spLocks/>
                </p:cNvSpPr>
                <p:nvPr/>
              </p:nvSpPr>
              <p:spPr bwMode="auto">
                <a:xfrm>
                  <a:off x="2538" y="2098"/>
                  <a:ext cx="84" cy="406"/>
                </a:xfrm>
                <a:custGeom>
                  <a:avLst/>
                  <a:gdLst/>
                  <a:ahLst/>
                  <a:cxnLst>
                    <a:cxn ang="0">
                      <a:pos x="171" y="8"/>
                    </a:cxn>
                    <a:cxn ang="0">
                      <a:pos x="231" y="0"/>
                    </a:cxn>
                    <a:cxn ang="0">
                      <a:pos x="250" y="54"/>
                    </a:cxn>
                    <a:cxn ang="0">
                      <a:pos x="219" y="122"/>
                    </a:cxn>
                    <a:cxn ang="0">
                      <a:pos x="174" y="159"/>
                    </a:cxn>
                    <a:cxn ang="0">
                      <a:pos x="136" y="250"/>
                    </a:cxn>
                    <a:cxn ang="0">
                      <a:pos x="91" y="373"/>
                    </a:cxn>
                    <a:cxn ang="0">
                      <a:pos x="72" y="486"/>
                    </a:cxn>
                    <a:cxn ang="0">
                      <a:pos x="60" y="679"/>
                    </a:cxn>
                    <a:cxn ang="0">
                      <a:pos x="72" y="861"/>
                    </a:cxn>
                    <a:cxn ang="0">
                      <a:pos x="94" y="945"/>
                    </a:cxn>
                    <a:cxn ang="0">
                      <a:pos x="78" y="1036"/>
                    </a:cxn>
                    <a:cxn ang="0">
                      <a:pos x="60" y="1104"/>
                    </a:cxn>
                    <a:cxn ang="0">
                      <a:pos x="67" y="1214"/>
                    </a:cxn>
                    <a:cxn ang="0">
                      <a:pos x="37" y="1206"/>
                    </a:cxn>
                    <a:cxn ang="0">
                      <a:pos x="11" y="1116"/>
                    </a:cxn>
                    <a:cxn ang="0">
                      <a:pos x="0" y="1036"/>
                    </a:cxn>
                    <a:cxn ang="0">
                      <a:pos x="33" y="929"/>
                    </a:cxn>
                    <a:cxn ang="0">
                      <a:pos x="22" y="830"/>
                    </a:cxn>
                    <a:cxn ang="0">
                      <a:pos x="11" y="671"/>
                    </a:cxn>
                    <a:cxn ang="0">
                      <a:pos x="11" y="478"/>
                    </a:cxn>
                    <a:cxn ang="0">
                      <a:pos x="33" y="274"/>
                    </a:cxn>
                    <a:cxn ang="0">
                      <a:pos x="72" y="122"/>
                    </a:cxn>
                    <a:cxn ang="0">
                      <a:pos x="113" y="43"/>
                    </a:cxn>
                    <a:cxn ang="0">
                      <a:pos x="171" y="8"/>
                    </a:cxn>
                  </a:cxnLst>
                  <a:rect l="0" t="0" r="r" b="b"/>
                  <a:pathLst>
                    <a:path w="250" h="1214">
                      <a:moveTo>
                        <a:pt x="171" y="8"/>
                      </a:moveTo>
                      <a:lnTo>
                        <a:pt x="231" y="0"/>
                      </a:lnTo>
                      <a:lnTo>
                        <a:pt x="250" y="54"/>
                      </a:lnTo>
                      <a:lnTo>
                        <a:pt x="219" y="122"/>
                      </a:lnTo>
                      <a:lnTo>
                        <a:pt x="174" y="159"/>
                      </a:lnTo>
                      <a:lnTo>
                        <a:pt x="136" y="250"/>
                      </a:lnTo>
                      <a:lnTo>
                        <a:pt x="91" y="373"/>
                      </a:lnTo>
                      <a:lnTo>
                        <a:pt x="72" y="486"/>
                      </a:lnTo>
                      <a:lnTo>
                        <a:pt x="60" y="679"/>
                      </a:lnTo>
                      <a:lnTo>
                        <a:pt x="72" y="861"/>
                      </a:lnTo>
                      <a:lnTo>
                        <a:pt x="94" y="945"/>
                      </a:lnTo>
                      <a:lnTo>
                        <a:pt x="78" y="1036"/>
                      </a:lnTo>
                      <a:lnTo>
                        <a:pt x="60" y="1104"/>
                      </a:lnTo>
                      <a:lnTo>
                        <a:pt x="67" y="1214"/>
                      </a:lnTo>
                      <a:lnTo>
                        <a:pt x="37" y="1206"/>
                      </a:lnTo>
                      <a:lnTo>
                        <a:pt x="11" y="1116"/>
                      </a:lnTo>
                      <a:lnTo>
                        <a:pt x="0" y="1036"/>
                      </a:lnTo>
                      <a:lnTo>
                        <a:pt x="33" y="929"/>
                      </a:lnTo>
                      <a:lnTo>
                        <a:pt x="22" y="830"/>
                      </a:lnTo>
                      <a:lnTo>
                        <a:pt x="11" y="671"/>
                      </a:lnTo>
                      <a:lnTo>
                        <a:pt x="11" y="478"/>
                      </a:lnTo>
                      <a:lnTo>
                        <a:pt x="33" y="274"/>
                      </a:lnTo>
                      <a:lnTo>
                        <a:pt x="72" y="122"/>
                      </a:lnTo>
                      <a:lnTo>
                        <a:pt x="113" y="43"/>
                      </a:lnTo>
                      <a:lnTo>
                        <a:pt x="171" y="8"/>
                      </a:lnTo>
                      <a:close/>
                    </a:path>
                  </a:pathLst>
                </a:custGeom>
                <a:gradFill rotWithShape="0">
                  <a:gsLst>
                    <a:gs pos="0">
                      <a:schemeClr val="accent2">
                        <a:gamma/>
                        <a:shade val="45882"/>
                        <a:invGamma/>
                      </a:schemeClr>
                    </a:gs>
                    <a:gs pos="50000">
                      <a:schemeClr val="accent2"/>
                    </a:gs>
                    <a:gs pos="100000">
                      <a:schemeClr val="accent2">
                        <a:gamma/>
                        <a:shade val="45882"/>
                        <a:invGamma/>
                      </a:schemeClr>
                    </a:gs>
                  </a:gsLst>
                  <a:lin ang="0" scaled="1"/>
                </a:gradFill>
                <a:ln w="9525">
                  <a:noFill/>
                  <a:round/>
                  <a:headEnd/>
                  <a:tailEnd/>
                </a:ln>
              </p:spPr>
              <p:txBody>
                <a:bodyPr/>
                <a:lstStyle/>
                <a:p>
                  <a:endParaRPr lang="en-US">
                    <a:solidFill>
                      <a:srgbClr val="1C1C1C"/>
                    </a:solidFill>
                    <a:cs typeface="2  Nazanin" pitchFamily="2" charset="-78"/>
                  </a:endParaRPr>
                </a:p>
              </p:txBody>
            </p:sp>
            <p:sp>
              <p:nvSpPr>
                <p:cNvPr id="379983" name="Freeform 79"/>
                <p:cNvSpPr>
                  <a:spLocks/>
                </p:cNvSpPr>
                <p:nvPr/>
              </p:nvSpPr>
              <p:spPr bwMode="auto">
                <a:xfrm>
                  <a:off x="2720" y="2108"/>
                  <a:ext cx="53" cy="386"/>
                </a:xfrm>
                <a:custGeom>
                  <a:avLst/>
                  <a:gdLst/>
                  <a:ahLst/>
                  <a:cxnLst>
                    <a:cxn ang="0">
                      <a:pos x="3" y="4"/>
                    </a:cxn>
                    <a:cxn ang="0">
                      <a:pos x="68" y="0"/>
                    </a:cxn>
                    <a:cxn ang="0">
                      <a:pos x="113" y="91"/>
                    </a:cxn>
                    <a:cxn ang="0">
                      <a:pos x="159" y="342"/>
                    </a:cxn>
                    <a:cxn ang="0">
                      <a:pos x="159" y="630"/>
                    </a:cxn>
                    <a:cxn ang="0">
                      <a:pos x="137" y="877"/>
                    </a:cxn>
                    <a:cxn ang="0">
                      <a:pos x="159" y="961"/>
                    </a:cxn>
                    <a:cxn ang="0">
                      <a:pos x="159" y="1074"/>
                    </a:cxn>
                    <a:cxn ang="0">
                      <a:pos x="137" y="1154"/>
                    </a:cxn>
                    <a:cxn ang="0">
                      <a:pos x="107" y="1082"/>
                    </a:cxn>
                    <a:cxn ang="0">
                      <a:pos x="91" y="972"/>
                    </a:cxn>
                    <a:cxn ang="0">
                      <a:pos x="57" y="888"/>
                    </a:cxn>
                    <a:cxn ang="0">
                      <a:pos x="95" y="813"/>
                    </a:cxn>
                    <a:cxn ang="0">
                      <a:pos x="118" y="630"/>
                    </a:cxn>
                    <a:cxn ang="0">
                      <a:pos x="118" y="459"/>
                    </a:cxn>
                    <a:cxn ang="0">
                      <a:pos x="95" y="289"/>
                    </a:cxn>
                    <a:cxn ang="0">
                      <a:pos x="49" y="163"/>
                    </a:cxn>
                    <a:cxn ang="0">
                      <a:pos x="0" y="102"/>
                    </a:cxn>
                    <a:cxn ang="0">
                      <a:pos x="3" y="4"/>
                    </a:cxn>
                  </a:cxnLst>
                  <a:rect l="0" t="0" r="r" b="b"/>
                  <a:pathLst>
                    <a:path w="159" h="1154">
                      <a:moveTo>
                        <a:pt x="3" y="4"/>
                      </a:moveTo>
                      <a:lnTo>
                        <a:pt x="68" y="0"/>
                      </a:lnTo>
                      <a:lnTo>
                        <a:pt x="113" y="91"/>
                      </a:lnTo>
                      <a:lnTo>
                        <a:pt x="159" y="342"/>
                      </a:lnTo>
                      <a:lnTo>
                        <a:pt x="159" y="630"/>
                      </a:lnTo>
                      <a:lnTo>
                        <a:pt x="137" y="877"/>
                      </a:lnTo>
                      <a:lnTo>
                        <a:pt x="159" y="961"/>
                      </a:lnTo>
                      <a:lnTo>
                        <a:pt x="159" y="1074"/>
                      </a:lnTo>
                      <a:lnTo>
                        <a:pt x="137" y="1154"/>
                      </a:lnTo>
                      <a:lnTo>
                        <a:pt x="107" y="1082"/>
                      </a:lnTo>
                      <a:lnTo>
                        <a:pt x="91" y="972"/>
                      </a:lnTo>
                      <a:lnTo>
                        <a:pt x="57" y="888"/>
                      </a:lnTo>
                      <a:lnTo>
                        <a:pt x="95" y="813"/>
                      </a:lnTo>
                      <a:lnTo>
                        <a:pt x="118" y="630"/>
                      </a:lnTo>
                      <a:lnTo>
                        <a:pt x="118" y="459"/>
                      </a:lnTo>
                      <a:lnTo>
                        <a:pt x="95" y="289"/>
                      </a:lnTo>
                      <a:lnTo>
                        <a:pt x="49" y="163"/>
                      </a:lnTo>
                      <a:lnTo>
                        <a:pt x="0" y="102"/>
                      </a:lnTo>
                      <a:lnTo>
                        <a:pt x="3" y="4"/>
                      </a:lnTo>
                      <a:close/>
                    </a:path>
                  </a:pathLst>
                </a:custGeom>
                <a:gradFill rotWithShape="0">
                  <a:gsLst>
                    <a:gs pos="0">
                      <a:schemeClr val="accent2">
                        <a:gamma/>
                        <a:shade val="45882"/>
                        <a:invGamma/>
                      </a:schemeClr>
                    </a:gs>
                    <a:gs pos="50000">
                      <a:schemeClr val="accent2"/>
                    </a:gs>
                    <a:gs pos="100000">
                      <a:schemeClr val="accent2">
                        <a:gamma/>
                        <a:shade val="45882"/>
                        <a:invGamma/>
                      </a:schemeClr>
                    </a:gs>
                  </a:gsLst>
                  <a:lin ang="0" scaled="1"/>
                </a:gradFill>
                <a:ln w="9525">
                  <a:noFill/>
                  <a:round/>
                  <a:headEnd/>
                  <a:tailEnd/>
                </a:ln>
              </p:spPr>
              <p:txBody>
                <a:bodyPr/>
                <a:lstStyle/>
                <a:p>
                  <a:endParaRPr lang="en-US">
                    <a:solidFill>
                      <a:srgbClr val="1C1C1C"/>
                    </a:solidFill>
                    <a:cs typeface="2  Nazanin" pitchFamily="2" charset="-78"/>
                  </a:endParaRPr>
                </a:p>
              </p:txBody>
            </p:sp>
            <p:sp>
              <p:nvSpPr>
                <p:cNvPr id="379984" name="Freeform 80"/>
                <p:cNvSpPr>
                  <a:spLocks/>
                </p:cNvSpPr>
                <p:nvPr/>
              </p:nvSpPr>
              <p:spPr bwMode="auto">
                <a:xfrm>
                  <a:off x="2596" y="2362"/>
                  <a:ext cx="118" cy="461"/>
                </a:xfrm>
                <a:custGeom>
                  <a:avLst/>
                  <a:gdLst/>
                  <a:ahLst/>
                  <a:cxnLst>
                    <a:cxn ang="0">
                      <a:pos x="34" y="0"/>
                    </a:cxn>
                    <a:cxn ang="0">
                      <a:pos x="76" y="57"/>
                    </a:cxn>
                    <a:cxn ang="0">
                      <a:pos x="93" y="116"/>
                    </a:cxn>
                    <a:cxn ang="0">
                      <a:pos x="110" y="317"/>
                    </a:cxn>
                    <a:cxn ang="0">
                      <a:pos x="118" y="451"/>
                    </a:cxn>
                    <a:cxn ang="0">
                      <a:pos x="118" y="681"/>
                    </a:cxn>
                    <a:cxn ang="0">
                      <a:pos x="115" y="898"/>
                    </a:cxn>
                    <a:cxn ang="0">
                      <a:pos x="98" y="1071"/>
                    </a:cxn>
                    <a:cxn ang="0">
                      <a:pos x="85" y="1124"/>
                    </a:cxn>
                    <a:cxn ang="0">
                      <a:pos x="173" y="1153"/>
                    </a:cxn>
                    <a:cxn ang="0">
                      <a:pos x="247" y="1186"/>
                    </a:cxn>
                    <a:cxn ang="0">
                      <a:pos x="347" y="1258"/>
                    </a:cxn>
                    <a:cxn ang="0">
                      <a:pos x="358" y="1286"/>
                    </a:cxn>
                    <a:cxn ang="0">
                      <a:pos x="349" y="1340"/>
                    </a:cxn>
                    <a:cxn ang="0">
                      <a:pos x="300" y="1383"/>
                    </a:cxn>
                    <a:cxn ang="0">
                      <a:pos x="280" y="1359"/>
                    </a:cxn>
                    <a:cxn ang="0">
                      <a:pos x="264" y="1301"/>
                    </a:cxn>
                    <a:cxn ang="0">
                      <a:pos x="216" y="1254"/>
                    </a:cxn>
                    <a:cxn ang="0">
                      <a:pos x="134" y="1200"/>
                    </a:cxn>
                    <a:cxn ang="0">
                      <a:pos x="82" y="1186"/>
                    </a:cxn>
                    <a:cxn ang="0">
                      <a:pos x="19" y="1186"/>
                    </a:cxn>
                    <a:cxn ang="0">
                      <a:pos x="19" y="1143"/>
                    </a:cxn>
                    <a:cxn ang="0">
                      <a:pos x="49" y="1094"/>
                    </a:cxn>
                    <a:cxn ang="0">
                      <a:pos x="76" y="941"/>
                    </a:cxn>
                    <a:cxn ang="0">
                      <a:pos x="85" y="778"/>
                    </a:cxn>
                    <a:cxn ang="0">
                      <a:pos x="82" y="634"/>
                    </a:cxn>
                    <a:cxn ang="0">
                      <a:pos x="76" y="451"/>
                    </a:cxn>
                    <a:cxn ang="0">
                      <a:pos x="59" y="293"/>
                    </a:cxn>
                    <a:cxn ang="0">
                      <a:pos x="24" y="177"/>
                    </a:cxn>
                    <a:cxn ang="0">
                      <a:pos x="0" y="72"/>
                    </a:cxn>
                    <a:cxn ang="0">
                      <a:pos x="7" y="34"/>
                    </a:cxn>
                    <a:cxn ang="0">
                      <a:pos x="34" y="0"/>
                    </a:cxn>
                  </a:cxnLst>
                  <a:rect l="0" t="0" r="r" b="b"/>
                  <a:pathLst>
                    <a:path w="358" h="1383">
                      <a:moveTo>
                        <a:pt x="34" y="0"/>
                      </a:moveTo>
                      <a:lnTo>
                        <a:pt x="76" y="57"/>
                      </a:lnTo>
                      <a:lnTo>
                        <a:pt x="93" y="116"/>
                      </a:lnTo>
                      <a:lnTo>
                        <a:pt x="110" y="317"/>
                      </a:lnTo>
                      <a:lnTo>
                        <a:pt x="118" y="451"/>
                      </a:lnTo>
                      <a:lnTo>
                        <a:pt x="118" y="681"/>
                      </a:lnTo>
                      <a:lnTo>
                        <a:pt x="115" y="898"/>
                      </a:lnTo>
                      <a:lnTo>
                        <a:pt x="98" y="1071"/>
                      </a:lnTo>
                      <a:lnTo>
                        <a:pt x="85" y="1124"/>
                      </a:lnTo>
                      <a:lnTo>
                        <a:pt x="173" y="1153"/>
                      </a:lnTo>
                      <a:lnTo>
                        <a:pt x="247" y="1186"/>
                      </a:lnTo>
                      <a:lnTo>
                        <a:pt x="347" y="1258"/>
                      </a:lnTo>
                      <a:lnTo>
                        <a:pt x="358" y="1286"/>
                      </a:lnTo>
                      <a:lnTo>
                        <a:pt x="349" y="1340"/>
                      </a:lnTo>
                      <a:lnTo>
                        <a:pt x="300" y="1383"/>
                      </a:lnTo>
                      <a:lnTo>
                        <a:pt x="280" y="1359"/>
                      </a:lnTo>
                      <a:lnTo>
                        <a:pt x="264" y="1301"/>
                      </a:lnTo>
                      <a:lnTo>
                        <a:pt x="216" y="1254"/>
                      </a:lnTo>
                      <a:lnTo>
                        <a:pt x="134" y="1200"/>
                      </a:lnTo>
                      <a:lnTo>
                        <a:pt x="82" y="1186"/>
                      </a:lnTo>
                      <a:lnTo>
                        <a:pt x="19" y="1186"/>
                      </a:lnTo>
                      <a:lnTo>
                        <a:pt x="19" y="1143"/>
                      </a:lnTo>
                      <a:lnTo>
                        <a:pt x="49" y="1094"/>
                      </a:lnTo>
                      <a:lnTo>
                        <a:pt x="76" y="941"/>
                      </a:lnTo>
                      <a:lnTo>
                        <a:pt x="85" y="778"/>
                      </a:lnTo>
                      <a:lnTo>
                        <a:pt x="82" y="634"/>
                      </a:lnTo>
                      <a:lnTo>
                        <a:pt x="76" y="451"/>
                      </a:lnTo>
                      <a:lnTo>
                        <a:pt x="59" y="293"/>
                      </a:lnTo>
                      <a:lnTo>
                        <a:pt x="24" y="177"/>
                      </a:lnTo>
                      <a:lnTo>
                        <a:pt x="0" y="72"/>
                      </a:lnTo>
                      <a:lnTo>
                        <a:pt x="7" y="34"/>
                      </a:lnTo>
                      <a:lnTo>
                        <a:pt x="34" y="0"/>
                      </a:lnTo>
                      <a:close/>
                    </a:path>
                  </a:pathLst>
                </a:custGeom>
                <a:gradFill rotWithShape="0">
                  <a:gsLst>
                    <a:gs pos="0">
                      <a:schemeClr val="accent2">
                        <a:gamma/>
                        <a:shade val="45882"/>
                        <a:invGamma/>
                      </a:schemeClr>
                    </a:gs>
                    <a:gs pos="50000">
                      <a:schemeClr val="accent2"/>
                    </a:gs>
                    <a:gs pos="100000">
                      <a:schemeClr val="accent2">
                        <a:gamma/>
                        <a:shade val="45882"/>
                        <a:invGamma/>
                      </a:schemeClr>
                    </a:gs>
                  </a:gsLst>
                  <a:lin ang="0" scaled="1"/>
                </a:gradFill>
                <a:ln w="9525">
                  <a:noFill/>
                  <a:round/>
                  <a:headEnd/>
                  <a:tailEnd/>
                </a:ln>
              </p:spPr>
              <p:txBody>
                <a:bodyPr/>
                <a:lstStyle/>
                <a:p>
                  <a:endParaRPr lang="en-US">
                    <a:solidFill>
                      <a:srgbClr val="1C1C1C"/>
                    </a:solidFill>
                    <a:cs typeface="2  Nazanin" pitchFamily="2" charset="-78"/>
                  </a:endParaRPr>
                </a:p>
              </p:txBody>
            </p:sp>
            <p:sp>
              <p:nvSpPr>
                <p:cNvPr id="379985" name="Freeform 81"/>
                <p:cNvSpPr>
                  <a:spLocks/>
                </p:cNvSpPr>
                <p:nvPr/>
              </p:nvSpPr>
              <p:spPr bwMode="auto">
                <a:xfrm>
                  <a:off x="2675" y="2362"/>
                  <a:ext cx="109" cy="415"/>
                </a:xfrm>
                <a:custGeom>
                  <a:avLst/>
                  <a:gdLst/>
                  <a:ahLst/>
                  <a:cxnLst>
                    <a:cxn ang="0">
                      <a:pos x="0" y="99"/>
                    </a:cxn>
                    <a:cxn ang="0">
                      <a:pos x="0" y="19"/>
                    </a:cxn>
                    <a:cxn ang="0">
                      <a:pos x="33" y="0"/>
                    </a:cxn>
                    <a:cxn ang="0">
                      <a:pos x="86" y="0"/>
                    </a:cxn>
                    <a:cxn ang="0">
                      <a:pos x="124" y="46"/>
                    </a:cxn>
                    <a:cxn ang="0">
                      <a:pos x="132" y="88"/>
                    </a:cxn>
                    <a:cxn ang="0">
                      <a:pos x="124" y="179"/>
                    </a:cxn>
                    <a:cxn ang="0">
                      <a:pos x="99" y="292"/>
                    </a:cxn>
                    <a:cxn ang="0">
                      <a:pos x="86" y="467"/>
                    </a:cxn>
                    <a:cxn ang="0">
                      <a:pos x="80" y="581"/>
                    </a:cxn>
                    <a:cxn ang="0">
                      <a:pos x="80" y="600"/>
                    </a:cxn>
                    <a:cxn ang="0">
                      <a:pos x="91" y="759"/>
                    </a:cxn>
                    <a:cxn ang="0">
                      <a:pos x="110" y="850"/>
                    </a:cxn>
                    <a:cxn ang="0">
                      <a:pos x="124" y="922"/>
                    </a:cxn>
                    <a:cxn ang="0">
                      <a:pos x="121" y="952"/>
                    </a:cxn>
                    <a:cxn ang="0">
                      <a:pos x="171" y="1035"/>
                    </a:cxn>
                    <a:cxn ang="0">
                      <a:pos x="223" y="1088"/>
                    </a:cxn>
                    <a:cxn ang="0">
                      <a:pos x="281" y="1137"/>
                    </a:cxn>
                    <a:cxn ang="0">
                      <a:pos x="330" y="1161"/>
                    </a:cxn>
                    <a:cxn ang="0">
                      <a:pos x="330" y="1202"/>
                    </a:cxn>
                    <a:cxn ang="0">
                      <a:pos x="303" y="1236"/>
                    </a:cxn>
                    <a:cxn ang="0">
                      <a:pos x="239" y="1247"/>
                    </a:cxn>
                    <a:cxn ang="0">
                      <a:pos x="193" y="1225"/>
                    </a:cxn>
                    <a:cxn ang="0">
                      <a:pos x="193" y="1194"/>
                    </a:cxn>
                    <a:cxn ang="0">
                      <a:pos x="155" y="1088"/>
                    </a:cxn>
                    <a:cxn ang="0">
                      <a:pos x="91" y="1032"/>
                    </a:cxn>
                    <a:cxn ang="0">
                      <a:pos x="45" y="974"/>
                    </a:cxn>
                    <a:cxn ang="0">
                      <a:pos x="11" y="944"/>
                    </a:cxn>
                    <a:cxn ang="0">
                      <a:pos x="22" y="906"/>
                    </a:cxn>
                    <a:cxn ang="0">
                      <a:pos x="41" y="804"/>
                    </a:cxn>
                    <a:cxn ang="0">
                      <a:pos x="41" y="611"/>
                    </a:cxn>
                    <a:cxn ang="0">
                      <a:pos x="33" y="474"/>
                    </a:cxn>
                    <a:cxn ang="0">
                      <a:pos x="33" y="338"/>
                    </a:cxn>
                    <a:cxn ang="0">
                      <a:pos x="30" y="190"/>
                    </a:cxn>
                    <a:cxn ang="0">
                      <a:pos x="0" y="99"/>
                    </a:cxn>
                  </a:cxnLst>
                  <a:rect l="0" t="0" r="r" b="b"/>
                  <a:pathLst>
                    <a:path w="330" h="1247">
                      <a:moveTo>
                        <a:pt x="0" y="99"/>
                      </a:moveTo>
                      <a:lnTo>
                        <a:pt x="0" y="19"/>
                      </a:lnTo>
                      <a:lnTo>
                        <a:pt x="33" y="0"/>
                      </a:lnTo>
                      <a:lnTo>
                        <a:pt x="86" y="0"/>
                      </a:lnTo>
                      <a:lnTo>
                        <a:pt x="124" y="46"/>
                      </a:lnTo>
                      <a:lnTo>
                        <a:pt x="132" y="88"/>
                      </a:lnTo>
                      <a:lnTo>
                        <a:pt x="124" y="179"/>
                      </a:lnTo>
                      <a:lnTo>
                        <a:pt x="99" y="292"/>
                      </a:lnTo>
                      <a:lnTo>
                        <a:pt x="86" y="467"/>
                      </a:lnTo>
                      <a:lnTo>
                        <a:pt x="80" y="581"/>
                      </a:lnTo>
                      <a:lnTo>
                        <a:pt x="80" y="600"/>
                      </a:lnTo>
                      <a:lnTo>
                        <a:pt x="91" y="759"/>
                      </a:lnTo>
                      <a:lnTo>
                        <a:pt x="110" y="850"/>
                      </a:lnTo>
                      <a:lnTo>
                        <a:pt x="124" y="922"/>
                      </a:lnTo>
                      <a:lnTo>
                        <a:pt x="121" y="952"/>
                      </a:lnTo>
                      <a:lnTo>
                        <a:pt x="171" y="1035"/>
                      </a:lnTo>
                      <a:lnTo>
                        <a:pt x="223" y="1088"/>
                      </a:lnTo>
                      <a:lnTo>
                        <a:pt x="281" y="1137"/>
                      </a:lnTo>
                      <a:lnTo>
                        <a:pt x="330" y="1161"/>
                      </a:lnTo>
                      <a:lnTo>
                        <a:pt x="330" y="1202"/>
                      </a:lnTo>
                      <a:lnTo>
                        <a:pt x="303" y="1236"/>
                      </a:lnTo>
                      <a:lnTo>
                        <a:pt x="239" y="1247"/>
                      </a:lnTo>
                      <a:lnTo>
                        <a:pt x="193" y="1225"/>
                      </a:lnTo>
                      <a:lnTo>
                        <a:pt x="193" y="1194"/>
                      </a:lnTo>
                      <a:lnTo>
                        <a:pt x="155" y="1088"/>
                      </a:lnTo>
                      <a:lnTo>
                        <a:pt x="91" y="1032"/>
                      </a:lnTo>
                      <a:lnTo>
                        <a:pt x="45" y="974"/>
                      </a:lnTo>
                      <a:lnTo>
                        <a:pt x="11" y="944"/>
                      </a:lnTo>
                      <a:lnTo>
                        <a:pt x="22" y="906"/>
                      </a:lnTo>
                      <a:lnTo>
                        <a:pt x="41" y="804"/>
                      </a:lnTo>
                      <a:lnTo>
                        <a:pt x="41" y="611"/>
                      </a:lnTo>
                      <a:lnTo>
                        <a:pt x="33" y="474"/>
                      </a:lnTo>
                      <a:lnTo>
                        <a:pt x="33" y="338"/>
                      </a:lnTo>
                      <a:lnTo>
                        <a:pt x="30" y="190"/>
                      </a:lnTo>
                      <a:lnTo>
                        <a:pt x="0" y="99"/>
                      </a:lnTo>
                      <a:close/>
                    </a:path>
                  </a:pathLst>
                </a:custGeom>
                <a:gradFill rotWithShape="0">
                  <a:gsLst>
                    <a:gs pos="0">
                      <a:schemeClr val="accent2">
                        <a:gamma/>
                        <a:shade val="45882"/>
                        <a:invGamma/>
                      </a:schemeClr>
                    </a:gs>
                    <a:gs pos="50000">
                      <a:schemeClr val="accent2"/>
                    </a:gs>
                    <a:gs pos="100000">
                      <a:schemeClr val="accent2">
                        <a:gamma/>
                        <a:shade val="45882"/>
                        <a:invGamma/>
                      </a:schemeClr>
                    </a:gs>
                  </a:gsLst>
                  <a:lin ang="0" scaled="1"/>
                </a:gradFill>
                <a:ln w="9525">
                  <a:noFill/>
                  <a:round/>
                  <a:headEnd/>
                  <a:tailEnd/>
                </a:ln>
              </p:spPr>
              <p:txBody>
                <a:bodyPr/>
                <a:lstStyle/>
                <a:p>
                  <a:endParaRPr lang="en-US">
                    <a:solidFill>
                      <a:srgbClr val="1C1C1C"/>
                    </a:solidFill>
                    <a:cs typeface="2  Nazanin" pitchFamily="2" charset="-78"/>
                  </a:endParaRPr>
                </a:p>
              </p:txBody>
            </p:sp>
          </p:grpSp>
          <p:grpSp>
            <p:nvGrpSpPr>
              <p:cNvPr id="11" name="Group 89"/>
              <p:cNvGrpSpPr>
                <a:grpSpLocks/>
              </p:cNvGrpSpPr>
              <p:nvPr/>
            </p:nvGrpSpPr>
            <p:grpSpPr bwMode="auto">
              <a:xfrm>
                <a:off x="4936" y="1920"/>
                <a:ext cx="536" cy="864"/>
                <a:chOff x="2538" y="1879"/>
                <a:chExt cx="344" cy="944"/>
              </a:xfrm>
            </p:grpSpPr>
            <p:sp>
              <p:nvSpPr>
                <p:cNvPr id="50335" name="Freeform 90"/>
                <p:cNvSpPr>
                  <a:spLocks/>
                </p:cNvSpPr>
                <p:nvPr/>
              </p:nvSpPr>
              <p:spPr bwMode="auto">
                <a:xfrm>
                  <a:off x="2611" y="1879"/>
                  <a:ext cx="159" cy="204"/>
                </a:xfrm>
                <a:custGeom>
                  <a:avLst/>
                  <a:gdLst>
                    <a:gd name="T0" fmla="*/ 0 w 477"/>
                    <a:gd name="T1" fmla="*/ 258 h 613"/>
                    <a:gd name="T2" fmla="*/ 35 w 477"/>
                    <a:gd name="T3" fmla="*/ 133 h 613"/>
                    <a:gd name="T4" fmla="*/ 80 w 477"/>
                    <a:gd name="T5" fmla="*/ 69 h 613"/>
                    <a:gd name="T6" fmla="*/ 137 w 477"/>
                    <a:gd name="T7" fmla="*/ 23 h 613"/>
                    <a:gd name="T8" fmla="*/ 194 w 477"/>
                    <a:gd name="T9" fmla="*/ 0 h 613"/>
                    <a:gd name="T10" fmla="*/ 270 w 477"/>
                    <a:gd name="T11" fmla="*/ 7 h 613"/>
                    <a:gd name="T12" fmla="*/ 319 w 477"/>
                    <a:gd name="T13" fmla="*/ 57 h 613"/>
                    <a:gd name="T14" fmla="*/ 364 w 477"/>
                    <a:gd name="T15" fmla="*/ 148 h 613"/>
                    <a:gd name="T16" fmla="*/ 383 w 477"/>
                    <a:gd name="T17" fmla="*/ 270 h 613"/>
                    <a:gd name="T18" fmla="*/ 383 w 477"/>
                    <a:gd name="T19" fmla="*/ 408 h 613"/>
                    <a:gd name="T20" fmla="*/ 474 w 477"/>
                    <a:gd name="T21" fmla="*/ 502 h 613"/>
                    <a:gd name="T22" fmla="*/ 477 w 477"/>
                    <a:gd name="T23" fmla="*/ 545 h 613"/>
                    <a:gd name="T24" fmla="*/ 463 w 477"/>
                    <a:gd name="T25" fmla="*/ 548 h 613"/>
                    <a:gd name="T26" fmla="*/ 375 w 477"/>
                    <a:gd name="T27" fmla="*/ 464 h 613"/>
                    <a:gd name="T28" fmla="*/ 349 w 477"/>
                    <a:gd name="T29" fmla="*/ 525 h 613"/>
                    <a:gd name="T30" fmla="*/ 296 w 477"/>
                    <a:gd name="T31" fmla="*/ 578 h 613"/>
                    <a:gd name="T32" fmla="*/ 247 w 477"/>
                    <a:gd name="T33" fmla="*/ 605 h 613"/>
                    <a:gd name="T34" fmla="*/ 167 w 477"/>
                    <a:gd name="T35" fmla="*/ 613 h 613"/>
                    <a:gd name="T36" fmla="*/ 65 w 477"/>
                    <a:gd name="T37" fmla="*/ 570 h 613"/>
                    <a:gd name="T38" fmla="*/ 19 w 477"/>
                    <a:gd name="T39" fmla="*/ 479 h 613"/>
                    <a:gd name="T40" fmla="*/ 0 w 477"/>
                    <a:gd name="T41" fmla="*/ 389 h 613"/>
                    <a:gd name="T42" fmla="*/ 0 w 477"/>
                    <a:gd name="T43" fmla="*/ 258 h 61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77"/>
                    <a:gd name="T67" fmla="*/ 0 h 613"/>
                    <a:gd name="T68" fmla="*/ 477 w 477"/>
                    <a:gd name="T69" fmla="*/ 613 h 61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77" h="613">
                      <a:moveTo>
                        <a:pt x="0" y="258"/>
                      </a:moveTo>
                      <a:lnTo>
                        <a:pt x="35" y="133"/>
                      </a:lnTo>
                      <a:lnTo>
                        <a:pt x="80" y="69"/>
                      </a:lnTo>
                      <a:lnTo>
                        <a:pt x="137" y="23"/>
                      </a:lnTo>
                      <a:lnTo>
                        <a:pt x="194" y="0"/>
                      </a:lnTo>
                      <a:lnTo>
                        <a:pt x="270" y="7"/>
                      </a:lnTo>
                      <a:lnTo>
                        <a:pt x="319" y="57"/>
                      </a:lnTo>
                      <a:lnTo>
                        <a:pt x="364" y="148"/>
                      </a:lnTo>
                      <a:lnTo>
                        <a:pt x="383" y="270"/>
                      </a:lnTo>
                      <a:lnTo>
                        <a:pt x="383" y="408"/>
                      </a:lnTo>
                      <a:lnTo>
                        <a:pt x="474" y="502"/>
                      </a:lnTo>
                      <a:lnTo>
                        <a:pt x="477" y="545"/>
                      </a:lnTo>
                      <a:lnTo>
                        <a:pt x="463" y="548"/>
                      </a:lnTo>
                      <a:lnTo>
                        <a:pt x="375" y="464"/>
                      </a:lnTo>
                      <a:lnTo>
                        <a:pt x="349" y="525"/>
                      </a:lnTo>
                      <a:lnTo>
                        <a:pt x="296" y="578"/>
                      </a:lnTo>
                      <a:lnTo>
                        <a:pt x="247" y="605"/>
                      </a:lnTo>
                      <a:lnTo>
                        <a:pt x="167" y="613"/>
                      </a:lnTo>
                      <a:lnTo>
                        <a:pt x="65" y="570"/>
                      </a:lnTo>
                      <a:lnTo>
                        <a:pt x="19" y="479"/>
                      </a:lnTo>
                      <a:lnTo>
                        <a:pt x="0" y="389"/>
                      </a:lnTo>
                      <a:lnTo>
                        <a:pt x="0" y="258"/>
                      </a:lnTo>
                      <a:close/>
                    </a:path>
                  </a:pathLst>
                </a:custGeom>
                <a:gradFill rotWithShape="0">
                  <a:gsLst>
                    <a:gs pos="0">
                      <a:srgbClr val="004600"/>
                    </a:gs>
                    <a:gs pos="50000">
                      <a:srgbClr val="009900"/>
                    </a:gs>
                    <a:gs pos="100000">
                      <a:srgbClr val="004600"/>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solidFill>
                      <a:srgbClr val="1C1C1C"/>
                    </a:solidFill>
                    <a:cs typeface="2  Nazanin" pitchFamily="2" charset="-78"/>
                  </a:endParaRPr>
                </a:p>
              </p:txBody>
            </p:sp>
            <p:sp>
              <p:nvSpPr>
                <p:cNvPr id="50336" name="Freeform 91"/>
                <p:cNvSpPr>
                  <a:spLocks/>
                </p:cNvSpPr>
                <p:nvPr/>
              </p:nvSpPr>
              <p:spPr bwMode="auto">
                <a:xfrm>
                  <a:off x="2594" y="2098"/>
                  <a:ext cx="142" cy="329"/>
                </a:xfrm>
                <a:custGeom>
                  <a:avLst/>
                  <a:gdLst>
                    <a:gd name="T0" fmla="*/ 62 w 426"/>
                    <a:gd name="T1" fmla="*/ 64 h 987"/>
                    <a:gd name="T2" fmla="*/ 115 w 426"/>
                    <a:gd name="T3" fmla="*/ 22 h 987"/>
                    <a:gd name="T4" fmla="*/ 176 w 426"/>
                    <a:gd name="T5" fmla="*/ 7 h 987"/>
                    <a:gd name="T6" fmla="*/ 233 w 426"/>
                    <a:gd name="T7" fmla="*/ 0 h 987"/>
                    <a:gd name="T8" fmla="*/ 309 w 426"/>
                    <a:gd name="T9" fmla="*/ 11 h 987"/>
                    <a:gd name="T10" fmla="*/ 393 w 426"/>
                    <a:gd name="T11" fmla="*/ 64 h 987"/>
                    <a:gd name="T12" fmla="*/ 426 w 426"/>
                    <a:gd name="T13" fmla="*/ 158 h 987"/>
                    <a:gd name="T14" fmla="*/ 426 w 426"/>
                    <a:gd name="T15" fmla="*/ 303 h 987"/>
                    <a:gd name="T16" fmla="*/ 423 w 426"/>
                    <a:gd name="T17" fmla="*/ 440 h 987"/>
                    <a:gd name="T18" fmla="*/ 381 w 426"/>
                    <a:gd name="T19" fmla="*/ 649 h 987"/>
                    <a:gd name="T20" fmla="*/ 346 w 426"/>
                    <a:gd name="T21" fmla="*/ 819 h 987"/>
                    <a:gd name="T22" fmla="*/ 309 w 426"/>
                    <a:gd name="T23" fmla="*/ 929 h 987"/>
                    <a:gd name="T24" fmla="*/ 230 w 426"/>
                    <a:gd name="T25" fmla="*/ 987 h 987"/>
                    <a:gd name="T26" fmla="*/ 115 w 426"/>
                    <a:gd name="T27" fmla="*/ 974 h 987"/>
                    <a:gd name="T28" fmla="*/ 58 w 426"/>
                    <a:gd name="T29" fmla="*/ 888 h 987"/>
                    <a:gd name="T30" fmla="*/ 24 w 426"/>
                    <a:gd name="T31" fmla="*/ 759 h 987"/>
                    <a:gd name="T32" fmla="*/ 5 w 426"/>
                    <a:gd name="T33" fmla="*/ 614 h 987"/>
                    <a:gd name="T34" fmla="*/ 0 w 426"/>
                    <a:gd name="T35" fmla="*/ 397 h 987"/>
                    <a:gd name="T36" fmla="*/ 16 w 426"/>
                    <a:gd name="T37" fmla="*/ 246 h 987"/>
                    <a:gd name="T38" fmla="*/ 39 w 426"/>
                    <a:gd name="T39" fmla="*/ 110 h 987"/>
                    <a:gd name="T40" fmla="*/ 62 w 426"/>
                    <a:gd name="T41" fmla="*/ 64 h 98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26"/>
                    <a:gd name="T64" fmla="*/ 0 h 987"/>
                    <a:gd name="T65" fmla="*/ 426 w 426"/>
                    <a:gd name="T66" fmla="*/ 987 h 98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26" h="987">
                      <a:moveTo>
                        <a:pt x="62" y="64"/>
                      </a:moveTo>
                      <a:lnTo>
                        <a:pt x="115" y="22"/>
                      </a:lnTo>
                      <a:lnTo>
                        <a:pt x="176" y="7"/>
                      </a:lnTo>
                      <a:lnTo>
                        <a:pt x="233" y="0"/>
                      </a:lnTo>
                      <a:lnTo>
                        <a:pt x="309" y="11"/>
                      </a:lnTo>
                      <a:lnTo>
                        <a:pt x="393" y="64"/>
                      </a:lnTo>
                      <a:lnTo>
                        <a:pt x="426" y="158"/>
                      </a:lnTo>
                      <a:lnTo>
                        <a:pt x="426" y="303"/>
                      </a:lnTo>
                      <a:lnTo>
                        <a:pt x="423" y="440"/>
                      </a:lnTo>
                      <a:lnTo>
                        <a:pt x="381" y="649"/>
                      </a:lnTo>
                      <a:lnTo>
                        <a:pt x="346" y="819"/>
                      </a:lnTo>
                      <a:lnTo>
                        <a:pt x="309" y="929"/>
                      </a:lnTo>
                      <a:lnTo>
                        <a:pt x="230" y="987"/>
                      </a:lnTo>
                      <a:lnTo>
                        <a:pt x="115" y="974"/>
                      </a:lnTo>
                      <a:lnTo>
                        <a:pt x="58" y="888"/>
                      </a:lnTo>
                      <a:lnTo>
                        <a:pt x="24" y="759"/>
                      </a:lnTo>
                      <a:lnTo>
                        <a:pt x="5" y="614"/>
                      </a:lnTo>
                      <a:lnTo>
                        <a:pt x="0" y="397"/>
                      </a:lnTo>
                      <a:lnTo>
                        <a:pt x="16" y="246"/>
                      </a:lnTo>
                      <a:lnTo>
                        <a:pt x="39" y="110"/>
                      </a:lnTo>
                      <a:lnTo>
                        <a:pt x="62" y="64"/>
                      </a:lnTo>
                      <a:close/>
                    </a:path>
                  </a:pathLst>
                </a:custGeom>
                <a:gradFill rotWithShape="0">
                  <a:gsLst>
                    <a:gs pos="0">
                      <a:srgbClr val="004600"/>
                    </a:gs>
                    <a:gs pos="50000">
                      <a:srgbClr val="009900"/>
                    </a:gs>
                    <a:gs pos="100000">
                      <a:srgbClr val="004600"/>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solidFill>
                      <a:srgbClr val="1C1C1C"/>
                    </a:solidFill>
                    <a:cs typeface="2  Nazanin" pitchFamily="2" charset="-78"/>
                  </a:endParaRPr>
                </a:p>
              </p:txBody>
            </p:sp>
            <p:sp>
              <p:nvSpPr>
                <p:cNvPr id="50337" name="Freeform 92"/>
                <p:cNvSpPr>
                  <a:spLocks/>
                </p:cNvSpPr>
                <p:nvPr/>
              </p:nvSpPr>
              <p:spPr bwMode="auto">
                <a:xfrm>
                  <a:off x="2538" y="2098"/>
                  <a:ext cx="83" cy="405"/>
                </a:xfrm>
                <a:custGeom>
                  <a:avLst/>
                  <a:gdLst>
                    <a:gd name="T0" fmla="*/ 171 w 250"/>
                    <a:gd name="T1" fmla="*/ 8 h 1214"/>
                    <a:gd name="T2" fmla="*/ 231 w 250"/>
                    <a:gd name="T3" fmla="*/ 0 h 1214"/>
                    <a:gd name="T4" fmla="*/ 250 w 250"/>
                    <a:gd name="T5" fmla="*/ 54 h 1214"/>
                    <a:gd name="T6" fmla="*/ 219 w 250"/>
                    <a:gd name="T7" fmla="*/ 122 h 1214"/>
                    <a:gd name="T8" fmla="*/ 174 w 250"/>
                    <a:gd name="T9" fmla="*/ 159 h 1214"/>
                    <a:gd name="T10" fmla="*/ 136 w 250"/>
                    <a:gd name="T11" fmla="*/ 250 h 1214"/>
                    <a:gd name="T12" fmla="*/ 91 w 250"/>
                    <a:gd name="T13" fmla="*/ 373 h 1214"/>
                    <a:gd name="T14" fmla="*/ 72 w 250"/>
                    <a:gd name="T15" fmla="*/ 486 h 1214"/>
                    <a:gd name="T16" fmla="*/ 60 w 250"/>
                    <a:gd name="T17" fmla="*/ 679 h 1214"/>
                    <a:gd name="T18" fmla="*/ 72 w 250"/>
                    <a:gd name="T19" fmla="*/ 861 h 1214"/>
                    <a:gd name="T20" fmla="*/ 94 w 250"/>
                    <a:gd name="T21" fmla="*/ 945 h 1214"/>
                    <a:gd name="T22" fmla="*/ 78 w 250"/>
                    <a:gd name="T23" fmla="*/ 1036 h 1214"/>
                    <a:gd name="T24" fmla="*/ 60 w 250"/>
                    <a:gd name="T25" fmla="*/ 1104 h 1214"/>
                    <a:gd name="T26" fmla="*/ 67 w 250"/>
                    <a:gd name="T27" fmla="*/ 1214 h 1214"/>
                    <a:gd name="T28" fmla="*/ 37 w 250"/>
                    <a:gd name="T29" fmla="*/ 1206 h 1214"/>
                    <a:gd name="T30" fmla="*/ 11 w 250"/>
                    <a:gd name="T31" fmla="*/ 1116 h 1214"/>
                    <a:gd name="T32" fmla="*/ 0 w 250"/>
                    <a:gd name="T33" fmla="*/ 1036 h 1214"/>
                    <a:gd name="T34" fmla="*/ 33 w 250"/>
                    <a:gd name="T35" fmla="*/ 929 h 1214"/>
                    <a:gd name="T36" fmla="*/ 22 w 250"/>
                    <a:gd name="T37" fmla="*/ 830 h 1214"/>
                    <a:gd name="T38" fmla="*/ 11 w 250"/>
                    <a:gd name="T39" fmla="*/ 671 h 1214"/>
                    <a:gd name="T40" fmla="*/ 11 w 250"/>
                    <a:gd name="T41" fmla="*/ 478 h 1214"/>
                    <a:gd name="T42" fmla="*/ 33 w 250"/>
                    <a:gd name="T43" fmla="*/ 274 h 1214"/>
                    <a:gd name="T44" fmla="*/ 72 w 250"/>
                    <a:gd name="T45" fmla="*/ 122 h 1214"/>
                    <a:gd name="T46" fmla="*/ 113 w 250"/>
                    <a:gd name="T47" fmla="*/ 43 h 1214"/>
                    <a:gd name="T48" fmla="*/ 171 w 250"/>
                    <a:gd name="T49" fmla="*/ 8 h 121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50"/>
                    <a:gd name="T76" fmla="*/ 0 h 1214"/>
                    <a:gd name="T77" fmla="*/ 250 w 250"/>
                    <a:gd name="T78" fmla="*/ 1214 h 121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50" h="1214">
                      <a:moveTo>
                        <a:pt x="171" y="8"/>
                      </a:moveTo>
                      <a:lnTo>
                        <a:pt x="231" y="0"/>
                      </a:lnTo>
                      <a:lnTo>
                        <a:pt x="250" y="54"/>
                      </a:lnTo>
                      <a:lnTo>
                        <a:pt x="219" y="122"/>
                      </a:lnTo>
                      <a:lnTo>
                        <a:pt x="174" y="159"/>
                      </a:lnTo>
                      <a:lnTo>
                        <a:pt x="136" y="250"/>
                      </a:lnTo>
                      <a:lnTo>
                        <a:pt x="91" y="373"/>
                      </a:lnTo>
                      <a:lnTo>
                        <a:pt x="72" y="486"/>
                      </a:lnTo>
                      <a:lnTo>
                        <a:pt x="60" y="679"/>
                      </a:lnTo>
                      <a:lnTo>
                        <a:pt x="72" y="861"/>
                      </a:lnTo>
                      <a:lnTo>
                        <a:pt x="94" y="945"/>
                      </a:lnTo>
                      <a:lnTo>
                        <a:pt x="78" y="1036"/>
                      </a:lnTo>
                      <a:lnTo>
                        <a:pt x="60" y="1104"/>
                      </a:lnTo>
                      <a:lnTo>
                        <a:pt x="67" y="1214"/>
                      </a:lnTo>
                      <a:lnTo>
                        <a:pt x="37" y="1206"/>
                      </a:lnTo>
                      <a:lnTo>
                        <a:pt x="11" y="1116"/>
                      </a:lnTo>
                      <a:lnTo>
                        <a:pt x="0" y="1036"/>
                      </a:lnTo>
                      <a:lnTo>
                        <a:pt x="33" y="929"/>
                      </a:lnTo>
                      <a:lnTo>
                        <a:pt x="22" y="830"/>
                      </a:lnTo>
                      <a:lnTo>
                        <a:pt x="11" y="671"/>
                      </a:lnTo>
                      <a:lnTo>
                        <a:pt x="11" y="478"/>
                      </a:lnTo>
                      <a:lnTo>
                        <a:pt x="33" y="274"/>
                      </a:lnTo>
                      <a:lnTo>
                        <a:pt x="72" y="122"/>
                      </a:lnTo>
                      <a:lnTo>
                        <a:pt x="113" y="43"/>
                      </a:lnTo>
                      <a:lnTo>
                        <a:pt x="171" y="8"/>
                      </a:lnTo>
                      <a:close/>
                    </a:path>
                  </a:pathLst>
                </a:custGeom>
                <a:gradFill rotWithShape="0">
                  <a:gsLst>
                    <a:gs pos="0">
                      <a:srgbClr val="004600"/>
                    </a:gs>
                    <a:gs pos="50000">
                      <a:srgbClr val="009900"/>
                    </a:gs>
                    <a:gs pos="100000">
                      <a:srgbClr val="004600"/>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solidFill>
                      <a:srgbClr val="1C1C1C"/>
                    </a:solidFill>
                    <a:cs typeface="2  Nazanin" pitchFamily="2" charset="-78"/>
                  </a:endParaRPr>
                </a:p>
              </p:txBody>
            </p:sp>
            <p:sp>
              <p:nvSpPr>
                <p:cNvPr id="50338" name="Freeform 93"/>
                <p:cNvSpPr>
                  <a:spLocks/>
                </p:cNvSpPr>
                <p:nvPr/>
              </p:nvSpPr>
              <p:spPr bwMode="auto">
                <a:xfrm>
                  <a:off x="2720" y="2108"/>
                  <a:ext cx="53" cy="385"/>
                </a:xfrm>
                <a:custGeom>
                  <a:avLst/>
                  <a:gdLst>
                    <a:gd name="T0" fmla="*/ 3 w 159"/>
                    <a:gd name="T1" fmla="*/ 4 h 1154"/>
                    <a:gd name="T2" fmla="*/ 68 w 159"/>
                    <a:gd name="T3" fmla="*/ 0 h 1154"/>
                    <a:gd name="T4" fmla="*/ 113 w 159"/>
                    <a:gd name="T5" fmla="*/ 91 h 1154"/>
                    <a:gd name="T6" fmla="*/ 159 w 159"/>
                    <a:gd name="T7" fmla="*/ 342 h 1154"/>
                    <a:gd name="T8" fmla="*/ 159 w 159"/>
                    <a:gd name="T9" fmla="*/ 630 h 1154"/>
                    <a:gd name="T10" fmla="*/ 137 w 159"/>
                    <a:gd name="T11" fmla="*/ 877 h 1154"/>
                    <a:gd name="T12" fmla="*/ 159 w 159"/>
                    <a:gd name="T13" fmla="*/ 961 h 1154"/>
                    <a:gd name="T14" fmla="*/ 159 w 159"/>
                    <a:gd name="T15" fmla="*/ 1074 h 1154"/>
                    <a:gd name="T16" fmla="*/ 137 w 159"/>
                    <a:gd name="T17" fmla="*/ 1154 h 1154"/>
                    <a:gd name="T18" fmla="*/ 107 w 159"/>
                    <a:gd name="T19" fmla="*/ 1082 h 1154"/>
                    <a:gd name="T20" fmla="*/ 91 w 159"/>
                    <a:gd name="T21" fmla="*/ 972 h 1154"/>
                    <a:gd name="T22" fmla="*/ 57 w 159"/>
                    <a:gd name="T23" fmla="*/ 888 h 1154"/>
                    <a:gd name="T24" fmla="*/ 95 w 159"/>
                    <a:gd name="T25" fmla="*/ 813 h 1154"/>
                    <a:gd name="T26" fmla="*/ 118 w 159"/>
                    <a:gd name="T27" fmla="*/ 630 h 1154"/>
                    <a:gd name="T28" fmla="*/ 118 w 159"/>
                    <a:gd name="T29" fmla="*/ 459 h 1154"/>
                    <a:gd name="T30" fmla="*/ 95 w 159"/>
                    <a:gd name="T31" fmla="*/ 289 h 1154"/>
                    <a:gd name="T32" fmla="*/ 49 w 159"/>
                    <a:gd name="T33" fmla="*/ 163 h 1154"/>
                    <a:gd name="T34" fmla="*/ 0 w 159"/>
                    <a:gd name="T35" fmla="*/ 102 h 1154"/>
                    <a:gd name="T36" fmla="*/ 3 w 159"/>
                    <a:gd name="T37" fmla="*/ 4 h 115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59"/>
                    <a:gd name="T58" fmla="*/ 0 h 1154"/>
                    <a:gd name="T59" fmla="*/ 159 w 159"/>
                    <a:gd name="T60" fmla="*/ 1154 h 115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59" h="1154">
                      <a:moveTo>
                        <a:pt x="3" y="4"/>
                      </a:moveTo>
                      <a:lnTo>
                        <a:pt x="68" y="0"/>
                      </a:lnTo>
                      <a:lnTo>
                        <a:pt x="113" y="91"/>
                      </a:lnTo>
                      <a:lnTo>
                        <a:pt x="159" y="342"/>
                      </a:lnTo>
                      <a:lnTo>
                        <a:pt x="159" y="630"/>
                      </a:lnTo>
                      <a:lnTo>
                        <a:pt x="137" y="877"/>
                      </a:lnTo>
                      <a:lnTo>
                        <a:pt x="159" y="961"/>
                      </a:lnTo>
                      <a:lnTo>
                        <a:pt x="159" y="1074"/>
                      </a:lnTo>
                      <a:lnTo>
                        <a:pt x="137" y="1154"/>
                      </a:lnTo>
                      <a:lnTo>
                        <a:pt x="107" y="1082"/>
                      </a:lnTo>
                      <a:lnTo>
                        <a:pt x="91" y="972"/>
                      </a:lnTo>
                      <a:lnTo>
                        <a:pt x="57" y="888"/>
                      </a:lnTo>
                      <a:lnTo>
                        <a:pt x="95" y="813"/>
                      </a:lnTo>
                      <a:lnTo>
                        <a:pt x="118" y="630"/>
                      </a:lnTo>
                      <a:lnTo>
                        <a:pt x="118" y="459"/>
                      </a:lnTo>
                      <a:lnTo>
                        <a:pt x="95" y="289"/>
                      </a:lnTo>
                      <a:lnTo>
                        <a:pt x="49" y="163"/>
                      </a:lnTo>
                      <a:lnTo>
                        <a:pt x="0" y="102"/>
                      </a:lnTo>
                      <a:lnTo>
                        <a:pt x="3" y="4"/>
                      </a:lnTo>
                      <a:close/>
                    </a:path>
                  </a:pathLst>
                </a:custGeom>
                <a:gradFill rotWithShape="0">
                  <a:gsLst>
                    <a:gs pos="0">
                      <a:srgbClr val="004600"/>
                    </a:gs>
                    <a:gs pos="50000">
                      <a:srgbClr val="009900"/>
                    </a:gs>
                    <a:gs pos="100000">
                      <a:srgbClr val="004600"/>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solidFill>
                      <a:srgbClr val="1C1C1C"/>
                    </a:solidFill>
                    <a:cs typeface="2  Nazanin" pitchFamily="2" charset="-78"/>
                  </a:endParaRPr>
                </a:p>
              </p:txBody>
            </p:sp>
            <p:sp>
              <p:nvSpPr>
                <p:cNvPr id="50339" name="Freeform 94"/>
                <p:cNvSpPr>
                  <a:spLocks/>
                </p:cNvSpPr>
                <p:nvPr/>
              </p:nvSpPr>
              <p:spPr bwMode="auto">
                <a:xfrm>
                  <a:off x="2595" y="2362"/>
                  <a:ext cx="119" cy="461"/>
                </a:xfrm>
                <a:custGeom>
                  <a:avLst/>
                  <a:gdLst>
                    <a:gd name="T0" fmla="*/ 34 w 358"/>
                    <a:gd name="T1" fmla="*/ 0 h 1383"/>
                    <a:gd name="T2" fmla="*/ 76 w 358"/>
                    <a:gd name="T3" fmla="*/ 57 h 1383"/>
                    <a:gd name="T4" fmla="*/ 93 w 358"/>
                    <a:gd name="T5" fmla="*/ 116 h 1383"/>
                    <a:gd name="T6" fmla="*/ 110 w 358"/>
                    <a:gd name="T7" fmla="*/ 317 h 1383"/>
                    <a:gd name="T8" fmla="*/ 118 w 358"/>
                    <a:gd name="T9" fmla="*/ 451 h 1383"/>
                    <a:gd name="T10" fmla="*/ 118 w 358"/>
                    <a:gd name="T11" fmla="*/ 681 h 1383"/>
                    <a:gd name="T12" fmla="*/ 115 w 358"/>
                    <a:gd name="T13" fmla="*/ 898 h 1383"/>
                    <a:gd name="T14" fmla="*/ 98 w 358"/>
                    <a:gd name="T15" fmla="*/ 1071 h 1383"/>
                    <a:gd name="T16" fmla="*/ 85 w 358"/>
                    <a:gd name="T17" fmla="*/ 1124 h 1383"/>
                    <a:gd name="T18" fmla="*/ 173 w 358"/>
                    <a:gd name="T19" fmla="*/ 1153 h 1383"/>
                    <a:gd name="T20" fmla="*/ 247 w 358"/>
                    <a:gd name="T21" fmla="*/ 1186 h 1383"/>
                    <a:gd name="T22" fmla="*/ 347 w 358"/>
                    <a:gd name="T23" fmla="*/ 1258 h 1383"/>
                    <a:gd name="T24" fmla="*/ 358 w 358"/>
                    <a:gd name="T25" fmla="*/ 1286 h 1383"/>
                    <a:gd name="T26" fmla="*/ 349 w 358"/>
                    <a:gd name="T27" fmla="*/ 1340 h 1383"/>
                    <a:gd name="T28" fmla="*/ 300 w 358"/>
                    <a:gd name="T29" fmla="*/ 1383 h 1383"/>
                    <a:gd name="T30" fmla="*/ 280 w 358"/>
                    <a:gd name="T31" fmla="*/ 1359 h 1383"/>
                    <a:gd name="T32" fmla="*/ 264 w 358"/>
                    <a:gd name="T33" fmla="*/ 1301 h 1383"/>
                    <a:gd name="T34" fmla="*/ 216 w 358"/>
                    <a:gd name="T35" fmla="*/ 1254 h 1383"/>
                    <a:gd name="T36" fmla="*/ 134 w 358"/>
                    <a:gd name="T37" fmla="*/ 1200 h 1383"/>
                    <a:gd name="T38" fmla="*/ 82 w 358"/>
                    <a:gd name="T39" fmla="*/ 1186 h 1383"/>
                    <a:gd name="T40" fmla="*/ 19 w 358"/>
                    <a:gd name="T41" fmla="*/ 1186 h 1383"/>
                    <a:gd name="T42" fmla="*/ 19 w 358"/>
                    <a:gd name="T43" fmla="*/ 1143 h 1383"/>
                    <a:gd name="T44" fmla="*/ 49 w 358"/>
                    <a:gd name="T45" fmla="*/ 1094 h 1383"/>
                    <a:gd name="T46" fmla="*/ 76 w 358"/>
                    <a:gd name="T47" fmla="*/ 941 h 1383"/>
                    <a:gd name="T48" fmla="*/ 85 w 358"/>
                    <a:gd name="T49" fmla="*/ 778 h 1383"/>
                    <a:gd name="T50" fmla="*/ 82 w 358"/>
                    <a:gd name="T51" fmla="*/ 634 h 1383"/>
                    <a:gd name="T52" fmla="*/ 76 w 358"/>
                    <a:gd name="T53" fmla="*/ 451 h 1383"/>
                    <a:gd name="T54" fmla="*/ 59 w 358"/>
                    <a:gd name="T55" fmla="*/ 293 h 1383"/>
                    <a:gd name="T56" fmla="*/ 24 w 358"/>
                    <a:gd name="T57" fmla="*/ 177 h 1383"/>
                    <a:gd name="T58" fmla="*/ 0 w 358"/>
                    <a:gd name="T59" fmla="*/ 72 h 1383"/>
                    <a:gd name="T60" fmla="*/ 7 w 358"/>
                    <a:gd name="T61" fmla="*/ 34 h 1383"/>
                    <a:gd name="T62" fmla="*/ 34 w 358"/>
                    <a:gd name="T63" fmla="*/ 0 h 138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58"/>
                    <a:gd name="T97" fmla="*/ 0 h 1383"/>
                    <a:gd name="T98" fmla="*/ 358 w 358"/>
                    <a:gd name="T99" fmla="*/ 1383 h 138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58" h="1383">
                      <a:moveTo>
                        <a:pt x="34" y="0"/>
                      </a:moveTo>
                      <a:lnTo>
                        <a:pt x="76" y="57"/>
                      </a:lnTo>
                      <a:lnTo>
                        <a:pt x="93" y="116"/>
                      </a:lnTo>
                      <a:lnTo>
                        <a:pt x="110" y="317"/>
                      </a:lnTo>
                      <a:lnTo>
                        <a:pt x="118" y="451"/>
                      </a:lnTo>
                      <a:lnTo>
                        <a:pt x="118" y="681"/>
                      </a:lnTo>
                      <a:lnTo>
                        <a:pt x="115" y="898"/>
                      </a:lnTo>
                      <a:lnTo>
                        <a:pt x="98" y="1071"/>
                      </a:lnTo>
                      <a:lnTo>
                        <a:pt x="85" y="1124"/>
                      </a:lnTo>
                      <a:lnTo>
                        <a:pt x="173" y="1153"/>
                      </a:lnTo>
                      <a:lnTo>
                        <a:pt x="247" y="1186"/>
                      </a:lnTo>
                      <a:lnTo>
                        <a:pt x="347" y="1258"/>
                      </a:lnTo>
                      <a:lnTo>
                        <a:pt x="358" y="1286"/>
                      </a:lnTo>
                      <a:lnTo>
                        <a:pt x="349" y="1340"/>
                      </a:lnTo>
                      <a:lnTo>
                        <a:pt x="300" y="1383"/>
                      </a:lnTo>
                      <a:lnTo>
                        <a:pt x="280" y="1359"/>
                      </a:lnTo>
                      <a:lnTo>
                        <a:pt x="264" y="1301"/>
                      </a:lnTo>
                      <a:lnTo>
                        <a:pt x="216" y="1254"/>
                      </a:lnTo>
                      <a:lnTo>
                        <a:pt x="134" y="1200"/>
                      </a:lnTo>
                      <a:lnTo>
                        <a:pt x="82" y="1186"/>
                      </a:lnTo>
                      <a:lnTo>
                        <a:pt x="19" y="1186"/>
                      </a:lnTo>
                      <a:lnTo>
                        <a:pt x="19" y="1143"/>
                      </a:lnTo>
                      <a:lnTo>
                        <a:pt x="49" y="1094"/>
                      </a:lnTo>
                      <a:lnTo>
                        <a:pt x="76" y="941"/>
                      </a:lnTo>
                      <a:lnTo>
                        <a:pt x="85" y="778"/>
                      </a:lnTo>
                      <a:lnTo>
                        <a:pt x="82" y="634"/>
                      </a:lnTo>
                      <a:lnTo>
                        <a:pt x="76" y="451"/>
                      </a:lnTo>
                      <a:lnTo>
                        <a:pt x="59" y="293"/>
                      </a:lnTo>
                      <a:lnTo>
                        <a:pt x="24" y="177"/>
                      </a:lnTo>
                      <a:lnTo>
                        <a:pt x="0" y="72"/>
                      </a:lnTo>
                      <a:lnTo>
                        <a:pt x="7" y="34"/>
                      </a:lnTo>
                      <a:lnTo>
                        <a:pt x="34" y="0"/>
                      </a:lnTo>
                      <a:close/>
                    </a:path>
                  </a:pathLst>
                </a:custGeom>
                <a:gradFill rotWithShape="0">
                  <a:gsLst>
                    <a:gs pos="0">
                      <a:srgbClr val="004600"/>
                    </a:gs>
                    <a:gs pos="50000">
                      <a:srgbClr val="009900"/>
                    </a:gs>
                    <a:gs pos="100000">
                      <a:srgbClr val="004600"/>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solidFill>
                      <a:srgbClr val="1C1C1C"/>
                    </a:solidFill>
                    <a:cs typeface="2  Nazanin" pitchFamily="2" charset="-78"/>
                  </a:endParaRPr>
                </a:p>
              </p:txBody>
            </p:sp>
            <p:sp>
              <p:nvSpPr>
                <p:cNvPr id="50340" name="Freeform 95"/>
                <p:cNvSpPr>
                  <a:spLocks/>
                </p:cNvSpPr>
                <p:nvPr/>
              </p:nvSpPr>
              <p:spPr bwMode="auto">
                <a:xfrm>
                  <a:off x="2772" y="2362"/>
                  <a:ext cx="110" cy="416"/>
                </a:xfrm>
                <a:custGeom>
                  <a:avLst/>
                  <a:gdLst>
                    <a:gd name="T0" fmla="*/ 0 w 330"/>
                    <a:gd name="T1" fmla="*/ 99 h 1247"/>
                    <a:gd name="T2" fmla="*/ 0 w 330"/>
                    <a:gd name="T3" fmla="*/ 19 h 1247"/>
                    <a:gd name="T4" fmla="*/ 33 w 330"/>
                    <a:gd name="T5" fmla="*/ 0 h 1247"/>
                    <a:gd name="T6" fmla="*/ 86 w 330"/>
                    <a:gd name="T7" fmla="*/ 0 h 1247"/>
                    <a:gd name="T8" fmla="*/ 124 w 330"/>
                    <a:gd name="T9" fmla="*/ 46 h 1247"/>
                    <a:gd name="T10" fmla="*/ 132 w 330"/>
                    <a:gd name="T11" fmla="*/ 88 h 1247"/>
                    <a:gd name="T12" fmla="*/ 124 w 330"/>
                    <a:gd name="T13" fmla="*/ 179 h 1247"/>
                    <a:gd name="T14" fmla="*/ 99 w 330"/>
                    <a:gd name="T15" fmla="*/ 292 h 1247"/>
                    <a:gd name="T16" fmla="*/ 86 w 330"/>
                    <a:gd name="T17" fmla="*/ 467 h 1247"/>
                    <a:gd name="T18" fmla="*/ 80 w 330"/>
                    <a:gd name="T19" fmla="*/ 581 h 1247"/>
                    <a:gd name="T20" fmla="*/ 80 w 330"/>
                    <a:gd name="T21" fmla="*/ 600 h 1247"/>
                    <a:gd name="T22" fmla="*/ 91 w 330"/>
                    <a:gd name="T23" fmla="*/ 759 h 1247"/>
                    <a:gd name="T24" fmla="*/ 110 w 330"/>
                    <a:gd name="T25" fmla="*/ 850 h 1247"/>
                    <a:gd name="T26" fmla="*/ 124 w 330"/>
                    <a:gd name="T27" fmla="*/ 922 h 1247"/>
                    <a:gd name="T28" fmla="*/ 121 w 330"/>
                    <a:gd name="T29" fmla="*/ 952 h 1247"/>
                    <a:gd name="T30" fmla="*/ 171 w 330"/>
                    <a:gd name="T31" fmla="*/ 1035 h 1247"/>
                    <a:gd name="T32" fmla="*/ 223 w 330"/>
                    <a:gd name="T33" fmla="*/ 1088 h 1247"/>
                    <a:gd name="T34" fmla="*/ 281 w 330"/>
                    <a:gd name="T35" fmla="*/ 1137 h 1247"/>
                    <a:gd name="T36" fmla="*/ 330 w 330"/>
                    <a:gd name="T37" fmla="*/ 1161 h 1247"/>
                    <a:gd name="T38" fmla="*/ 330 w 330"/>
                    <a:gd name="T39" fmla="*/ 1202 h 1247"/>
                    <a:gd name="T40" fmla="*/ 303 w 330"/>
                    <a:gd name="T41" fmla="*/ 1236 h 1247"/>
                    <a:gd name="T42" fmla="*/ 239 w 330"/>
                    <a:gd name="T43" fmla="*/ 1247 h 1247"/>
                    <a:gd name="T44" fmla="*/ 193 w 330"/>
                    <a:gd name="T45" fmla="*/ 1225 h 1247"/>
                    <a:gd name="T46" fmla="*/ 193 w 330"/>
                    <a:gd name="T47" fmla="*/ 1194 h 1247"/>
                    <a:gd name="T48" fmla="*/ 155 w 330"/>
                    <a:gd name="T49" fmla="*/ 1088 h 1247"/>
                    <a:gd name="T50" fmla="*/ 91 w 330"/>
                    <a:gd name="T51" fmla="*/ 1032 h 1247"/>
                    <a:gd name="T52" fmla="*/ 45 w 330"/>
                    <a:gd name="T53" fmla="*/ 974 h 1247"/>
                    <a:gd name="T54" fmla="*/ 11 w 330"/>
                    <a:gd name="T55" fmla="*/ 944 h 1247"/>
                    <a:gd name="T56" fmla="*/ 22 w 330"/>
                    <a:gd name="T57" fmla="*/ 906 h 1247"/>
                    <a:gd name="T58" fmla="*/ 41 w 330"/>
                    <a:gd name="T59" fmla="*/ 804 h 1247"/>
                    <a:gd name="T60" fmla="*/ 41 w 330"/>
                    <a:gd name="T61" fmla="*/ 611 h 1247"/>
                    <a:gd name="T62" fmla="*/ 33 w 330"/>
                    <a:gd name="T63" fmla="*/ 474 h 1247"/>
                    <a:gd name="T64" fmla="*/ 33 w 330"/>
                    <a:gd name="T65" fmla="*/ 338 h 1247"/>
                    <a:gd name="T66" fmla="*/ 30 w 330"/>
                    <a:gd name="T67" fmla="*/ 190 h 1247"/>
                    <a:gd name="T68" fmla="*/ 0 w 330"/>
                    <a:gd name="T69" fmla="*/ 99 h 124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30"/>
                    <a:gd name="T106" fmla="*/ 0 h 1247"/>
                    <a:gd name="T107" fmla="*/ 330 w 330"/>
                    <a:gd name="T108" fmla="*/ 1247 h 124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30" h="1247">
                      <a:moveTo>
                        <a:pt x="0" y="99"/>
                      </a:moveTo>
                      <a:lnTo>
                        <a:pt x="0" y="19"/>
                      </a:lnTo>
                      <a:lnTo>
                        <a:pt x="33" y="0"/>
                      </a:lnTo>
                      <a:lnTo>
                        <a:pt x="86" y="0"/>
                      </a:lnTo>
                      <a:lnTo>
                        <a:pt x="124" y="46"/>
                      </a:lnTo>
                      <a:lnTo>
                        <a:pt x="132" y="88"/>
                      </a:lnTo>
                      <a:lnTo>
                        <a:pt x="124" y="179"/>
                      </a:lnTo>
                      <a:lnTo>
                        <a:pt x="99" y="292"/>
                      </a:lnTo>
                      <a:lnTo>
                        <a:pt x="86" y="467"/>
                      </a:lnTo>
                      <a:lnTo>
                        <a:pt x="80" y="581"/>
                      </a:lnTo>
                      <a:lnTo>
                        <a:pt x="80" y="600"/>
                      </a:lnTo>
                      <a:lnTo>
                        <a:pt x="91" y="759"/>
                      </a:lnTo>
                      <a:lnTo>
                        <a:pt x="110" y="850"/>
                      </a:lnTo>
                      <a:lnTo>
                        <a:pt x="124" y="922"/>
                      </a:lnTo>
                      <a:lnTo>
                        <a:pt x="121" y="952"/>
                      </a:lnTo>
                      <a:lnTo>
                        <a:pt x="171" y="1035"/>
                      </a:lnTo>
                      <a:lnTo>
                        <a:pt x="223" y="1088"/>
                      </a:lnTo>
                      <a:lnTo>
                        <a:pt x="281" y="1137"/>
                      </a:lnTo>
                      <a:lnTo>
                        <a:pt x="330" y="1161"/>
                      </a:lnTo>
                      <a:lnTo>
                        <a:pt x="330" y="1202"/>
                      </a:lnTo>
                      <a:lnTo>
                        <a:pt x="303" y="1236"/>
                      </a:lnTo>
                      <a:lnTo>
                        <a:pt x="239" y="1247"/>
                      </a:lnTo>
                      <a:lnTo>
                        <a:pt x="193" y="1225"/>
                      </a:lnTo>
                      <a:lnTo>
                        <a:pt x="193" y="1194"/>
                      </a:lnTo>
                      <a:lnTo>
                        <a:pt x="155" y="1088"/>
                      </a:lnTo>
                      <a:lnTo>
                        <a:pt x="91" y="1032"/>
                      </a:lnTo>
                      <a:lnTo>
                        <a:pt x="45" y="974"/>
                      </a:lnTo>
                      <a:lnTo>
                        <a:pt x="11" y="944"/>
                      </a:lnTo>
                      <a:lnTo>
                        <a:pt x="22" y="906"/>
                      </a:lnTo>
                      <a:lnTo>
                        <a:pt x="41" y="804"/>
                      </a:lnTo>
                      <a:lnTo>
                        <a:pt x="41" y="611"/>
                      </a:lnTo>
                      <a:lnTo>
                        <a:pt x="33" y="474"/>
                      </a:lnTo>
                      <a:lnTo>
                        <a:pt x="33" y="338"/>
                      </a:lnTo>
                      <a:lnTo>
                        <a:pt x="30" y="190"/>
                      </a:lnTo>
                      <a:lnTo>
                        <a:pt x="0" y="99"/>
                      </a:lnTo>
                      <a:close/>
                    </a:path>
                  </a:pathLst>
                </a:custGeom>
                <a:gradFill rotWithShape="0">
                  <a:gsLst>
                    <a:gs pos="0">
                      <a:srgbClr val="004600"/>
                    </a:gs>
                    <a:gs pos="50000">
                      <a:srgbClr val="009900"/>
                    </a:gs>
                    <a:gs pos="100000">
                      <a:srgbClr val="004600"/>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solidFill>
                      <a:srgbClr val="1C1C1C"/>
                    </a:solidFill>
                    <a:cs typeface="2  Nazanin" pitchFamily="2" charset="-78"/>
                  </a:endParaRPr>
                </a:p>
              </p:txBody>
            </p:sp>
          </p:grpSp>
        </p:grpSp>
        <p:grpSp>
          <p:nvGrpSpPr>
            <p:cNvPr id="12" name="Group 196"/>
            <p:cNvGrpSpPr>
              <a:grpSpLocks/>
            </p:cNvGrpSpPr>
            <p:nvPr/>
          </p:nvGrpSpPr>
          <p:grpSpPr bwMode="auto">
            <a:xfrm>
              <a:off x="1176338" y="228600"/>
              <a:ext cx="5376862" cy="1752600"/>
              <a:chOff x="261" y="48"/>
              <a:chExt cx="3387" cy="1104"/>
            </a:xfrm>
          </p:grpSpPr>
          <p:grpSp>
            <p:nvGrpSpPr>
              <p:cNvPr id="13" name="Group 96"/>
              <p:cNvGrpSpPr>
                <a:grpSpLocks/>
              </p:cNvGrpSpPr>
              <p:nvPr/>
            </p:nvGrpSpPr>
            <p:grpSpPr bwMode="auto">
              <a:xfrm>
                <a:off x="261" y="336"/>
                <a:ext cx="219" cy="768"/>
                <a:chOff x="2538" y="1879"/>
                <a:chExt cx="246" cy="944"/>
              </a:xfrm>
            </p:grpSpPr>
            <p:sp>
              <p:nvSpPr>
                <p:cNvPr id="50322" name="Freeform 97"/>
                <p:cNvSpPr>
                  <a:spLocks/>
                </p:cNvSpPr>
                <p:nvPr/>
              </p:nvSpPr>
              <p:spPr bwMode="auto">
                <a:xfrm>
                  <a:off x="2611" y="1879"/>
                  <a:ext cx="159" cy="204"/>
                </a:xfrm>
                <a:custGeom>
                  <a:avLst/>
                  <a:gdLst>
                    <a:gd name="T0" fmla="*/ 0 w 477"/>
                    <a:gd name="T1" fmla="*/ 258 h 613"/>
                    <a:gd name="T2" fmla="*/ 35 w 477"/>
                    <a:gd name="T3" fmla="*/ 133 h 613"/>
                    <a:gd name="T4" fmla="*/ 80 w 477"/>
                    <a:gd name="T5" fmla="*/ 69 h 613"/>
                    <a:gd name="T6" fmla="*/ 137 w 477"/>
                    <a:gd name="T7" fmla="*/ 23 h 613"/>
                    <a:gd name="T8" fmla="*/ 194 w 477"/>
                    <a:gd name="T9" fmla="*/ 0 h 613"/>
                    <a:gd name="T10" fmla="*/ 270 w 477"/>
                    <a:gd name="T11" fmla="*/ 7 h 613"/>
                    <a:gd name="T12" fmla="*/ 319 w 477"/>
                    <a:gd name="T13" fmla="*/ 57 h 613"/>
                    <a:gd name="T14" fmla="*/ 364 w 477"/>
                    <a:gd name="T15" fmla="*/ 148 h 613"/>
                    <a:gd name="T16" fmla="*/ 383 w 477"/>
                    <a:gd name="T17" fmla="*/ 270 h 613"/>
                    <a:gd name="T18" fmla="*/ 383 w 477"/>
                    <a:gd name="T19" fmla="*/ 408 h 613"/>
                    <a:gd name="T20" fmla="*/ 474 w 477"/>
                    <a:gd name="T21" fmla="*/ 502 h 613"/>
                    <a:gd name="T22" fmla="*/ 477 w 477"/>
                    <a:gd name="T23" fmla="*/ 545 h 613"/>
                    <a:gd name="T24" fmla="*/ 463 w 477"/>
                    <a:gd name="T25" fmla="*/ 548 h 613"/>
                    <a:gd name="T26" fmla="*/ 375 w 477"/>
                    <a:gd name="T27" fmla="*/ 464 h 613"/>
                    <a:gd name="T28" fmla="*/ 349 w 477"/>
                    <a:gd name="T29" fmla="*/ 525 h 613"/>
                    <a:gd name="T30" fmla="*/ 296 w 477"/>
                    <a:gd name="T31" fmla="*/ 578 h 613"/>
                    <a:gd name="T32" fmla="*/ 247 w 477"/>
                    <a:gd name="T33" fmla="*/ 605 h 613"/>
                    <a:gd name="T34" fmla="*/ 167 w 477"/>
                    <a:gd name="T35" fmla="*/ 613 h 613"/>
                    <a:gd name="T36" fmla="*/ 65 w 477"/>
                    <a:gd name="T37" fmla="*/ 570 h 613"/>
                    <a:gd name="T38" fmla="*/ 19 w 477"/>
                    <a:gd name="T39" fmla="*/ 479 h 613"/>
                    <a:gd name="T40" fmla="*/ 0 w 477"/>
                    <a:gd name="T41" fmla="*/ 389 h 613"/>
                    <a:gd name="T42" fmla="*/ 0 w 477"/>
                    <a:gd name="T43" fmla="*/ 258 h 61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77"/>
                    <a:gd name="T67" fmla="*/ 0 h 613"/>
                    <a:gd name="T68" fmla="*/ 477 w 477"/>
                    <a:gd name="T69" fmla="*/ 613 h 61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77" h="613">
                      <a:moveTo>
                        <a:pt x="0" y="258"/>
                      </a:moveTo>
                      <a:lnTo>
                        <a:pt x="35" y="133"/>
                      </a:lnTo>
                      <a:lnTo>
                        <a:pt x="80" y="69"/>
                      </a:lnTo>
                      <a:lnTo>
                        <a:pt x="137" y="23"/>
                      </a:lnTo>
                      <a:lnTo>
                        <a:pt x="194" y="0"/>
                      </a:lnTo>
                      <a:lnTo>
                        <a:pt x="270" y="7"/>
                      </a:lnTo>
                      <a:lnTo>
                        <a:pt x="319" y="57"/>
                      </a:lnTo>
                      <a:lnTo>
                        <a:pt x="364" y="148"/>
                      </a:lnTo>
                      <a:lnTo>
                        <a:pt x="383" y="270"/>
                      </a:lnTo>
                      <a:lnTo>
                        <a:pt x="383" y="408"/>
                      </a:lnTo>
                      <a:lnTo>
                        <a:pt x="474" y="502"/>
                      </a:lnTo>
                      <a:lnTo>
                        <a:pt x="477" y="545"/>
                      </a:lnTo>
                      <a:lnTo>
                        <a:pt x="463" y="548"/>
                      </a:lnTo>
                      <a:lnTo>
                        <a:pt x="375" y="464"/>
                      </a:lnTo>
                      <a:lnTo>
                        <a:pt x="349" y="525"/>
                      </a:lnTo>
                      <a:lnTo>
                        <a:pt x="296" y="578"/>
                      </a:lnTo>
                      <a:lnTo>
                        <a:pt x="247" y="605"/>
                      </a:lnTo>
                      <a:lnTo>
                        <a:pt x="167" y="613"/>
                      </a:lnTo>
                      <a:lnTo>
                        <a:pt x="65" y="570"/>
                      </a:lnTo>
                      <a:lnTo>
                        <a:pt x="19" y="479"/>
                      </a:lnTo>
                      <a:lnTo>
                        <a:pt x="0" y="389"/>
                      </a:lnTo>
                      <a:lnTo>
                        <a:pt x="0" y="258"/>
                      </a:lnTo>
                      <a:close/>
                    </a:path>
                  </a:pathLst>
                </a:custGeom>
                <a:gradFill rotWithShape="0">
                  <a:gsLst>
                    <a:gs pos="0">
                      <a:srgbClr val="004600"/>
                    </a:gs>
                    <a:gs pos="50000">
                      <a:srgbClr val="009900"/>
                    </a:gs>
                    <a:gs pos="100000">
                      <a:srgbClr val="004600"/>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solidFill>
                      <a:srgbClr val="1C1C1C"/>
                    </a:solidFill>
                    <a:cs typeface="2  Nazanin" pitchFamily="2" charset="-78"/>
                  </a:endParaRPr>
                </a:p>
              </p:txBody>
            </p:sp>
            <p:sp>
              <p:nvSpPr>
                <p:cNvPr id="50323" name="Freeform 98"/>
                <p:cNvSpPr>
                  <a:spLocks/>
                </p:cNvSpPr>
                <p:nvPr/>
              </p:nvSpPr>
              <p:spPr bwMode="auto">
                <a:xfrm>
                  <a:off x="2594" y="2098"/>
                  <a:ext cx="142" cy="329"/>
                </a:xfrm>
                <a:custGeom>
                  <a:avLst/>
                  <a:gdLst>
                    <a:gd name="T0" fmla="*/ 62 w 426"/>
                    <a:gd name="T1" fmla="*/ 64 h 987"/>
                    <a:gd name="T2" fmla="*/ 115 w 426"/>
                    <a:gd name="T3" fmla="*/ 22 h 987"/>
                    <a:gd name="T4" fmla="*/ 176 w 426"/>
                    <a:gd name="T5" fmla="*/ 7 h 987"/>
                    <a:gd name="T6" fmla="*/ 233 w 426"/>
                    <a:gd name="T7" fmla="*/ 0 h 987"/>
                    <a:gd name="T8" fmla="*/ 309 w 426"/>
                    <a:gd name="T9" fmla="*/ 11 h 987"/>
                    <a:gd name="T10" fmla="*/ 393 w 426"/>
                    <a:gd name="T11" fmla="*/ 64 h 987"/>
                    <a:gd name="T12" fmla="*/ 426 w 426"/>
                    <a:gd name="T13" fmla="*/ 158 h 987"/>
                    <a:gd name="T14" fmla="*/ 426 w 426"/>
                    <a:gd name="T15" fmla="*/ 303 h 987"/>
                    <a:gd name="T16" fmla="*/ 423 w 426"/>
                    <a:gd name="T17" fmla="*/ 440 h 987"/>
                    <a:gd name="T18" fmla="*/ 381 w 426"/>
                    <a:gd name="T19" fmla="*/ 649 h 987"/>
                    <a:gd name="T20" fmla="*/ 346 w 426"/>
                    <a:gd name="T21" fmla="*/ 819 h 987"/>
                    <a:gd name="T22" fmla="*/ 309 w 426"/>
                    <a:gd name="T23" fmla="*/ 929 h 987"/>
                    <a:gd name="T24" fmla="*/ 230 w 426"/>
                    <a:gd name="T25" fmla="*/ 987 h 987"/>
                    <a:gd name="T26" fmla="*/ 115 w 426"/>
                    <a:gd name="T27" fmla="*/ 974 h 987"/>
                    <a:gd name="T28" fmla="*/ 58 w 426"/>
                    <a:gd name="T29" fmla="*/ 888 h 987"/>
                    <a:gd name="T30" fmla="*/ 24 w 426"/>
                    <a:gd name="T31" fmla="*/ 759 h 987"/>
                    <a:gd name="T32" fmla="*/ 5 w 426"/>
                    <a:gd name="T33" fmla="*/ 614 h 987"/>
                    <a:gd name="T34" fmla="*/ 0 w 426"/>
                    <a:gd name="T35" fmla="*/ 397 h 987"/>
                    <a:gd name="T36" fmla="*/ 16 w 426"/>
                    <a:gd name="T37" fmla="*/ 246 h 987"/>
                    <a:gd name="T38" fmla="*/ 39 w 426"/>
                    <a:gd name="T39" fmla="*/ 110 h 987"/>
                    <a:gd name="T40" fmla="*/ 62 w 426"/>
                    <a:gd name="T41" fmla="*/ 64 h 98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26"/>
                    <a:gd name="T64" fmla="*/ 0 h 987"/>
                    <a:gd name="T65" fmla="*/ 426 w 426"/>
                    <a:gd name="T66" fmla="*/ 987 h 98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26" h="987">
                      <a:moveTo>
                        <a:pt x="62" y="64"/>
                      </a:moveTo>
                      <a:lnTo>
                        <a:pt x="115" y="22"/>
                      </a:lnTo>
                      <a:lnTo>
                        <a:pt x="176" y="7"/>
                      </a:lnTo>
                      <a:lnTo>
                        <a:pt x="233" y="0"/>
                      </a:lnTo>
                      <a:lnTo>
                        <a:pt x="309" y="11"/>
                      </a:lnTo>
                      <a:lnTo>
                        <a:pt x="393" y="64"/>
                      </a:lnTo>
                      <a:lnTo>
                        <a:pt x="426" y="158"/>
                      </a:lnTo>
                      <a:lnTo>
                        <a:pt x="426" y="303"/>
                      </a:lnTo>
                      <a:lnTo>
                        <a:pt x="423" y="440"/>
                      </a:lnTo>
                      <a:lnTo>
                        <a:pt x="381" y="649"/>
                      </a:lnTo>
                      <a:lnTo>
                        <a:pt x="346" y="819"/>
                      </a:lnTo>
                      <a:lnTo>
                        <a:pt x="309" y="929"/>
                      </a:lnTo>
                      <a:lnTo>
                        <a:pt x="230" y="987"/>
                      </a:lnTo>
                      <a:lnTo>
                        <a:pt x="115" y="974"/>
                      </a:lnTo>
                      <a:lnTo>
                        <a:pt x="58" y="888"/>
                      </a:lnTo>
                      <a:lnTo>
                        <a:pt x="24" y="759"/>
                      </a:lnTo>
                      <a:lnTo>
                        <a:pt x="5" y="614"/>
                      </a:lnTo>
                      <a:lnTo>
                        <a:pt x="0" y="397"/>
                      </a:lnTo>
                      <a:lnTo>
                        <a:pt x="16" y="246"/>
                      </a:lnTo>
                      <a:lnTo>
                        <a:pt x="39" y="110"/>
                      </a:lnTo>
                      <a:lnTo>
                        <a:pt x="62" y="64"/>
                      </a:lnTo>
                      <a:close/>
                    </a:path>
                  </a:pathLst>
                </a:custGeom>
                <a:gradFill rotWithShape="0">
                  <a:gsLst>
                    <a:gs pos="0">
                      <a:srgbClr val="004600"/>
                    </a:gs>
                    <a:gs pos="50000">
                      <a:srgbClr val="009900"/>
                    </a:gs>
                    <a:gs pos="100000">
                      <a:srgbClr val="004600"/>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solidFill>
                      <a:srgbClr val="1C1C1C"/>
                    </a:solidFill>
                    <a:cs typeface="2  Nazanin" pitchFamily="2" charset="-78"/>
                  </a:endParaRPr>
                </a:p>
              </p:txBody>
            </p:sp>
            <p:sp>
              <p:nvSpPr>
                <p:cNvPr id="50324" name="Freeform 99"/>
                <p:cNvSpPr>
                  <a:spLocks/>
                </p:cNvSpPr>
                <p:nvPr/>
              </p:nvSpPr>
              <p:spPr bwMode="auto">
                <a:xfrm>
                  <a:off x="2538" y="2098"/>
                  <a:ext cx="83" cy="405"/>
                </a:xfrm>
                <a:custGeom>
                  <a:avLst/>
                  <a:gdLst>
                    <a:gd name="T0" fmla="*/ 171 w 250"/>
                    <a:gd name="T1" fmla="*/ 8 h 1214"/>
                    <a:gd name="T2" fmla="*/ 231 w 250"/>
                    <a:gd name="T3" fmla="*/ 0 h 1214"/>
                    <a:gd name="T4" fmla="*/ 250 w 250"/>
                    <a:gd name="T5" fmla="*/ 54 h 1214"/>
                    <a:gd name="T6" fmla="*/ 219 w 250"/>
                    <a:gd name="T7" fmla="*/ 122 h 1214"/>
                    <a:gd name="T8" fmla="*/ 174 w 250"/>
                    <a:gd name="T9" fmla="*/ 159 h 1214"/>
                    <a:gd name="T10" fmla="*/ 136 w 250"/>
                    <a:gd name="T11" fmla="*/ 250 h 1214"/>
                    <a:gd name="T12" fmla="*/ 91 w 250"/>
                    <a:gd name="T13" fmla="*/ 373 h 1214"/>
                    <a:gd name="T14" fmla="*/ 72 w 250"/>
                    <a:gd name="T15" fmla="*/ 486 h 1214"/>
                    <a:gd name="T16" fmla="*/ 60 w 250"/>
                    <a:gd name="T17" fmla="*/ 679 h 1214"/>
                    <a:gd name="T18" fmla="*/ 72 w 250"/>
                    <a:gd name="T19" fmla="*/ 861 h 1214"/>
                    <a:gd name="T20" fmla="*/ 94 w 250"/>
                    <a:gd name="T21" fmla="*/ 945 h 1214"/>
                    <a:gd name="T22" fmla="*/ 78 w 250"/>
                    <a:gd name="T23" fmla="*/ 1036 h 1214"/>
                    <a:gd name="T24" fmla="*/ 60 w 250"/>
                    <a:gd name="T25" fmla="*/ 1104 h 1214"/>
                    <a:gd name="T26" fmla="*/ 67 w 250"/>
                    <a:gd name="T27" fmla="*/ 1214 h 1214"/>
                    <a:gd name="T28" fmla="*/ 37 w 250"/>
                    <a:gd name="T29" fmla="*/ 1206 h 1214"/>
                    <a:gd name="T30" fmla="*/ 11 w 250"/>
                    <a:gd name="T31" fmla="*/ 1116 h 1214"/>
                    <a:gd name="T32" fmla="*/ 0 w 250"/>
                    <a:gd name="T33" fmla="*/ 1036 h 1214"/>
                    <a:gd name="T34" fmla="*/ 33 w 250"/>
                    <a:gd name="T35" fmla="*/ 929 h 1214"/>
                    <a:gd name="T36" fmla="*/ 22 w 250"/>
                    <a:gd name="T37" fmla="*/ 830 h 1214"/>
                    <a:gd name="T38" fmla="*/ 11 w 250"/>
                    <a:gd name="T39" fmla="*/ 671 h 1214"/>
                    <a:gd name="T40" fmla="*/ 11 w 250"/>
                    <a:gd name="T41" fmla="*/ 478 h 1214"/>
                    <a:gd name="T42" fmla="*/ 33 w 250"/>
                    <a:gd name="T43" fmla="*/ 274 h 1214"/>
                    <a:gd name="T44" fmla="*/ 72 w 250"/>
                    <a:gd name="T45" fmla="*/ 122 h 1214"/>
                    <a:gd name="T46" fmla="*/ 113 w 250"/>
                    <a:gd name="T47" fmla="*/ 43 h 1214"/>
                    <a:gd name="T48" fmla="*/ 171 w 250"/>
                    <a:gd name="T49" fmla="*/ 8 h 121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50"/>
                    <a:gd name="T76" fmla="*/ 0 h 1214"/>
                    <a:gd name="T77" fmla="*/ 250 w 250"/>
                    <a:gd name="T78" fmla="*/ 1214 h 121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50" h="1214">
                      <a:moveTo>
                        <a:pt x="171" y="8"/>
                      </a:moveTo>
                      <a:lnTo>
                        <a:pt x="231" y="0"/>
                      </a:lnTo>
                      <a:lnTo>
                        <a:pt x="250" y="54"/>
                      </a:lnTo>
                      <a:lnTo>
                        <a:pt x="219" y="122"/>
                      </a:lnTo>
                      <a:lnTo>
                        <a:pt x="174" y="159"/>
                      </a:lnTo>
                      <a:lnTo>
                        <a:pt x="136" y="250"/>
                      </a:lnTo>
                      <a:lnTo>
                        <a:pt x="91" y="373"/>
                      </a:lnTo>
                      <a:lnTo>
                        <a:pt x="72" y="486"/>
                      </a:lnTo>
                      <a:lnTo>
                        <a:pt x="60" y="679"/>
                      </a:lnTo>
                      <a:lnTo>
                        <a:pt x="72" y="861"/>
                      </a:lnTo>
                      <a:lnTo>
                        <a:pt x="94" y="945"/>
                      </a:lnTo>
                      <a:lnTo>
                        <a:pt x="78" y="1036"/>
                      </a:lnTo>
                      <a:lnTo>
                        <a:pt x="60" y="1104"/>
                      </a:lnTo>
                      <a:lnTo>
                        <a:pt x="67" y="1214"/>
                      </a:lnTo>
                      <a:lnTo>
                        <a:pt x="37" y="1206"/>
                      </a:lnTo>
                      <a:lnTo>
                        <a:pt x="11" y="1116"/>
                      </a:lnTo>
                      <a:lnTo>
                        <a:pt x="0" y="1036"/>
                      </a:lnTo>
                      <a:lnTo>
                        <a:pt x="33" y="929"/>
                      </a:lnTo>
                      <a:lnTo>
                        <a:pt x="22" y="830"/>
                      </a:lnTo>
                      <a:lnTo>
                        <a:pt x="11" y="671"/>
                      </a:lnTo>
                      <a:lnTo>
                        <a:pt x="11" y="478"/>
                      </a:lnTo>
                      <a:lnTo>
                        <a:pt x="33" y="274"/>
                      </a:lnTo>
                      <a:lnTo>
                        <a:pt x="72" y="122"/>
                      </a:lnTo>
                      <a:lnTo>
                        <a:pt x="113" y="43"/>
                      </a:lnTo>
                      <a:lnTo>
                        <a:pt x="171" y="8"/>
                      </a:lnTo>
                      <a:close/>
                    </a:path>
                  </a:pathLst>
                </a:custGeom>
                <a:gradFill rotWithShape="0">
                  <a:gsLst>
                    <a:gs pos="0">
                      <a:srgbClr val="004600"/>
                    </a:gs>
                    <a:gs pos="50000">
                      <a:srgbClr val="009900"/>
                    </a:gs>
                    <a:gs pos="100000">
                      <a:srgbClr val="004600"/>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solidFill>
                      <a:srgbClr val="1C1C1C"/>
                    </a:solidFill>
                    <a:cs typeface="2  Nazanin" pitchFamily="2" charset="-78"/>
                  </a:endParaRPr>
                </a:p>
              </p:txBody>
            </p:sp>
            <p:sp>
              <p:nvSpPr>
                <p:cNvPr id="50325" name="Freeform 100"/>
                <p:cNvSpPr>
                  <a:spLocks/>
                </p:cNvSpPr>
                <p:nvPr/>
              </p:nvSpPr>
              <p:spPr bwMode="auto">
                <a:xfrm>
                  <a:off x="2720" y="2108"/>
                  <a:ext cx="53" cy="385"/>
                </a:xfrm>
                <a:custGeom>
                  <a:avLst/>
                  <a:gdLst>
                    <a:gd name="T0" fmla="*/ 3 w 159"/>
                    <a:gd name="T1" fmla="*/ 4 h 1154"/>
                    <a:gd name="T2" fmla="*/ 68 w 159"/>
                    <a:gd name="T3" fmla="*/ 0 h 1154"/>
                    <a:gd name="T4" fmla="*/ 113 w 159"/>
                    <a:gd name="T5" fmla="*/ 91 h 1154"/>
                    <a:gd name="T6" fmla="*/ 159 w 159"/>
                    <a:gd name="T7" fmla="*/ 342 h 1154"/>
                    <a:gd name="T8" fmla="*/ 159 w 159"/>
                    <a:gd name="T9" fmla="*/ 630 h 1154"/>
                    <a:gd name="T10" fmla="*/ 137 w 159"/>
                    <a:gd name="T11" fmla="*/ 877 h 1154"/>
                    <a:gd name="T12" fmla="*/ 159 w 159"/>
                    <a:gd name="T13" fmla="*/ 961 h 1154"/>
                    <a:gd name="T14" fmla="*/ 159 w 159"/>
                    <a:gd name="T15" fmla="*/ 1074 h 1154"/>
                    <a:gd name="T16" fmla="*/ 137 w 159"/>
                    <a:gd name="T17" fmla="*/ 1154 h 1154"/>
                    <a:gd name="T18" fmla="*/ 107 w 159"/>
                    <a:gd name="T19" fmla="*/ 1082 h 1154"/>
                    <a:gd name="T20" fmla="*/ 91 w 159"/>
                    <a:gd name="T21" fmla="*/ 972 h 1154"/>
                    <a:gd name="T22" fmla="*/ 57 w 159"/>
                    <a:gd name="T23" fmla="*/ 888 h 1154"/>
                    <a:gd name="T24" fmla="*/ 95 w 159"/>
                    <a:gd name="T25" fmla="*/ 813 h 1154"/>
                    <a:gd name="T26" fmla="*/ 118 w 159"/>
                    <a:gd name="T27" fmla="*/ 630 h 1154"/>
                    <a:gd name="T28" fmla="*/ 118 w 159"/>
                    <a:gd name="T29" fmla="*/ 459 h 1154"/>
                    <a:gd name="T30" fmla="*/ 95 w 159"/>
                    <a:gd name="T31" fmla="*/ 289 h 1154"/>
                    <a:gd name="T32" fmla="*/ 49 w 159"/>
                    <a:gd name="T33" fmla="*/ 163 h 1154"/>
                    <a:gd name="T34" fmla="*/ 0 w 159"/>
                    <a:gd name="T35" fmla="*/ 102 h 1154"/>
                    <a:gd name="T36" fmla="*/ 3 w 159"/>
                    <a:gd name="T37" fmla="*/ 4 h 115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59"/>
                    <a:gd name="T58" fmla="*/ 0 h 1154"/>
                    <a:gd name="T59" fmla="*/ 159 w 159"/>
                    <a:gd name="T60" fmla="*/ 1154 h 115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59" h="1154">
                      <a:moveTo>
                        <a:pt x="3" y="4"/>
                      </a:moveTo>
                      <a:lnTo>
                        <a:pt x="68" y="0"/>
                      </a:lnTo>
                      <a:lnTo>
                        <a:pt x="113" y="91"/>
                      </a:lnTo>
                      <a:lnTo>
                        <a:pt x="159" y="342"/>
                      </a:lnTo>
                      <a:lnTo>
                        <a:pt x="159" y="630"/>
                      </a:lnTo>
                      <a:lnTo>
                        <a:pt x="137" y="877"/>
                      </a:lnTo>
                      <a:lnTo>
                        <a:pt x="159" y="961"/>
                      </a:lnTo>
                      <a:lnTo>
                        <a:pt x="159" y="1074"/>
                      </a:lnTo>
                      <a:lnTo>
                        <a:pt x="137" y="1154"/>
                      </a:lnTo>
                      <a:lnTo>
                        <a:pt x="107" y="1082"/>
                      </a:lnTo>
                      <a:lnTo>
                        <a:pt x="91" y="972"/>
                      </a:lnTo>
                      <a:lnTo>
                        <a:pt x="57" y="888"/>
                      </a:lnTo>
                      <a:lnTo>
                        <a:pt x="95" y="813"/>
                      </a:lnTo>
                      <a:lnTo>
                        <a:pt x="118" y="630"/>
                      </a:lnTo>
                      <a:lnTo>
                        <a:pt x="118" y="459"/>
                      </a:lnTo>
                      <a:lnTo>
                        <a:pt x="95" y="289"/>
                      </a:lnTo>
                      <a:lnTo>
                        <a:pt x="49" y="163"/>
                      </a:lnTo>
                      <a:lnTo>
                        <a:pt x="0" y="102"/>
                      </a:lnTo>
                      <a:lnTo>
                        <a:pt x="3" y="4"/>
                      </a:lnTo>
                      <a:close/>
                    </a:path>
                  </a:pathLst>
                </a:custGeom>
                <a:gradFill rotWithShape="0">
                  <a:gsLst>
                    <a:gs pos="0">
                      <a:srgbClr val="004600"/>
                    </a:gs>
                    <a:gs pos="50000">
                      <a:srgbClr val="009900"/>
                    </a:gs>
                    <a:gs pos="100000">
                      <a:srgbClr val="004600"/>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solidFill>
                      <a:srgbClr val="1C1C1C"/>
                    </a:solidFill>
                    <a:cs typeface="2  Nazanin" pitchFamily="2" charset="-78"/>
                  </a:endParaRPr>
                </a:p>
              </p:txBody>
            </p:sp>
            <p:sp>
              <p:nvSpPr>
                <p:cNvPr id="50326" name="Freeform 101"/>
                <p:cNvSpPr>
                  <a:spLocks/>
                </p:cNvSpPr>
                <p:nvPr/>
              </p:nvSpPr>
              <p:spPr bwMode="auto">
                <a:xfrm>
                  <a:off x="2595" y="2362"/>
                  <a:ext cx="119" cy="461"/>
                </a:xfrm>
                <a:custGeom>
                  <a:avLst/>
                  <a:gdLst>
                    <a:gd name="T0" fmla="*/ 34 w 358"/>
                    <a:gd name="T1" fmla="*/ 0 h 1383"/>
                    <a:gd name="T2" fmla="*/ 76 w 358"/>
                    <a:gd name="T3" fmla="*/ 57 h 1383"/>
                    <a:gd name="T4" fmla="*/ 93 w 358"/>
                    <a:gd name="T5" fmla="*/ 116 h 1383"/>
                    <a:gd name="T6" fmla="*/ 110 w 358"/>
                    <a:gd name="T7" fmla="*/ 317 h 1383"/>
                    <a:gd name="T8" fmla="*/ 118 w 358"/>
                    <a:gd name="T9" fmla="*/ 451 h 1383"/>
                    <a:gd name="T10" fmla="*/ 118 w 358"/>
                    <a:gd name="T11" fmla="*/ 681 h 1383"/>
                    <a:gd name="T12" fmla="*/ 115 w 358"/>
                    <a:gd name="T13" fmla="*/ 898 h 1383"/>
                    <a:gd name="T14" fmla="*/ 98 w 358"/>
                    <a:gd name="T15" fmla="*/ 1071 h 1383"/>
                    <a:gd name="T16" fmla="*/ 85 w 358"/>
                    <a:gd name="T17" fmla="*/ 1124 h 1383"/>
                    <a:gd name="T18" fmla="*/ 173 w 358"/>
                    <a:gd name="T19" fmla="*/ 1153 h 1383"/>
                    <a:gd name="T20" fmla="*/ 247 w 358"/>
                    <a:gd name="T21" fmla="*/ 1186 h 1383"/>
                    <a:gd name="T22" fmla="*/ 347 w 358"/>
                    <a:gd name="T23" fmla="*/ 1258 h 1383"/>
                    <a:gd name="T24" fmla="*/ 358 w 358"/>
                    <a:gd name="T25" fmla="*/ 1286 h 1383"/>
                    <a:gd name="T26" fmla="*/ 349 w 358"/>
                    <a:gd name="T27" fmla="*/ 1340 h 1383"/>
                    <a:gd name="T28" fmla="*/ 300 w 358"/>
                    <a:gd name="T29" fmla="*/ 1383 h 1383"/>
                    <a:gd name="T30" fmla="*/ 280 w 358"/>
                    <a:gd name="T31" fmla="*/ 1359 h 1383"/>
                    <a:gd name="T32" fmla="*/ 264 w 358"/>
                    <a:gd name="T33" fmla="*/ 1301 h 1383"/>
                    <a:gd name="T34" fmla="*/ 216 w 358"/>
                    <a:gd name="T35" fmla="*/ 1254 h 1383"/>
                    <a:gd name="T36" fmla="*/ 134 w 358"/>
                    <a:gd name="T37" fmla="*/ 1200 h 1383"/>
                    <a:gd name="T38" fmla="*/ 82 w 358"/>
                    <a:gd name="T39" fmla="*/ 1186 h 1383"/>
                    <a:gd name="T40" fmla="*/ 19 w 358"/>
                    <a:gd name="T41" fmla="*/ 1186 h 1383"/>
                    <a:gd name="T42" fmla="*/ 19 w 358"/>
                    <a:gd name="T43" fmla="*/ 1143 h 1383"/>
                    <a:gd name="T44" fmla="*/ 49 w 358"/>
                    <a:gd name="T45" fmla="*/ 1094 h 1383"/>
                    <a:gd name="T46" fmla="*/ 76 w 358"/>
                    <a:gd name="T47" fmla="*/ 941 h 1383"/>
                    <a:gd name="T48" fmla="*/ 85 w 358"/>
                    <a:gd name="T49" fmla="*/ 778 h 1383"/>
                    <a:gd name="T50" fmla="*/ 82 w 358"/>
                    <a:gd name="T51" fmla="*/ 634 h 1383"/>
                    <a:gd name="T52" fmla="*/ 76 w 358"/>
                    <a:gd name="T53" fmla="*/ 451 h 1383"/>
                    <a:gd name="T54" fmla="*/ 59 w 358"/>
                    <a:gd name="T55" fmla="*/ 293 h 1383"/>
                    <a:gd name="T56" fmla="*/ 24 w 358"/>
                    <a:gd name="T57" fmla="*/ 177 h 1383"/>
                    <a:gd name="T58" fmla="*/ 0 w 358"/>
                    <a:gd name="T59" fmla="*/ 72 h 1383"/>
                    <a:gd name="T60" fmla="*/ 7 w 358"/>
                    <a:gd name="T61" fmla="*/ 34 h 1383"/>
                    <a:gd name="T62" fmla="*/ 34 w 358"/>
                    <a:gd name="T63" fmla="*/ 0 h 138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58"/>
                    <a:gd name="T97" fmla="*/ 0 h 1383"/>
                    <a:gd name="T98" fmla="*/ 358 w 358"/>
                    <a:gd name="T99" fmla="*/ 1383 h 138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58" h="1383">
                      <a:moveTo>
                        <a:pt x="34" y="0"/>
                      </a:moveTo>
                      <a:lnTo>
                        <a:pt x="76" y="57"/>
                      </a:lnTo>
                      <a:lnTo>
                        <a:pt x="93" y="116"/>
                      </a:lnTo>
                      <a:lnTo>
                        <a:pt x="110" y="317"/>
                      </a:lnTo>
                      <a:lnTo>
                        <a:pt x="118" y="451"/>
                      </a:lnTo>
                      <a:lnTo>
                        <a:pt x="118" y="681"/>
                      </a:lnTo>
                      <a:lnTo>
                        <a:pt x="115" y="898"/>
                      </a:lnTo>
                      <a:lnTo>
                        <a:pt x="98" y="1071"/>
                      </a:lnTo>
                      <a:lnTo>
                        <a:pt x="85" y="1124"/>
                      </a:lnTo>
                      <a:lnTo>
                        <a:pt x="173" y="1153"/>
                      </a:lnTo>
                      <a:lnTo>
                        <a:pt x="247" y="1186"/>
                      </a:lnTo>
                      <a:lnTo>
                        <a:pt x="347" y="1258"/>
                      </a:lnTo>
                      <a:lnTo>
                        <a:pt x="358" y="1286"/>
                      </a:lnTo>
                      <a:lnTo>
                        <a:pt x="349" y="1340"/>
                      </a:lnTo>
                      <a:lnTo>
                        <a:pt x="300" y="1383"/>
                      </a:lnTo>
                      <a:lnTo>
                        <a:pt x="280" y="1359"/>
                      </a:lnTo>
                      <a:lnTo>
                        <a:pt x="264" y="1301"/>
                      </a:lnTo>
                      <a:lnTo>
                        <a:pt x="216" y="1254"/>
                      </a:lnTo>
                      <a:lnTo>
                        <a:pt x="134" y="1200"/>
                      </a:lnTo>
                      <a:lnTo>
                        <a:pt x="82" y="1186"/>
                      </a:lnTo>
                      <a:lnTo>
                        <a:pt x="19" y="1186"/>
                      </a:lnTo>
                      <a:lnTo>
                        <a:pt x="19" y="1143"/>
                      </a:lnTo>
                      <a:lnTo>
                        <a:pt x="49" y="1094"/>
                      </a:lnTo>
                      <a:lnTo>
                        <a:pt x="76" y="941"/>
                      </a:lnTo>
                      <a:lnTo>
                        <a:pt x="85" y="778"/>
                      </a:lnTo>
                      <a:lnTo>
                        <a:pt x="82" y="634"/>
                      </a:lnTo>
                      <a:lnTo>
                        <a:pt x="76" y="451"/>
                      </a:lnTo>
                      <a:lnTo>
                        <a:pt x="59" y="293"/>
                      </a:lnTo>
                      <a:lnTo>
                        <a:pt x="24" y="177"/>
                      </a:lnTo>
                      <a:lnTo>
                        <a:pt x="0" y="72"/>
                      </a:lnTo>
                      <a:lnTo>
                        <a:pt x="7" y="34"/>
                      </a:lnTo>
                      <a:lnTo>
                        <a:pt x="34" y="0"/>
                      </a:lnTo>
                      <a:close/>
                    </a:path>
                  </a:pathLst>
                </a:custGeom>
                <a:gradFill rotWithShape="0">
                  <a:gsLst>
                    <a:gs pos="0">
                      <a:srgbClr val="004600"/>
                    </a:gs>
                    <a:gs pos="50000">
                      <a:srgbClr val="009900"/>
                    </a:gs>
                    <a:gs pos="100000">
                      <a:srgbClr val="004600"/>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solidFill>
                      <a:srgbClr val="1C1C1C"/>
                    </a:solidFill>
                    <a:cs typeface="2  Nazanin" pitchFamily="2" charset="-78"/>
                  </a:endParaRPr>
                </a:p>
              </p:txBody>
            </p:sp>
            <p:sp>
              <p:nvSpPr>
                <p:cNvPr id="50327" name="Freeform 102"/>
                <p:cNvSpPr>
                  <a:spLocks/>
                </p:cNvSpPr>
                <p:nvPr/>
              </p:nvSpPr>
              <p:spPr bwMode="auto">
                <a:xfrm>
                  <a:off x="2674" y="2362"/>
                  <a:ext cx="110" cy="416"/>
                </a:xfrm>
                <a:custGeom>
                  <a:avLst/>
                  <a:gdLst>
                    <a:gd name="T0" fmla="*/ 0 w 330"/>
                    <a:gd name="T1" fmla="*/ 99 h 1247"/>
                    <a:gd name="T2" fmla="*/ 0 w 330"/>
                    <a:gd name="T3" fmla="*/ 19 h 1247"/>
                    <a:gd name="T4" fmla="*/ 33 w 330"/>
                    <a:gd name="T5" fmla="*/ 0 h 1247"/>
                    <a:gd name="T6" fmla="*/ 86 w 330"/>
                    <a:gd name="T7" fmla="*/ 0 h 1247"/>
                    <a:gd name="T8" fmla="*/ 124 w 330"/>
                    <a:gd name="T9" fmla="*/ 46 h 1247"/>
                    <a:gd name="T10" fmla="*/ 132 w 330"/>
                    <a:gd name="T11" fmla="*/ 88 h 1247"/>
                    <a:gd name="T12" fmla="*/ 124 w 330"/>
                    <a:gd name="T13" fmla="*/ 179 h 1247"/>
                    <a:gd name="T14" fmla="*/ 99 w 330"/>
                    <a:gd name="T15" fmla="*/ 292 h 1247"/>
                    <a:gd name="T16" fmla="*/ 86 w 330"/>
                    <a:gd name="T17" fmla="*/ 467 h 1247"/>
                    <a:gd name="T18" fmla="*/ 80 w 330"/>
                    <a:gd name="T19" fmla="*/ 581 h 1247"/>
                    <a:gd name="T20" fmla="*/ 80 w 330"/>
                    <a:gd name="T21" fmla="*/ 600 h 1247"/>
                    <a:gd name="T22" fmla="*/ 91 w 330"/>
                    <a:gd name="T23" fmla="*/ 759 h 1247"/>
                    <a:gd name="T24" fmla="*/ 110 w 330"/>
                    <a:gd name="T25" fmla="*/ 850 h 1247"/>
                    <a:gd name="T26" fmla="*/ 124 w 330"/>
                    <a:gd name="T27" fmla="*/ 922 h 1247"/>
                    <a:gd name="T28" fmla="*/ 121 w 330"/>
                    <a:gd name="T29" fmla="*/ 952 h 1247"/>
                    <a:gd name="T30" fmla="*/ 171 w 330"/>
                    <a:gd name="T31" fmla="*/ 1035 h 1247"/>
                    <a:gd name="T32" fmla="*/ 223 w 330"/>
                    <a:gd name="T33" fmla="*/ 1088 h 1247"/>
                    <a:gd name="T34" fmla="*/ 281 w 330"/>
                    <a:gd name="T35" fmla="*/ 1137 h 1247"/>
                    <a:gd name="T36" fmla="*/ 330 w 330"/>
                    <a:gd name="T37" fmla="*/ 1161 h 1247"/>
                    <a:gd name="T38" fmla="*/ 330 w 330"/>
                    <a:gd name="T39" fmla="*/ 1202 h 1247"/>
                    <a:gd name="T40" fmla="*/ 303 w 330"/>
                    <a:gd name="T41" fmla="*/ 1236 h 1247"/>
                    <a:gd name="T42" fmla="*/ 239 w 330"/>
                    <a:gd name="T43" fmla="*/ 1247 h 1247"/>
                    <a:gd name="T44" fmla="*/ 193 w 330"/>
                    <a:gd name="T45" fmla="*/ 1225 h 1247"/>
                    <a:gd name="T46" fmla="*/ 193 w 330"/>
                    <a:gd name="T47" fmla="*/ 1194 h 1247"/>
                    <a:gd name="T48" fmla="*/ 155 w 330"/>
                    <a:gd name="T49" fmla="*/ 1088 h 1247"/>
                    <a:gd name="T50" fmla="*/ 91 w 330"/>
                    <a:gd name="T51" fmla="*/ 1032 h 1247"/>
                    <a:gd name="T52" fmla="*/ 45 w 330"/>
                    <a:gd name="T53" fmla="*/ 974 h 1247"/>
                    <a:gd name="T54" fmla="*/ 11 w 330"/>
                    <a:gd name="T55" fmla="*/ 944 h 1247"/>
                    <a:gd name="T56" fmla="*/ 22 w 330"/>
                    <a:gd name="T57" fmla="*/ 906 h 1247"/>
                    <a:gd name="T58" fmla="*/ 41 w 330"/>
                    <a:gd name="T59" fmla="*/ 804 h 1247"/>
                    <a:gd name="T60" fmla="*/ 41 w 330"/>
                    <a:gd name="T61" fmla="*/ 611 h 1247"/>
                    <a:gd name="T62" fmla="*/ 33 w 330"/>
                    <a:gd name="T63" fmla="*/ 474 h 1247"/>
                    <a:gd name="T64" fmla="*/ 33 w 330"/>
                    <a:gd name="T65" fmla="*/ 338 h 1247"/>
                    <a:gd name="T66" fmla="*/ 30 w 330"/>
                    <a:gd name="T67" fmla="*/ 190 h 1247"/>
                    <a:gd name="T68" fmla="*/ 0 w 330"/>
                    <a:gd name="T69" fmla="*/ 99 h 124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30"/>
                    <a:gd name="T106" fmla="*/ 0 h 1247"/>
                    <a:gd name="T107" fmla="*/ 330 w 330"/>
                    <a:gd name="T108" fmla="*/ 1247 h 124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30" h="1247">
                      <a:moveTo>
                        <a:pt x="0" y="99"/>
                      </a:moveTo>
                      <a:lnTo>
                        <a:pt x="0" y="19"/>
                      </a:lnTo>
                      <a:lnTo>
                        <a:pt x="33" y="0"/>
                      </a:lnTo>
                      <a:lnTo>
                        <a:pt x="86" y="0"/>
                      </a:lnTo>
                      <a:lnTo>
                        <a:pt x="124" y="46"/>
                      </a:lnTo>
                      <a:lnTo>
                        <a:pt x="132" y="88"/>
                      </a:lnTo>
                      <a:lnTo>
                        <a:pt x="124" y="179"/>
                      </a:lnTo>
                      <a:lnTo>
                        <a:pt x="99" y="292"/>
                      </a:lnTo>
                      <a:lnTo>
                        <a:pt x="86" y="467"/>
                      </a:lnTo>
                      <a:lnTo>
                        <a:pt x="80" y="581"/>
                      </a:lnTo>
                      <a:lnTo>
                        <a:pt x="80" y="600"/>
                      </a:lnTo>
                      <a:lnTo>
                        <a:pt x="91" y="759"/>
                      </a:lnTo>
                      <a:lnTo>
                        <a:pt x="110" y="850"/>
                      </a:lnTo>
                      <a:lnTo>
                        <a:pt x="124" y="922"/>
                      </a:lnTo>
                      <a:lnTo>
                        <a:pt x="121" y="952"/>
                      </a:lnTo>
                      <a:lnTo>
                        <a:pt x="171" y="1035"/>
                      </a:lnTo>
                      <a:lnTo>
                        <a:pt x="223" y="1088"/>
                      </a:lnTo>
                      <a:lnTo>
                        <a:pt x="281" y="1137"/>
                      </a:lnTo>
                      <a:lnTo>
                        <a:pt x="330" y="1161"/>
                      </a:lnTo>
                      <a:lnTo>
                        <a:pt x="330" y="1202"/>
                      </a:lnTo>
                      <a:lnTo>
                        <a:pt x="303" y="1236"/>
                      </a:lnTo>
                      <a:lnTo>
                        <a:pt x="239" y="1247"/>
                      </a:lnTo>
                      <a:lnTo>
                        <a:pt x="193" y="1225"/>
                      </a:lnTo>
                      <a:lnTo>
                        <a:pt x="193" y="1194"/>
                      </a:lnTo>
                      <a:lnTo>
                        <a:pt x="155" y="1088"/>
                      </a:lnTo>
                      <a:lnTo>
                        <a:pt x="91" y="1032"/>
                      </a:lnTo>
                      <a:lnTo>
                        <a:pt x="45" y="974"/>
                      </a:lnTo>
                      <a:lnTo>
                        <a:pt x="11" y="944"/>
                      </a:lnTo>
                      <a:lnTo>
                        <a:pt x="22" y="906"/>
                      </a:lnTo>
                      <a:lnTo>
                        <a:pt x="41" y="804"/>
                      </a:lnTo>
                      <a:lnTo>
                        <a:pt x="41" y="611"/>
                      </a:lnTo>
                      <a:lnTo>
                        <a:pt x="33" y="474"/>
                      </a:lnTo>
                      <a:lnTo>
                        <a:pt x="33" y="338"/>
                      </a:lnTo>
                      <a:lnTo>
                        <a:pt x="30" y="190"/>
                      </a:lnTo>
                      <a:lnTo>
                        <a:pt x="0" y="99"/>
                      </a:lnTo>
                      <a:close/>
                    </a:path>
                  </a:pathLst>
                </a:custGeom>
                <a:gradFill rotWithShape="0">
                  <a:gsLst>
                    <a:gs pos="0">
                      <a:srgbClr val="004600"/>
                    </a:gs>
                    <a:gs pos="50000">
                      <a:srgbClr val="009900"/>
                    </a:gs>
                    <a:gs pos="100000">
                      <a:srgbClr val="004600"/>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solidFill>
                      <a:srgbClr val="1C1C1C"/>
                    </a:solidFill>
                    <a:cs typeface="2  Nazanin" pitchFamily="2" charset="-78"/>
                  </a:endParaRPr>
                </a:p>
              </p:txBody>
            </p:sp>
          </p:grpSp>
          <p:grpSp>
            <p:nvGrpSpPr>
              <p:cNvPr id="14" name="Group 103"/>
              <p:cNvGrpSpPr>
                <a:grpSpLocks/>
              </p:cNvGrpSpPr>
              <p:nvPr/>
            </p:nvGrpSpPr>
            <p:grpSpPr bwMode="auto">
              <a:xfrm>
                <a:off x="1606" y="144"/>
                <a:ext cx="218" cy="1008"/>
                <a:chOff x="2538" y="1879"/>
                <a:chExt cx="246" cy="944"/>
              </a:xfrm>
            </p:grpSpPr>
            <p:sp>
              <p:nvSpPr>
                <p:cNvPr id="50316" name="Freeform 104"/>
                <p:cNvSpPr>
                  <a:spLocks/>
                </p:cNvSpPr>
                <p:nvPr/>
              </p:nvSpPr>
              <p:spPr bwMode="auto">
                <a:xfrm>
                  <a:off x="2611" y="1879"/>
                  <a:ext cx="159" cy="204"/>
                </a:xfrm>
                <a:custGeom>
                  <a:avLst/>
                  <a:gdLst>
                    <a:gd name="T0" fmla="*/ 0 w 477"/>
                    <a:gd name="T1" fmla="*/ 258 h 613"/>
                    <a:gd name="T2" fmla="*/ 35 w 477"/>
                    <a:gd name="T3" fmla="*/ 133 h 613"/>
                    <a:gd name="T4" fmla="*/ 80 w 477"/>
                    <a:gd name="T5" fmla="*/ 69 h 613"/>
                    <a:gd name="T6" fmla="*/ 137 w 477"/>
                    <a:gd name="T7" fmla="*/ 23 h 613"/>
                    <a:gd name="T8" fmla="*/ 194 w 477"/>
                    <a:gd name="T9" fmla="*/ 0 h 613"/>
                    <a:gd name="T10" fmla="*/ 270 w 477"/>
                    <a:gd name="T11" fmla="*/ 7 h 613"/>
                    <a:gd name="T12" fmla="*/ 319 w 477"/>
                    <a:gd name="T13" fmla="*/ 57 h 613"/>
                    <a:gd name="T14" fmla="*/ 364 w 477"/>
                    <a:gd name="T15" fmla="*/ 148 h 613"/>
                    <a:gd name="T16" fmla="*/ 383 w 477"/>
                    <a:gd name="T17" fmla="*/ 270 h 613"/>
                    <a:gd name="T18" fmla="*/ 383 w 477"/>
                    <a:gd name="T19" fmla="*/ 408 h 613"/>
                    <a:gd name="T20" fmla="*/ 474 w 477"/>
                    <a:gd name="T21" fmla="*/ 502 h 613"/>
                    <a:gd name="T22" fmla="*/ 477 w 477"/>
                    <a:gd name="T23" fmla="*/ 545 h 613"/>
                    <a:gd name="T24" fmla="*/ 463 w 477"/>
                    <a:gd name="T25" fmla="*/ 548 h 613"/>
                    <a:gd name="T26" fmla="*/ 375 w 477"/>
                    <a:gd name="T27" fmla="*/ 464 h 613"/>
                    <a:gd name="T28" fmla="*/ 349 w 477"/>
                    <a:gd name="T29" fmla="*/ 525 h 613"/>
                    <a:gd name="T30" fmla="*/ 296 w 477"/>
                    <a:gd name="T31" fmla="*/ 578 h 613"/>
                    <a:gd name="T32" fmla="*/ 247 w 477"/>
                    <a:gd name="T33" fmla="*/ 605 h 613"/>
                    <a:gd name="T34" fmla="*/ 167 w 477"/>
                    <a:gd name="T35" fmla="*/ 613 h 613"/>
                    <a:gd name="T36" fmla="*/ 65 w 477"/>
                    <a:gd name="T37" fmla="*/ 570 h 613"/>
                    <a:gd name="T38" fmla="*/ 19 w 477"/>
                    <a:gd name="T39" fmla="*/ 479 h 613"/>
                    <a:gd name="T40" fmla="*/ 0 w 477"/>
                    <a:gd name="T41" fmla="*/ 389 h 613"/>
                    <a:gd name="T42" fmla="*/ 0 w 477"/>
                    <a:gd name="T43" fmla="*/ 258 h 61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77"/>
                    <a:gd name="T67" fmla="*/ 0 h 613"/>
                    <a:gd name="T68" fmla="*/ 477 w 477"/>
                    <a:gd name="T69" fmla="*/ 613 h 61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77" h="613">
                      <a:moveTo>
                        <a:pt x="0" y="258"/>
                      </a:moveTo>
                      <a:lnTo>
                        <a:pt x="35" y="133"/>
                      </a:lnTo>
                      <a:lnTo>
                        <a:pt x="80" y="69"/>
                      </a:lnTo>
                      <a:lnTo>
                        <a:pt x="137" y="23"/>
                      </a:lnTo>
                      <a:lnTo>
                        <a:pt x="194" y="0"/>
                      </a:lnTo>
                      <a:lnTo>
                        <a:pt x="270" y="7"/>
                      </a:lnTo>
                      <a:lnTo>
                        <a:pt x="319" y="57"/>
                      </a:lnTo>
                      <a:lnTo>
                        <a:pt x="364" y="148"/>
                      </a:lnTo>
                      <a:lnTo>
                        <a:pt x="383" y="270"/>
                      </a:lnTo>
                      <a:lnTo>
                        <a:pt x="383" y="408"/>
                      </a:lnTo>
                      <a:lnTo>
                        <a:pt x="474" y="502"/>
                      </a:lnTo>
                      <a:lnTo>
                        <a:pt x="477" y="545"/>
                      </a:lnTo>
                      <a:lnTo>
                        <a:pt x="463" y="548"/>
                      </a:lnTo>
                      <a:lnTo>
                        <a:pt x="375" y="464"/>
                      </a:lnTo>
                      <a:lnTo>
                        <a:pt x="349" y="525"/>
                      </a:lnTo>
                      <a:lnTo>
                        <a:pt x="296" y="578"/>
                      </a:lnTo>
                      <a:lnTo>
                        <a:pt x="247" y="605"/>
                      </a:lnTo>
                      <a:lnTo>
                        <a:pt x="167" y="613"/>
                      </a:lnTo>
                      <a:lnTo>
                        <a:pt x="65" y="570"/>
                      </a:lnTo>
                      <a:lnTo>
                        <a:pt x="19" y="479"/>
                      </a:lnTo>
                      <a:lnTo>
                        <a:pt x="0" y="389"/>
                      </a:lnTo>
                      <a:lnTo>
                        <a:pt x="0" y="258"/>
                      </a:lnTo>
                      <a:close/>
                    </a:path>
                  </a:pathLst>
                </a:custGeom>
                <a:gradFill rotWithShape="0">
                  <a:gsLst>
                    <a:gs pos="0">
                      <a:srgbClr val="750000"/>
                    </a:gs>
                    <a:gs pos="50000">
                      <a:srgbClr val="FF0000"/>
                    </a:gs>
                    <a:gs pos="100000">
                      <a:srgbClr val="750000"/>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solidFill>
                      <a:srgbClr val="1C1C1C"/>
                    </a:solidFill>
                    <a:cs typeface="2  Nazanin" pitchFamily="2" charset="-78"/>
                  </a:endParaRPr>
                </a:p>
              </p:txBody>
            </p:sp>
            <p:sp>
              <p:nvSpPr>
                <p:cNvPr id="50317" name="Freeform 105"/>
                <p:cNvSpPr>
                  <a:spLocks/>
                </p:cNvSpPr>
                <p:nvPr/>
              </p:nvSpPr>
              <p:spPr bwMode="auto">
                <a:xfrm>
                  <a:off x="2594" y="2098"/>
                  <a:ext cx="142" cy="329"/>
                </a:xfrm>
                <a:custGeom>
                  <a:avLst/>
                  <a:gdLst>
                    <a:gd name="T0" fmla="*/ 62 w 426"/>
                    <a:gd name="T1" fmla="*/ 64 h 987"/>
                    <a:gd name="T2" fmla="*/ 115 w 426"/>
                    <a:gd name="T3" fmla="*/ 22 h 987"/>
                    <a:gd name="T4" fmla="*/ 176 w 426"/>
                    <a:gd name="T5" fmla="*/ 7 h 987"/>
                    <a:gd name="T6" fmla="*/ 233 w 426"/>
                    <a:gd name="T7" fmla="*/ 0 h 987"/>
                    <a:gd name="T8" fmla="*/ 309 w 426"/>
                    <a:gd name="T9" fmla="*/ 11 h 987"/>
                    <a:gd name="T10" fmla="*/ 393 w 426"/>
                    <a:gd name="T11" fmla="*/ 64 h 987"/>
                    <a:gd name="T12" fmla="*/ 426 w 426"/>
                    <a:gd name="T13" fmla="*/ 158 h 987"/>
                    <a:gd name="T14" fmla="*/ 426 w 426"/>
                    <a:gd name="T15" fmla="*/ 303 h 987"/>
                    <a:gd name="T16" fmla="*/ 423 w 426"/>
                    <a:gd name="T17" fmla="*/ 440 h 987"/>
                    <a:gd name="T18" fmla="*/ 381 w 426"/>
                    <a:gd name="T19" fmla="*/ 649 h 987"/>
                    <a:gd name="T20" fmla="*/ 346 w 426"/>
                    <a:gd name="T21" fmla="*/ 819 h 987"/>
                    <a:gd name="T22" fmla="*/ 309 w 426"/>
                    <a:gd name="T23" fmla="*/ 929 h 987"/>
                    <a:gd name="T24" fmla="*/ 230 w 426"/>
                    <a:gd name="T25" fmla="*/ 987 h 987"/>
                    <a:gd name="T26" fmla="*/ 115 w 426"/>
                    <a:gd name="T27" fmla="*/ 974 h 987"/>
                    <a:gd name="T28" fmla="*/ 58 w 426"/>
                    <a:gd name="T29" fmla="*/ 888 h 987"/>
                    <a:gd name="T30" fmla="*/ 24 w 426"/>
                    <a:gd name="T31" fmla="*/ 759 h 987"/>
                    <a:gd name="T32" fmla="*/ 5 w 426"/>
                    <a:gd name="T33" fmla="*/ 614 h 987"/>
                    <a:gd name="T34" fmla="*/ 0 w 426"/>
                    <a:gd name="T35" fmla="*/ 397 h 987"/>
                    <a:gd name="T36" fmla="*/ 16 w 426"/>
                    <a:gd name="T37" fmla="*/ 246 h 987"/>
                    <a:gd name="T38" fmla="*/ 39 w 426"/>
                    <a:gd name="T39" fmla="*/ 110 h 987"/>
                    <a:gd name="T40" fmla="*/ 62 w 426"/>
                    <a:gd name="T41" fmla="*/ 64 h 98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26"/>
                    <a:gd name="T64" fmla="*/ 0 h 987"/>
                    <a:gd name="T65" fmla="*/ 426 w 426"/>
                    <a:gd name="T66" fmla="*/ 987 h 98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26" h="987">
                      <a:moveTo>
                        <a:pt x="62" y="64"/>
                      </a:moveTo>
                      <a:lnTo>
                        <a:pt x="115" y="22"/>
                      </a:lnTo>
                      <a:lnTo>
                        <a:pt x="176" y="7"/>
                      </a:lnTo>
                      <a:lnTo>
                        <a:pt x="233" y="0"/>
                      </a:lnTo>
                      <a:lnTo>
                        <a:pt x="309" y="11"/>
                      </a:lnTo>
                      <a:lnTo>
                        <a:pt x="393" y="64"/>
                      </a:lnTo>
                      <a:lnTo>
                        <a:pt x="426" y="158"/>
                      </a:lnTo>
                      <a:lnTo>
                        <a:pt x="426" y="303"/>
                      </a:lnTo>
                      <a:lnTo>
                        <a:pt x="423" y="440"/>
                      </a:lnTo>
                      <a:lnTo>
                        <a:pt x="381" y="649"/>
                      </a:lnTo>
                      <a:lnTo>
                        <a:pt x="346" y="819"/>
                      </a:lnTo>
                      <a:lnTo>
                        <a:pt x="309" y="929"/>
                      </a:lnTo>
                      <a:lnTo>
                        <a:pt x="230" y="987"/>
                      </a:lnTo>
                      <a:lnTo>
                        <a:pt x="115" y="974"/>
                      </a:lnTo>
                      <a:lnTo>
                        <a:pt x="58" y="888"/>
                      </a:lnTo>
                      <a:lnTo>
                        <a:pt x="24" y="759"/>
                      </a:lnTo>
                      <a:lnTo>
                        <a:pt x="5" y="614"/>
                      </a:lnTo>
                      <a:lnTo>
                        <a:pt x="0" y="397"/>
                      </a:lnTo>
                      <a:lnTo>
                        <a:pt x="16" y="246"/>
                      </a:lnTo>
                      <a:lnTo>
                        <a:pt x="39" y="110"/>
                      </a:lnTo>
                      <a:lnTo>
                        <a:pt x="62" y="64"/>
                      </a:lnTo>
                      <a:close/>
                    </a:path>
                  </a:pathLst>
                </a:custGeom>
                <a:gradFill rotWithShape="0">
                  <a:gsLst>
                    <a:gs pos="0">
                      <a:srgbClr val="750000"/>
                    </a:gs>
                    <a:gs pos="50000">
                      <a:srgbClr val="FF0000"/>
                    </a:gs>
                    <a:gs pos="100000">
                      <a:srgbClr val="750000"/>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solidFill>
                      <a:srgbClr val="1C1C1C"/>
                    </a:solidFill>
                    <a:cs typeface="2  Nazanin" pitchFamily="2" charset="-78"/>
                  </a:endParaRPr>
                </a:p>
              </p:txBody>
            </p:sp>
            <p:sp>
              <p:nvSpPr>
                <p:cNvPr id="50318" name="Freeform 106"/>
                <p:cNvSpPr>
                  <a:spLocks/>
                </p:cNvSpPr>
                <p:nvPr/>
              </p:nvSpPr>
              <p:spPr bwMode="auto">
                <a:xfrm>
                  <a:off x="2538" y="2098"/>
                  <a:ext cx="83" cy="405"/>
                </a:xfrm>
                <a:custGeom>
                  <a:avLst/>
                  <a:gdLst>
                    <a:gd name="T0" fmla="*/ 171 w 250"/>
                    <a:gd name="T1" fmla="*/ 8 h 1214"/>
                    <a:gd name="T2" fmla="*/ 231 w 250"/>
                    <a:gd name="T3" fmla="*/ 0 h 1214"/>
                    <a:gd name="T4" fmla="*/ 250 w 250"/>
                    <a:gd name="T5" fmla="*/ 54 h 1214"/>
                    <a:gd name="T6" fmla="*/ 219 w 250"/>
                    <a:gd name="T7" fmla="*/ 122 h 1214"/>
                    <a:gd name="T8" fmla="*/ 174 w 250"/>
                    <a:gd name="T9" fmla="*/ 159 h 1214"/>
                    <a:gd name="T10" fmla="*/ 136 w 250"/>
                    <a:gd name="T11" fmla="*/ 250 h 1214"/>
                    <a:gd name="T12" fmla="*/ 91 w 250"/>
                    <a:gd name="T13" fmla="*/ 373 h 1214"/>
                    <a:gd name="T14" fmla="*/ 72 w 250"/>
                    <a:gd name="T15" fmla="*/ 486 h 1214"/>
                    <a:gd name="T16" fmla="*/ 60 w 250"/>
                    <a:gd name="T17" fmla="*/ 679 h 1214"/>
                    <a:gd name="T18" fmla="*/ 72 w 250"/>
                    <a:gd name="T19" fmla="*/ 861 h 1214"/>
                    <a:gd name="T20" fmla="*/ 94 w 250"/>
                    <a:gd name="T21" fmla="*/ 945 h 1214"/>
                    <a:gd name="T22" fmla="*/ 78 w 250"/>
                    <a:gd name="T23" fmla="*/ 1036 h 1214"/>
                    <a:gd name="T24" fmla="*/ 60 w 250"/>
                    <a:gd name="T25" fmla="*/ 1104 h 1214"/>
                    <a:gd name="T26" fmla="*/ 67 w 250"/>
                    <a:gd name="T27" fmla="*/ 1214 h 1214"/>
                    <a:gd name="T28" fmla="*/ 37 w 250"/>
                    <a:gd name="T29" fmla="*/ 1206 h 1214"/>
                    <a:gd name="T30" fmla="*/ 11 w 250"/>
                    <a:gd name="T31" fmla="*/ 1116 h 1214"/>
                    <a:gd name="T32" fmla="*/ 0 w 250"/>
                    <a:gd name="T33" fmla="*/ 1036 h 1214"/>
                    <a:gd name="T34" fmla="*/ 33 w 250"/>
                    <a:gd name="T35" fmla="*/ 929 h 1214"/>
                    <a:gd name="T36" fmla="*/ 22 w 250"/>
                    <a:gd name="T37" fmla="*/ 830 h 1214"/>
                    <a:gd name="T38" fmla="*/ 11 w 250"/>
                    <a:gd name="T39" fmla="*/ 671 h 1214"/>
                    <a:gd name="T40" fmla="*/ 11 w 250"/>
                    <a:gd name="T41" fmla="*/ 478 h 1214"/>
                    <a:gd name="T42" fmla="*/ 33 w 250"/>
                    <a:gd name="T43" fmla="*/ 274 h 1214"/>
                    <a:gd name="T44" fmla="*/ 72 w 250"/>
                    <a:gd name="T45" fmla="*/ 122 h 1214"/>
                    <a:gd name="T46" fmla="*/ 113 w 250"/>
                    <a:gd name="T47" fmla="*/ 43 h 1214"/>
                    <a:gd name="T48" fmla="*/ 171 w 250"/>
                    <a:gd name="T49" fmla="*/ 8 h 121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50"/>
                    <a:gd name="T76" fmla="*/ 0 h 1214"/>
                    <a:gd name="T77" fmla="*/ 250 w 250"/>
                    <a:gd name="T78" fmla="*/ 1214 h 121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50" h="1214">
                      <a:moveTo>
                        <a:pt x="171" y="8"/>
                      </a:moveTo>
                      <a:lnTo>
                        <a:pt x="231" y="0"/>
                      </a:lnTo>
                      <a:lnTo>
                        <a:pt x="250" y="54"/>
                      </a:lnTo>
                      <a:lnTo>
                        <a:pt x="219" y="122"/>
                      </a:lnTo>
                      <a:lnTo>
                        <a:pt x="174" y="159"/>
                      </a:lnTo>
                      <a:lnTo>
                        <a:pt x="136" y="250"/>
                      </a:lnTo>
                      <a:lnTo>
                        <a:pt x="91" y="373"/>
                      </a:lnTo>
                      <a:lnTo>
                        <a:pt x="72" y="486"/>
                      </a:lnTo>
                      <a:lnTo>
                        <a:pt x="60" y="679"/>
                      </a:lnTo>
                      <a:lnTo>
                        <a:pt x="72" y="861"/>
                      </a:lnTo>
                      <a:lnTo>
                        <a:pt x="94" y="945"/>
                      </a:lnTo>
                      <a:lnTo>
                        <a:pt x="78" y="1036"/>
                      </a:lnTo>
                      <a:lnTo>
                        <a:pt x="60" y="1104"/>
                      </a:lnTo>
                      <a:lnTo>
                        <a:pt x="67" y="1214"/>
                      </a:lnTo>
                      <a:lnTo>
                        <a:pt x="37" y="1206"/>
                      </a:lnTo>
                      <a:lnTo>
                        <a:pt x="11" y="1116"/>
                      </a:lnTo>
                      <a:lnTo>
                        <a:pt x="0" y="1036"/>
                      </a:lnTo>
                      <a:lnTo>
                        <a:pt x="33" y="929"/>
                      </a:lnTo>
                      <a:lnTo>
                        <a:pt x="22" y="830"/>
                      </a:lnTo>
                      <a:lnTo>
                        <a:pt x="11" y="671"/>
                      </a:lnTo>
                      <a:lnTo>
                        <a:pt x="11" y="478"/>
                      </a:lnTo>
                      <a:lnTo>
                        <a:pt x="33" y="274"/>
                      </a:lnTo>
                      <a:lnTo>
                        <a:pt x="72" y="122"/>
                      </a:lnTo>
                      <a:lnTo>
                        <a:pt x="113" y="43"/>
                      </a:lnTo>
                      <a:lnTo>
                        <a:pt x="171" y="8"/>
                      </a:lnTo>
                      <a:close/>
                    </a:path>
                  </a:pathLst>
                </a:custGeom>
                <a:gradFill rotWithShape="0">
                  <a:gsLst>
                    <a:gs pos="0">
                      <a:srgbClr val="750000"/>
                    </a:gs>
                    <a:gs pos="50000">
                      <a:srgbClr val="FF0000"/>
                    </a:gs>
                    <a:gs pos="100000">
                      <a:srgbClr val="750000"/>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solidFill>
                      <a:srgbClr val="1C1C1C"/>
                    </a:solidFill>
                    <a:cs typeface="2  Nazanin" pitchFamily="2" charset="-78"/>
                  </a:endParaRPr>
                </a:p>
              </p:txBody>
            </p:sp>
            <p:sp>
              <p:nvSpPr>
                <p:cNvPr id="50319" name="Freeform 107"/>
                <p:cNvSpPr>
                  <a:spLocks/>
                </p:cNvSpPr>
                <p:nvPr/>
              </p:nvSpPr>
              <p:spPr bwMode="auto">
                <a:xfrm>
                  <a:off x="2720" y="2108"/>
                  <a:ext cx="53" cy="385"/>
                </a:xfrm>
                <a:custGeom>
                  <a:avLst/>
                  <a:gdLst>
                    <a:gd name="T0" fmla="*/ 3 w 159"/>
                    <a:gd name="T1" fmla="*/ 4 h 1154"/>
                    <a:gd name="T2" fmla="*/ 68 w 159"/>
                    <a:gd name="T3" fmla="*/ 0 h 1154"/>
                    <a:gd name="T4" fmla="*/ 113 w 159"/>
                    <a:gd name="T5" fmla="*/ 91 h 1154"/>
                    <a:gd name="T6" fmla="*/ 159 w 159"/>
                    <a:gd name="T7" fmla="*/ 342 h 1154"/>
                    <a:gd name="T8" fmla="*/ 159 w 159"/>
                    <a:gd name="T9" fmla="*/ 630 h 1154"/>
                    <a:gd name="T10" fmla="*/ 137 w 159"/>
                    <a:gd name="T11" fmla="*/ 877 h 1154"/>
                    <a:gd name="T12" fmla="*/ 159 w 159"/>
                    <a:gd name="T13" fmla="*/ 961 h 1154"/>
                    <a:gd name="T14" fmla="*/ 159 w 159"/>
                    <a:gd name="T15" fmla="*/ 1074 h 1154"/>
                    <a:gd name="T16" fmla="*/ 137 w 159"/>
                    <a:gd name="T17" fmla="*/ 1154 h 1154"/>
                    <a:gd name="T18" fmla="*/ 107 w 159"/>
                    <a:gd name="T19" fmla="*/ 1082 h 1154"/>
                    <a:gd name="T20" fmla="*/ 91 w 159"/>
                    <a:gd name="T21" fmla="*/ 972 h 1154"/>
                    <a:gd name="T22" fmla="*/ 57 w 159"/>
                    <a:gd name="T23" fmla="*/ 888 h 1154"/>
                    <a:gd name="T24" fmla="*/ 95 w 159"/>
                    <a:gd name="T25" fmla="*/ 813 h 1154"/>
                    <a:gd name="T26" fmla="*/ 118 w 159"/>
                    <a:gd name="T27" fmla="*/ 630 h 1154"/>
                    <a:gd name="T28" fmla="*/ 118 w 159"/>
                    <a:gd name="T29" fmla="*/ 459 h 1154"/>
                    <a:gd name="T30" fmla="*/ 95 w 159"/>
                    <a:gd name="T31" fmla="*/ 289 h 1154"/>
                    <a:gd name="T32" fmla="*/ 49 w 159"/>
                    <a:gd name="T33" fmla="*/ 163 h 1154"/>
                    <a:gd name="T34" fmla="*/ 0 w 159"/>
                    <a:gd name="T35" fmla="*/ 102 h 1154"/>
                    <a:gd name="T36" fmla="*/ 3 w 159"/>
                    <a:gd name="T37" fmla="*/ 4 h 115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59"/>
                    <a:gd name="T58" fmla="*/ 0 h 1154"/>
                    <a:gd name="T59" fmla="*/ 159 w 159"/>
                    <a:gd name="T60" fmla="*/ 1154 h 115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59" h="1154">
                      <a:moveTo>
                        <a:pt x="3" y="4"/>
                      </a:moveTo>
                      <a:lnTo>
                        <a:pt x="68" y="0"/>
                      </a:lnTo>
                      <a:lnTo>
                        <a:pt x="113" y="91"/>
                      </a:lnTo>
                      <a:lnTo>
                        <a:pt x="159" y="342"/>
                      </a:lnTo>
                      <a:lnTo>
                        <a:pt x="159" y="630"/>
                      </a:lnTo>
                      <a:lnTo>
                        <a:pt x="137" y="877"/>
                      </a:lnTo>
                      <a:lnTo>
                        <a:pt x="159" y="961"/>
                      </a:lnTo>
                      <a:lnTo>
                        <a:pt x="159" y="1074"/>
                      </a:lnTo>
                      <a:lnTo>
                        <a:pt x="137" y="1154"/>
                      </a:lnTo>
                      <a:lnTo>
                        <a:pt x="107" y="1082"/>
                      </a:lnTo>
                      <a:lnTo>
                        <a:pt x="91" y="972"/>
                      </a:lnTo>
                      <a:lnTo>
                        <a:pt x="57" y="888"/>
                      </a:lnTo>
                      <a:lnTo>
                        <a:pt x="95" y="813"/>
                      </a:lnTo>
                      <a:lnTo>
                        <a:pt x="118" y="630"/>
                      </a:lnTo>
                      <a:lnTo>
                        <a:pt x="118" y="459"/>
                      </a:lnTo>
                      <a:lnTo>
                        <a:pt x="95" y="289"/>
                      </a:lnTo>
                      <a:lnTo>
                        <a:pt x="49" y="163"/>
                      </a:lnTo>
                      <a:lnTo>
                        <a:pt x="0" y="102"/>
                      </a:lnTo>
                      <a:lnTo>
                        <a:pt x="3" y="4"/>
                      </a:lnTo>
                      <a:close/>
                    </a:path>
                  </a:pathLst>
                </a:custGeom>
                <a:gradFill rotWithShape="0">
                  <a:gsLst>
                    <a:gs pos="0">
                      <a:srgbClr val="750000"/>
                    </a:gs>
                    <a:gs pos="50000">
                      <a:srgbClr val="FF0000"/>
                    </a:gs>
                    <a:gs pos="100000">
                      <a:srgbClr val="750000"/>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solidFill>
                      <a:srgbClr val="1C1C1C"/>
                    </a:solidFill>
                    <a:cs typeface="2  Nazanin" pitchFamily="2" charset="-78"/>
                  </a:endParaRPr>
                </a:p>
              </p:txBody>
            </p:sp>
            <p:sp>
              <p:nvSpPr>
                <p:cNvPr id="50320" name="Freeform 108"/>
                <p:cNvSpPr>
                  <a:spLocks/>
                </p:cNvSpPr>
                <p:nvPr/>
              </p:nvSpPr>
              <p:spPr bwMode="auto">
                <a:xfrm>
                  <a:off x="2595" y="2362"/>
                  <a:ext cx="119" cy="461"/>
                </a:xfrm>
                <a:custGeom>
                  <a:avLst/>
                  <a:gdLst>
                    <a:gd name="T0" fmla="*/ 34 w 358"/>
                    <a:gd name="T1" fmla="*/ 0 h 1383"/>
                    <a:gd name="T2" fmla="*/ 76 w 358"/>
                    <a:gd name="T3" fmla="*/ 57 h 1383"/>
                    <a:gd name="T4" fmla="*/ 93 w 358"/>
                    <a:gd name="T5" fmla="*/ 116 h 1383"/>
                    <a:gd name="T6" fmla="*/ 110 w 358"/>
                    <a:gd name="T7" fmla="*/ 317 h 1383"/>
                    <a:gd name="T8" fmla="*/ 118 w 358"/>
                    <a:gd name="T9" fmla="*/ 451 h 1383"/>
                    <a:gd name="T10" fmla="*/ 118 w 358"/>
                    <a:gd name="T11" fmla="*/ 681 h 1383"/>
                    <a:gd name="T12" fmla="*/ 115 w 358"/>
                    <a:gd name="T13" fmla="*/ 898 h 1383"/>
                    <a:gd name="T14" fmla="*/ 98 w 358"/>
                    <a:gd name="T15" fmla="*/ 1071 h 1383"/>
                    <a:gd name="T16" fmla="*/ 85 w 358"/>
                    <a:gd name="T17" fmla="*/ 1124 h 1383"/>
                    <a:gd name="T18" fmla="*/ 173 w 358"/>
                    <a:gd name="T19" fmla="*/ 1153 h 1383"/>
                    <a:gd name="T20" fmla="*/ 247 w 358"/>
                    <a:gd name="T21" fmla="*/ 1186 h 1383"/>
                    <a:gd name="T22" fmla="*/ 347 w 358"/>
                    <a:gd name="T23" fmla="*/ 1258 h 1383"/>
                    <a:gd name="T24" fmla="*/ 358 w 358"/>
                    <a:gd name="T25" fmla="*/ 1286 h 1383"/>
                    <a:gd name="T26" fmla="*/ 349 w 358"/>
                    <a:gd name="T27" fmla="*/ 1340 h 1383"/>
                    <a:gd name="T28" fmla="*/ 300 w 358"/>
                    <a:gd name="T29" fmla="*/ 1383 h 1383"/>
                    <a:gd name="T30" fmla="*/ 280 w 358"/>
                    <a:gd name="T31" fmla="*/ 1359 h 1383"/>
                    <a:gd name="T32" fmla="*/ 264 w 358"/>
                    <a:gd name="T33" fmla="*/ 1301 h 1383"/>
                    <a:gd name="T34" fmla="*/ 216 w 358"/>
                    <a:gd name="T35" fmla="*/ 1254 h 1383"/>
                    <a:gd name="T36" fmla="*/ 134 w 358"/>
                    <a:gd name="T37" fmla="*/ 1200 h 1383"/>
                    <a:gd name="T38" fmla="*/ 82 w 358"/>
                    <a:gd name="T39" fmla="*/ 1186 h 1383"/>
                    <a:gd name="T40" fmla="*/ 19 w 358"/>
                    <a:gd name="T41" fmla="*/ 1186 h 1383"/>
                    <a:gd name="T42" fmla="*/ 19 w 358"/>
                    <a:gd name="T43" fmla="*/ 1143 h 1383"/>
                    <a:gd name="T44" fmla="*/ 49 w 358"/>
                    <a:gd name="T45" fmla="*/ 1094 h 1383"/>
                    <a:gd name="T46" fmla="*/ 76 w 358"/>
                    <a:gd name="T47" fmla="*/ 941 h 1383"/>
                    <a:gd name="T48" fmla="*/ 85 w 358"/>
                    <a:gd name="T49" fmla="*/ 778 h 1383"/>
                    <a:gd name="T50" fmla="*/ 82 w 358"/>
                    <a:gd name="T51" fmla="*/ 634 h 1383"/>
                    <a:gd name="T52" fmla="*/ 76 w 358"/>
                    <a:gd name="T53" fmla="*/ 451 h 1383"/>
                    <a:gd name="T54" fmla="*/ 59 w 358"/>
                    <a:gd name="T55" fmla="*/ 293 h 1383"/>
                    <a:gd name="T56" fmla="*/ 24 w 358"/>
                    <a:gd name="T57" fmla="*/ 177 h 1383"/>
                    <a:gd name="T58" fmla="*/ 0 w 358"/>
                    <a:gd name="T59" fmla="*/ 72 h 1383"/>
                    <a:gd name="T60" fmla="*/ 7 w 358"/>
                    <a:gd name="T61" fmla="*/ 34 h 1383"/>
                    <a:gd name="T62" fmla="*/ 34 w 358"/>
                    <a:gd name="T63" fmla="*/ 0 h 138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58"/>
                    <a:gd name="T97" fmla="*/ 0 h 1383"/>
                    <a:gd name="T98" fmla="*/ 358 w 358"/>
                    <a:gd name="T99" fmla="*/ 1383 h 138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58" h="1383">
                      <a:moveTo>
                        <a:pt x="34" y="0"/>
                      </a:moveTo>
                      <a:lnTo>
                        <a:pt x="76" y="57"/>
                      </a:lnTo>
                      <a:lnTo>
                        <a:pt x="93" y="116"/>
                      </a:lnTo>
                      <a:lnTo>
                        <a:pt x="110" y="317"/>
                      </a:lnTo>
                      <a:lnTo>
                        <a:pt x="118" y="451"/>
                      </a:lnTo>
                      <a:lnTo>
                        <a:pt x="118" y="681"/>
                      </a:lnTo>
                      <a:lnTo>
                        <a:pt x="115" y="898"/>
                      </a:lnTo>
                      <a:lnTo>
                        <a:pt x="98" y="1071"/>
                      </a:lnTo>
                      <a:lnTo>
                        <a:pt x="85" y="1124"/>
                      </a:lnTo>
                      <a:lnTo>
                        <a:pt x="173" y="1153"/>
                      </a:lnTo>
                      <a:lnTo>
                        <a:pt x="247" y="1186"/>
                      </a:lnTo>
                      <a:lnTo>
                        <a:pt x="347" y="1258"/>
                      </a:lnTo>
                      <a:lnTo>
                        <a:pt x="358" y="1286"/>
                      </a:lnTo>
                      <a:lnTo>
                        <a:pt x="349" y="1340"/>
                      </a:lnTo>
                      <a:lnTo>
                        <a:pt x="300" y="1383"/>
                      </a:lnTo>
                      <a:lnTo>
                        <a:pt x="280" y="1359"/>
                      </a:lnTo>
                      <a:lnTo>
                        <a:pt x="264" y="1301"/>
                      </a:lnTo>
                      <a:lnTo>
                        <a:pt x="216" y="1254"/>
                      </a:lnTo>
                      <a:lnTo>
                        <a:pt x="134" y="1200"/>
                      </a:lnTo>
                      <a:lnTo>
                        <a:pt x="82" y="1186"/>
                      </a:lnTo>
                      <a:lnTo>
                        <a:pt x="19" y="1186"/>
                      </a:lnTo>
                      <a:lnTo>
                        <a:pt x="19" y="1143"/>
                      </a:lnTo>
                      <a:lnTo>
                        <a:pt x="49" y="1094"/>
                      </a:lnTo>
                      <a:lnTo>
                        <a:pt x="76" y="941"/>
                      </a:lnTo>
                      <a:lnTo>
                        <a:pt x="85" y="778"/>
                      </a:lnTo>
                      <a:lnTo>
                        <a:pt x="82" y="634"/>
                      </a:lnTo>
                      <a:lnTo>
                        <a:pt x="76" y="451"/>
                      </a:lnTo>
                      <a:lnTo>
                        <a:pt x="59" y="293"/>
                      </a:lnTo>
                      <a:lnTo>
                        <a:pt x="24" y="177"/>
                      </a:lnTo>
                      <a:lnTo>
                        <a:pt x="0" y="72"/>
                      </a:lnTo>
                      <a:lnTo>
                        <a:pt x="7" y="34"/>
                      </a:lnTo>
                      <a:lnTo>
                        <a:pt x="34" y="0"/>
                      </a:lnTo>
                      <a:close/>
                    </a:path>
                  </a:pathLst>
                </a:custGeom>
                <a:gradFill rotWithShape="0">
                  <a:gsLst>
                    <a:gs pos="0">
                      <a:srgbClr val="750000"/>
                    </a:gs>
                    <a:gs pos="50000">
                      <a:srgbClr val="FF0000"/>
                    </a:gs>
                    <a:gs pos="100000">
                      <a:srgbClr val="750000"/>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solidFill>
                      <a:srgbClr val="1C1C1C"/>
                    </a:solidFill>
                    <a:cs typeface="2  Nazanin" pitchFamily="2" charset="-78"/>
                  </a:endParaRPr>
                </a:p>
              </p:txBody>
            </p:sp>
            <p:sp>
              <p:nvSpPr>
                <p:cNvPr id="50321" name="Freeform 109"/>
                <p:cNvSpPr>
                  <a:spLocks/>
                </p:cNvSpPr>
                <p:nvPr/>
              </p:nvSpPr>
              <p:spPr bwMode="auto">
                <a:xfrm>
                  <a:off x="2674" y="2362"/>
                  <a:ext cx="110" cy="416"/>
                </a:xfrm>
                <a:custGeom>
                  <a:avLst/>
                  <a:gdLst>
                    <a:gd name="T0" fmla="*/ 0 w 330"/>
                    <a:gd name="T1" fmla="*/ 99 h 1247"/>
                    <a:gd name="T2" fmla="*/ 0 w 330"/>
                    <a:gd name="T3" fmla="*/ 19 h 1247"/>
                    <a:gd name="T4" fmla="*/ 33 w 330"/>
                    <a:gd name="T5" fmla="*/ 0 h 1247"/>
                    <a:gd name="T6" fmla="*/ 86 w 330"/>
                    <a:gd name="T7" fmla="*/ 0 h 1247"/>
                    <a:gd name="T8" fmla="*/ 124 w 330"/>
                    <a:gd name="T9" fmla="*/ 46 h 1247"/>
                    <a:gd name="T10" fmla="*/ 132 w 330"/>
                    <a:gd name="T11" fmla="*/ 88 h 1247"/>
                    <a:gd name="T12" fmla="*/ 124 w 330"/>
                    <a:gd name="T13" fmla="*/ 179 h 1247"/>
                    <a:gd name="T14" fmla="*/ 99 w 330"/>
                    <a:gd name="T15" fmla="*/ 292 h 1247"/>
                    <a:gd name="T16" fmla="*/ 86 w 330"/>
                    <a:gd name="T17" fmla="*/ 467 h 1247"/>
                    <a:gd name="T18" fmla="*/ 80 w 330"/>
                    <a:gd name="T19" fmla="*/ 581 h 1247"/>
                    <a:gd name="T20" fmla="*/ 80 w 330"/>
                    <a:gd name="T21" fmla="*/ 600 h 1247"/>
                    <a:gd name="T22" fmla="*/ 91 w 330"/>
                    <a:gd name="T23" fmla="*/ 759 h 1247"/>
                    <a:gd name="T24" fmla="*/ 110 w 330"/>
                    <a:gd name="T25" fmla="*/ 850 h 1247"/>
                    <a:gd name="T26" fmla="*/ 124 w 330"/>
                    <a:gd name="T27" fmla="*/ 922 h 1247"/>
                    <a:gd name="T28" fmla="*/ 121 w 330"/>
                    <a:gd name="T29" fmla="*/ 952 h 1247"/>
                    <a:gd name="T30" fmla="*/ 171 w 330"/>
                    <a:gd name="T31" fmla="*/ 1035 h 1247"/>
                    <a:gd name="T32" fmla="*/ 223 w 330"/>
                    <a:gd name="T33" fmla="*/ 1088 h 1247"/>
                    <a:gd name="T34" fmla="*/ 281 w 330"/>
                    <a:gd name="T35" fmla="*/ 1137 h 1247"/>
                    <a:gd name="T36" fmla="*/ 330 w 330"/>
                    <a:gd name="T37" fmla="*/ 1161 h 1247"/>
                    <a:gd name="T38" fmla="*/ 330 w 330"/>
                    <a:gd name="T39" fmla="*/ 1202 h 1247"/>
                    <a:gd name="T40" fmla="*/ 303 w 330"/>
                    <a:gd name="T41" fmla="*/ 1236 h 1247"/>
                    <a:gd name="T42" fmla="*/ 239 w 330"/>
                    <a:gd name="T43" fmla="*/ 1247 h 1247"/>
                    <a:gd name="T44" fmla="*/ 193 w 330"/>
                    <a:gd name="T45" fmla="*/ 1225 h 1247"/>
                    <a:gd name="T46" fmla="*/ 193 w 330"/>
                    <a:gd name="T47" fmla="*/ 1194 h 1247"/>
                    <a:gd name="T48" fmla="*/ 155 w 330"/>
                    <a:gd name="T49" fmla="*/ 1088 h 1247"/>
                    <a:gd name="T50" fmla="*/ 91 w 330"/>
                    <a:gd name="T51" fmla="*/ 1032 h 1247"/>
                    <a:gd name="T52" fmla="*/ 45 w 330"/>
                    <a:gd name="T53" fmla="*/ 974 h 1247"/>
                    <a:gd name="T54" fmla="*/ 11 w 330"/>
                    <a:gd name="T55" fmla="*/ 944 h 1247"/>
                    <a:gd name="T56" fmla="*/ 22 w 330"/>
                    <a:gd name="T57" fmla="*/ 906 h 1247"/>
                    <a:gd name="T58" fmla="*/ 41 w 330"/>
                    <a:gd name="T59" fmla="*/ 804 h 1247"/>
                    <a:gd name="T60" fmla="*/ 41 w 330"/>
                    <a:gd name="T61" fmla="*/ 611 h 1247"/>
                    <a:gd name="T62" fmla="*/ 33 w 330"/>
                    <a:gd name="T63" fmla="*/ 474 h 1247"/>
                    <a:gd name="T64" fmla="*/ 33 w 330"/>
                    <a:gd name="T65" fmla="*/ 338 h 1247"/>
                    <a:gd name="T66" fmla="*/ 30 w 330"/>
                    <a:gd name="T67" fmla="*/ 190 h 1247"/>
                    <a:gd name="T68" fmla="*/ 0 w 330"/>
                    <a:gd name="T69" fmla="*/ 99 h 124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30"/>
                    <a:gd name="T106" fmla="*/ 0 h 1247"/>
                    <a:gd name="T107" fmla="*/ 330 w 330"/>
                    <a:gd name="T108" fmla="*/ 1247 h 124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30" h="1247">
                      <a:moveTo>
                        <a:pt x="0" y="99"/>
                      </a:moveTo>
                      <a:lnTo>
                        <a:pt x="0" y="19"/>
                      </a:lnTo>
                      <a:lnTo>
                        <a:pt x="33" y="0"/>
                      </a:lnTo>
                      <a:lnTo>
                        <a:pt x="86" y="0"/>
                      </a:lnTo>
                      <a:lnTo>
                        <a:pt x="124" y="46"/>
                      </a:lnTo>
                      <a:lnTo>
                        <a:pt x="132" y="88"/>
                      </a:lnTo>
                      <a:lnTo>
                        <a:pt x="124" y="179"/>
                      </a:lnTo>
                      <a:lnTo>
                        <a:pt x="99" y="292"/>
                      </a:lnTo>
                      <a:lnTo>
                        <a:pt x="86" y="467"/>
                      </a:lnTo>
                      <a:lnTo>
                        <a:pt x="80" y="581"/>
                      </a:lnTo>
                      <a:lnTo>
                        <a:pt x="80" y="600"/>
                      </a:lnTo>
                      <a:lnTo>
                        <a:pt x="91" y="759"/>
                      </a:lnTo>
                      <a:lnTo>
                        <a:pt x="110" y="850"/>
                      </a:lnTo>
                      <a:lnTo>
                        <a:pt x="124" y="922"/>
                      </a:lnTo>
                      <a:lnTo>
                        <a:pt x="121" y="952"/>
                      </a:lnTo>
                      <a:lnTo>
                        <a:pt x="171" y="1035"/>
                      </a:lnTo>
                      <a:lnTo>
                        <a:pt x="223" y="1088"/>
                      </a:lnTo>
                      <a:lnTo>
                        <a:pt x="281" y="1137"/>
                      </a:lnTo>
                      <a:lnTo>
                        <a:pt x="330" y="1161"/>
                      </a:lnTo>
                      <a:lnTo>
                        <a:pt x="330" y="1202"/>
                      </a:lnTo>
                      <a:lnTo>
                        <a:pt x="303" y="1236"/>
                      </a:lnTo>
                      <a:lnTo>
                        <a:pt x="239" y="1247"/>
                      </a:lnTo>
                      <a:lnTo>
                        <a:pt x="193" y="1225"/>
                      </a:lnTo>
                      <a:lnTo>
                        <a:pt x="193" y="1194"/>
                      </a:lnTo>
                      <a:lnTo>
                        <a:pt x="155" y="1088"/>
                      </a:lnTo>
                      <a:lnTo>
                        <a:pt x="91" y="1032"/>
                      </a:lnTo>
                      <a:lnTo>
                        <a:pt x="45" y="974"/>
                      </a:lnTo>
                      <a:lnTo>
                        <a:pt x="11" y="944"/>
                      </a:lnTo>
                      <a:lnTo>
                        <a:pt x="22" y="906"/>
                      </a:lnTo>
                      <a:lnTo>
                        <a:pt x="41" y="804"/>
                      </a:lnTo>
                      <a:lnTo>
                        <a:pt x="41" y="611"/>
                      </a:lnTo>
                      <a:lnTo>
                        <a:pt x="33" y="474"/>
                      </a:lnTo>
                      <a:lnTo>
                        <a:pt x="33" y="338"/>
                      </a:lnTo>
                      <a:lnTo>
                        <a:pt x="30" y="190"/>
                      </a:lnTo>
                      <a:lnTo>
                        <a:pt x="0" y="99"/>
                      </a:lnTo>
                      <a:close/>
                    </a:path>
                  </a:pathLst>
                </a:custGeom>
                <a:gradFill rotWithShape="0">
                  <a:gsLst>
                    <a:gs pos="0">
                      <a:srgbClr val="750000"/>
                    </a:gs>
                    <a:gs pos="50000">
                      <a:srgbClr val="FF0000"/>
                    </a:gs>
                    <a:gs pos="100000">
                      <a:srgbClr val="750000"/>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solidFill>
                      <a:srgbClr val="1C1C1C"/>
                    </a:solidFill>
                    <a:cs typeface="2  Nazanin" pitchFamily="2" charset="-78"/>
                  </a:endParaRPr>
                </a:p>
              </p:txBody>
            </p:sp>
          </p:grpSp>
          <p:grpSp>
            <p:nvGrpSpPr>
              <p:cNvPr id="15" name="Group 110"/>
              <p:cNvGrpSpPr>
                <a:grpSpLocks/>
              </p:cNvGrpSpPr>
              <p:nvPr/>
            </p:nvGrpSpPr>
            <p:grpSpPr bwMode="auto">
              <a:xfrm>
                <a:off x="480" y="48"/>
                <a:ext cx="384" cy="1104"/>
                <a:chOff x="2538" y="1879"/>
                <a:chExt cx="246" cy="944"/>
              </a:xfrm>
            </p:grpSpPr>
            <p:sp>
              <p:nvSpPr>
                <p:cNvPr id="50310" name="Freeform 111"/>
                <p:cNvSpPr>
                  <a:spLocks/>
                </p:cNvSpPr>
                <p:nvPr/>
              </p:nvSpPr>
              <p:spPr bwMode="auto">
                <a:xfrm>
                  <a:off x="2611" y="1879"/>
                  <a:ext cx="159" cy="204"/>
                </a:xfrm>
                <a:custGeom>
                  <a:avLst/>
                  <a:gdLst>
                    <a:gd name="T0" fmla="*/ 0 w 477"/>
                    <a:gd name="T1" fmla="*/ 258 h 613"/>
                    <a:gd name="T2" fmla="*/ 35 w 477"/>
                    <a:gd name="T3" fmla="*/ 133 h 613"/>
                    <a:gd name="T4" fmla="*/ 80 w 477"/>
                    <a:gd name="T5" fmla="*/ 69 h 613"/>
                    <a:gd name="T6" fmla="*/ 137 w 477"/>
                    <a:gd name="T7" fmla="*/ 23 h 613"/>
                    <a:gd name="T8" fmla="*/ 194 w 477"/>
                    <a:gd name="T9" fmla="*/ 0 h 613"/>
                    <a:gd name="T10" fmla="*/ 270 w 477"/>
                    <a:gd name="T11" fmla="*/ 7 h 613"/>
                    <a:gd name="T12" fmla="*/ 319 w 477"/>
                    <a:gd name="T13" fmla="*/ 57 h 613"/>
                    <a:gd name="T14" fmla="*/ 364 w 477"/>
                    <a:gd name="T15" fmla="*/ 148 h 613"/>
                    <a:gd name="T16" fmla="*/ 383 w 477"/>
                    <a:gd name="T17" fmla="*/ 270 h 613"/>
                    <a:gd name="T18" fmla="*/ 383 w 477"/>
                    <a:gd name="T19" fmla="*/ 408 h 613"/>
                    <a:gd name="T20" fmla="*/ 474 w 477"/>
                    <a:gd name="T21" fmla="*/ 502 h 613"/>
                    <a:gd name="T22" fmla="*/ 477 w 477"/>
                    <a:gd name="T23" fmla="*/ 545 h 613"/>
                    <a:gd name="T24" fmla="*/ 463 w 477"/>
                    <a:gd name="T25" fmla="*/ 548 h 613"/>
                    <a:gd name="T26" fmla="*/ 375 w 477"/>
                    <a:gd name="T27" fmla="*/ 464 h 613"/>
                    <a:gd name="T28" fmla="*/ 349 w 477"/>
                    <a:gd name="T29" fmla="*/ 525 h 613"/>
                    <a:gd name="T30" fmla="*/ 296 w 477"/>
                    <a:gd name="T31" fmla="*/ 578 h 613"/>
                    <a:gd name="T32" fmla="*/ 247 w 477"/>
                    <a:gd name="T33" fmla="*/ 605 h 613"/>
                    <a:gd name="T34" fmla="*/ 167 w 477"/>
                    <a:gd name="T35" fmla="*/ 613 h 613"/>
                    <a:gd name="T36" fmla="*/ 65 w 477"/>
                    <a:gd name="T37" fmla="*/ 570 h 613"/>
                    <a:gd name="T38" fmla="*/ 19 w 477"/>
                    <a:gd name="T39" fmla="*/ 479 h 613"/>
                    <a:gd name="T40" fmla="*/ 0 w 477"/>
                    <a:gd name="T41" fmla="*/ 389 h 613"/>
                    <a:gd name="T42" fmla="*/ 0 w 477"/>
                    <a:gd name="T43" fmla="*/ 258 h 61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77"/>
                    <a:gd name="T67" fmla="*/ 0 h 613"/>
                    <a:gd name="T68" fmla="*/ 477 w 477"/>
                    <a:gd name="T69" fmla="*/ 613 h 61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77" h="613">
                      <a:moveTo>
                        <a:pt x="0" y="258"/>
                      </a:moveTo>
                      <a:lnTo>
                        <a:pt x="35" y="133"/>
                      </a:lnTo>
                      <a:lnTo>
                        <a:pt x="80" y="69"/>
                      </a:lnTo>
                      <a:lnTo>
                        <a:pt x="137" y="23"/>
                      </a:lnTo>
                      <a:lnTo>
                        <a:pt x="194" y="0"/>
                      </a:lnTo>
                      <a:lnTo>
                        <a:pt x="270" y="7"/>
                      </a:lnTo>
                      <a:lnTo>
                        <a:pt x="319" y="57"/>
                      </a:lnTo>
                      <a:lnTo>
                        <a:pt x="364" y="148"/>
                      </a:lnTo>
                      <a:lnTo>
                        <a:pt x="383" y="270"/>
                      </a:lnTo>
                      <a:lnTo>
                        <a:pt x="383" y="408"/>
                      </a:lnTo>
                      <a:lnTo>
                        <a:pt x="474" y="502"/>
                      </a:lnTo>
                      <a:lnTo>
                        <a:pt x="477" y="545"/>
                      </a:lnTo>
                      <a:lnTo>
                        <a:pt x="463" y="548"/>
                      </a:lnTo>
                      <a:lnTo>
                        <a:pt x="375" y="464"/>
                      </a:lnTo>
                      <a:lnTo>
                        <a:pt x="349" y="525"/>
                      </a:lnTo>
                      <a:lnTo>
                        <a:pt x="296" y="578"/>
                      </a:lnTo>
                      <a:lnTo>
                        <a:pt x="247" y="605"/>
                      </a:lnTo>
                      <a:lnTo>
                        <a:pt x="167" y="613"/>
                      </a:lnTo>
                      <a:lnTo>
                        <a:pt x="65" y="570"/>
                      </a:lnTo>
                      <a:lnTo>
                        <a:pt x="19" y="479"/>
                      </a:lnTo>
                      <a:lnTo>
                        <a:pt x="0" y="389"/>
                      </a:lnTo>
                      <a:lnTo>
                        <a:pt x="0" y="258"/>
                      </a:lnTo>
                      <a:close/>
                    </a:path>
                  </a:pathLst>
                </a:custGeom>
                <a:gradFill rotWithShape="0">
                  <a:gsLst>
                    <a:gs pos="0">
                      <a:srgbClr val="000000"/>
                    </a:gs>
                    <a:gs pos="50000">
                      <a:srgbClr val="000000"/>
                    </a:gs>
                    <a:gs pos="100000">
                      <a:srgbClr val="000000"/>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solidFill>
                      <a:srgbClr val="1C1C1C"/>
                    </a:solidFill>
                    <a:cs typeface="2  Nazanin" pitchFamily="2" charset="-78"/>
                  </a:endParaRPr>
                </a:p>
              </p:txBody>
            </p:sp>
            <p:sp>
              <p:nvSpPr>
                <p:cNvPr id="50311" name="Freeform 112"/>
                <p:cNvSpPr>
                  <a:spLocks/>
                </p:cNvSpPr>
                <p:nvPr/>
              </p:nvSpPr>
              <p:spPr bwMode="auto">
                <a:xfrm>
                  <a:off x="2594" y="2098"/>
                  <a:ext cx="142" cy="329"/>
                </a:xfrm>
                <a:custGeom>
                  <a:avLst/>
                  <a:gdLst>
                    <a:gd name="T0" fmla="*/ 62 w 426"/>
                    <a:gd name="T1" fmla="*/ 64 h 987"/>
                    <a:gd name="T2" fmla="*/ 115 w 426"/>
                    <a:gd name="T3" fmla="*/ 22 h 987"/>
                    <a:gd name="T4" fmla="*/ 176 w 426"/>
                    <a:gd name="T5" fmla="*/ 7 h 987"/>
                    <a:gd name="T6" fmla="*/ 233 w 426"/>
                    <a:gd name="T7" fmla="*/ 0 h 987"/>
                    <a:gd name="T8" fmla="*/ 309 w 426"/>
                    <a:gd name="T9" fmla="*/ 11 h 987"/>
                    <a:gd name="T10" fmla="*/ 393 w 426"/>
                    <a:gd name="T11" fmla="*/ 64 h 987"/>
                    <a:gd name="T12" fmla="*/ 426 w 426"/>
                    <a:gd name="T13" fmla="*/ 158 h 987"/>
                    <a:gd name="T14" fmla="*/ 426 w 426"/>
                    <a:gd name="T15" fmla="*/ 303 h 987"/>
                    <a:gd name="T16" fmla="*/ 423 w 426"/>
                    <a:gd name="T17" fmla="*/ 440 h 987"/>
                    <a:gd name="T18" fmla="*/ 381 w 426"/>
                    <a:gd name="T19" fmla="*/ 649 h 987"/>
                    <a:gd name="T20" fmla="*/ 346 w 426"/>
                    <a:gd name="T21" fmla="*/ 819 h 987"/>
                    <a:gd name="T22" fmla="*/ 309 w 426"/>
                    <a:gd name="T23" fmla="*/ 929 h 987"/>
                    <a:gd name="T24" fmla="*/ 230 w 426"/>
                    <a:gd name="T25" fmla="*/ 987 h 987"/>
                    <a:gd name="T26" fmla="*/ 115 w 426"/>
                    <a:gd name="T27" fmla="*/ 974 h 987"/>
                    <a:gd name="T28" fmla="*/ 58 w 426"/>
                    <a:gd name="T29" fmla="*/ 888 h 987"/>
                    <a:gd name="T30" fmla="*/ 24 w 426"/>
                    <a:gd name="T31" fmla="*/ 759 h 987"/>
                    <a:gd name="T32" fmla="*/ 5 w 426"/>
                    <a:gd name="T33" fmla="*/ 614 h 987"/>
                    <a:gd name="T34" fmla="*/ 0 w 426"/>
                    <a:gd name="T35" fmla="*/ 397 h 987"/>
                    <a:gd name="T36" fmla="*/ 16 w 426"/>
                    <a:gd name="T37" fmla="*/ 246 h 987"/>
                    <a:gd name="T38" fmla="*/ 39 w 426"/>
                    <a:gd name="T39" fmla="*/ 110 h 987"/>
                    <a:gd name="T40" fmla="*/ 62 w 426"/>
                    <a:gd name="T41" fmla="*/ 64 h 98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26"/>
                    <a:gd name="T64" fmla="*/ 0 h 987"/>
                    <a:gd name="T65" fmla="*/ 426 w 426"/>
                    <a:gd name="T66" fmla="*/ 987 h 98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26" h="987">
                      <a:moveTo>
                        <a:pt x="62" y="64"/>
                      </a:moveTo>
                      <a:lnTo>
                        <a:pt x="115" y="22"/>
                      </a:lnTo>
                      <a:lnTo>
                        <a:pt x="176" y="7"/>
                      </a:lnTo>
                      <a:lnTo>
                        <a:pt x="233" y="0"/>
                      </a:lnTo>
                      <a:lnTo>
                        <a:pt x="309" y="11"/>
                      </a:lnTo>
                      <a:lnTo>
                        <a:pt x="393" y="64"/>
                      </a:lnTo>
                      <a:lnTo>
                        <a:pt x="426" y="158"/>
                      </a:lnTo>
                      <a:lnTo>
                        <a:pt x="426" y="303"/>
                      </a:lnTo>
                      <a:lnTo>
                        <a:pt x="423" y="440"/>
                      </a:lnTo>
                      <a:lnTo>
                        <a:pt x="381" y="649"/>
                      </a:lnTo>
                      <a:lnTo>
                        <a:pt x="346" y="819"/>
                      </a:lnTo>
                      <a:lnTo>
                        <a:pt x="309" y="929"/>
                      </a:lnTo>
                      <a:lnTo>
                        <a:pt x="230" y="987"/>
                      </a:lnTo>
                      <a:lnTo>
                        <a:pt x="115" y="974"/>
                      </a:lnTo>
                      <a:lnTo>
                        <a:pt x="58" y="888"/>
                      </a:lnTo>
                      <a:lnTo>
                        <a:pt x="24" y="759"/>
                      </a:lnTo>
                      <a:lnTo>
                        <a:pt x="5" y="614"/>
                      </a:lnTo>
                      <a:lnTo>
                        <a:pt x="0" y="397"/>
                      </a:lnTo>
                      <a:lnTo>
                        <a:pt x="16" y="246"/>
                      </a:lnTo>
                      <a:lnTo>
                        <a:pt x="39" y="110"/>
                      </a:lnTo>
                      <a:lnTo>
                        <a:pt x="62" y="64"/>
                      </a:lnTo>
                      <a:close/>
                    </a:path>
                  </a:pathLst>
                </a:custGeom>
                <a:gradFill rotWithShape="0">
                  <a:gsLst>
                    <a:gs pos="0">
                      <a:srgbClr val="000000"/>
                    </a:gs>
                    <a:gs pos="50000">
                      <a:srgbClr val="000000"/>
                    </a:gs>
                    <a:gs pos="100000">
                      <a:srgbClr val="000000"/>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solidFill>
                      <a:srgbClr val="1C1C1C"/>
                    </a:solidFill>
                    <a:cs typeface="2  Nazanin" pitchFamily="2" charset="-78"/>
                  </a:endParaRPr>
                </a:p>
              </p:txBody>
            </p:sp>
            <p:sp>
              <p:nvSpPr>
                <p:cNvPr id="50312" name="Freeform 113"/>
                <p:cNvSpPr>
                  <a:spLocks/>
                </p:cNvSpPr>
                <p:nvPr/>
              </p:nvSpPr>
              <p:spPr bwMode="auto">
                <a:xfrm>
                  <a:off x="2538" y="2098"/>
                  <a:ext cx="83" cy="405"/>
                </a:xfrm>
                <a:custGeom>
                  <a:avLst/>
                  <a:gdLst>
                    <a:gd name="T0" fmla="*/ 171 w 250"/>
                    <a:gd name="T1" fmla="*/ 8 h 1214"/>
                    <a:gd name="T2" fmla="*/ 231 w 250"/>
                    <a:gd name="T3" fmla="*/ 0 h 1214"/>
                    <a:gd name="T4" fmla="*/ 250 w 250"/>
                    <a:gd name="T5" fmla="*/ 54 h 1214"/>
                    <a:gd name="T6" fmla="*/ 219 w 250"/>
                    <a:gd name="T7" fmla="*/ 122 h 1214"/>
                    <a:gd name="T8" fmla="*/ 174 w 250"/>
                    <a:gd name="T9" fmla="*/ 159 h 1214"/>
                    <a:gd name="T10" fmla="*/ 136 w 250"/>
                    <a:gd name="T11" fmla="*/ 250 h 1214"/>
                    <a:gd name="T12" fmla="*/ 91 w 250"/>
                    <a:gd name="T13" fmla="*/ 373 h 1214"/>
                    <a:gd name="T14" fmla="*/ 72 w 250"/>
                    <a:gd name="T15" fmla="*/ 486 h 1214"/>
                    <a:gd name="T16" fmla="*/ 60 w 250"/>
                    <a:gd name="T17" fmla="*/ 679 h 1214"/>
                    <a:gd name="T18" fmla="*/ 72 w 250"/>
                    <a:gd name="T19" fmla="*/ 861 h 1214"/>
                    <a:gd name="T20" fmla="*/ 94 w 250"/>
                    <a:gd name="T21" fmla="*/ 945 h 1214"/>
                    <a:gd name="T22" fmla="*/ 78 w 250"/>
                    <a:gd name="T23" fmla="*/ 1036 h 1214"/>
                    <a:gd name="T24" fmla="*/ 60 w 250"/>
                    <a:gd name="T25" fmla="*/ 1104 h 1214"/>
                    <a:gd name="T26" fmla="*/ 67 w 250"/>
                    <a:gd name="T27" fmla="*/ 1214 h 1214"/>
                    <a:gd name="T28" fmla="*/ 37 w 250"/>
                    <a:gd name="T29" fmla="*/ 1206 h 1214"/>
                    <a:gd name="T30" fmla="*/ 11 w 250"/>
                    <a:gd name="T31" fmla="*/ 1116 h 1214"/>
                    <a:gd name="T32" fmla="*/ 0 w 250"/>
                    <a:gd name="T33" fmla="*/ 1036 h 1214"/>
                    <a:gd name="T34" fmla="*/ 33 w 250"/>
                    <a:gd name="T35" fmla="*/ 929 h 1214"/>
                    <a:gd name="T36" fmla="*/ 22 w 250"/>
                    <a:gd name="T37" fmla="*/ 830 h 1214"/>
                    <a:gd name="T38" fmla="*/ 11 w 250"/>
                    <a:gd name="T39" fmla="*/ 671 h 1214"/>
                    <a:gd name="T40" fmla="*/ 11 w 250"/>
                    <a:gd name="T41" fmla="*/ 478 h 1214"/>
                    <a:gd name="T42" fmla="*/ 33 w 250"/>
                    <a:gd name="T43" fmla="*/ 274 h 1214"/>
                    <a:gd name="T44" fmla="*/ 72 w 250"/>
                    <a:gd name="T45" fmla="*/ 122 h 1214"/>
                    <a:gd name="T46" fmla="*/ 113 w 250"/>
                    <a:gd name="T47" fmla="*/ 43 h 1214"/>
                    <a:gd name="T48" fmla="*/ 171 w 250"/>
                    <a:gd name="T49" fmla="*/ 8 h 121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50"/>
                    <a:gd name="T76" fmla="*/ 0 h 1214"/>
                    <a:gd name="T77" fmla="*/ 250 w 250"/>
                    <a:gd name="T78" fmla="*/ 1214 h 121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50" h="1214">
                      <a:moveTo>
                        <a:pt x="171" y="8"/>
                      </a:moveTo>
                      <a:lnTo>
                        <a:pt x="231" y="0"/>
                      </a:lnTo>
                      <a:lnTo>
                        <a:pt x="250" y="54"/>
                      </a:lnTo>
                      <a:lnTo>
                        <a:pt x="219" y="122"/>
                      </a:lnTo>
                      <a:lnTo>
                        <a:pt x="174" y="159"/>
                      </a:lnTo>
                      <a:lnTo>
                        <a:pt x="136" y="250"/>
                      </a:lnTo>
                      <a:lnTo>
                        <a:pt x="91" y="373"/>
                      </a:lnTo>
                      <a:lnTo>
                        <a:pt x="72" y="486"/>
                      </a:lnTo>
                      <a:lnTo>
                        <a:pt x="60" y="679"/>
                      </a:lnTo>
                      <a:lnTo>
                        <a:pt x="72" y="861"/>
                      </a:lnTo>
                      <a:lnTo>
                        <a:pt x="94" y="945"/>
                      </a:lnTo>
                      <a:lnTo>
                        <a:pt x="78" y="1036"/>
                      </a:lnTo>
                      <a:lnTo>
                        <a:pt x="60" y="1104"/>
                      </a:lnTo>
                      <a:lnTo>
                        <a:pt x="67" y="1214"/>
                      </a:lnTo>
                      <a:lnTo>
                        <a:pt x="37" y="1206"/>
                      </a:lnTo>
                      <a:lnTo>
                        <a:pt x="11" y="1116"/>
                      </a:lnTo>
                      <a:lnTo>
                        <a:pt x="0" y="1036"/>
                      </a:lnTo>
                      <a:lnTo>
                        <a:pt x="33" y="929"/>
                      </a:lnTo>
                      <a:lnTo>
                        <a:pt x="22" y="830"/>
                      </a:lnTo>
                      <a:lnTo>
                        <a:pt x="11" y="671"/>
                      </a:lnTo>
                      <a:lnTo>
                        <a:pt x="11" y="478"/>
                      </a:lnTo>
                      <a:lnTo>
                        <a:pt x="33" y="274"/>
                      </a:lnTo>
                      <a:lnTo>
                        <a:pt x="72" y="122"/>
                      </a:lnTo>
                      <a:lnTo>
                        <a:pt x="113" y="43"/>
                      </a:lnTo>
                      <a:lnTo>
                        <a:pt x="171" y="8"/>
                      </a:lnTo>
                      <a:close/>
                    </a:path>
                  </a:pathLst>
                </a:custGeom>
                <a:gradFill rotWithShape="0">
                  <a:gsLst>
                    <a:gs pos="0">
                      <a:srgbClr val="000000"/>
                    </a:gs>
                    <a:gs pos="50000">
                      <a:srgbClr val="000000"/>
                    </a:gs>
                    <a:gs pos="100000">
                      <a:srgbClr val="000000"/>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solidFill>
                      <a:srgbClr val="1C1C1C"/>
                    </a:solidFill>
                    <a:cs typeface="2  Nazanin" pitchFamily="2" charset="-78"/>
                  </a:endParaRPr>
                </a:p>
              </p:txBody>
            </p:sp>
            <p:sp>
              <p:nvSpPr>
                <p:cNvPr id="50313" name="Freeform 114"/>
                <p:cNvSpPr>
                  <a:spLocks/>
                </p:cNvSpPr>
                <p:nvPr/>
              </p:nvSpPr>
              <p:spPr bwMode="auto">
                <a:xfrm>
                  <a:off x="2720" y="2108"/>
                  <a:ext cx="53" cy="385"/>
                </a:xfrm>
                <a:custGeom>
                  <a:avLst/>
                  <a:gdLst>
                    <a:gd name="T0" fmla="*/ 3 w 159"/>
                    <a:gd name="T1" fmla="*/ 4 h 1154"/>
                    <a:gd name="T2" fmla="*/ 68 w 159"/>
                    <a:gd name="T3" fmla="*/ 0 h 1154"/>
                    <a:gd name="T4" fmla="*/ 113 w 159"/>
                    <a:gd name="T5" fmla="*/ 91 h 1154"/>
                    <a:gd name="T6" fmla="*/ 159 w 159"/>
                    <a:gd name="T7" fmla="*/ 342 h 1154"/>
                    <a:gd name="T8" fmla="*/ 159 w 159"/>
                    <a:gd name="T9" fmla="*/ 630 h 1154"/>
                    <a:gd name="T10" fmla="*/ 137 w 159"/>
                    <a:gd name="T11" fmla="*/ 877 h 1154"/>
                    <a:gd name="T12" fmla="*/ 159 w 159"/>
                    <a:gd name="T13" fmla="*/ 961 h 1154"/>
                    <a:gd name="T14" fmla="*/ 159 w 159"/>
                    <a:gd name="T15" fmla="*/ 1074 h 1154"/>
                    <a:gd name="T16" fmla="*/ 137 w 159"/>
                    <a:gd name="T17" fmla="*/ 1154 h 1154"/>
                    <a:gd name="T18" fmla="*/ 107 w 159"/>
                    <a:gd name="T19" fmla="*/ 1082 h 1154"/>
                    <a:gd name="T20" fmla="*/ 91 w 159"/>
                    <a:gd name="T21" fmla="*/ 972 h 1154"/>
                    <a:gd name="T22" fmla="*/ 57 w 159"/>
                    <a:gd name="T23" fmla="*/ 888 h 1154"/>
                    <a:gd name="T24" fmla="*/ 95 w 159"/>
                    <a:gd name="T25" fmla="*/ 813 h 1154"/>
                    <a:gd name="T26" fmla="*/ 118 w 159"/>
                    <a:gd name="T27" fmla="*/ 630 h 1154"/>
                    <a:gd name="T28" fmla="*/ 118 w 159"/>
                    <a:gd name="T29" fmla="*/ 459 h 1154"/>
                    <a:gd name="T30" fmla="*/ 95 w 159"/>
                    <a:gd name="T31" fmla="*/ 289 h 1154"/>
                    <a:gd name="T32" fmla="*/ 49 w 159"/>
                    <a:gd name="T33" fmla="*/ 163 h 1154"/>
                    <a:gd name="T34" fmla="*/ 0 w 159"/>
                    <a:gd name="T35" fmla="*/ 102 h 1154"/>
                    <a:gd name="T36" fmla="*/ 3 w 159"/>
                    <a:gd name="T37" fmla="*/ 4 h 115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59"/>
                    <a:gd name="T58" fmla="*/ 0 h 1154"/>
                    <a:gd name="T59" fmla="*/ 159 w 159"/>
                    <a:gd name="T60" fmla="*/ 1154 h 115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59" h="1154">
                      <a:moveTo>
                        <a:pt x="3" y="4"/>
                      </a:moveTo>
                      <a:lnTo>
                        <a:pt x="68" y="0"/>
                      </a:lnTo>
                      <a:lnTo>
                        <a:pt x="113" y="91"/>
                      </a:lnTo>
                      <a:lnTo>
                        <a:pt x="159" y="342"/>
                      </a:lnTo>
                      <a:lnTo>
                        <a:pt x="159" y="630"/>
                      </a:lnTo>
                      <a:lnTo>
                        <a:pt x="137" y="877"/>
                      </a:lnTo>
                      <a:lnTo>
                        <a:pt x="159" y="961"/>
                      </a:lnTo>
                      <a:lnTo>
                        <a:pt x="159" y="1074"/>
                      </a:lnTo>
                      <a:lnTo>
                        <a:pt x="137" y="1154"/>
                      </a:lnTo>
                      <a:lnTo>
                        <a:pt x="107" y="1082"/>
                      </a:lnTo>
                      <a:lnTo>
                        <a:pt x="91" y="972"/>
                      </a:lnTo>
                      <a:lnTo>
                        <a:pt x="57" y="888"/>
                      </a:lnTo>
                      <a:lnTo>
                        <a:pt x="95" y="813"/>
                      </a:lnTo>
                      <a:lnTo>
                        <a:pt x="118" y="630"/>
                      </a:lnTo>
                      <a:lnTo>
                        <a:pt x="118" y="459"/>
                      </a:lnTo>
                      <a:lnTo>
                        <a:pt x="95" y="289"/>
                      </a:lnTo>
                      <a:lnTo>
                        <a:pt x="49" y="163"/>
                      </a:lnTo>
                      <a:lnTo>
                        <a:pt x="0" y="102"/>
                      </a:lnTo>
                      <a:lnTo>
                        <a:pt x="3" y="4"/>
                      </a:lnTo>
                      <a:close/>
                    </a:path>
                  </a:pathLst>
                </a:custGeom>
                <a:gradFill rotWithShape="0">
                  <a:gsLst>
                    <a:gs pos="0">
                      <a:srgbClr val="000000"/>
                    </a:gs>
                    <a:gs pos="50000">
                      <a:srgbClr val="000000"/>
                    </a:gs>
                    <a:gs pos="100000">
                      <a:srgbClr val="000000"/>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solidFill>
                      <a:srgbClr val="1C1C1C"/>
                    </a:solidFill>
                    <a:cs typeface="2  Nazanin" pitchFamily="2" charset="-78"/>
                  </a:endParaRPr>
                </a:p>
              </p:txBody>
            </p:sp>
            <p:sp>
              <p:nvSpPr>
                <p:cNvPr id="50314" name="Freeform 115"/>
                <p:cNvSpPr>
                  <a:spLocks/>
                </p:cNvSpPr>
                <p:nvPr/>
              </p:nvSpPr>
              <p:spPr bwMode="auto">
                <a:xfrm>
                  <a:off x="2595" y="2362"/>
                  <a:ext cx="119" cy="461"/>
                </a:xfrm>
                <a:custGeom>
                  <a:avLst/>
                  <a:gdLst>
                    <a:gd name="T0" fmla="*/ 34 w 358"/>
                    <a:gd name="T1" fmla="*/ 0 h 1383"/>
                    <a:gd name="T2" fmla="*/ 76 w 358"/>
                    <a:gd name="T3" fmla="*/ 57 h 1383"/>
                    <a:gd name="T4" fmla="*/ 93 w 358"/>
                    <a:gd name="T5" fmla="*/ 116 h 1383"/>
                    <a:gd name="T6" fmla="*/ 110 w 358"/>
                    <a:gd name="T7" fmla="*/ 317 h 1383"/>
                    <a:gd name="T8" fmla="*/ 118 w 358"/>
                    <a:gd name="T9" fmla="*/ 451 h 1383"/>
                    <a:gd name="T10" fmla="*/ 118 w 358"/>
                    <a:gd name="T11" fmla="*/ 681 h 1383"/>
                    <a:gd name="T12" fmla="*/ 115 w 358"/>
                    <a:gd name="T13" fmla="*/ 898 h 1383"/>
                    <a:gd name="T14" fmla="*/ 98 w 358"/>
                    <a:gd name="T15" fmla="*/ 1071 h 1383"/>
                    <a:gd name="T16" fmla="*/ 85 w 358"/>
                    <a:gd name="T17" fmla="*/ 1124 h 1383"/>
                    <a:gd name="T18" fmla="*/ 173 w 358"/>
                    <a:gd name="T19" fmla="*/ 1153 h 1383"/>
                    <a:gd name="T20" fmla="*/ 247 w 358"/>
                    <a:gd name="T21" fmla="*/ 1186 h 1383"/>
                    <a:gd name="T22" fmla="*/ 347 w 358"/>
                    <a:gd name="T23" fmla="*/ 1258 h 1383"/>
                    <a:gd name="T24" fmla="*/ 358 w 358"/>
                    <a:gd name="T25" fmla="*/ 1286 h 1383"/>
                    <a:gd name="T26" fmla="*/ 349 w 358"/>
                    <a:gd name="T27" fmla="*/ 1340 h 1383"/>
                    <a:gd name="T28" fmla="*/ 300 w 358"/>
                    <a:gd name="T29" fmla="*/ 1383 h 1383"/>
                    <a:gd name="T30" fmla="*/ 280 w 358"/>
                    <a:gd name="T31" fmla="*/ 1359 h 1383"/>
                    <a:gd name="T32" fmla="*/ 264 w 358"/>
                    <a:gd name="T33" fmla="*/ 1301 h 1383"/>
                    <a:gd name="T34" fmla="*/ 216 w 358"/>
                    <a:gd name="T35" fmla="*/ 1254 h 1383"/>
                    <a:gd name="T36" fmla="*/ 134 w 358"/>
                    <a:gd name="T37" fmla="*/ 1200 h 1383"/>
                    <a:gd name="T38" fmla="*/ 82 w 358"/>
                    <a:gd name="T39" fmla="*/ 1186 h 1383"/>
                    <a:gd name="T40" fmla="*/ 19 w 358"/>
                    <a:gd name="T41" fmla="*/ 1186 h 1383"/>
                    <a:gd name="T42" fmla="*/ 19 w 358"/>
                    <a:gd name="T43" fmla="*/ 1143 h 1383"/>
                    <a:gd name="T44" fmla="*/ 49 w 358"/>
                    <a:gd name="T45" fmla="*/ 1094 h 1383"/>
                    <a:gd name="T46" fmla="*/ 76 w 358"/>
                    <a:gd name="T47" fmla="*/ 941 h 1383"/>
                    <a:gd name="T48" fmla="*/ 85 w 358"/>
                    <a:gd name="T49" fmla="*/ 778 h 1383"/>
                    <a:gd name="T50" fmla="*/ 82 w 358"/>
                    <a:gd name="T51" fmla="*/ 634 h 1383"/>
                    <a:gd name="T52" fmla="*/ 76 w 358"/>
                    <a:gd name="T53" fmla="*/ 451 h 1383"/>
                    <a:gd name="T54" fmla="*/ 59 w 358"/>
                    <a:gd name="T55" fmla="*/ 293 h 1383"/>
                    <a:gd name="T56" fmla="*/ 24 w 358"/>
                    <a:gd name="T57" fmla="*/ 177 h 1383"/>
                    <a:gd name="T58" fmla="*/ 0 w 358"/>
                    <a:gd name="T59" fmla="*/ 72 h 1383"/>
                    <a:gd name="T60" fmla="*/ 7 w 358"/>
                    <a:gd name="T61" fmla="*/ 34 h 1383"/>
                    <a:gd name="T62" fmla="*/ 34 w 358"/>
                    <a:gd name="T63" fmla="*/ 0 h 138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58"/>
                    <a:gd name="T97" fmla="*/ 0 h 1383"/>
                    <a:gd name="T98" fmla="*/ 358 w 358"/>
                    <a:gd name="T99" fmla="*/ 1383 h 138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58" h="1383">
                      <a:moveTo>
                        <a:pt x="34" y="0"/>
                      </a:moveTo>
                      <a:lnTo>
                        <a:pt x="76" y="57"/>
                      </a:lnTo>
                      <a:lnTo>
                        <a:pt x="93" y="116"/>
                      </a:lnTo>
                      <a:lnTo>
                        <a:pt x="110" y="317"/>
                      </a:lnTo>
                      <a:lnTo>
                        <a:pt x="118" y="451"/>
                      </a:lnTo>
                      <a:lnTo>
                        <a:pt x="118" y="681"/>
                      </a:lnTo>
                      <a:lnTo>
                        <a:pt x="115" y="898"/>
                      </a:lnTo>
                      <a:lnTo>
                        <a:pt x="98" y="1071"/>
                      </a:lnTo>
                      <a:lnTo>
                        <a:pt x="85" y="1124"/>
                      </a:lnTo>
                      <a:lnTo>
                        <a:pt x="173" y="1153"/>
                      </a:lnTo>
                      <a:lnTo>
                        <a:pt x="247" y="1186"/>
                      </a:lnTo>
                      <a:lnTo>
                        <a:pt x="347" y="1258"/>
                      </a:lnTo>
                      <a:lnTo>
                        <a:pt x="358" y="1286"/>
                      </a:lnTo>
                      <a:lnTo>
                        <a:pt x="349" y="1340"/>
                      </a:lnTo>
                      <a:lnTo>
                        <a:pt x="300" y="1383"/>
                      </a:lnTo>
                      <a:lnTo>
                        <a:pt x="280" y="1359"/>
                      </a:lnTo>
                      <a:lnTo>
                        <a:pt x="264" y="1301"/>
                      </a:lnTo>
                      <a:lnTo>
                        <a:pt x="216" y="1254"/>
                      </a:lnTo>
                      <a:lnTo>
                        <a:pt x="134" y="1200"/>
                      </a:lnTo>
                      <a:lnTo>
                        <a:pt x="82" y="1186"/>
                      </a:lnTo>
                      <a:lnTo>
                        <a:pt x="19" y="1186"/>
                      </a:lnTo>
                      <a:lnTo>
                        <a:pt x="19" y="1143"/>
                      </a:lnTo>
                      <a:lnTo>
                        <a:pt x="49" y="1094"/>
                      </a:lnTo>
                      <a:lnTo>
                        <a:pt x="76" y="941"/>
                      </a:lnTo>
                      <a:lnTo>
                        <a:pt x="85" y="778"/>
                      </a:lnTo>
                      <a:lnTo>
                        <a:pt x="82" y="634"/>
                      </a:lnTo>
                      <a:lnTo>
                        <a:pt x="76" y="451"/>
                      </a:lnTo>
                      <a:lnTo>
                        <a:pt x="59" y="293"/>
                      </a:lnTo>
                      <a:lnTo>
                        <a:pt x="24" y="177"/>
                      </a:lnTo>
                      <a:lnTo>
                        <a:pt x="0" y="72"/>
                      </a:lnTo>
                      <a:lnTo>
                        <a:pt x="7" y="34"/>
                      </a:lnTo>
                      <a:lnTo>
                        <a:pt x="34" y="0"/>
                      </a:lnTo>
                      <a:close/>
                    </a:path>
                  </a:pathLst>
                </a:custGeom>
                <a:gradFill rotWithShape="0">
                  <a:gsLst>
                    <a:gs pos="0">
                      <a:srgbClr val="000000"/>
                    </a:gs>
                    <a:gs pos="50000">
                      <a:srgbClr val="000000"/>
                    </a:gs>
                    <a:gs pos="100000">
                      <a:srgbClr val="000000"/>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solidFill>
                      <a:srgbClr val="1C1C1C"/>
                    </a:solidFill>
                    <a:cs typeface="2  Nazanin" pitchFamily="2" charset="-78"/>
                  </a:endParaRPr>
                </a:p>
              </p:txBody>
            </p:sp>
            <p:sp>
              <p:nvSpPr>
                <p:cNvPr id="50315" name="Freeform 116"/>
                <p:cNvSpPr>
                  <a:spLocks/>
                </p:cNvSpPr>
                <p:nvPr/>
              </p:nvSpPr>
              <p:spPr bwMode="auto">
                <a:xfrm>
                  <a:off x="2674" y="2362"/>
                  <a:ext cx="110" cy="416"/>
                </a:xfrm>
                <a:custGeom>
                  <a:avLst/>
                  <a:gdLst>
                    <a:gd name="T0" fmla="*/ 0 w 330"/>
                    <a:gd name="T1" fmla="*/ 99 h 1247"/>
                    <a:gd name="T2" fmla="*/ 0 w 330"/>
                    <a:gd name="T3" fmla="*/ 19 h 1247"/>
                    <a:gd name="T4" fmla="*/ 33 w 330"/>
                    <a:gd name="T5" fmla="*/ 0 h 1247"/>
                    <a:gd name="T6" fmla="*/ 86 w 330"/>
                    <a:gd name="T7" fmla="*/ 0 h 1247"/>
                    <a:gd name="T8" fmla="*/ 124 w 330"/>
                    <a:gd name="T9" fmla="*/ 46 h 1247"/>
                    <a:gd name="T10" fmla="*/ 132 w 330"/>
                    <a:gd name="T11" fmla="*/ 88 h 1247"/>
                    <a:gd name="T12" fmla="*/ 124 w 330"/>
                    <a:gd name="T13" fmla="*/ 179 h 1247"/>
                    <a:gd name="T14" fmla="*/ 99 w 330"/>
                    <a:gd name="T15" fmla="*/ 292 h 1247"/>
                    <a:gd name="T16" fmla="*/ 86 w 330"/>
                    <a:gd name="T17" fmla="*/ 467 h 1247"/>
                    <a:gd name="T18" fmla="*/ 80 w 330"/>
                    <a:gd name="T19" fmla="*/ 581 h 1247"/>
                    <a:gd name="T20" fmla="*/ 80 w 330"/>
                    <a:gd name="T21" fmla="*/ 600 h 1247"/>
                    <a:gd name="T22" fmla="*/ 91 w 330"/>
                    <a:gd name="T23" fmla="*/ 759 h 1247"/>
                    <a:gd name="T24" fmla="*/ 110 w 330"/>
                    <a:gd name="T25" fmla="*/ 850 h 1247"/>
                    <a:gd name="T26" fmla="*/ 124 w 330"/>
                    <a:gd name="T27" fmla="*/ 922 h 1247"/>
                    <a:gd name="T28" fmla="*/ 121 w 330"/>
                    <a:gd name="T29" fmla="*/ 952 h 1247"/>
                    <a:gd name="T30" fmla="*/ 171 w 330"/>
                    <a:gd name="T31" fmla="*/ 1035 h 1247"/>
                    <a:gd name="T32" fmla="*/ 223 w 330"/>
                    <a:gd name="T33" fmla="*/ 1088 h 1247"/>
                    <a:gd name="T34" fmla="*/ 281 w 330"/>
                    <a:gd name="T35" fmla="*/ 1137 h 1247"/>
                    <a:gd name="T36" fmla="*/ 330 w 330"/>
                    <a:gd name="T37" fmla="*/ 1161 h 1247"/>
                    <a:gd name="T38" fmla="*/ 330 w 330"/>
                    <a:gd name="T39" fmla="*/ 1202 h 1247"/>
                    <a:gd name="T40" fmla="*/ 303 w 330"/>
                    <a:gd name="T41" fmla="*/ 1236 h 1247"/>
                    <a:gd name="T42" fmla="*/ 239 w 330"/>
                    <a:gd name="T43" fmla="*/ 1247 h 1247"/>
                    <a:gd name="T44" fmla="*/ 193 w 330"/>
                    <a:gd name="T45" fmla="*/ 1225 h 1247"/>
                    <a:gd name="T46" fmla="*/ 193 w 330"/>
                    <a:gd name="T47" fmla="*/ 1194 h 1247"/>
                    <a:gd name="T48" fmla="*/ 155 w 330"/>
                    <a:gd name="T49" fmla="*/ 1088 h 1247"/>
                    <a:gd name="T50" fmla="*/ 91 w 330"/>
                    <a:gd name="T51" fmla="*/ 1032 h 1247"/>
                    <a:gd name="T52" fmla="*/ 45 w 330"/>
                    <a:gd name="T53" fmla="*/ 974 h 1247"/>
                    <a:gd name="T54" fmla="*/ 11 w 330"/>
                    <a:gd name="T55" fmla="*/ 944 h 1247"/>
                    <a:gd name="T56" fmla="*/ 22 w 330"/>
                    <a:gd name="T57" fmla="*/ 906 h 1247"/>
                    <a:gd name="T58" fmla="*/ 41 w 330"/>
                    <a:gd name="T59" fmla="*/ 804 h 1247"/>
                    <a:gd name="T60" fmla="*/ 41 w 330"/>
                    <a:gd name="T61" fmla="*/ 611 h 1247"/>
                    <a:gd name="T62" fmla="*/ 33 w 330"/>
                    <a:gd name="T63" fmla="*/ 474 h 1247"/>
                    <a:gd name="T64" fmla="*/ 33 w 330"/>
                    <a:gd name="T65" fmla="*/ 338 h 1247"/>
                    <a:gd name="T66" fmla="*/ 30 w 330"/>
                    <a:gd name="T67" fmla="*/ 190 h 1247"/>
                    <a:gd name="T68" fmla="*/ 0 w 330"/>
                    <a:gd name="T69" fmla="*/ 99 h 124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30"/>
                    <a:gd name="T106" fmla="*/ 0 h 1247"/>
                    <a:gd name="T107" fmla="*/ 330 w 330"/>
                    <a:gd name="T108" fmla="*/ 1247 h 124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30" h="1247">
                      <a:moveTo>
                        <a:pt x="0" y="99"/>
                      </a:moveTo>
                      <a:lnTo>
                        <a:pt x="0" y="19"/>
                      </a:lnTo>
                      <a:lnTo>
                        <a:pt x="33" y="0"/>
                      </a:lnTo>
                      <a:lnTo>
                        <a:pt x="86" y="0"/>
                      </a:lnTo>
                      <a:lnTo>
                        <a:pt x="124" y="46"/>
                      </a:lnTo>
                      <a:lnTo>
                        <a:pt x="132" y="88"/>
                      </a:lnTo>
                      <a:lnTo>
                        <a:pt x="124" y="179"/>
                      </a:lnTo>
                      <a:lnTo>
                        <a:pt x="99" y="292"/>
                      </a:lnTo>
                      <a:lnTo>
                        <a:pt x="86" y="467"/>
                      </a:lnTo>
                      <a:lnTo>
                        <a:pt x="80" y="581"/>
                      </a:lnTo>
                      <a:lnTo>
                        <a:pt x="80" y="600"/>
                      </a:lnTo>
                      <a:lnTo>
                        <a:pt x="91" y="759"/>
                      </a:lnTo>
                      <a:lnTo>
                        <a:pt x="110" y="850"/>
                      </a:lnTo>
                      <a:lnTo>
                        <a:pt x="124" y="922"/>
                      </a:lnTo>
                      <a:lnTo>
                        <a:pt x="121" y="952"/>
                      </a:lnTo>
                      <a:lnTo>
                        <a:pt x="171" y="1035"/>
                      </a:lnTo>
                      <a:lnTo>
                        <a:pt x="223" y="1088"/>
                      </a:lnTo>
                      <a:lnTo>
                        <a:pt x="281" y="1137"/>
                      </a:lnTo>
                      <a:lnTo>
                        <a:pt x="330" y="1161"/>
                      </a:lnTo>
                      <a:lnTo>
                        <a:pt x="330" y="1202"/>
                      </a:lnTo>
                      <a:lnTo>
                        <a:pt x="303" y="1236"/>
                      </a:lnTo>
                      <a:lnTo>
                        <a:pt x="239" y="1247"/>
                      </a:lnTo>
                      <a:lnTo>
                        <a:pt x="193" y="1225"/>
                      </a:lnTo>
                      <a:lnTo>
                        <a:pt x="193" y="1194"/>
                      </a:lnTo>
                      <a:lnTo>
                        <a:pt x="155" y="1088"/>
                      </a:lnTo>
                      <a:lnTo>
                        <a:pt x="91" y="1032"/>
                      </a:lnTo>
                      <a:lnTo>
                        <a:pt x="45" y="974"/>
                      </a:lnTo>
                      <a:lnTo>
                        <a:pt x="11" y="944"/>
                      </a:lnTo>
                      <a:lnTo>
                        <a:pt x="22" y="906"/>
                      </a:lnTo>
                      <a:lnTo>
                        <a:pt x="41" y="804"/>
                      </a:lnTo>
                      <a:lnTo>
                        <a:pt x="41" y="611"/>
                      </a:lnTo>
                      <a:lnTo>
                        <a:pt x="33" y="474"/>
                      </a:lnTo>
                      <a:lnTo>
                        <a:pt x="33" y="338"/>
                      </a:lnTo>
                      <a:lnTo>
                        <a:pt x="30" y="190"/>
                      </a:lnTo>
                      <a:lnTo>
                        <a:pt x="0" y="99"/>
                      </a:lnTo>
                      <a:close/>
                    </a:path>
                  </a:pathLst>
                </a:custGeom>
                <a:gradFill rotWithShape="0">
                  <a:gsLst>
                    <a:gs pos="0">
                      <a:srgbClr val="000000"/>
                    </a:gs>
                    <a:gs pos="50000">
                      <a:srgbClr val="000000"/>
                    </a:gs>
                    <a:gs pos="100000">
                      <a:srgbClr val="000000"/>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solidFill>
                      <a:srgbClr val="1C1C1C"/>
                    </a:solidFill>
                    <a:cs typeface="2  Nazanin" pitchFamily="2" charset="-78"/>
                  </a:endParaRPr>
                </a:p>
              </p:txBody>
            </p:sp>
          </p:grpSp>
          <p:grpSp>
            <p:nvGrpSpPr>
              <p:cNvPr id="16" name="Group 117"/>
              <p:cNvGrpSpPr>
                <a:grpSpLocks/>
              </p:cNvGrpSpPr>
              <p:nvPr/>
            </p:nvGrpSpPr>
            <p:grpSpPr bwMode="auto">
              <a:xfrm>
                <a:off x="816" y="336"/>
                <a:ext cx="384" cy="768"/>
                <a:chOff x="2538" y="1879"/>
                <a:chExt cx="246" cy="944"/>
              </a:xfrm>
            </p:grpSpPr>
            <p:sp>
              <p:nvSpPr>
                <p:cNvPr id="50304" name="Freeform 118"/>
                <p:cNvSpPr>
                  <a:spLocks/>
                </p:cNvSpPr>
                <p:nvPr/>
              </p:nvSpPr>
              <p:spPr bwMode="auto">
                <a:xfrm>
                  <a:off x="2611" y="1879"/>
                  <a:ext cx="159" cy="204"/>
                </a:xfrm>
                <a:custGeom>
                  <a:avLst/>
                  <a:gdLst>
                    <a:gd name="T0" fmla="*/ 0 w 477"/>
                    <a:gd name="T1" fmla="*/ 258 h 613"/>
                    <a:gd name="T2" fmla="*/ 35 w 477"/>
                    <a:gd name="T3" fmla="*/ 133 h 613"/>
                    <a:gd name="T4" fmla="*/ 80 w 477"/>
                    <a:gd name="T5" fmla="*/ 69 h 613"/>
                    <a:gd name="T6" fmla="*/ 137 w 477"/>
                    <a:gd name="T7" fmla="*/ 23 h 613"/>
                    <a:gd name="T8" fmla="*/ 194 w 477"/>
                    <a:gd name="T9" fmla="*/ 0 h 613"/>
                    <a:gd name="T10" fmla="*/ 270 w 477"/>
                    <a:gd name="T11" fmla="*/ 7 h 613"/>
                    <a:gd name="T12" fmla="*/ 319 w 477"/>
                    <a:gd name="T13" fmla="*/ 57 h 613"/>
                    <a:gd name="T14" fmla="*/ 364 w 477"/>
                    <a:gd name="T15" fmla="*/ 148 h 613"/>
                    <a:gd name="T16" fmla="*/ 383 w 477"/>
                    <a:gd name="T17" fmla="*/ 270 h 613"/>
                    <a:gd name="T18" fmla="*/ 383 w 477"/>
                    <a:gd name="T19" fmla="*/ 408 h 613"/>
                    <a:gd name="T20" fmla="*/ 474 w 477"/>
                    <a:gd name="T21" fmla="*/ 502 h 613"/>
                    <a:gd name="T22" fmla="*/ 477 w 477"/>
                    <a:gd name="T23" fmla="*/ 545 h 613"/>
                    <a:gd name="T24" fmla="*/ 463 w 477"/>
                    <a:gd name="T25" fmla="*/ 548 h 613"/>
                    <a:gd name="T26" fmla="*/ 375 w 477"/>
                    <a:gd name="T27" fmla="*/ 464 h 613"/>
                    <a:gd name="T28" fmla="*/ 349 w 477"/>
                    <a:gd name="T29" fmla="*/ 525 h 613"/>
                    <a:gd name="T30" fmla="*/ 296 w 477"/>
                    <a:gd name="T31" fmla="*/ 578 h 613"/>
                    <a:gd name="T32" fmla="*/ 247 w 477"/>
                    <a:gd name="T33" fmla="*/ 605 h 613"/>
                    <a:gd name="T34" fmla="*/ 167 w 477"/>
                    <a:gd name="T35" fmla="*/ 613 h 613"/>
                    <a:gd name="T36" fmla="*/ 65 w 477"/>
                    <a:gd name="T37" fmla="*/ 570 h 613"/>
                    <a:gd name="T38" fmla="*/ 19 w 477"/>
                    <a:gd name="T39" fmla="*/ 479 h 613"/>
                    <a:gd name="T40" fmla="*/ 0 w 477"/>
                    <a:gd name="T41" fmla="*/ 389 h 613"/>
                    <a:gd name="T42" fmla="*/ 0 w 477"/>
                    <a:gd name="T43" fmla="*/ 258 h 61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77"/>
                    <a:gd name="T67" fmla="*/ 0 h 613"/>
                    <a:gd name="T68" fmla="*/ 477 w 477"/>
                    <a:gd name="T69" fmla="*/ 613 h 61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77" h="613">
                      <a:moveTo>
                        <a:pt x="0" y="258"/>
                      </a:moveTo>
                      <a:lnTo>
                        <a:pt x="35" y="133"/>
                      </a:lnTo>
                      <a:lnTo>
                        <a:pt x="80" y="69"/>
                      </a:lnTo>
                      <a:lnTo>
                        <a:pt x="137" y="23"/>
                      </a:lnTo>
                      <a:lnTo>
                        <a:pt x="194" y="0"/>
                      </a:lnTo>
                      <a:lnTo>
                        <a:pt x="270" y="7"/>
                      </a:lnTo>
                      <a:lnTo>
                        <a:pt x="319" y="57"/>
                      </a:lnTo>
                      <a:lnTo>
                        <a:pt x="364" y="148"/>
                      </a:lnTo>
                      <a:lnTo>
                        <a:pt x="383" y="270"/>
                      </a:lnTo>
                      <a:lnTo>
                        <a:pt x="383" y="408"/>
                      </a:lnTo>
                      <a:lnTo>
                        <a:pt x="474" y="502"/>
                      </a:lnTo>
                      <a:lnTo>
                        <a:pt x="477" y="545"/>
                      </a:lnTo>
                      <a:lnTo>
                        <a:pt x="463" y="548"/>
                      </a:lnTo>
                      <a:lnTo>
                        <a:pt x="375" y="464"/>
                      </a:lnTo>
                      <a:lnTo>
                        <a:pt x="349" y="525"/>
                      </a:lnTo>
                      <a:lnTo>
                        <a:pt x="296" y="578"/>
                      </a:lnTo>
                      <a:lnTo>
                        <a:pt x="247" y="605"/>
                      </a:lnTo>
                      <a:lnTo>
                        <a:pt x="167" y="613"/>
                      </a:lnTo>
                      <a:lnTo>
                        <a:pt x="65" y="570"/>
                      </a:lnTo>
                      <a:lnTo>
                        <a:pt x="19" y="479"/>
                      </a:lnTo>
                      <a:lnTo>
                        <a:pt x="0" y="389"/>
                      </a:lnTo>
                      <a:lnTo>
                        <a:pt x="0" y="258"/>
                      </a:lnTo>
                      <a:close/>
                    </a:path>
                  </a:pathLst>
                </a:custGeom>
                <a:gradFill rotWithShape="0">
                  <a:gsLst>
                    <a:gs pos="0">
                      <a:srgbClr val="755E00"/>
                    </a:gs>
                    <a:gs pos="50000">
                      <a:srgbClr val="FFCC00"/>
                    </a:gs>
                    <a:gs pos="100000">
                      <a:srgbClr val="755E00"/>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solidFill>
                      <a:srgbClr val="1C1C1C"/>
                    </a:solidFill>
                    <a:cs typeface="2  Nazanin" pitchFamily="2" charset="-78"/>
                  </a:endParaRPr>
                </a:p>
              </p:txBody>
            </p:sp>
            <p:sp>
              <p:nvSpPr>
                <p:cNvPr id="50305" name="Freeform 119"/>
                <p:cNvSpPr>
                  <a:spLocks/>
                </p:cNvSpPr>
                <p:nvPr/>
              </p:nvSpPr>
              <p:spPr bwMode="auto">
                <a:xfrm>
                  <a:off x="2594" y="2098"/>
                  <a:ext cx="142" cy="329"/>
                </a:xfrm>
                <a:custGeom>
                  <a:avLst/>
                  <a:gdLst>
                    <a:gd name="T0" fmla="*/ 62 w 426"/>
                    <a:gd name="T1" fmla="*/ 64 h 987"/>
                    <a:gd name="T2" fmla="*/ 115 w 426"/>
                    <a:gd name="T3" fmla="*/ 22 h 987"/>
                    <a:gd name="T4" fmla="*/ 176 w 426"/>
                    <a:gd name="T5" fmla="*/ 7 h 987"/>
                    <a:gd name="T6" fmla="*/ 233 w 426"/>
                    <a:gd name="T7" fmla="*/ 0 h 987"/>
                    <a:gd name="T8" fmla="*/ 309 w 426"/>
                    <a:gd name="T9" fmla="*/ 11 h 987"/>
                    <a:gd name="T10" fmla="*/ 393 w 426"/>
                    <a:gd name="T11" fmla="*/ 64 h 987"/>
                    <a:gd name="T12" fmla="*/ 426 w 426"/>
                    <a:gd name="T13" fmla="*/ 158 h 987"/>
                    <a:gd name="T14" fmla="*/ 426 w 426"/>
                    <a:gd name="T15" fmla="*/ 303 h 987"/>
                    <a:gd name="T16" fmla="*/ 423 w 426"/>
                    <a:gd name="T17" fmla="*/ 440 h 987"/>
                    <a:gd name="T18" fmla="*/ 381 w 426"/>
                    <a:gd name="T19" fmla="*/ 649 h 987"/>
                    <a:gd name="T20" fmla="*/ 346 w 426"/>
                    <a:gd name="T21" fmla="*/ 819 h 987"/>
                    <a:gd name="T22" fmla="*/ 309 w 426"/>
                    <a:gd name="T23" fmla="*/ 929 h 987"/>
                    <a:gd name="T24" fmla="*/ 230 w 426"/>
                    <a:gd name="T25" fmla="*/ 987 h 987"/>
                    <a:gd name="T26" fmla="*/ 115 w 426"/>
                    <a:gd name="T27" fmla="*/ 974 h 987"/>
                    <a:gd name="T28" fmla="*/ 58 w 426"/>
                    <a:gd name="T29" fmla="*/ 888 h 987"/>
                    <a:gd name="T30" fmla="*/ 24 w 426"/>
                    <a:gd name="T31" fmla="*/ 759 h 987"/>
                    <a:gd name="T32" fmla="*/ 5 w 426"/>
                    <a:gd name="T33" fmla="*/ 614 h 987"/>
                    <a:gd name="T34" fmla="*/ 0 w 426"/>
                    <a:gd name="T35" fmla="*/ 397 h 987"/>
                    <a:gd name="T36" fmla="*/ 16 w 426"/>
                    <a:gd name="T37" fmla="*/ 246 h 987"/>
                    <a:gd name="T38" fmla="*/ 39 w 426"/>
                    <a:gd name="T39" fmla="*/ 110 h 987"/>
                    <a:gd name="T40" fmla="*/ 62 w 426"/>
                    <a:gd name="T41" fmla="*/ 64 h 98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26"/>
                    <a:gd name="T64" fmla="*/ 0 h 987"/>
                    <a:gd name="T65" fmla="*/ 426 w 426"/>
                    <a:gd name="T66" fmla="*/ 987 h 98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26" h="987">
                      <a:moveTo>
                        <a:pt x="62" y="64"/>
                      </a:moveTo>
                      <a:lnTo>
                        <a:pt x="115" y="22"/>
                      </a:lnTo>
                      <a:lnTo>
                        <a:pt x="176" y="7"/>
                      </a:lnTo>
                      <a:lnTo>
                        <a:pt x="233" y="0"/>
                      </a:lnTo>
                      <a:lnTo>
                        <a:pt x="309" y="11"/>
                      </a:lnTo>
                      <a:lnTo>
                        <a:pt x="393" y="64"/>
                      </a:lnTo>
                      <a:lnTo>
                        <a:pt x="426" y="158"/>
                      </a:lnTo>
                      <a:lnTo>
                        <a:pt x="426" y="303"/>
                      </a:lnTo>
                      <a:lnTo>
                        <a:pt x="423" y="440"/>
                      </a:lnTo>
                      <a:lnTo>
                        <a:pt x="381" y="649"/>
                      </a:lnTo>
                      <a:lnTo>
                        <a:pt x="346" y="819"/>
                      </a:lnTo>
                      <a:lnTo>
                        <a:pt x="309" y="929"/>
                      </a:lnTo>
                      <a:lnTo>
                        <a:pt x="230" y="987"/>
                      </a:lnTo>
                      <a:lnTo>
                        <a:pt x="115" y="974"/>
                      </a:lnTo>
                      <a:lnTo>
                        <a:pt x="58" y="888"/>
                      </a:lnTo>
                      <a:lnTo>
                        <a:pt x="24" y="759"/>
                      </a:lnTo>
                      <a:lnTo>
                        <a:pt x="5" y="614"/>
                      </a:lnTo>
                      <a:lnTo>
                        <a:pt x="0" y="397"/>
                      </a:lnTo>
                      <a:lnTo>
                        <a:pt x="16" y="246"/>
                      </a:lnTo>
                      <a:lnTo>
                        <a:pt x="39" y="110"/>
                      </a:lnTo>
                      <a:lnTo>
                        <a:pt x="62" y="64"/>
                      </a:lnTo>
                      <a:close/>
                    </a:path>
                  </a:pathLst>
                </a:custGeom>
                <a:gradFill rotWithShape="0">
                  <a:gsLst>
                    <a:gs pos="0">
                      <a:srgbClr val="755E00"/>
                    </a:gs>
                    <a:gs pos="50000">
                      <a:srgbClr val="FFCC00"/>
                    </a:gs>
                    <a:gs pos="100000">
                      <a:srgbClr val="755E00"/>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solidFill>
                      <a:srgbClr val="1C1C1C"/>
                    </a:solidFill>
                    <a:cs typeface="2  Nazanin" pitchFamily="2" charset="-78"/>
                  </a:endParaRPr>
                </a:p>
              </p:txBody>
            </p:sp>
            <p:sp>
              <p:nvSpPr>
                <p:cNvPr id="50306" name="Freeform 120"/>
                <p:cNvSpPr>
                  <a:spLocks/>
                </p:cNvSpPr>
                <p:nvPr/>
              </p:nvSpPr>
              <p:spPr bwMode="auto">
                <a:xfrm>
                  <a:off x="2538" y="2098"/>
                  <a:ext cx="83" cy="405"/>
                </a:xfrm>
                <a:custGeom>
                  <a:avLst/>
                  <a:gdLst>
                    <a:gd name="T0" fmla="*/ 171 w 250"/>
                    <a:gd name="T1" fmla="*/ 8 h 1214"/>
                    <a:gd name="T2" fmla="*/ 231 w 250"/>
                    <a:gd name="T3" fmla="*/ 0 h 1214"/>
                    <a:gd name="T4" fmla="*/ 250 w 250"/>
                    <a:gd name="T5" fmla="*/ 54 h 1214"/>
                    <a:gd name="T6" fmla="*/ 219 w 250"/>
                    <a:gd name="T7" fmla="*/ 122 h 1214"/>
                    <a:gd name="T8" fmla="*/ 174 w 250"/>
                    <a:gd name="T9" fmla="*/ 159 h 1214"/>
                    <a:gd name="T10" fmla="*/ 136 w 250"/>
                    <a:gd name="T11" fmla="*/ 250 h 1214"/>
                    <a:gd name="T12" fmla="*/ 91 w 250"/>
                    <a:gd name="T13" fmla="*/ 373 h 1214"/>
                    <a:gd name="T14" fmla="*/ 72 w 250"/>
                    <a:gd name="T15" fmla="*/ 486 h 1214"/>
                    <a:gd name="T16" fmla="*/ 60 w 250"/>
                    <a:gd name="T17" fmla="*/ 679 h 1214"/>
                    <a:gd name="T18" fmla="*/ 72 w 250"/>
                    <a:gd name="T19" fmla="*/ 861 h 1214"/>
                    <a:gd name="T20" fmla="*/ 94 w 250"/>
                    <a:gd name="T21" fmla="*/ 945 h 1214"/>
                    <a:gd name="T22" fmla="*/ 78 w 250"/>
                    <a:gd name="T23" fmla="*/ 1036 h 1214"/>
                    <a:gd name="T24" fmla="*/ 60 w 250"/>
                    <a:gd name="T25" fmla="*/ 1104 h 1214"/>
                    <a:gd name="T26" fmla="*/ 67 w 250"/>
                    <a:gd name="T27" fmla="*/ 1214 h 1214"/>
                    <a:gd name="T28" fmla="*/ 37 w 250"/>
                    <a:gd name="T29" fmla="*/ 1206 h 1214"/>
                    <a:gd name="T30" fmla="*/ 11 w 250"/>
                    <a:gd name="T31" fmla="*/ 1116 h 1214"/>
                    <a:gd name="T32" fmla="*/ 0 w 250"/>
                    <a:gd name="T33" fmla="*/ 1036 h 1214"/>
                    <a:gd name="T34" fmla="*/ 33 w 250"/>
                    <a:gd name="T35" fmla="*/ 929 h 1214"/>
                    <a:gd name="T36" fmla="*/ 22 w 250"/>
                    <a:gd name="T37" fmla="*/ 830 h 1214"/>
                    <a:gd name="T38" fmla="*/ 11 w 250"/>
                    <a:gd name="T39" fmla="*/ 671 h 1214"/>
                    <a:gd name="T40" fmla="*/ 11 w 250"/>
                    <a:gd name="T41" fmla="*/ 478 h 1214"/>
                    <a:gd name="T42" fmla="*/ 33 w 250"/>
                    <a:gd name="T43" fmla="*/ 274 h 1214"/>
                    <a:gd name="T44" fmla="*/ 72 w 250"/>
                    <a:gd name="T45" fmla="*/ 122 h 1214"/>
                    <a:gd name="T46" fmla="*/ 113 w 250"/>
                    <a:gd name="T47" fmla="*/ 43 h 1214"/>
                    <a:gd name="T48" fmla="*/ 171 w 250"/>
                    <a:gd name="T49" fmla="*/ 8 h 121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50"/>
                    <a:gd name="T76" fmla="*/ 0 h 1214"/>
                    <a:gd name="T77" fmla="*/ 250 w 250"/>
                    <a:gd name="T78" fmla="*/ 1214 h 121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50" h="1214">
                      <a:moveTo>
                        <a:pt x="171" y="8"/>
                      </a:moveTo>
                      <a:lnTo>
                        <a:pt x="231" y="0"/>
                      </a:lnTo>
                      <a:lnTo>
                        <a:pt x="250" y="54"/>
                      </a:lnTo>
                      <a:lnTo>
                        <a:pt x="219" y="122"/>
                      </a:lnTo>
                      <a:lnTo>
                        <a:pt x="174" y="159"/>
                      </a:lnTo>
                      <a:lnTo>
                        <a:pt x="136" y="250"/>
                      </a:lnTo>
                      <a:lnTo>
                        <a:pt x="91" y="373"/>
                      </a:lnTo>
                      <a:lnTo>
                        <a:pt x="72" y="486"/>
                      </a:lnTo>
                      <a:lnTo>
                        <a:pt x="60" y="679"/>
                      </a:lnTo>
                      <a:lnTo>
                        <a:pt x="72" y="861"/>
                      </a:lnTo>
                      <a:lnTo>
                        <a:pt x="94" y="945"/>
                      </a:lnTo>
                      <a:lnTo>
                        <a:pt x="78" y="1036"/>
                      </a:lnTo>
                      <a:lnTo>
                        <a:pt x="60" y="1104"/>
                      </a:lnTo>
                      <a:lnTo>
                        <a:pt x="67" y="1214"/>
                      </a:lnTo>
                      <a:lnTo>
                        <a:pt x="37" y="1206"/>
                      </a:lnTo>
                      <a:lnTo>
                        <a:pt x="11" y="1116"/>
                      </a:lnTo>
                      <a:lnTo>
                        <a:pt x="0" y="1036"/>
                      </a:lnTo>
                      <a:lnTo>
                        <a:pt x="33" y="929"/>
                      </a:lnTo>
                      <a:lnTo>
                        <a:pt x="22" y="830"/>
                      </a:lnTo>
                      <a:lnTo>
                        <a:pt x="11" y="671"/>
                      </a:lnTo>
                      <a:lnTo>
                        <a:pt x="11" y="478"/>
                      </a:lnTo>
                      <a:lnTo>
                        <a:pt x="33" y="274"/>
                      </a:lnTo>
                      <a:lnTo>
                        <a:pt x="72" y="122"/>
                      </a:lnTo>
                      <a:lnTo>
                        <a:pt x="113" y="43"/>
                      </a:lnTo>
                      <a:lnTo>
                        <a:pt x="171" y="8"/>
                      </a:lnTo>
                      <a:close/>
                    </a:path>
                  </a:pathLst>
                </a:custGeom>
                <a:gradFill rotWithShape="0">
                  <a:gsLst>
                    <a:gs pos="0">
                      <a:srgbClr val="755E00"/>
                    </a:gs>
                    <a:gs pos="50000">
                      <a:srgbClr val="FFCC00"/>
                    </a:gs>
                    <a:gs pos="100000">
                      <a:srgbClr val="755E00"/>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solidFill>
                      <a:srgbClr val="1C1C1C"/>
                    </a:solidFill>
                    <a:cs typeface="2  Nazanin" pitchFamily="2" charset="-78"/>
                  </a:endParaRPr>
                </a:p>
              </p:txBody>
            </p:sp>
            <p:sp>
              <p:nvSpPr>
                <p:cNvPr id="50307" name="Freeform 121"/>
                <p:cNvSpPr>
                  <a:spLocks/>
                </p:cNvSpPr>
                <p:nvPr/>
              </p:nvSpPr>
              <p:spPr bwMode="auto">
                <a:xfrm>
                  <a:off x="2720" y="2108"/>
                  <a:ext cx="53" cy="385"/>
                </a:xfrm>
                <a:custGeom>
                  <a:avLst/>
                  <a:gdLst>
                    <a:gd name="T0" fmla="*/ 3 w 159"/>
                    <a:gd name="T1" fmla="*/ 4 h 1154"/>
                    <a:gd name="T2" fmla="*/ 68 w 159"/>
                    <a:gd name="T3" fmla="*/ 0 h 1154"/>
                    <a:gd name="T4" fmla="*/ 113 w 159"/>
                    <a:gd name="T5" fmla="*/ 91 h 1154"/>
                    <a:gd name="T6" fmla="*/ 159 w 159"/>
                    <a:gd name="T7" fmla="*/ 342 h 1154"/>
                    <a:gd name="T8" fmla="*/ 159 w 159"/>
                    <a:gd name="T9" fmla="*/ 630 h 1154"/>
                    <a:gd name="T10" fmla="*/ 137 w 159"/>
                    <a:gd name="T11" fmla="*/ 877 h 1154"/>
                    <a:gd name="T12" fmla="*/ 159 w 159"/>
                    <a:gd name="T13" fmla="*/ 961 h 1154"/>
                    <a:gd name="T14" fmla="*/ 159 w 159"/>
                    <a:gd name="T15" fmla="*/ 1074 h 1154"/>
                    <a:gd name="T16" fmla="*/ 137 w 159"/>
                    <a:gd name="T17" fmla="*/ 1154 h 1154"/>
                    <a:gd name="T18" fmla="*/ 107 w 159"/>
                    <a:gd name="T19" fmla="*/ 1082 h 1154"/>
                    <a:gd name="T20" fmla="*/ 91 w 159"/>
                    <a:gd name="T21" fmla="*/ 972 h 1154"/>
                    <a:gd name="T22" fmla="*/ 57 w 159"/>
                    <a:gd name="T23" fmla="*/ 888 h 1154"/>
                    <a:gd name="T24" fmla="*/ 95 w 159"/>
                    <a:gd name="T25" fmla="*/ 813 h 1154"/>
                    <a:gd name="T26" fmla="*/ 118 w 159"/>
                    <a:gd name="T27" fmla="*/ 630 h 1154"/>
                    <a:gd name="T28" fmla="*/ 118 w 159"/>
                    <a:gd name="T29" fmla="*/ 459 h 1154"/>
                    <a:gd name="T30" fmla="*/ 95 w 159"/>
                    <a:gd name="T31" fmla="*/ 289 h 1154"/>
                    <a:gd name="T32" fmla="*/ 49 w 159"/>
                    <a:gd name="T33" fmla="*/ 163 h 1154"/>
                    <a:gd name="T34" fmla="*/ 0 w 159"/>
                    <a:gd name="T35" fmla="*/ 102 h 1154"/>
                    <a:gd name="T36" fmla="*/ 3 w 159"/>
                    <a:gd name="T37" fmla="*/ 4 h 115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59"/>
                    <a:gd name="T58" fmla="*/ 0 h 1154"/>
                    <a:gd name="T59" fmla="*/ 159 w 159"/>
                    <a:gd name="T60" fmla="*/ 1154 h 115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59" h="1154">
                      <a:moveTo>
                        <a:pt x="3" y="4"/>
                      </a:moveTo>
                      <a:lnTo>
                        <a:pt x="68" y="0"/>
                      </a:lnTo>
                      <a:lnTo>
                        <a:pt x="113" y="91"/>
                      </a:lnTo>
                      <a:lnTo>
                        <a:pt x="159" y="342"/>
                      </a:lnTo>
                      <a:lnTo>
                        <a:pt x="159" y="630"/>
                      </a:lnTo>
                      <a:lnTo>
                        <a:pt x="137" y="877"/>
                      </a:lnTo>
                      <a:lnTo>
                        <a:pt x="159" y="961"/>
                      </a:lnTo>
                      <a:lnTo>
                        <a:pt x="159" y="1074"/>
                      </a:lnTo>
                      <a:lnTo>
                        <a:pt x="137" y="1154"/>
                      </a:lnTo>
                      <a:lnTo>
                        <a:pt x="107" y="1082"/>
                      </a:lnTo>
                      <a:lnTo>
                        <a:pt x="91" y="972"/>
                      </a:lnTo>
                      <a:lnTo>
                        <a:pt x="57" y="888"/>
                      </a:lnTo>
                      <a:lnTo>
                        <a:pt x="95" y="813"/>
                      </a:lnTo>
                      <a:lnTo>
                        <a:pt x="118" y="630"/>
                      </a:lnTo>
                      <a:lnTo>
                        <a:pt x="118" y="459"/>
                      </a:lnTo>
                      <a:lnTo>
                        <a:pt x="95" y="289"/>
                      </a:lnTo>
                      <a:lnTo>
                        <a:pt x="49" y="163"/>
                      </a:lnTo>
                      <a:lnTo>
                        <a:pt x="0" y="102"/>
                      </a:lnTo>
                      <a:lnTo>
                        <a:pt x="3" y="4"/>
                      </a:lnTo>
                      <a:close/>
                    </a:path>
                  </a:pathLst>
                </a:custGeom>
                <a:gradFill rotWithShape="0">
                  <a:gsLst>
                    <a:gs pos="0">
                      <a:srgbClr val="755E00"/>
                    </a:gs>
                    <a:gs pos="50000">
                      <a:srgbClr val="FFCC00"/>
                    </a:gs>
                    <a:gs pos="100000">
                      <a:srgbClr val="755E00"/>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solidFill>
                      <a:srgbClr val="1C1C1C"/>
                    </a:solidFill>
                    <a:cs typeface="2  Nazanin" pitchFamily="2" charset="-78"/>
                  </a:endParaRPr>
                </a:p>
              </p:txBody>
            </p:sp>
            <p:sp>
              <p:nvSpPr>
                <p:cNvPr id="50308" name="Freeform 122"/>
                <p:cNvSpPr>
                  <a:spLocks/>
                </p:cNvSpPr>
                <p:nvPr/>
              </p:nvSpPr>
              <p:spPr bwMode="auto">
                <a:xfrm>
                  <a:off x="2595" y="2362"/>
                  <a:ext cx="119" cy="461"/>
                </a:xfrm>
                <a:custGeom>
                  <a:avLst/>
                  <a:gdLst>
                    <a:gd name="T0" fmla="*/ 34 w 358"/>
                    <a:gd name="T1" fmla="*/ 0 h 1383"/>
                    <a:gd name="T2" fmla="*/ 76 w 358"/>
                    <a:gd name="T3" fmla="*/ 57 h 1383"/>
                    <a:gd name="T4" fmla="*/ 93 w 358"/>
                    <a:gd name="T5" fmla="*/ 116 h 1383"/>
                    <a:gd name="T6" fmla="*/ 110 w 358"/>
                    <a:gd name="T7" fmla="*/ 317 h 1383"/>
                    <a:gd name="T8" fmla="*/ 118 w 358"/>
                    <a:gd name="T9" fmla="*/ 451 h 1383"/>
                    <a:gd name="T10" fmla="*/ 118 w 358"/>
                    <a:gd name="T11" fmla="*/ 681 h 1383"/>
                    <a:gd name="T12" fmla="*/ 115 w 358"/>
                    <a:gd name="T13" fmla="*/ 898 h 1383"/>
                    <a:gd name="T14" fmla="*/ 98 w 358"/>
                    <a:gd name="T15" fmla="*/ 1071 h 1383"/>
                    <a:gd name="T16" fmla="*/ 85 w 358"/>
                    <a:gd name="T17" fmla="*/ 1124 h 1383"/>
                    <a:gd name="T18" fmla="*/ 173 w 358"/>
                    <a:gd name="T19" fmla="*/ 1153 h 1383"/>
                    <a:gd name="T20" fmla="*/ 247 w 358"/>
                    <a:gd name="T21" fmla="*/ 1186 h 1383"/>
                    <a:gd name="T22" fmla="*/ 347 w 358"/>
                    <a:gd name="T23" fmla="*/ 1258 h 1383"/>
                    <a:gd name="T24" fmla="*/ 358 w 358"/>
                    <a:gd name="T25" fmla="*/ 1286 h 1383"/>
                    <a:gd name="T26" fmla="*/ 349 w 358"/>
                    <a:gd name="T27" fmla="*/ 1340 h 1383"/>
                    <a:gd name="T28" fmla="*/ 300 w 358"/>
                    <a:gd name="T29" fmla="*/ 1383 h 1383"/>
                    <a:gd name="T30" fmla="*/ 280 w 358"/>
                    <a:gd name="T31" fmla="*/ 1359 h 1383"/>
                    <a:gd name="T32" fmla="*/ 264 w 358"/>
                    <a:gd name="T33" fmla="*/ 1301 h 1383"/>
                    <a:gd name="T34" fmla="*/ 216 w 358"/>
                    <a:gd name="T35" fmla="*/ 1254 h 1383"/>
                    <a:gd name="T36" fmla="*/ 134 w 358"/>
                    <a:gd name="T37" fmla="*/ 1200 h 1383"/>
                    <a:gd name="T38" fmla="*/ 82 w 358"/>
                    <a:gd name="T39" fmla="*/ 1186 h 1383"/>
                    <a:gd name="T40" fmla="*/ 19 w 358"/>
                    <a:gd name="T41" fmla="*/ 1186 h 1383"/>
                    <a:gd name="T42" fmla="*/ 19 w 358"/>
                    <a:gd name="T43" fmla="*/ 1143 h 1383"/>
                    <a:gd name="T44" fmla="*/ 49 w 358"/>
                    <a:gd name="T45" fmla="*/ 1094 h 1383"/>
                    <a:gd name="T46" fmla="*/ 76 w 358"/>
                    <a:gd name="T47" fmla="*/ 941 h 1383"/>
                    <a:gd name="T48" fmla="*/ 85 w 358"/>
                    <a:gd name="T49" fmla="*/ 778 h 1383"/>
                    <a:gd name="T50" fmla="*/ 82 w 358"/>
                    <a:gd name="T51" fmla="*/ 634 h 1383"/>
                    <a:gd name="T52" fmla="*/ 76 w 358"/>
                    <a:gd name="T53" fmla="*/ 451 h 1383"/>
                    <a:gd name="T54" fmla="*/ 59 w 358"/>
                    <a:gd name="T55" fmla="*/ 293 h 1383"/>
                    <a:gd name="T56" fmla="*/ 24 w 358"/>
                    <a:gd name="T57" fmla="*/ 177 h 1383"/>
                    <a:gd name="T58" fmla="*/ 0 w 358"/>
                    <a:gd name="T59" fmla="*/ 72 h 1383"/>
                    <a:gd name="T60" fmla="*/ 7 w 358"/>
                    <a:gd name="T61" fmla="*/ 34 h 1383"/>
                    <a:gd name="T62" fmla="*/ 34 w 358"/>
                    <a:gd name="T63" fmla="*/ 0 h 138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58"/>
                    <a:gd name="T97" fmla="*/ 0 h 1383"/>
                    <a:gd name="T98" fmla="*/ 358 w 358"/>
                    <a:gd name="T99" fmla="*/ 1383 h 138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58" h="1383">
                      <a:moveTo>
                        <a:pt x="34" y="0"/>
                      </a:moveTo>
                      <a:lnTo>
                        <a:pt x="76" y="57"/>
                      </a:lnTo>
                      <a:lnTo>
                        <a:pt x="93" y="116"/>
                      </a:lnTo>
                      <a:lnTo>
                        <a:pt x="110" y="317"/>
                      </a:lnTo>
                      <a:lnTo>
                        <a:pt x="118" y="451"/>
                      </a:lnTo>
                      <a:lnTo>
                        <a:pt x="118" y="681"/>
                      </a:lnTo>
                      <a:lnTo>
                        <a:pt x="115" y="898"/>
                      </a:lnTo>
                      <a:lnTo>
                        <a:pt x="98" y="1071"/>
                      </a:lnTo>
                      <a:lnTo>
                        <a:pt x="85" y="1124"/>
                      </a:lnTo>
                      <a:lnTo>
                        <a:pt x="173" y="1153"/>
                      </a:lnTo>
                      <a:lnTo>
                        <a:pt x="247" y="1186"/>
                      </a:lnTo>
                      <a:lnTo>
                        <a:pt x="347" y="1258"/>
                      </a:lnTo>
                      <a:lnTo>
                        <a:pt x="358" y="1286"/>
                      </a:lnTo>
                      <a:lnTo>
                        <a:pt x="349" y="1340"/>
                      </a:lnTo>
                      <a:lnTo>
                        <a:pt x="300" y="1383"/>
                      </a:lnTo>
                      <a:lnTo>
                        <a:pt x="280" y="1359"/>
                      </a:lnTo>
                      <a:lnTo>
                        <a:pt x="264" y="1301"/>
                      </a:lnTo>
                      <a:lnTo>
                        <a:pt x="216" y="1254"/>
                      </a:lnTo>
                      <a:lnTo>
                        <a:pt x="134" y="1200"/>
                      </a:lnTo>
                      <a:lnTo>
                        <a:pt x="82" y="1186"/>
                      </a:lnTo>
                      <a:lnTo>
                        <a:pt x="19" y="1186"/>
                      </a:lnTo>
                      <a:lnTo>
                        <a:pt x="19" y="1143"/>
                      </a:lnTo>
                      <a:lnTo>
                        <a:pt x="49" y="1094"/>
                      </a:lnTo>
                      <a:lnTo>
                        <a:pt x="76" y="941"/>
                      </a:lnTo>
                      <a:lnTo>
                        <a:pt x="85" y="778"/>
                      </a:lnTo>
                      <a:lnTo>
                        <a:pt x="82" y="634"/>
                      </a:lnTo>
                      <a:lnTo>
                        <a:pt x="76" y="451"/>
                      </a:lnTo>
                      <a:lnTo>
                        <a:pt x="59" y="293"/>
                      </a:lnTo>
                      <a:lnTo>
                        <a:pt x="24" y="177"/>
                      </a:lnTo>
                      <a:lnTo>
                        <a:pt x="0" y="72"/>
                      </a:lnTo>
                      <a:lnTo>
                        <a:pt x="7" y="34"/>
                      </a:lnTo>
                      <a:lnTo>
                        <a:pt x="34" y="0"/>
                      </a:lnTo>
                      <a:close/>
                    </a:path>
                  </a:pathLst>
                </a:custGeom>
                <a:gradFill rotWithShape="0">
                  <a:gsLst>
                    <a:gs pos="0">
                      <a:srgbClr val="755E00"/>
                    </a:gs>
                    <a:gs pos="50000">
                      <a:srgbClr val="FFCC00"/>
                    </a:gs>
                    <a:gs pos="100000">
                      <a:srgbClr val="755E00"/>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solidFill>
                      <a:srgbClr val="1C1C1C"/>
                    </a:solidFill>
                    <a:cs typeface="2  Nazanin" pitchFamily="2" charset="-78"/>
                  </a:endParaRPr>
                </a:p>
              </p:txBody>
            </p:sp>
            <p:sp>
              <p:nvSpPr>
                <p:cNvPr id="50309" name="Freeform 123"/>
                <p:cNvSpPr>
                  <a:spLocks/>
                </p:cNvSpPr>
                <p:nvPr/>
              </p:nvSpPr>
              <p:spPr bwMode="auto">
                <a:xfrm>
                  <a:off x="2674" y="2362"/>
                  <a:ext cx="110" cy="416"/>
                </a:xfrm>
                <a:custGeom>
                  <a:avLst/>
                  <a:gdLst>
                    <a:gd name="T0" fmla="*/ 0 w 330"/>
                    <a:gd name="T1" fmla="*/ 99 h 1247"/>
                    <a:gd name="T2" fmla="*/ 0 w 330"/>
                    <a:gd name="T3" fmla="*/ 19 h 1247"/>
                    <a:gd name="T4" fmla="*/ 33 w 330"/>
                    <a:gd name="T5" fmla="*/ 0 h 1247"/>
                    <a:gd name="T6" fmla="*/ 86 w 330"/>
                    <a:gd name="T7" fmla="*/ 0 h 1247"/>
                    <a:gd name="T8" fmla="*/ 124 w 330"/>
                    <a:gd name="T9" fmla="*/ 46 h 1247"/>
                    <a:gd name="T10" fmla="*/ 132 w 330"/>
                    <a:gd name="T11" fmla="*/ 88 h 1247"/>
                    <a:gd name="T12" fmla="*/ 124 w 330"/>
                    <a:gd name="T13" fmla="*/ 179 h 1247"/>
                    <a:gd name="T14" fmla="*/ 99 w 330"/>
                    <a:gd name="T15" fmla="*/ 292 h 1247"/>
                    <a:gd name="T16" fmla="*/ 86 w 330"/>
                    <a:gd name="T17" fmla="*/ 467 h 1247"/>
                    <a:gd name="T18" fmla="*/ 80 w 330"/>
                    <a:gd name="T19" fmla="*/ 581 h 1247"/>
                    <a:gd name="T20" fmla="*/ 80 w 330"/>
                    <a:gd name="T21" fmla="*/ 600 h 1247"/>
                    <a:gd name="T22" fmla="*/ 91 w 330"/>
                    <a:gd name="T23" fmla="*/ 759 h 1247"/>
                    <a:gd name="T24" fmla="*/ 110 w 330"/>
                    <a:gd name="T25" fmla="*/ 850 h 1247"/>
                    <a:gd name="T26" fmla="*/ 124 w 330"/>
                    <a:gd name="T27" fmla="*/ 922 h 1247"/>
                    <a:gd name="T28" fmla="*/ 121 w 330"/>
                    <a:gd name="T29" fmla="*/ 952 h 1247"/>
                    <a:gd name="T30" fmla="*/ 171 w 330"/>
                    <a:gd name="T31" fmla="*/ 1035 h 1247"/>
                    <a:gd name="T32" fmla="*/ 223 w 330"/>
                    <a:gd name="T33" fmla="*/ 1088 h 1247"/>
                    <a:gd name="T34" fmla="*/ 281 w 330"/>
                    <a:gd name="T35" fmla="*/ 1137 h 1247"/>
                    <a:gd name="T36" fmla="*/ 330 w 330"/>
                    <a:gd name="T37" fmla="*/ 1161 h 1247"/>
                    <a:gd name="T38" fmla="*/ 330 w 330"/>
                    <a:gd name="T39" fmla="*/ 1202 h 1247"/>
                    <a:gd name="T40" fmla="*/ 303 w 330"/>
                    <a:gd name="T41" fmla="*/ 1236 h 1247"/>
                    <a:gd name="T42" fmla="*/ 239 w 330"/>
                    <a:gd name="T43" fmla="*/ 1247 h 1247"/>
                    <a:gd name="T44" fmla="*/ 193 w 330"/>
                    <a:gd name="T45" fmla="*/ 1225 h 1247"/>
                    <a:gd name="T46" fmla="*/ 193 w 330"/>
                    <a:gd name="T47" fmla="*/ 1194 h 1247"/>
                    <a:gd name="T48" fmla="*/ 155 w 330"/>
                    <a:gd name="T49" fmla="*/ 1088 h 1247"/>
                    <a:gd name="T50" fmla="*/ 91 w 330"/>
                    <a:gd name="T51" fmla="*/ 1032 h 1247"/>
                    <a:gd name="T52" fmla="*/ 45 w 330"/>
                    <a:gd name="T53" fmla="*/ 974 h 1247"/>
                    <a:gd name="T54" fmla="*/ 11 w 330"/>
                    <a:gd name="T55" fmla="*/ 944 h 1247"/>
                    <a:gd name="T56" fmla="*/ 22 w 330"/>
                    <a:gd name="T57" fmla="*/ 906 h 1247"/>
                    <a:gd name="T58" fmla="*/ 41 w 330"/>
                    <a:gd name="T59" fmla="*/ 804 h 1247"/>
                    <a:gd name="T60" fmla="*/ 41 w 330"/>
                    <a:gd name="T61" fmla="*/ 611 h 1247"/>
                    <a:gd name="T62" fmla="*/ 33 w 330"/>
                    <a:gd name="T63" fmla="*/ 474 h 1247"/>
                    <a:gd name="T64" fmla="*/ 33 w 330"/>
                    <a:gd name="T65" fmla="*/ 338 h 1247"/>
                    <a:gd name="T66" fmla="*/ 30 w 330"/>
                    <a:gd name="T67" fmla="*/ 190 h 1247"/>
                    <a:gd name="T68" fmla="*/ 0 w 330"/>
                    <a:gd name="T69" fmla="*/ 99 h 124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30"/>
                    <a:gd name="T106" fmla="*/ 0 h 1247"/>
                    <a:gd name="T107" fmla="*/ 330 w 330"/>
                    <a:gd name="T108" fmla="*/ 1247 h 124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30" h="1247">
                      <a:moveTo>
                        <a:pt x="0" y="99"/>
                      </a:moveTo>
                      <a:lnTo>
                        <a:pt x="0" y="19"/>
                      </a:lnTo>
                      <a:lnTo>
                        <a:pt x="33" y="0"/>
                      </a:lnTo>
                      <a:lnTo>
                        <a:pt x="86" y="0"/>
                      </a:lnTo>
                      <a:lnTo>
                        <a:pt x="124" y="46"/>
                      </a:lnTo>
                      <a:lnTo>
                        <a:pt x="132" y="88"/>
                      </a:lnTo>
                      <a:lnTo>
                        <a:pt x="124" y="179"/>
                      </a:lnTo>
                      <a:lnTo>
                        <a:pt x="99" y="292"/>
                      </a:lnTo>
                      <a:lnTo>
                        <a:pt x="86" y="467"/>
                      </a:lnTo>
                      <a:lnTo>
                        <a:pt x="80" y="581"/>
                      </a:lnTo>
                      <a:lnTo>
                        <a:pt x="80" y="600"/>
                      </a:lnTo>
                      <a:lnTo>
                        <a:pt x="91" y="759"/>
                      </a:lnTo>
                      <a:lnTo>
                        <a:pt x="110" y="850"/>
                      </a:lnTo>
                      <a:lnTo>
                        <a:pt x="124" y="922"/>
                      </a:lnTo>
                      <a:lnTo>
                        <a:pt x="121" y="952"/>
                      </a:lnTo>
                      <a:lnTo>
                        <a:pt x="171" y="1035"/>
                      </a:lnTo>
                      <a:lnTo>
                        <a:pt x="223" y="1088"/>
                      </a:lnTo>
                      <a:lnTo>
                        <a:pt x="281" y="1137"/>
                      </a:lnTo>
                      <a:lnTo>
                        <a:pt x="330" y="1161"/>
                      </a:lnTo>
                      <a:lnTo>
                        <a:pt x="330" y="1202"/>
                      </a:lnTo>
                      <a:lnTo>
                        <a:pt x="303" y="1236"/>
                      </a:lnTo>
                      <a:lnTo>
                        <a:pt x="239" y="1247"/>
                      </a:lnTo>
                      <a:lnTo>
                        <a:pt x="193" y="1225"/>
                      </a:lnTo>
                      <a:lnTo>
                        <a:pt x="193" y="1194"/>
                      </a:lnTo>
                      <a:lnTo>
                        <a:pt x="155" y="1088"/>
                      </a:lnTo>
                      <a:lnTo>
                        <a:pt x="91" y="1032"/>
                      </a:lnTo>
                      <a:lnTo>
                        <a:pt x="45" y="974"/>
                      </a:lnTo>
                      <a:lnTo>
                        <a:pt x="11" y="944"/>
                      </a:lnTo>
                      <a:lnTo>
                        <a:pt x="22" y="906"/>
                      </a:lnTo>
                      <a:lnTo>
                        <a:pt x="41" y="804"/>
                      </a:lnTo>
                      <a:lnTo>
                        <a:pt x="41" y="611"/>
                      </a:lnTo>
                      <a:lnTo>
                        <a:pt x="33" y="474"/>
                      </a:lnTo>
                      <a:lnTo>
                        <a:pt x="33" y="338"/>
                      </a:lnTo>
                      <a:lnTo>
                        <a:pt x="30" y="190"/>
                      </a:lnTo>
                      <a:lnTo>
                        <a:pt x="0" y="99"/>
                      </a:lnTo>
                      <a:close/>
                    </a:path>
                  </a:pathLst>
                </a:custGeom>
                <a:gradFill rotWithShape="0">
                  <a:gsLst>
                    <a:gs pos="0">
                      <a:srgbClr val="755E00"/>
                    </a:gs>
                    <a:gs pos="50000">
                      <a:srgbClr val="FFCC00"/>
                    </a:gs>
                    <a:gs pos="100000">
                      <a:srgbClr val="755E00"/>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solidFill>
                      <a:srgbClr val="1C1C1C"/>
                    </a:solidFill>
                    <a:cs typeface="2  Nazanin" pitchFamily="2" charset="-78"/>
                  </a:endParaRPr>
                </a:p>
              </p:txBody>
            </p:sp>
          </p:grpSp>
          <p:grpSp>
            <p:nvGrpSpPr>
              <p:cNvPr id="17" name="Group 124"/>
              <p:cNvGrpSpPr>
                <a:grpSpLocks/>
              </p:cNvGrpSpPr>
              <p:nvPr/>
            </p:nvGrpSpPr>
            <p:grpSpPr bwMode="auto">
              <a:xfrm>
                <a:off x="1174" y="480"/>
                <a:ext cx="218" cy="624"/>
                <a:chOff x="2538" y="1879"/>
                <a:chExt cx="246" cy="944"/>
              </a:xfrm>
            </p:grpSpPr>
            <p:sp>
              <p:nvSpPr>
                <p:cNvPr id="380029" name="Freeform 125"/>
                <p:cNvSpPr>
                  <a:spLocks/>
                </p:cNvSpPr>
                <p:nvPr/>
              </p:nvSpPr>
              <p:spPr bwMode="auto">
                <a:xfrm>
                  <a:off x="2611" y="1879"/>
                  <a:ext cx="159" cy="204"/>
                </a:xfrm>
                <a:custGeom>
                  <a:avLst/>
                  <a:gdLst/>
                  <a:ahLst/>
                  <a:cxnLst>
                    <a:cxn ang="0">
                      <a:pos x="0" y="258"/>
                    </a:cxn>
                    <a:cxn ang="0">
                      <a:pos x="35" y="133"/>
                    </a:cxn>
                    <a:cxn ang="0">
                      <a:pos x="80" y="69"/>
                    </a:cxn>
                    <a:cxn ang="0">
                      <a:pos x="137" y="23"/>
                    </a:cxn>
                    <a:cxn ang="0">
                      <a:pos x="194" y="0"/>
                    </a:cxn>
                    <a:cxn ang="0">
                      <a:pos x="270" y="7"/>
                    </a:cxn>
                    <a:cxn ang="0">
                      <a:pos x="319" y="57"/>
                    </a:cxn>
                    <a:cxn ang="0">
                      <a:pos x="364" y="148"/>
                    </a:cxn>
                    <a:cxn ang="0">
                      <a:pos x="383" y="270"/>
                    </a:cxn>
                    <a:cxn ang="0">
                      <a:pos x="383" y="408"/>
                    </a:cxn>
                    <a:cxn ang="0">
                      <a:pos x="474" y="502"/>
                    </a:cxn>
                    <a:cxn ang="0">
                      <a:pos x="477" y="545"/>
                    </a:cxn>
                    <a:cxn ang="0">
                      <a:pos x="463" y="548"/>
                    </a:cxn>
                    <a:cxn ang="0">
                      <a:pos x="375" y="464"/>
                    </a:cxn>
                    <a:cxn ang="0">
                      <a:pos x="349" y="525"/>
                    </a:cxn>
                    <a:cxn ang="0">
                      <a:pos x="296" y="578"/>
                    </a:cxn>
                    <a:cxn ang="0">
                      <a:pos x="247" y="605"/>
                    </a:cxn>
                    <a:cxn ang="0">
                      <a:pos x="167" y="613"/>
                    </a:cxn>
                    <a:cxn ang="0">
                      <a:pos x="65" y="570"/>
                    </a:cxn>
                    <a:cxn ang="0">
                      <a:pos x="19" y="479"/>
                    </a:cxn>
                    <a:cxn ang="0">
                      <a:pos x="0" y="389"/>
                    </a:cxn>
                    <a:cxn ang="0">
                      <a:pos x="0" y="258"/>
                    </a:cxn>
                  </a:cxnLst>
                  <a:rect l="0" t="0" r="r" b="b"/>
                  <a:pathLst>
                    <a:path w="477" h="613">
                      <a:moveTo>
                        <a:pt x="0" y="258"/>
                      </a:moveTo>
                      <a:lnTo>
                        <a:pt x="35" y="133"/>
                      </a:lnTo>
                      <a:lnTo>
                        <a:pt x="80" y="69"/>
                      </a:lnTo>
                      <a:lnTo>
                        <a:pt x="137" y="23"/>
                      </a:lnTo>
                      <a:lnTo>
                        <a:pt x="194" y="0"/>
                      </a:lnTo>
                      <a:lnTo>
                        <a:pt x="270" y="7"/>
                      </a:lnTo>
                      <a:lnTo>
                        <a:pt x="319" y="57"/>
                      </a:lnTo>
                      <a:lnTo>
                        <a:pt x="364" y="148"/>
                      </a:lnTo>
                      <a:lnTo>
                        <a:pt x="383" y="270"/>
                      </a:lnTo>
                      <a:lnTo>
                        <a:pt x="383" y="408"/>
                      </a:lnTo>
                      <a:lnTo>
                        <a:pt x="474" y="502"/>
                      </a:lnTo>
                      <a:lnTo>
                        <a:pt x="477" y="545"/>
                      </a:lnTo>
                      <a:lnTo>
                        <a:pt x="463" y="548"/>
                      </a:lnTo>
                      <a:lnTo>
                        <a:pt x="375" y="464"/>
                      </a:lnTo>
                      <a:lnTo>
                        <a:pt x="349" y="525"/>
                      </a:lnTo>
                      <a:lnTo>
                        <a:pt x="296" y="578"/>
                      </a:lnTo>
                      <a:lnTo>
                        <a:pt x="247" y="605"/>
                      </a:lnTo>
                      <a:lnTo>
                        <a:pt x="167" y="613"/>
                      </a:lnTo>
                      <a:lnTo>
                        <a:pt x="65" y="570"/>
                      </a:lnTo>
                      <a:lnTo>
                        <a:pt x="19" y="479"/>
                      </a:lnTo>
                      <a:lnTo>
                        <a:pt x="0" y="389"/>
                      </a:lnTo>
                      <a:lnTo>
                        <a:pt x="0" y="258"/>
                      </a:lnTo>
                      <a:close/>
                    </a:path>
                  </a:pathLst>
                </a:custGeom>
                <a:gradFill rotWithShape="0">
                  <a:gsLst>
                    <a:gs pos="0">
                      <a:schemeClr val="accent2">
                        <a:gamma/>
                        <a:shade val="45882"/>
                        <a:invGamma/>
                      </a:schemeClr>
                    </a:gs>
                    <a:gs pos="50000">
                      <a:schemeClr val="accent2"/>
                    </a:gs>
                    <a:gs pos="100000">
                      <a:schemeClr val="accent2">
                        <a:gamma/>
                        <a:shade val="45882"/>
                        <a:invGamma/>
                      </a:schemeClr>
                    </a:gs>
                  </a:gsLst>
                  <a:lin ang="0" scaled="1"/>
                </a:gradFill>
                <a:ln w="9525">
                  <a:noFill/>
                  <a:round/>
                  <a:headEnd/>
                  <a:tailEnd/>
                </a:ln>
              </p:spPr>
              <p:txBody>
                <a:bodyPr/>
                <a:lstStyle/>
                <a:p>
                  <a:endParaRPr lang="en-US">
                    <a:solidFill>
                      <a:srgbClr val="1C1C1C"/>
                    </a:solidFill>
                    <a:cs typeface="2  Nazanin" pitchFamily="2" charset="-78"/>
                  </a:endParaRPr>
                </a:p>
              </p:txBody>
            </p:sp>
            <p:sp>
              <p:nvSpPr>
                <p:cNvPr id="380030" name="Freeform 126"/>
                <p:cNvSpPr>
                  <a:spLocks/>
                </p:cNvSpPr>
                <p:nvPr/>
              </p:nvSpPr>
              <p:spPr bwMode="auto">
                <a:xfrm>
                  <a:off x="2594" y="2098"/>
                  <a:ext cx="141" cy="328"/>
                </a:xfrm>
                <a:custGeom>
                  <a:avLst/>
                  <a:gdLst/>
                  <a:ahLst/>
                  <a:cxnLst>
                    <a:cxn ang="0">
                      <a:pos x="62" y="64"/>
                    </a:cxn>
                    <a:cxn ang="0">
                      <a:pos x="115" y="22"/>
                    </a:cxn>
                    <a:cxn ang="0">
                      <a:pos x="176" y="7"/>
                    </a:cxn>
                    <a:cxn ang="0">
                      <a:pos x="233" y="0"/>
                    </a:cxn>
                    <a:cxn ang="0">
                      <a:pos x="309" y="11"/>
                    </a:cxn>
                    <a:cxn ang="0">
                      <a:pos x="393" y="64"/>
                    </a:cxn>
                    <a:cxn ang="0">
                      <a:pos x="426" y="158"/>
                    </a:cxn>
                    <a:cxn ang="0">
                      <a:pos x="426" y="303"/>
                    </a:cxn>
                    <a:cxn ang="0">
                      <a:pos x="423" y="440"/>
                    </a:cxn>
                    <a:cxn ang="0">
                      <a:pos x="381" y="649"/>
                    </a:cxn>
                    <a:cxn ang="0">
                      <a:pos x="346" y="819"/>
                    </a:cxn>
                    <a:cxn ang="0">
                      <a:pos x="309" y="929"/>
                    </a:cxn>
                    <a:cxn ang="0">
                      <a:pos x="230" y="987"/>
                    </a:cxn>
                    <a:cxn ang="0">
                      <a:pos x="115" y="974"/>
                    </a:cxn>
                    <a:cxn ang="0">
                      <a:pos x="58" y="888"/>
                    </a:cxn>
                    <a:cxn ang="0">
                      <a:pos x="24" y="759"/>
                    </a:cxn>
                    <a:cxn ang="0">
                      <a:pos x="5" y="614"/>
                    </a:cxn>
                    <a:cxn ang="0">
                      <a:pos x="0" y="397"/>
                    </a:cxn>
                    <a:cxn ang="0">
                      <a:pos x="16" y="246"/>
                    </a:cxn>
                    <a:cxn ang="0">
                      <a:pos x="39" y="110"/>
                    </a:cxn>
                    <a:cxn ang="0">
                      <a:pos x="62" y="64"/>
                    </a:cxn>
                  </a:cxnLst>
                  <a:rect l="0" t="0" r="r" b="b"/>
                  <a:pathLst>
                    <a:path w="426" h="987">
                      <a:moveTo>
                        <a:pt x="62" y="64"/>
                      </a:moveTo>
                      <a:lnTo>
                        <a:pt x="115" y="22"/>
                      </a:lnTo>
                      <a:lnTo>
                        <a:pt x="176" y="7"/>
                      </a:lnTo>
                      <a:lnTo>
                        <a:pt x="233" y="0"/>
                      </a:lnTo>
                      <a:lnTo>
                        <a:pt x="309" y="11"/>
                      </a:lnTo>
                      <a:lnTo>
                        <a:pt x="393" y="64"/>
                      </a:lnTo>
                      <a:lnTo>
                        <a:pt x="426" y="158"/>
                      </a:lnTo>
                      <a:lnTo>
                        <a:pt x="426" y="303"/>
                      </a:lnTo>
                      <a:lnTo>
                        <a:pt x="423" y="440"/>
                      </a:lnTo>
                      <a:lnTo>
                        <a:pt x="381" y="649"/>
                      </a:lnTo>
                      <a:lnTo>
                        <a:pt x="346" y="819"/>
                      </a:lnTo>
                      <a:lnTo>
                        <a:pt x="309" y="929"/>
                      </a:lnTo>
                      <a:lnTo>
                        <a:pt x="230" y="987"/>
                      </a:lnTo>
                      <a:lnTo>
                        <a:pt x="115" y="974"/>
                      </a:lnTo>
                      <a:lnTo>
                        <a:pt x="58" y="888"/>
                      </a:lnTo>
                      <a:lnTo>
                        <a:pt x="24" y="759"/>
                      </a:lnTo>
                      <a:lnTo>
                        <a:pt x="5" y="614"/>
                      </a:lnTo>
                      <a:lnTo>
                        <a:pt x="0" y="397"/>
                      </a:lnTo>
                      <a:lnTo>
                        <a:pt x="16" y="246"/>
                      </a:lnTo>
                      <a:lnTo>
                        <a:pt x="39" y="110"/>
                      </a:lnTo>
                      <a:lnTo>
                        <a:pt x="62" y="64"/>
                      </a:lnTo>
                      <a:close/>
                    </a:path>
                  </a:pathLst>
                </a:custGeom>
                <a:gradFill rotWithShape="0">
                  <a:gsLst>
                    <a:gs pos="0">
                      <a:schemeClr val="accent2">
                        <a:gamma/>
                        <a:shade val="45882"/>
                        <a:invGamma/>
                      </a:schemeClr>
                    </a:gs>
                    <a:gs pos="50000">
                      <a:schemeClr val="accent2"/>
                    </a:gs>
                    <a:gs pos="100000">
                      <a:schemeClr val="accent2">
                        <a:gamma/>
                        <a:shade val="45882"/>
                        <a:invGamma/>
                      </a:schemeClr>
                    </a:gs>
                  </a:gsLst>
                  <a:lin ang="0" scaled="1"/>
                </a:gradFill>
                <a:ln w="9525">
                  <a:noFill/>
                  <a:round/>
                  <a:headEnd/>
                  <a:tailEnd/>
                </a:ln>
              </p:spPr>
              <p:txBody>
                <a:bodyPr/>
                <a:lstStyle/>
                <a:p>
                  <a:endParaRPr lang="en-US">
                    <a:solidFill>
                      <a:srgbClr val="1C1C1C"/>
                    </a:solidFill>
                    <a:cs typeface="2  Nazanin" pitchFamily="2" charset="-78"/>
                  </a:endParaRPr>
                </a:p>
              </p:txBody>
            </p:sp>
            <p:sp>
              <p:nvSpPr>
                <p:cNvPr id="380031" name="Freeform 127"/>
                <p:cNvSpPr>
                  <a:spLocks/>
                </p:cNvSpPr>
                <p:nvPr/>
              </p:nvSpPr>
              <p:spPr bwMode="auto">
                <a:xfrm>
                  <a:off x="2538" y="2098"/>
                  <a:ext cx="84" cy="404"/>
                </a:xfrm>
                <a:custGeom>
                  <a:avLst/>
                  <a:gdLst/>
                  <a:ahLst/>
                  <a:cxnLst>
                    <a:cxn ang="0">
                      <a:pos x="171" y="8"/>
                    </a:cxn>
                    <a:cxn ang="0">
                      <a:pos x="231" y="0"/>
                    </a:cxn>
                    <a:cxn ang="0">
                      <a:pos x="250" y="54"/>
                    </a:cxn>
                    <a:cxn ang="0">
                      <a:pos x="219" y="122"/>
                    </a:cxn>
                    <a:cxn ang="0">
                      <a:pos x="174" y="159"/>
                    </a:cxn>
                    <a:cxn ang="0">
                      <a:pos x="136" y="250"/>
                    </a:cxn>
                    <a:cxn ang="0">
                      <a:pos x="91" y="373"/>
                    </a:cxn>
                    <a:cxn ang="0">
                      <a:pos x="72" y="486"/>
                    </a:cxn>
                    <a:cxn ang="0">
                      <a:pos x="60" y="679"/>
                    </a:cxn>
                    <a:cxn ang="0">
                      <a:pos x="72" y="861"/>
                    </a:cxn>
                    <a:cxn ang="0">
                      <a:pos x="94" y="945"/>
                    </a:cxn>
                    <a:cxn ang="0">
                      <a:pos x="78" y="1036"/>
                    </a:cxn>
                    <a:cxn ang="0">
                      <a:pos x="60" y="1104"/>
                    </a:cxn>
                    <a:cxn ang="0">
                      <a:pos x="67" y="1214"/>
                    </a:cxn>
                    <a:cxn ang="0">
                      <a:pos x="37" y="1206"/>
                    </a:cxn>
                    <a:cxn ang="0">
                      <a:pos x="11" y="1116"/>
                    </a:cxn>
                    <a:cxn ang="0">
                      <a:pos x="0" y="1036"/>
                    </a:cxn>
                    <a:cxn ang="0">
                      <a:pos x="33" y="929"/>
                    </a:cxn>
                    <a:cxn ang="0">
                      <a:pos x="22" y="830"/>
                    </a:cxn>
                    <a:cxn ang="0">
                      <a:pos x="11" y="671"/>
                    </a:cxn>
                    <a:cxn ang="0">
                      <a:pos x="11" y="478"/>
                    </a:cxn>
                    <a:cxn ang="0">
                      <a:pos x="33" y="274"/>
                    </a:cxn>
                    <a:cxn ang="0">
                      <a:pos x="72" y="122"/>
                    </a:cxn>
                    <a:cxn ang="0">
                      <a:pos x="113" y="43"/>
                    </a:cxn>
                    <a:cxn ang="0">
                      <a:pos x="171" y="8"/>
                    </a:cxn>
                  </a:cxnLst>
                  <a:rect l="0" t="0" r="r" b="b"/>
                  <a:pathLst>
                    <a:path w="250" h="1214">
                      <a:moveTo>
                        <a:pt x="171" y="8"/>
                      </a:moveTo>
                      <a:lnTo>
                        <a:pt x="231" y="0"/>
                      </a:lnTo>
                      <a:lnTo>
                        <a:pt x="250" y="54"/>
                      </a:lnTo>
                      <a:lnTo>
                        <a:pt x="219" y="122"/>
                      </a:lnTo>
                      <a:lnTo>
                        <a:pt x="174" y="159"/>
                      </a:lnTo>
                      <a:lnTo>
                        <a:pt x="136" y="250"/>
                      </a:lnTo>
                      <a:lnTo>
                        <a:pt x="91" y="373"/>
                      </a:lnTo>
                      <a:lnTo>
                        <a:pt x="72" y="486"/>
                      </a:lnTo>
                      <a:lnTo>
                        <a:pt x="60" y="679"/>
                      </a:lnTo>
                      <a:lnTo>
                        <a:pt x="72" y="861"/>
                      </a:lnTo>
                      <a:lnTo>
                        <a:pt x="94" y="945"/>
                      </a:lnTo>
                      <a:lnTo>
                        <a:pt x="78" y="1036"/>
                      </a:lnTo>
                      <a:lnTo>
                        <a:pt x="60" y="1104"/>
                      </a:lnTo>
                      <a:lnTo>
                        <a:pt x="67" y="1214"/>
                      </a:lnTo>
                      <a:lnTo>
                        <a:pt x="37" y="1206"/>
                      </a:lnTo>
                      <a:lnTo>
                        <a:pt x="11" y="1116"/>
                      </a:lnTo>
                      <a:lnTo>
                        <a:pt x="0" y="1036"/>
                      </a:lnTo>
                      <a:lnTo>
                        <a:pt x="33" y="929"/>
                      </a:lnTo>
                      <a:lnTo>
                        <a:pt x="22" y="830"/>
                      </a:lnTo>
                      <a:lnTo>
                        <a:pt x="11" y="671"/>
                      </a:lnTo>
                      <a:lnTo>
                        <a:pt x="11" y="478"/>
                      </a:lnTo>
                      <a:lnTo>
                        <a:pt x="33" y="274"/>
                      </a:lnTo>
                      <a:lnTo>
                        <a:pt x="72" y="122"/>
                      </a:lnTo>
                      <a:lnTo>
                        <a:pt x="113" y="43"/>
                      </a:lnTo>
                      <a:lnTo>
                        <a:pt x="171" y="8"/>
                      </a:lnTo>
                      <a:close/>
                    </a:path>
                  </a:pathLst>
                </a:custGeom>
                <a:gradFill rotWithShape="0">
                  <a:gsLst>
                    <a:gs pos="0">
                      <a:schemeClr val="accent2">
                        <a:gamma/>
                        <a:shade val="45882"/>
                        <a:invGamma/>
                      </a:schemeClr>
                    </a:gs>
                    <a:gs pos="50000">
                      <a:schemeClr val="accent2"/>
                    </a:gs>
                    <a:gs pos="100000">
                      <a:schemeClr val="accent2">
                        <a:gamma/>
                        <a:shade val="45882"/>
                        <a:invGamma/>
                      </a:schemeClr>
                    </a:gs>
                  </a:gsLst>
                  <a:lin ang="0" scaled="1"/>
                </a:gradFill>
                <a:ln w="9525">
                  <a:noFill/>
                  <a:round/>
                  <a:headEnd/>
                  <a:tailEnd/>
                </a:ln>
              </p:spPr>
              <p:txBody>
                <a:bodyPr/>
                <a:lstStyle/>
                <a:p>
                  <a:endParaRPr lang="en-US">
                    <a:solidFill>
                      <a:srgbClr val="1C1C1C"/>
                    </a:solidFill>
                    <a:cs typeface="2  Nazanin" pitchFamily="2" charset="-78"/>
                  </a:endParaRPr>
                </a:p>
              </p:txBody>
            </p:sp>
            <p:sp>
              <p:nvSpPr>
                <p:cNvPr id="380032" name="Freeform 128"/>
                <p:cNvSpPr>
                  <a:spLocks/>
                </p:cNvSpPr>
                <p:nvPr/>
              </p:nvSpPr>
              <p:spPr bwMode="auto">
                <a:xfrm>
                  <a:off x="2720" y="2107"/>
                  <a:ext cx="53" cy="386"/>
                </a:xfrm>
                <a:custGeom>
                  <a:avLst/>
                  <a:gdLst/>
                  <a:ahLst/>
                  <a:cxnLst>
                    <a:cxn ang="0">
                      <a:pos x="3" y="4"/>
                    </a:cxn>
                    <a:cxn ang="0">
                      <a:pos x="68" y="0"/>
                    </a:cxn>
                    <a:cxn ang="0">
                      <a:pos x="113" y="91"/>
                    </a:cxn>
                    <a:cxn ang="0">
                      <a:pos x="159" y="342"/>
                    </a:cxn>
                    <a:cxn ang="0">
                      <a:pos x="159" y="630"/>
                    </a:cxn>
                    <a:cxn ang="0">
                      <a:pos x="137" y="877"/>
                    </a:cxn>
                    <a:cxn ang="0">
                      <a:pos x="159" y="961"/>
                    </a:cxn>
                    <a:cxn ang="0">
                      <a:pos x="159" y="1074"/>
                    </a:cxn>
                    <a:cxn ang="0">
                      <a:pos x="137" y="1154"/>
                    </a:cxn>
                    <a:cxn ang="0">
                      <a:pos x="107" y="1082"/>
                    </a:cxn>
                    <a:cxn ang="0">
                      <a:pos x="91" y="972"/>
                    </a:cxn>
                    <a:cxn ang="0">
                      <a:pos x="57" y="888"/>
                    </a:cxn>
                    <a:cxn ang="0">
                      <a:pos x="95" y="813"/>
                    </a:cxn>
                    <a:cxn ang="0">
                      <a:pos x="118" y="630"/>
                    </a:cxn>
                    <a:cxn ang="0">
                      <a:pos x="118" y="459"/>
                    </a:cxn>
                    <a:cxn ang="0">
                      <a:pos x="95" y="289"/>
                    </a:cxn>
                    <a:cxn ang="0">
                      <a:pos x="49" y="163"/>
                    </a:cxn>
                    <a:cxn ang="0">
                      <a:pos x="0" y="102"/>
                    </a:cxn>
                    <a:cxn ang="0">
                      <a:pos x="3" y="4"/>
                    </a:cxn>
                  </a:cxnLst>
                  <a:rect l="0" t="0" r="r" b="b"/>
                  <a:pathLst>
                    <a:path w="159" h="1154">
                      <a:moveTo>
                        <a:pt x="3" y="4"/>
                      </a:moveTo>
                      <a:lnTo>
                        <a:pt x="68" y="0"/>
                      </a:lnTo>
                      <a:lnTo>
                        <a:pt x="113" y="91"/>
                      </a:lnTo>
                      <a:lnTo>
                        <a:pt x="159" y="342"/>
                      </a:lnTo>
                      <a:lnTo>
                        <a:pt x="159" y="630"/>
                      </a:lnTo>
                      <a:lnTo>
                        <a:pt x="137" y="877"/>
                      </a:lnTo>
                      <a:lnTo>
                        <a:pt x="159" y="961"/>
                      </a:lnTo>
                      <a:lnTo>
                        <a:pt x="159" y="1074"/>
                      </a:lnTo>
                      <a:lnTo>
                        <a:pt x="137" y="1154"/>
                      </a:lnTo>
                      <a:lnTo>
                        <a:pt x="107" y="1082"/>
                      </a:lnTo>
                      <a:lnTo>
                        <a:pt x="91" y="972"/>
                      </a:lnTo>
                      <a:lnTo>
                        <a:pt x="57" y="888"/>
                      </a:lnTo>
                      <a:lnTo>
                        <a:pt x="95" y="813"/>
                      </a:lnTo>
                      <a:lnTo>
                        <a:pt x="118" y="630"/>
                      </a:lnTo>
                      <a:lnTo>
                        <a:pt x="118" y="459"/>
                      </a:lnTo>
                      <a:lnTo>
                        <a:pt x="95" y="289"/>
                      </a:lnTo>
                      <a:lnTo>
                        <a:pt x="49" y="163"/>
                      </a:lnTo>
                      <a:lnTo>
                        <a:pt x="0" y="102"/>
                      </a:lnTo>
                      <a:lnTo>
                        <a:pt x="3" y="4"/>
                      </a:lnTo>
                      <a:close/>
                    </a:path>
                  </a:pathLst>
                </a:custGeom>
                <a:gradFill rotWithShape="0">
                  <a:gsLst>
                    <a:gs pos="0">
                      <a:schemeClr val="accent2">
                        <a:gamma/>
                        <a:shade val="45882"/>
                        <a:invGamma/>
                      </a:schemeClr>
                    </a:gs>
                    <a:gs pos="50000">
                      <a:schemeClr val="accent2"/>
                    </a:gs>
                    <a:gs pos="100000">
                      <a:schemeClr val="accent2">
                        <a:gamma/>
                        <a:shade val="45882"/>
                        <a:invGamma/>
                      </a:schemeClr>
                    </a:gs>
                  </a:gsLst>
                  <a:lin ang="0" scaled="1"/>
                </a:gradFill>
                <a:ln w="9525">
                  <a:noFill/>
                  <a:round/>
                  <a:headEnd/>
                  <a:tailEnd/>
                </a:ln>
              </p:spPr>
              <p:txBody>
                <a:bodyPr/>
                <a:lstStyle/>
                <a:p>
                  <a:endParaRPr lang="en-US">
                    <a:solidFill>
                      <a:srgbClr val="1C1C1C"/>
                    </a:solidFill>
                    <a:cs typeface="2  Nazanin" pitchFamily="2" charset="-78"/>
                  </a:endParaRPr>
                </a:p>
              </p:txBody>
            </p:sp>
            <p:sp>
              <p:nvSpPr>
                <p:cNvPr id="380033" name="Freeform 129"/>
                <p:cNvSpPr>
                  <a:spLocks/>
                </p:cNvSpPr>
                <p:nvPr/>
              </p:nvSpPr>
              <p:spPr bwMode="auto">
                <a:xfrm>
                  <a:off x="2596" y="2362"/>
                  <a:ext cx="118" cy="461"/>
                </a:xfrm>
                <a:custGeom>
                  <a:avLst/>
                  <a:gdLst/>
                  <a:ahLst/>
                  <a:cxnLst>
                    <a:cxn ang="0">
                      <a:pos x="34" y="0"/>
                    </a:cxn>
                    <a:cxn ang="0">
                      <a:pos x="76" y="57"/>
                    </a:cxn>
                    <a:cxn ang="0">
                      <a:pos x="93" y="116"/>
                    </a:cxn>
                    <a:cxn ang="0">
                      <a:pos x="110" y="317"/>
                    </a:cxn>
                    <a:cxn ang="0">
                      <a:pos x="118" y="451"/>
                    </a:cxn>
                    <a:cxn ang="0">
                      <a:pos x="118" y="681"/>
                    </a:cxn>
                    <a:cxn ang="0">
                      <a:pos x="115" y="898"/>
                    </a:cxn>
                    <a:cxn ang="0">
                      <a:pos x="98" y="1071"/>
                    </a:cxn>
                    <a:cxn ang="0">
                      <a:pos x="85" y="1124"/>
                    </a:cxn>
                    <a:cxn ang="0">
                      <a:pos x="173" y="1153"/>
                    </a:cxn>
                    <a:cxn ang="0">
                      <a:pos x="247" y="1186"/>
                    </a:cxn>
                    <a:cxn ang="0">
                      <a:pos x="347" y="1258"/>
                    </a:cxn>
                    <a:cxn ang="0">
                      <a:pos x="358" y="1286"/>
                    </a:cxn>
                    <a:cxn ang="0">
                      <a:pos x="349" y="1340"/>
                    </a:cxn>
                    <a:cxn ang="0">
                      <a:pos x="300" y="1383"/>
                    </a:cxn>
                    <a:cxn ang="0">
                      <a:pos x="280" y="1359"/>
                    </a:cxn>
                    <a:cxn ang="0">
                      <a:pos x="264" y="1301"/>
                    </a:cxn>
                    <a:cxn ang="0">
                      <a:pos x="216" y="1254"/>
                    </a:cxn>
                    <a:cxn ang="0">
                      <a:pos x="134" y="1200"/>
                    </a:cxn>
                    <a:cxn ang="0">
                      <a:pos x="82" y="1186"/>
                    </a:cxn>
                    <a:cxn ang="0">
                      <a:pos x="19" y="1186"/>
                    </a:cxn>
                    <a:cxn ang="0">
                      <a:pos x="19" y="1143"/>
                    </a:cxn>
                    <a:cxn ang="0">
                      <a:pos x="49" y="1094"/>
                    </a:cxn>
                    <a:cxn ang="0">
                      <a:pos x="76" y="941"/>
                    </a:cxn>
                    <a:cxn ang="0">
                      <a:pos x="85" y="778"/>
                    </a:cxn>
                    <a:cxn ang="0">
                      <a:pos x="82" y="634"/>
                    </a:cxn>
                    <a:cxn ang="0">
                      <a:pos x="76" y="451"/>
                    </a:cxn>
                    <a:cxn ang="0">
                      <a:pos x="59" y="293"/>
                    </a:cxn>
                    <a:cxn ang="0">
                      <a:pos x="24" y="177"/>
                    </a:cxn>
                    <a:cxn ang="0">
                      <a:pos x="0" y="72"/>
                    </a:cxn>
                    <a:cxn ang="0">
                      <a:pos x="7" y="34"/>
                    </a:cxn>
                    <a:cxn ang="0">
                      <a:pos x="34" y="0"/>
                    </a:cxn>
                  </a:cxnLst>
                  <a:rect l="0" t="0" r="r" b="b"/>
                  <a:pathLst>
                    <a:path w="358" h="1383">
                      <a:moveTo>
                        <a:pt x="34" y="0"/>
                      </a:moveTo>
                      <a:lnTo>
                        <a:pt x="76" y="57"/>
                      </a:lnTo>
                      <a:lnTo>
                        <a:pt x="93" y="116"/>
                      </a:lnTo>
                      <a:lnTo>
                        <a:pt x="110" y="317"/>
                      </a:lnTo>
                      <a:lnTo>
                        <a:pt x="118" y="451"/>
                      </a:lnTo>
                      <a:lnTo>
                        <a:pt x="118" y="681"/>
                      </a:lnTo>
                      <a:lnTo>
                        <a:pt x="115" y="898"/>
                      </a:lnTo>
                      <a:lnTo>
                        <a:pt x="98" y="1071"/>
                      </a:lnTo>
                      <a:lnTo>
                        <a:pt x="85" y="1124"/>
                      </a:lnTo>
                      <a:lnTo>
                        <a:pt x="173" y="1153"/>
                      </a:lnTo>
                      <a:lnTo>
                        <a:pt x="247" y="1186"/>
                      </a:lnTo>
                      <a:lnTo>
                        <a:pt x="347" y="1258"/>
                      </a:lnTo>
                      <a:lnTo>
                        <a:pt x="358" y="1286"/>
                      </a:lnTo>
                      <a:lnTo>
                        <a:pt x="349" y="1340"/>
                      </a:lnTo>
                      <a:lnTo>
                        <a:pt x="300" y="1383"/>
                      </a:lnTo>
                      <a:lnTo>
                        <a:pt x="280" y="1359"/>
                      </a:lnTo>
                      <a:lnTo>
                        <a:pt x="264" y="1301"/>
                      </a:lnTo>
                      <a:lnTo>
                        <a:pt x="216" y="1254"/>
                      </a:lnTo>
                      <a:lnTo>
                        <a:pt x="134" y="1200"/>
                      </a:lnTo>
                      <a:lnTo>
                        <a:pt x="82" y="1186"/>
                      </a:lnTo>
                      <a:lnTo>
                        <a:pt x="19" y="1186"/>
                      </a:lnTo>
                      <a:lnTo>
                        <a:pt x="19" y="1143"/>
                      </a:lnTo>
                      <a:lnTo>
                        <a:pt x="49" y="1094"/>
                      </a:lnTo>
                      <a:lnTo>
                        <a:pt x="76" y="941"/>
                      </a:lnTo>
                      <a:lnTo>
                        <a:pt x="85" y="778"/>
                      </a:lnTo>
                      <a:lnTo>
                        <a:pt x="82" y="634"/>
                      </a:lnTo>
                      <a:lnTo>
                        <a:pt x="76" y="451"/>
                      </a:lnTo>
                      <a:lnTo>
                        <a:pt x="59" y="293"/>
                      </a:lnTo>
                      <a:lnTo>
                        <a:pt x="24" y="177"/>
                      </a:lnTo>
                      <a:lnTo>
                        <a:pt x="0" y="72"/>
                      </a:lnTo>
                      <a:lnTo>
                        <a:pt x="7" y="34"/>
                      </a:lnTo>
                      <a:lnTo>
                        <a:pt x="34" y="0"/>
                      </a:lnTo>
                      <a:close/>
                    </a:path>
                  </a:pathLst>
                </a:custGeom>
                <a:gradFill rotWithShape="0">
                  <a:gsLst>
                    <a:gs pos="0">
                      <a:schemeClr val="accent2">
                        <a:gamma/>
                        <a:shade val="45882"/>
                        <a:invGamma/>
                      </a:schemeClr>
                    </a:gs>
                    <a:gs pos="50000">
                      <a:schemeClr val="accent2"/>
                    </a:gs>
                    <a:gs pos="100000">
                      <a:schemeClr val="accent2">
                        <a:gamma/>
                        <a:shade val="45882"/>
                        <a:invGamma/>
                      </a:schemeClr>
                    </a:gs>
                  </a:gsLst>
                  <a:lin ang="0" scaled="1"/>
                </a:gradFill>
                <a:ln w="9525">
                  <a:noFill/>
                  <a:round/>
                  <a:headEnd/>
                  <a:tailEnd/>
                </a:ln>
              </p:spPr>
              <p:txBody>
                <a:bodyPr/>
                <a:lstStyle/>
                <a:p>
                  <a:endParaRPr lang="en-US">
                    <a:solidFill>
                      <a:srgbClr val="1C1C1C"/>
                    </a:solidFill>
                    <a:cs typeface="2  Nazanin" pitchFamily="2" charset="-78"/>
                  </a:endParaRPr>
                </a:p>
              </p:txBody>
            </p:sp>
            <p:sp>
              <p:nvSpPr>
                <p:cNvPr id="380034" name="Freeform 130"/>
                <p:cNvSpPr>
                  <a:spLocks/>
                </p:cNvSpPr>
                <p:nvPr/>
              </p:nvSpPr>
              <p:spPr bwMode="auto">
                <a:xfrm>
                  <a:off x="2675" y="2362"/>
                  <a:ext cx="109" cy="416"/>
                </a:xfrm>
                <a:custGeom>
                  <a:avLst/>
                  <a:gdLst/>
                  <a:ahLst/>
                  <a:cxnLst>
                    <a:cxn ang="0">
                      <a:pos x="0" y="99"/>
                    </a:cxn>
                    <a:cxn ang="0">
                      <a:pos x="0" y="19"/>
                    </a:cxn>
                    <a:cxn ang="0">
                      <a:pos x="33" y="0"/>
                    </a:cxn>
                    <a:cxn ang="0">
                      <a:pos x="86" y="0"/>
                    </a:cxn>
                    <a:cxn ang="0">
                      <a:pos x="124" y="46"/>
                    </a:cxn>
                    <a:cxn ang="0">
                      <a:pos x="132" y="88"/>
                    </a:cxn>
                    <a:cxn ang="0">
                      <a:pos x="124" y="179"/>
                    </a:cxn>
                    <a:cxn ang="0">
                      <a:pos x="99" y="292"/>
                    </a:cxn>
                    <a:cxn ang="0">
                      <a:pos x="86" y="467"/>
                    </a:cxn>
                    <a:cxn ang="0">
                      <a:pos x="80" y="581"/>
                    </a:cxn>
                    <a:cxn ang="0">
                      <a:pos x="80" y="600"/>
                    </a:cxn>
                    <a:cxn ang="0">
                      <a:pos x="91" y="759"/>
                    </a:cxn>
                    <a:cxn ang="0">
                      <a:pos x="110" y="850"/>
                    </a:cxn>
                    <a:cxn ang="0">
                      <a:pos x="124" y="922"/>
                    </a:cxn>
                    <a:cxn ang="0">
                      <a:pos x="121" y="952"/>
                    </a:cxn>
                    <a:cxn ang="0">
                      <a:pos x="171" y="1035"/>
                    </a:cxn>
                    <a:cxn ang="0">
                      <a:pos x="223" y="1088"/>
                    </a:cxn>
                    <a:cxn ang="0">
                      <a:pos x="281" y="1137"/>
                    </a:cxn>
                    <a:cxn ang="0">
                      <a:pos x="330" y="1161"/>
                    </a:cxn>
                    <a:cxn ang="0">
                      <a:pos x="330" y="1202"/>
                    </a:cxn>
                    <a:cxn ang="0">
                      <a:pos x="303" y="1236"/>
                    </a:cxn>
                    <a:cxn ang="0">
                      <a:pos x="239" y="1247"/>
                    </a:cxn>
                    <a:cxn ang="0">
                      <a:pos x="193" y="1225"/>
                    </a:cxn>
                    <a:cxn ang="0">
                      <a:pos x="193" y="1194"/>
                    </a:cxn>
                    <a:cxn ang="0">
                      <a:pos x="155" y="1088"/>
                    </a:cxn>
                    <a:cxn ang="0">
                      <a:pos x="91" y="1032"/>
                    </a:cxn>
                    <a:cxn ang="0">
                      <a:pos x="45" y="974"/>
                    </a:cxn>
                    <a:cxn ang="0">
                      <a:pos x="11" y="944"/>
                    </a:cxn>
                    <a:cxn ang="0">
                      <a:pos x="22" y="906"/>
                    </a:cxn>
                    <a:cxn ang="0">
                      <a:pos x="41" y="804"/>
                    </a:cxn>
                    <a:cxn ang="0">
                      <a:pos x="41" y="611"/>
                    </a:cxn>
                    <a:cxn ang="0">
                      <a:pos x="33" y="474"/>
                    </a:cxn>
                    <a:cxn ang="0">
                      <a:pos x="33" y="338"/>
                    </a:cxn>
                    <a:cxn ang="0">
                      <a:pos x="30" y="190"/>
                    </a:cxn>
                    <a:cxn ang="0">
                      <a:pos x="0" y="99"/>
                    </a:cxn>
                  </a:cxnLst>
                  <a:rect l="0" t="0" r="r" b="b"/>
                  <a:pathLst>
                    <a:path w="330" h="1247">
                      <a:moveTo>
                        <a:pt x="0" y="99"/>
                      </a:moveTo>
                      <a:lnTo>
                        <a:pt x="0" y="19"/>
                      </a:lnTo>
                      <a:lnTo>
                        <a:pt x="33" y="0"/>
                      </a:lnTo>
                      <a:lnTo>
                        <a:pt x="86" y="0"/>
                      </a:lnTo>
                      <a:lnTo>
                        <a:pt x="124" y="46"/>
                      </a:lnTo>
                      <a:lnTo>
                        <a:pt x="132" y="88"/>
                      </a:lnTo>
                      <a:lnTo>
                        <a:pt x="124" y="179"/>
                      </a:lnTo>
                      <a:lnTo>
                        <a:pt x="99" y="292"/>
                      </a:lnTo>
                      <a:lnTo>
                        <a:pt x="86" y="467"/>
                      </a:lnTo>
                      <a:lnTo>
                        <a:pt x="80" y="581"/>
                      </a:lnTo>
                      <a:lnTo>
                        <a:pt x="80" y="600"/>
                      </a:lnTo>
                      <a:lnTo>
                        <a:pt x="91" y="759"/>
                      </a:lnTo>
                      <a:lnTo>
                        <a:pt x="110" y="850"/>
                      </a:lnTo>
                      <a:lnTo>
                        <a:pt x="124" y="922"/>
                      </a:lnTo>
                      <a:lnTo>
                        <a:pt x="121" y="952"/>
                      </a:lnTo>
                      <a:lnTo>
                        <a:pt x="171" y="1035"/>
                      </a:lnTo>
                      <a:lnTo>
                        <a:pt x="223" y="1088"/>
                      </a:lnTo>
                      <a:lnTo>
                        <a:pt x="281" y="1137"/>
                      </a:lnTo>
                      <a:lnTo>
                        <a:pt x="330" y="1161"/>
                      </a:lnTo>
                      <a:lnTo>
                        <a:pt x="330" y="1202"/>
                      </a:lnTo>
                      <a:lnTo>
                        <a:pt x="303" y="1236"/>
                      </a:lnTo>
                      <a:lnTo>
                        <a:pt x="239" y="1247"/>
                      </a:lnTo>
                      <a:lnTo>
                        <a:pt x="193" y="1225"/>
                      </a:lnTo>
                      <a:lnTo>
                        <a:pt x="193" y="1194"/>
                      </a:lnTo>
                      <a:lnTo>
                        <a:pt x="155" y="1088"/>
                      </a:lnTo>
                      <a:lnTo>
                        <a:pt x="91" y="1032"/>
                      </a:lnTo>
                      <a:lnTo>
                        <a:pt x="45" y="974"/>
                      </a:lnTo>
                      <a:lnTo>
                        <a:pt x="11" y="944"/>
                      </a:lnTo>
                      <a:lnTo>
                        <a:pt x="22" y="906"/>
                      </a:lnTo>
                      <a:lnTo>
                        <a:pt x="41" y="804"/>
                      </a:lnTo>
                      <a:lnTo>
                        <a:pt x="41" y="611"/>
                      </a:lnTo>
                      <a:lnTo>
                        <a:pt x="33" y="474"/>
                      </a:lnTo>
                      <a:lnTo>
                        <a:pt x="33" y="338"/>
                      </a:lnTo>
                      <a:lnTo>
                        <a:pt x="30" y="190"/>
                      </a:lnTo>
                      <a:lnTo>
                        <a:pt x="0" y="99"/>
                      </a:lnTo>
                      <a:close/>
                    </a:path>
                  </a:pathLst>
                </a:custGeom>
                <a:gradFill rotWithShape="0">
                  <a:gsLst>
                    <a:gs pos="0">
                      <a:schemeClr val="accent2">
                        <a:gamma/>
                        <a:shade val="45882"/>
                        <a:invGamma/>
                      </a:schemeClr>
                    </a:gs>
                    <a:gs pos="50000">
                      <a:schemeClr val="accent2"/>
                    </a:gs>
                    <a:gs pos="100000">
                      <a:schemeClr val="accent2">
                        <a:gamma/>
                        <a:shade val="45882"/>
                        <a:invGamma/>
                      </a:schemeClr>
                    </a:gs>
                  </a:gsLst>
                  <a:lin ang="0" scaled="1"/>
                </a:gradFill>
                <a:ln w="9525">
                  <a:noFill/>
                  <a:round/>
                  <a:headEnd/>
                  <a:tailEnd/>
                </a:ln>
              </p:spPr>
              <p:txBody>
                <a:bodyPr/>
                <a:lstStyle/>
                <a:p>
                  <a:endParaRPr lang="en-US">
                    <a:solidFill>
                      <a:srgbClr val="1C1C1C"/>
                    </a:solidFill>
                    <a:cs typeface="2  Nazanin" pitchFamily="2" charset="-78"/>
                  </a:endParaRPr>
                </a:p>
              </p:txBody>
            </p:sp>
          </p:grpSp>
          <p:grpSp>
            <p:nvGrpSpPr>
              <p:cNvPr id="18" name="Group 131"/>
              <p:cNvGrpSpPr>
                <a:grpSpLocks/>
              </p:cNvGrpSpPr>
              <p:nvPr/>
            </p:nvGrpSpPr>
            <p:grpSpPr bwMode="auto">
              <a:xfrm>
                <a:off x="1392" y="480"/>
                <a:ext cx="219" cy="624"/>
                <a:chOff x="2538" y="1879"/>
                <a:chExt cx="246" cy="944"/>
              </a:xfrm>
            </p:grpSpPr>
            <p:sp>
              <p:nvSpPr>
                <p:cNvPr id="50292" name="Freeform 132"/>
                <p:cNvSpPr>
                  <a:spLocks/>
                </p:cNvSpPr>
                <p:nvPr/>
              </p:nvSpPr>
              <p:spPr bwMode="auto">
                <a:xfrm>
                  <a:off x="2611" y="1879"/>
                  <a:ext cx="159" cy="204"/>
                </a:xfrm>
                <a:custGeom>
                  <a:avLst/>
                  <a:gdLst>
                    <a:gd name="T0" fmla="*/ 0 w 477"/>
                    <a:gd name="T1" fmla="*/ 258 h 613"/>
                    <a:gd name="T2" fmla="*/ 35 w 477"/>
                    <a:gd name="T3" fmla="*/ 133 h 613"/>
                    <a:gd name="T4" fmla="*/ 80 w 477"/>
                    <a:gd name="T5" fmla="*/ 69 h 613"/>
                    <a:gd name="T6" fmla="*/ 137 w 477"/>
                    <a:gd name="T7" fmla="*/ 23 h 613"/>
                    <a:gd name="T8" fmla="*/ 194 w 477"/>
                    <a:gd name="T9" fmla="*/ 0 h 613"/>
                    <a:gd name="T10" fmla="*/ 270 w 477"/>
                    <a:gd name="T11" fmla="*/ 7 h 613"/>
                    <a:gd name="T12" fmla="*/ 319 w 477"/>
                    <a:gd name="T13" fmla="*/ 57 h 613"/>
                    <a:gd name="T14" fmla="*/ 364 w 477"/>
                    <a:gd name="T15" fmla="*/ 148 h 613"/>
                    <a:gd name="T16" fmla="*/ 383 w 477"/>
                    <a:gd name="T17" fmla="*/ 270 h 613"/>
                    <a:gd name="T18" fmla="*/ 383 w 477"/>
                    <a:gd name="T19" fmla="*/ 408 h 613"/>
                    <a:gd name="T20" fmla="*/ 474 w 477"/>
                    <a:gd name="T21" fmla="*/ 502 h 613"/>
                    <a:gd name="T22" fmla="*/ 477 w 477"/>
                    <a:gd name="T23" fmla="*/ 545 h 613"/>
                    <a:gd name="T24" fmla="*/ 463 w 477"/>
                    <a:gd name="T25" fmla="*/ 548 h 613"/>
                    <a:gd name="T26" fmla="*/ 375 w 477"/>
                    <a:gd name="T27" fmla="*/ 464 h 613"/>
                    <a:gd name="T28" fmla="*/ 349 w 477"/>
                    <a:gd name="T29" fmla="*/ 525 h 613"/>
                    <a:gd name="T30" fmla="*/ 296 w 477"/>
                    <a:gd name="T31" fmla="*/ 578 h 613"/>
                    <a:gd name="T32" fmla="*/ 247 w 477"/>
                    <a:gd name="T33" fmla="*/ 605 h 613"/>
                    <a:gd name="T34" fmla="*/ 167 w 477"/>
                    <a:gd name="T35" fmla="*/ 613 h 613"/>
                    <a:gd name="T36" fmla="*/ 65 w 477"/>
                    <a:gd name="T37" fmla="*/ 570 h 613"/>
                    <a:gd name="T38" fmla="*/ 19 w 477"/>
                    <a:gd name="T39" fmla="*/ 479 h 613"/>
                    <a:gd name="T40" fmla="*/ 0 w 477"/>
                    <a:gd name="T41" fmla="*/ 389 h 613"/>
                    <a:gd name="T42" fmla="*/ 0 w 477"/>
                    <a:gd name="T43" fmla="*/ 258 h 61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77"/>
                    <a:gd name="T67" fmla="*/ 0 h 613"/>
                    <a:gd name="T68" fmla="*/ 477 w 477"/>
                    <a:gd name="T69" fmla="*/ 613 h 61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77" h="613">
                      <a:moveTo>
                        <a:pt x="0" y="258"/>
                      </a:moveTo>
                      <a:lnTo>
                        <a:pt x="35" y="133"/>
                      </a:lnTo>
                      <a:lnTo>
                        <a:pt x="80" y="69"/>
                      </a:lnTo>
                      <a:lnTo>
                        <a:pt x="137" y="23"/>
                      </a:lnTo>
                      <a:lnTo>
                        <a:pt x="194" y="0"/>
                      </a:lnTo>
                      <a:lnTo>
                        <a:pt x="270" y="7"/>
                      </a:lnTo>
                      <a:lnTo>
                        <a:pt x="319" y="57"/>
                      </a:lnTo>
                      <a:lnTo>
                        <a:pt x="364" y="148"/>
                      </a:lnTo>
                      <a:lnTo>
                        <a:pt x="383" y="270"/>
                      </a:lnTo>
                      <a:lnTo>
                        <a:pt x="383" y="408"/>
                      </a:lnTo>
                      <a:lnTo>
                        <a:pt x="474" y="502"/>
                      </a:lnTo>
                      <a:lnTo>
                        <a:pt x="477" y="545"/>
                      </a:lnTo>
                      <a:lnTo>
                        <a:pt x="463" y="548"/>
                      </a:lnTo>
                      <a:lnTo>
                        <a:pt x="375" y="464"/>
                      </a:lnTo>
                      <a:lnTo>
                        <a:pt x="349" y="525"/>
                      </a:lnTo>
                      <a:lnTo>
                        <a:pt x="296" y="578"/>
                      </a:lnTo>
                      <a:lnTo>
                        <a:pt x="247" y="605"/>
                      </a:lnTo>
                      <a:lnTo>
                        <a:pt x="167" y="613"/>
                      </a:lnTo>
                      <a:lnTo>
                        <a:pt x="65" y="570"/>
                      </a:lnTo>
                      <a:lnTo>
                        <a:pt x="19" y="479"/>
                      </a:lnTo>
                      <a:lnTo>
                        <a:pt x="0" y="389"/>
                      </a:lnTo>
                      <a:lnTo>
                        <a:pt x="0" y="258"/>
                      </a:lnTo>
                      <a:close/>
                    </a:path>
                  </a:pathLst>
                </a:custGeom>
                <a:gradFill rotWithShape="0">
                  <a:gsLst>
                    <a:gs pos="0">
                      <a:srgbClr val="5E0000"/>
                    </a:gs>
                    <a:gs pos="50000">
                      <a:srgbClr val="CC0000"/>
                    </a:gs>
                    <a:gs pos="100000">
                      <a:srgbClr val="5E0000"/>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solidFill>
                      <a:srgbClr val="1C1C1C"/>
                    </a:solidFill>
                    <a:cs typeface="2  Nazanin" pitchFamily="2" charset="-78"/>
                  </a:endParaRPr>
                </a:p>
              </p:txBody>
            </p:sp>
            <p:sp>
              <p:nvSpPr>
                <p:cNvPr id="50293" name="Freeform 133"/>
                <p:cNvSpPr>
                  <a:spLocks/>
                </p:cNvSpPr>
                <p:nvPr/>
              </p:nvSpPr>
              <p:spPr bwMode="auto">
                <a:xfrm>
                  <a:off x="2594" y="2098"/>
                  <a:ext cx="142" cy="329"/>
                </a:xfrm>
                <a:custGeom>
                  <a:avLst/>
                  <a:gdLst>
                    <a:gd name="T0" fmla="*/ 62 w 426"/>
                    <a:gd name="T1" fmla="*/ 64 h 987"/>
                    <a:gd name="T2" fmla="*/ 115 w 426"/>
                    <a:gd name="T3" fmla="*/ 22 h 987"/>
                    <a:gd name="T4" fmla="*/ 176 w 426"/>
                    <a:gd name="T5" fmla="*/ 7 h 987"/>
                    <a:gd name="T6" fmla="*/ 233 w 426"/>
                    <a:gd name="T7" fmla="*/ 0 h 987"/>
                    <a:gd name="T8" fmla="*/ 309 w 426"/>
                    <a:gd name="T9" fmla="*/ 11 h 987"/>
                    <a:gd name="T10" fmla="*/ 393 w 426"/>
                    <a:gd name="T11" fmla="*/ 64 h 987"/>
                    <a:gd name="T12" fmla="*/ 426 w 426"/>
                    <a:gd name="T13" fmla="*/ 158 h 987"/>
                    <a:gd name="T14" fmla="*/ 426 w 426"/>
                    <a:gd name="T15" fmla="*/ 303 h 987"/>
                    <a:gd name="T16" fmla="*/ 423 w 426"/>
                    <a:gd name="T17" fmla="*/ 440 h 987"/>
                    <a:gd name="T18" fmla="*/ 381 w 426"/>
                    <a:gd name="T19" fmla="*/ 649 h 987"/>
                    <a:gd name="T20" fmla="*/ 346 w 426"/>
                    <a:gd name="T21" fmla="*/ 819 h 987"/>
                    <a:gd name="T22" fmla="*/ 309 w 426"/>
                    <a:gd name="T23" fmla="*/ 929 h 987"/>
                    <a:gd name="T24" fmla="*/ 230 w 426"/>
                    <a:gd name="T25" fmla="*/ 987 h 987"/>
                    <a:gd name="T26" fmla="*/ 115 w 426"/>
                    <a:gd name="T27" fmla="*/ 974 h 987"/>
                    <a:gd name="T28" fmla="*/ 58 w 426"/>
                    <a:gd name="T29" fmla="*/ 888 h 987"/>
                    <a:gd name="T30" fmla="*/ 24 w 426"/>
                    <a:gd name="T31" fmla="*/ 759 h 987"/>
                    <a:gd name="T32" fmla="*/ 5 w 426"/>
                    <a:gd name="T33" fmla="*/ 614 h 987"/>
                    <a:gd name="T34" fmla="*/ 0 w 426"/>
                    <a:gd name="T35" fmla="*/ 397 h 987"/>
                    <a:gd name="T36" fmla="*/ 16 w 426"/>
                    <a:gd name="T37" fmla="*/ 246 h 987"/>
                    <a:gd name="T38" fmla="*/ 39 w 426"/>
                    <a:gd name="T39" fmla="*/ 110 h 987"/>
                    <a:gd name="T40" fmla="*/ 62 w 426"/>
                    <a:gd name="T41" fmla="*/ 64 h 98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26"/>
                    <a:gd name="T64" fmla="*/ 0 h 987"/>
                    <a:gd name="T65" fmla="*/ 426 w 426"/>
                    <a:gd name="T66" fmla="*/ 987 h 98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26" h="987">
                      <a:moveTo>
                        <a:pt x="62" y="64"/>
                      </a:moveTo>
                      <a:lnTo>
                        <a:pt x="115" y="22"/>
                      </a:lnTo>
                      <a:lnTo>
                        <a:pt x="176" y="7"/>
                      </a:lnTo>
                      <a:lnTo>
                        <a:pt x="233" y="0"/>
                      </a:lnTo>
                      <a:lnTo>
                        <a:pt x="309" y="11"/>
                      </a:lnTo>
                      <a:lnTo>
                        <a:pt x="393" y="64"/>
                      </a:lnTo>
                      <a:lnTo>
                        <a:pt x="426" y="158"/>
                      </a:lnTo>
                      <a:lnTo>
                        <a:pt x="426" y="303"/>
                      </a:lnTo>
                      <a:lnTo>
                        <a:pt x="423" y="440"/>
                      </a:lnTo>
                      <a:lnTo>
                        <a:pt x="381" y="649"/>
                      </a:lnTo>
                      <a:lnTo>
                        <a:pt x="346" y="819"/>
                      </a:lnTo>
                      <a:lnTo>
                        <a:pt x="309" y="929"/>
                      </a:lnTo>
                      <a:lnTo>
                        <a:pt x="230" y="987"/>
                      </a:lnTo>
                      <a:lnTo>
                        <a:pt x="115" y="974"/>
                      </a:lnTo>
                      <a:lnTo>
                        <a:pt x="58" y="888"/>
                      </a:lnTo>
                      <a:lnTo>
                        <a:pt x="24" y="759"/>
                      </a:lnTo>
                      <a:lnTo>
                        <a:pt x="5" y="614"/>
                      </a:lnTo>
                      <a:lnTo>
                        <a:pt x="0" y="397"/>
                      </a:lnTo>
                      <a:lnTo>
                        <a:pt x="16" y="246"/>
                      </a:lnTo>
                      <a:lnTo>
                        <a:pt x="39" y="110"/>
                      </a:lnTo>
                      <a:lnTo>
                        <a:pt x="62" y="64"/>
                      </a:lnTo>
                      <a:close/>
                    </a:path>
                  </a:pathLst>
                </a:custGeom>
                <a:gradFill rotWithShape="0">
                  <a:gsLst>
                    <a:gs pos="0">
                      <a:srgbClr val="5E0000"/>
                    </a:gs>
                    <a:gs pos="50000">
                      <a:srgbClr val="CC0000"/>
                    </a:gs>
                    <a:gs pos="100000">
                      <a:srgbClr val="5E0000"/>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solidFill>
                      <a:srgbClr val="1C1C1C"/>
                    </a:solidFill>
                    <a:cs typeface="2  Nazanin" pitchFamily="2" charset="-78"/>
                  </a:endParaRPr>
                </a:p>
              </p:txBody>
            </p:sp>
            <p:sp>
              <p:nvSpPr>
                <p:cNvPr id="50294" name="Freeform 134"/>
                <p:cNvSpPr>
                  <a:spLocks/>
                </p:cNvSpPr>
                <p:nvPr/>
              </p:nvSpPr>
              <p:spPr bwMode="auto">
                <a:xfrm>
                  <a:off x="2538" y="2098"/>
                  <a:ext cx="83" cy="405"/>
                </a:xfrm>
                <a:custGeom>
                  <a:avLst/>
                  <a:gdLst>
                    <a:gd name="T0" fmla="*/ 171 w 250"/>
                    <a:gd name="T1" fmla="*/ 8 h 1214"/>
                    <a:gd name="T2" fmla="*/ 231 w 250"/>
                    <a:gd name="T3" fmla="*/ 0 h 1214"/>
                    <a:gd name="T4" fmla="*/ 250 w 250"/>
                    <a:gd name="T5" fmla="*/ 54 h 1214"/>
                    <a:gd name="T6" fmla="*/ 219 w 250"/>
                    <a:gd name="T7" fmla="*/ 122 h 1214"/>
                    <a:gd name="T8" fmla="*/ 174 w 250"/>
                    <a:gd name="T9" fmla="*/ 159 h 1214"/>
                    <a:gd name="T10" fmla="*/ 136 w 250"/>
                    <a:gd name="T11" fmla="*/ 250 h 1214"/>
                    <a:gd name="T12" fmla="*/ 91 w 250"/>
                    <a:gd name="T13" fmla="*/ 373 h 1214"/>
                    <a:gd name="T14" fmla="*/ 72 w 250"/>
                    <a:gd name="T15" fmla="*/ 486 h 1214"/>
                    <a:gd name="T16" fmla="*/ 60 w 250"/>
                    <a:gd name="T17" fmla="*/ 679 h 1214"/>
                    <a:gd name="T18" fmla="*/ 72 w 250"/>
                    <a:gd name="T19" fmla="*/ 861 h 1214"/>
                    <a:gd name="T20" fmla="*/ 94 w 250"/>
                    <a:gd name="T21" fmla="*/ 945 h 1214"/>
                    <a:gd name="T22" fmla="*/ 78 w 250"/>
                    <a:gd name="T23" fmla="*/ 1036 h 1214"/>
                    <a:gd name="T24" fmla="*/ 60 w 250"/>
                    <a:gd name="T25" fmla="*/ 1104 h 1214"/>
                    <a:gd name="T26" fmla="*/ 67 w 250"/>
                    <a:gd name="T27" fmla="*/ 1214 h 1214"/>
                    <a:gd name="T28" fmla="*/ 37 w 250"/>
                    <a:gd name="T29" fmla="*/ 1206 h 1214"/>
                    <a:gd name="T30" fmla="*/ 11 w 250"/>
                    <a:gd name="T31" fmla="*/ 1116 h 1214"/>
                    <a:gd name="T32" fmla="*/ 0 w 250"/>
                    <a:gd name="T33" fmla="*/ 1036 h 1214"/>
                    <a:gd name="T34" fmla="*/ 33 w 250"/>
                    <a:gd name="T35" fmla="*/ 929 h 1214"/>
                    <a:gd name="T36" fmla="*/ 22 w 250"/>
                    <a:gd name="T37" fmla="*/ 830 h 1214"/>
                    <a:gd name="T38" fmla="*/ 11 w 250"/>
                    <a:gd name="T39" fmla="*/ 671 h 1214"/>
                    <a:gd name="T40" fmla="*/ 11 w 250"/>
                    <a:gd name="T41" fmla="*/ 478 h 1214"/>
                    <a:gd name="T42" fmla="*/ 33 w 250"/>
                    <a:gd name="T43" fmla="*/ 274 h 1214"/>
                    <a:gd name="T44" fmla="*/ 72 w 250"/>
                    <a:gd name="T45" fmla="*/ 122 h 1214"/>
                    <a:gd name="T46" fmla="*/ 113 w 250"/>
                    <a:gd name="T47" fmla="*/ 43 h 1214"/>
                    <a:gd name="T48" fmla="*/ 171 w 250"/>
                    <a:gd name="T49" fmla="*/ 8 h 121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50"/>
                    <a:gd name="T76" fmla="*/ 0 h 1214"/>
                    <a:gd name="T77" fmla="*/ 250 w 250"/>
                    <a:gd name="T78" fmla="*/ 1214 h 121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50" h="1214">
                      <a:moveTo>
                        <a:pt x="171" y="8"/>
                      </a:moveTo>
                      <a:lnTo>
                        <a:pt x="231" y="0"/>
                      </a:lnTo>
                      <a:lnTo>
                        <a:pt x="250" y="54"/>
                      </a:lnTo>
                      <a:lnTo>
                        <a:pt x="219" y="122"/>
                      </a:lnTo>
                      <a:lnTo>
                        <a:pt x="174" y="159"/>
                      </a:lnTo>
                      <a:lnTo>
                        <a:pt x="136" y="250"/>
                      </a:lnTo>
                      <a:lnTo>
                        <a:pt x="91" y="373"/>
                      </a:lnTo>
                      <a:lnTo>
                        <a:pt x="72" y="486"/>
                      </a:lnTo>
                      <a:lnTo>
                        <a:pt x="60" y="679"/>
                      </a:lnTo>
                      <a:lnTo>
                        <a:pt x="72" y="861"/>
                      </a:lnTo>
                      <a:lnTo>
                        <a:pt x="94" y="945"/>
                      </a:lnTo>
                      <a:lnTo>
                        <a:pt x="78" y="1036"/>
                      </a:lnTo>
                      <a:lnTo>
                        <a:pt x="60" y="1104"/>
                      </a:lnTo>
                      <a:lnTo>
                        <a:pt x="67" y="1214"/>
                      </a:lnTo>
                      <a:lnTo>
                        <a:pt x="37" y="1206"/>
                      </a:lnTo>
                      <a:lnTo>
                        <a:pt x="11" y="1116"/>
                      </a:lnTo>
                      <a:lnTo>
                        <a:pt x="0" y="1036"/>
                      </a:lnTo>
                      <a:lnTo>
                        <a:pt x="33" y="929"/>
                      </a:lnTo>
                      <a:lnTo>
                        <a:pt x="22" y="830"/>
                      </a:lnTo>
                      <a:lnTo>
                        <a:pt x="11" y="671"/>
                      </a:lnTo>
                      <a:lnTo>
                        <a:pt x="11" y="478"/>
                      </a:lnTo>
                      <a:lnTo>
                        <a:pt x="33" y="274"/>
                      </a:lnTo>
                      <a:lnTo>
                        <a:pt x="72" y="122"/>
                      </a:lnTo>
                      <a:lnTo>
                        <a:pt x="113" y="43"/>
                      </a:lnTo>
                      <a:lnTo>
                        <a:pt x="171" y="8"/>
                      </a:lnTo>
                      <a:close/>
                    </a:path>
                  </a:pathLst>
                </a:custGeom>
                <a:gradFill rotWithShape="0">
                  <a:gsLst>
                    <a:gs pos="0">
                      <a:srgbClr val="5E0000"/>
                    </a:gs>
                    <a:gs pos="50000">
                      <a:srgbClr val="CC0000"/>
                    </a:gs>
                    <a:gs pos="100000">
                      <a:srgbClr val="5E0000"/>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solidFill>
                      <a:srgbClr val="1C1C1C"/>
                    </a:solidFill>
                    <a:cs typeface="2  Nazanin" pitchFamily="2" charset="-78"/>
                  </a:endParaRPr>
                </a:p>
              </p:txBody>
            </p:sp>
            <p:sp>
              <p:nvSpPr>
                <p:cNvPr id="50295" name="Freeform 135"/>
                <p:cNvSpPr>
                  <a:spLocks/>
                </p:cNvSpPr>
                <p:nvPr/>
              </p:nvSpPr>
              <p:spPr bwMode="auto">
                <a:xfrm>
                  <a:off x="2720" y="2108"/>
                  <a:ext cx="53" cy="385"/>
                </a:xfrm>
                <a:custGeom>
                  <a:avLst/>
                  <a:gdLst>
                    <a:gd name="T0" fmla="*/ 3 w 159"/>
                    <a:gd name="T1" fmla="*/ 4 h 1154"/>
                    <a:gd name="T2" fmla="*/ 68 w 159"/>
                    <a:gd name="T3" fmla="*/ 0 h 1154"/>
                    <a:gd name="T4" fmla="*/ 113 w 159"/>
                    <a:gd name="T5" fmla="*/ 91 h 1154"/>
                    <a:gd name="T6" fmla="*/ 159 w 159"/>
                    <a:gd name="T7" fmla="*/ 342 h 1154"/>
                    <a:gd name="T8" fmla="*/ 159 w 159"/>
                    <a:gd name="T9" fmla="*/ 630 h 1154"/>
                    <a:gd name="T10" fmla="*/ 137 w 159"/>
                    <a:gd name="T11" fmla="*/ 877 h 1154"/>
                    <a:gd name="T12" fmla="*/ 159 w 159"/>
                    <a:gd name="T13" fmla="*/ 961 h 1154"/>
                    <a:gd name="T14" fmla="*/ 159 w 159"/>
                    <a:gd name="T15" fmla="*/ 1074 h 1154"/>
                    <a:gd name="T16" fmla="*/ 137 w 159"/>
                    <a:gd name="T17" fmla="*/ 1154 h 1154"/>
                    <a:gd name="T18" fmla="*/ 107 w 159"/>
                    <a:gd name="T19" fmla="*/ 1082 h 1154"/>
                    <a:gd name="T20" fmla="*/ 91 w 159"/>
                    <a:gd name="T21" fmla="*/ 972 h 1154"/>
                    <a:gd name="T22" fmla="*/ 57 w 159"/>
                    <a:gd name="T23" fmla="*/ 888 h 1154"/>
                    <a:gd name="T24" fmla="*/ 95 w 159"/>
                    <a:gd name="T25" fmla="*/ 813 h 1154"/>
                    <a:gd name="T26" fmla="*/ 118 w 159"/>
                    <a:gd name="T27" fmla="*/ 630 h 1154"/>
                    <a:gd name="T28" fmla="*/ 118 w 159"/>
                    <a:gd name="T29" fmla="*/ 459 h 1154"/>
                    <a:gd name="T30" fmla="*/ 95 w 159"/>
                    <a:gd name="T31" fmla="*/ 289 h 1154"/>
                    <a:gd name="T32" fmla="*/ 49 w 159"/>
                    <a:gd name="T33" fmla="*/ 163 h 1154"/>
                    <a:gd name="T34" fmla="*/ 0 w 159"/>
                    <a:gd name="T35" fmla="*/ 102 h 1154"/>
                    <a:gd name="T36" fmla="*/ 3 w 159"/>
                    <a:gd name="T37" fmla="*/ 4 h 115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59"/>
                    <a:gd name="T58" fmla="*/ 0 h 1154"/>
                    <a:gd name="T59" fmla="*/ 159 w 159"/>
                    <a:gd name="T60" fmla="*/ 1154 h 115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59" h="1154">
                      <a:moveTo>
                        <a:pt x="3" y="4"/>
                      </a:moveTo>
                      <a:lnTo>
                        <a:pt x="68" y="0"/>
                      </a:lnTo>
                      <a:lnTo>
                        <a:pt x="113" y="91"/>
                      </a:lnTo>
                      <a:lnTo>
                        <a:pt x="159" y="342"/>
                      </a:lnTo>
                      <a:lnTo>
                        <a:pt x="159" y="630"/>
                      </a:lnTo>
                      <a:lnTo>
                        <a:pt x="137" y="877"/>
                      </a:lnTo>
                      <a:lnTo>
                        <a:pt x="159" y="961"/>
                      </a:lnTo>
                      <a:lnTo>
                        <a:pt x="159" y="1074"/>
                      </a:lnTo>
                      <a:lnTo>
                        <a:pt x="137" y="1154"/>
                      </a:lnTo>
                      <a:lnTo>
                        <a:pt x="107" y="1082"/>
                      </a:lnTo>
                      <a:lnTo>
                        <a:pt x="91" y="972"/>
                      </a:lnTo>
                      <a:lnTo>
                        <a:pt x="57" y="888"/>
                      </a:lnTo>
                      <a:lnTo>
                        <a:pt x="95" y="813"/>
                      </a:lnTo>
                      <a:lnTo>
                        <a:pt x="118" y="630"/>
                      </a:lnTo>
                      <a:lnTo>
                        <a:pt x="118" y="459"/>
                      </a:lnTo>
                      <a:lnTo>
                        <a:pt x="95" y="289"/>
                      </a:lnTo>
                      <a:lnTo>
                        <a:pt x="49" y="163"/>
                      </a:lnTo>
                      <a:lnTo>
                        <a:pt x="0" y="102"/>
                      </a:lnTo>
                      <a:lnTo>
                        <a:pt x="3" y="4"/>
                      </a:lnTo>
                      <a:close/>
                    </a:path>
                  </a:pathLst>
                </a:custGeom>
                <a:gradFill rotWithShape="0">
                  <a:gsLst>
                    <a:gs pos="0">
                      <a:srgbClr val="5E0000"/>
                    </a:gs>
                    <a:gs pos="50000">
                      <a:srgbClr val="CC0000"/>
                    </a:gs>
                    <a:gs pos="100000">
                      <a:srgbClr val="5E0000"/>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solidFill>
                      <a:srgbClr val="1C1C1C"/>
                    </a:solidFill>
                    <a:cs typeface="2  Nazanin" pitchFamily="2" charset="-78"/>
                  </a:endParaRPr>
                </a:p>
              </p:txBody>
            </p:sp>
            <p:sp>
              <p:nvSpPr>
                <p:cNvPr id="50296" name="Freeform 136"/>
                <p:cNvSpPr>
                  <a:spLocks/>
                </p:cNvSpPr>
                <p:nvPr/>
              </p:nvSpPr>
              <p:spPr bwMode="auto">
                <a:xfrm>
                  <a:off x="2595" y="2362"/>
                  <a:ext cx="119" cy="461"/>
                </a:xfrm>
                <a:custGeom>
                  <a:avLst/>
                  <a:gdLst>
                    <a:gd name="T0" fmla="*/ 34 w 358"/>
                    <a:gd name="T1" fmla="*/ 0 h 1383"/>
                    <a:gd name="T2" fmla="*/ 76 w 358"/>
                    <a:gd name="T3" fmla="*/ 57 h 1383"/>
                    <a:gd name="T4" fmla="*/ 93 w 358"/>
                    <a:gd name="T5" fmla="*/ 116 h 1383"/>
                    <a:gd name="T6" fmla="*/ 110 w 358"/>
                    <a:gd name="T7" fmla="*/ 317 h 1383"/>
                    <a:gd name="T8" fmla="*/ 118 w 358"/>
                    <a:gd name="T9" fmla="*/ 451 h 1383"/>
                    <a:gd name="T10" fmla="*/ 118 w 358"/>
                    <a:gd name="T11" fmla="*/ 681 h 1383"/>
                    <a:gd name="T12" fmla="*/ 115 w 358"/>
                    <a:gd name="T13" fmla="*/ 898 h 1383"/>
                    <a:gd name="T14" fmla="*/ 98 w 358"/>
                    <a:gd name="T15" fmla="*/ 1071 h 1383"/>
                    <a:gd name="T16" fmla="*/ 85 w 358"/>
                    <a:gd name="T17" fmla="*/ 1124 h 1383"/>
                    <a:gd name="T18" fmla="*/ 173 w 358"/>
                    <a:gd name="T19" fmla="*/ 1153 h 1383"/>
                    <a:gd name="T20" fmla="*/ 247 w 358"/>
                    <a:gd name="T21" fmla="*/ 1186 h 1383"/>
                    <a:gd name="T22" fmla="*/ 347 w 358"/>
                    <a:gd name="T23" fmla="*/ 1258 h 1383"/>
                    <a:gd name="T24" fmla="*/ 358 w 358"/>
                    <a:gd name="T25" fmla="*/ 1286 h 1383"/>
                    <a:gd name="T26" fmla="*/ 349 w 358"/>
                    <a:gd name="T27" fmla="*/ 1340 h 1383"/>
                    <a:gd name="T28" fmla="*/ 300 w 358"/>
                    <a:gd name="T29" fmla="*/ 1383 h 1383"/>
                    <a:gd name="T30" fmla="*/ 280 w 358"/>
                    <a:gd name="T31" fmla="*/ 1359 h 1383"/>
                    <a:gd name="T32" fmla="*/ 264 w 358"/>
                    <a:gd name="T33" fmla="*/ 1301 h 1383"/>
                    <a:gd name="T34" fmla="*/ 216 w 358"/>
                    <a:gd name="T35" fmla="*/ 1254 h 1383"/>
                    <a:gd name="T36" fmla="*/ 134 w 358"/>
                    <a:gd name="T37" fmla="*/ 1200 h 1383"/>
                    <a:gd name="T38" fmla="*/ 82 w 358"/>
                    <a:gd name="T39" fmla="*/ 1186 h 1383"/>
                    <a:gd name="T40" fmla="*/ 19 w 358"/>
                    <a:gd name="T41" fmla="*/ 1186 h 1383"/>
                    <a:gd name="T42" fmla="*/ 19 w 358"/>
                    <a:gd name="T43" fmla="*/ 1143 h 1383"/>
                    <a:gd name="T44" fmla="*/ 49 w 358"/>
                    <a:gd name="T45" fmla="*/ 1094 h 1383"/>
                    <a:gd name="T46" fmla="*/ 76 w 358"/>
                    <a:gd name="T47" fmla="*/ 941 h 1383"/>
                    <a:gd name="T48" fmla="*/ 85 w 358"/>
                    <a:gd name="T49" fmla="*/ 778 h 1383"/>
                    <a:gd name="T50" fmla="*/ 82 w 358"/>
                    <a:gd name="T51" fmla="*/ 634 h 1383"/>
                    <a:gd name="T52" fmla="*/ 76 w 358"/>
                    <a:gd name="T53" fmla="*/ 451 h 1383"/>
                    <a:gd name="T54" fmla="*/ 59 w 358"/>
                    <a:gd name="T55" fmla="*/ 293 h 1383"/>
                    <a:gd name="T56" fmla="*/ 24 w 358"/>
                    <a:gd name="T57" fmla="*/ 177 h 1383"/>
                    <a:gd name="T58" fmla="*/ 0 w 358"/>
                    <a:gd name="T59" fmla="*/ 72 h 1383"/>
                    <a:gd name="T60" fmla="*/ 7 w 358"/>
                    <a:gd name="T61" fmla="*/ 34 h 1383"/>
                    <a:gd name="T62" fmla="*/ 34 w 358"/>
                    <a:gd name="T63" fmla="*/ 0 h 138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58"/>
                    <a:gd name="T97" fmla="*/ 0 h 1383"/>
                    <a:gd name="T98" fmla="*/ 358 w 358"/>
                    <a:gd name="T99" fmla="*/ 1383 h 138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58" h="1383">
                      <a:moveTo>
                        <a:pt x="34" y="0"/>
                      </a:moveTo>
                      <a:lnTo>
                        <a:pt x="76" y="57"/>
                      </a:lnTo>
                      <a:lnTo>
                        <a:pt x="93" y="116"/>
                      </a:lnTo>
                      <a:lnTo>
                        <a:pt x="110" y="317"/>
                      </a:lnTo>
                      <a:lnTo>
                        <a:pt x="118" y="451"/>
                      </a:lnTo>
                      <a:lnTo>
                        <a:pt x="118" y="681"/>
                      </a:lnTo>
                      <a:lnTo>
                        <a:pt x="115" y="898"/>
                      </a:lnTo>
                      <a:lnTo>
                        <a:pt x="98" y="1071"/>
                      </a:lnTo>
                      <a:lnTo>
                        <a:pt x="85" y="1124"/>
                      </a:lnTo>
                      <a:lnTo>
                        <a:pt x="173" y="1153"/>
                      </a:lnTo>
                      <a:lnTo>
                        <a:pt x="247" y="1186"/>
                      </a:lnTo>
                      <a:lnTo>
                        <a:pt x="347" y="1258"/>
                      </a:lnTo>
                      <a:lnTo>
                        <a:pt x="358" y="1286"/>
                      </a:lnTo>
                      <a:lnTo>
                        <a:pt x="349" y="1340"/>
                      </a:lnTo>
                      <a:lnTo>
                        <a:pt x="300" y="1383"/>
                      </a:lnTo>
                      <a:lnTo>
                        <a:pt x="280" y="1359"/>
                      </a:lnTo>
                      <a:lnTo>
                        <a:pt x="264" y="1301"/>
                      </a:lnTo>
                      <a:lnTo>
                        <a:pt x="216" y="1254"/>
                      </a:lnTo>
                      <a:lnTo>
                        <a:pt x="134" y="1200"/>
                      </a:lnTo>
                      <a:lnTo>
                        <a:pt x="82" y="1186"/>
                      </a:lnTo>
                      <a:lnTo>
                        <a:pt x="19" y="1186"/>
                      </a:lnTo>
                      <a:lnTo>
                        <a:pt x="19" y="1143"/>
                      </a:lnTo>
                      <a:lnTo>
                        <a:pt x="49" y="1094"/>
                      </a:lnTo>
                      <a:lnTo>
                        <a:pt x="76" y="941"/>
                      </a:lnTo>
                      <a:lnTo>
                        <a:pt x="85" y="778"/>
                      </a:lnTo>
                      <a:lnTo>
                        <a:pt x="82" y="634"/>
                      </a:lnTo>
                      <a:lnTo>
                        <a:pt x="76" y="451"/>
                      </a:lnTo>
                      <a:lnTo>
                        <a:pt x="59" y="293"/>
                      </a:lnTo>
                      <a:lnTo>
                        <a:pt x="24" y="177"/>
                      </a:lnTo>
                      <a:lnTo>
                        <a:pt x="0" y="72"/>
                      </a:lnTo>
                      <a:lnTo>
                        <a:pt x="7" y="34"/>
                      </a:lnTo>
                      <a:lnTo>
                        <a:pt x="34" y="0"/>
                      </a:lnTo>
                      <a:close/>
                    </a:path>
                  </a:pathLst>
                </a:custGeom>
                <a:gradFill rotWithShape="0">
                  <a:gsLst>
                    <a:gs pos="0">
                      <a:srgbClr val="5E0000"/>
                    </a:gs>
                    <a:gs pos="50000">
                      <a:srgbClr val="CC0000"/>
                    </a:gs>
                    <a:gs pos="100000">
                      <a:srgbClr val="5E0000"/>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solidFill>
                      <a:srgbClr val="1C1C1C"/>
                    </a:solidFill>
                    <a:cs typeface="2  Nazanin" pitchFamily="2" charset="-78"/>
                  </a:endParaRPr>
                </a:p>
              </p:txBody>
            </p:sp>
            <p:sp>
              <p:nvSpPr>
                <p:cNvPr id="50297" name="Freeform 137"/>
                <p:cNvSpPr>
                  <a:spLocks/>
                </p:cNvSpPr>
                <p:nvPr/>
              </p:nvSpPr>
              <p:spPr bwMode="auto">
                <a:xfrm>
                  <a:off x="2674" y="2362"/>
                  <a:ext cx="110" cy="416"/>
                </a:xfrm>
                <a:custGeom>
                  <a:avLst/>
                  <a:gdLst>
                    <a:gd name="T0" fmla="*/ 0 w 330"/>
                    <a:gd name="T1" fmla="*/ 99 h 1247"/>
                    <a:gd name="T2" fmla="*/ 0 w 330"/>
                    <a:gd name="T3" fmla="*/ 19 h 1247"/>
                    <a:gd name="T4" fmla="*/ 33 w 330"/>
                    <a:gd name="T5" fmla="*/ 0 h 1247"/>
                    <a:gd name="T6" fmla="*/ 86 w 330"/>
                    <a:gd name="T7" fmla="*/ 0 h 1247"/>
                    <a:gd name="T8" fmla="*/ 124 w 330"/>
                    <a:gd name="T9" fmla="*/ 46 h 1247"/>
                    <a:gd name="T10" fmla="*/ 132 w 330"/>
                    <a:gd name="T11" fmla="*/ 88 h 1247"/>
                    <a:gd name="T12" fmla="*/ 124 w 330"/>
                    <a:gd name="T13" fmla="*/ 179 h 1247"/>
                    <a:gd name="T14" fmla="*/ 99 w 330"/>
                    <a:gd name="T15" fmla="*/ 292 h 1247"/>
                    <a:gd name="T16" fmla="*/ 86 w 330"/>
                    <a:gd name="T17" fmla="*/ 467 h 1247"/>
                    <a:gd name="T18" fmla="*/ 80 w 330"/>
                    <a:gd name="T19" fmla="*/ 581 h 1247"/>
                    <a:gd name="T20" fmla="*/ 80 w 330"/>
                    <a:gd name="T21" fmla="*/ 600 h 1247"/>
                    <a:gd name="T22" fmla="*/ 91 w 330"/>
                    <a:gd name="T23" fmla="*/ 759 h 1247"/>
                    <a:gd name="T24" fmla="*/ 110 w 330"/>
                    <a:gd name="T25" fmla="*/ 850 h 1247"/>
                    <a:gd name="T26" fmla="*/ 124 w 330"/>
                    <a:gd name="T27" fmla="*/ 922 h 1247"/>
                    <a:gd name="T28" fmla="*/ 121 w 330"/>
                    <a:gd name="T29" fmla="*/ 952 h 1247"/>
                    <a:gd name="T30" fmla="*/ 171 w 330"/>
                    <a:gd name="T31" fmla="*/ 1035 h 1247"/>
                    <a:gd name="T32" fmla="*/ 223 w 330"/>
                    <a:gd name="T33" fmla="*/ 1088 h 1247"/>
                    <a:gd name="T34" fmla="*/ 281 w 330"/>
                    <a:gd name="T35" fmla="*/ 1137 h 1247"/>
                    <a:gd name="T36" fmla="*/ 330 w 330"/>
                    <a:gd name="T37" fmla="*/ 1161 h 1247"/>
                    <a:gd name="T38" fmla="*/ 330 w 330"/>
                    <a:gd name="T39" fmla="*/ 1202 h 1247"/>
                    <a:gd name="T40" fmla="*/ 303 w 330"/>
                    <a:gd name="T41" fmla="*/ 1236 h 1247"/>
                    <a:gd name="T42" fmla="*/ 239 w 330"/>
                    <a:gd name="T43" fmla="*/ 1247 h 1247"/>
                    <a:gd name="T44" fmla="*/ 193 w 330"/>
                    <a:gd name="T45" fmla="*/ 1225 h 1247"/>
                    <a:gd name="T46" fmla="*/ 193 w 330"/>
                    <a:gd name="T47" fmla="*/ 1194 h 1247"/>
                    <a:gd name="T48" fmla="*/ 155 w 330"/>
                    <a:gd name="T49" fmla="*/ 1088 h 1247"/>
                    <a:gd name="T50" fmla="*/ 91 w 330"/>
                    <a:gd name="T51" fmla="*/ 1032 h 1247"/>
                    <a:gd name="T52" fmla="*/ 45 w 330"/>
                    <a:gd name="T53" fmla="*/ 974 h 1247"/>
                    <a:gd name="T54" fmla="*/ 11 w 330"/>
                    <a:gd name="T55" fmla="*/ 944 h 1247"/>
                    <a:gd name="T56" fmla="*/ 22 w 330"/>
                    <a:gd name="T57" fmla="*/ 906 h 1247"/>
                    <a:gd name="T58" fmla="*/ 41 w 330"/>
                    <a:gd name="T59" fmla="*/ 804 h 1247"/>
                    <a:gd name="T60" fmla="*/ 41 w 330"/>
                    <a:gd name="T61" fmla="*/ 611 h 1247"/>
                    <a:gd name="T62" fmla="*/ 33 w 330"/>
                    <a:gd name="T63" fmla="*/ 474 h 1247"/>
                    <a:gd name="T64" fmla="*/ 33 w 330"/>
                    <a:gd name="T65" fmla="*/ 338 h 1247"/>
                    <a:gd name="T66" fmla="*/ 30 w 330"/>
                    <a:gd name="T67" fmla="*/ 190 h 1247"/>
                    <a:gd name="T68" fmla="*/ 0 w 330"/>
                    <a:gd name="T69" fmla="*/ 99 h 124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30"/>
                    <a:gd name="T106" fmla="*/ 0 h 1247"/>
                    <a:gd name="T107" fmla="*/ 330 w 330"/>
                    <a:gd name="T108" fmla="*/ 1247 h 124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30" h="1247">
                      <a:moveTo>
                        <a:pt x="0" y="99"/>
                      </a:moveTo>
                      <a:lnTo>
                        <a:pt x="0" y="19"/>
                      </a:lnTo>
                      <a:lnTo>
                        <a:pt x="33" y="0"/>
                      </a:lnTo>
                      <a:lnTo>
                        <a:pt x="86" y="0"/>
                      </a:lnTo>
                      <a:lnTo>
                        <a:pt x="124" y="46"/>
                      </a:lnTo>
                      <a:lnTo>
                        <a:pt x="132" y="88"/>
                      </a:lnTo>
                      <a:lnTo>
                        <a:pt x="124" y="179"/>
                      </a:lnTo>
                      <a:lnTo>
                        <a:pt x="99" y="292"/>
                      </a:lnTo>
                      <a:lnTo>
                        <a:pt x="86" y="467"/>
                      </a:lnTo>
                      <a:lnTo>
                        <a:pt x="80" y="581"/>
                      </a:lnTo>
                      <a:lnTo>
                        <a:pt x="80" y="600"/>
                      </a:lnTo>
                      <a:lnTo>
                        <a:pt x="91" y="759"/>
                      </a:lnTo>
                      <a:lnTo>
                        <a:pt x="110" y="850"/>
                      </a:lnTo>
                      <a:lnTo>
                        <a:pt x="124" y="922"/>
                      </a:lnTo>
                      <a:lnTo>
                        <a:pt x="121" y="952"/>
                      </a:lnTo>
                      <a:lnTo>
                        <a:pt x="171" y="1035"/>
                      </a:lnTo>
                      <a:lnTo>
                        <a:pt x="223" y="1088"/>
                      </a:lnTo>
                      <a:lnTo>
                        <a:pt x="281" y="1137"/>
                      </a:lnTo>
                      <a:lnTo>
                        <a:pt x="330" y="1161"/>
                      </a:lnTo>
                      <a:lnTo>
                        <a:pt x="330" y="1202"/>
                      </a:lnTo>
                      <a:lnTo>
                        <a:pt x="303" y="1236"/>
                      </a:lnTo>
                      <a:lnTo>
                        <a:pt x="239" y="1247"/>
                      </a:lnTo>
                      <a:lnTo>
                        <a:pt x="193" y="1225"/>
                      </a:lnTo>
                      <a:lnTo>
                        <a:pt x="193" y="1194"/>
                      </a:lnTo>
                      <a:lnTo>
                        <a:pt x="155" y="1088"/>
                      </a:lnTo>
                      <a:lnTo>
                        <a:pt x="91" y="1032"/>
                      </a:lnTo>
                      <a:lnTo>
                        <a:pt x="45" y="974"/>
                      </a:lnTo>
                      <a:lnTo>
                        <a:pt x="11" y="944"/>
                      </a:lnTo>
                      <a:lnTo>
                        <a:pt x="22" y="906"/>
                      </a:lnTo>
                      <a:lnTo>
                        <a:pt x="41" y="804"/>
                      </a:lnTo>
                      <a:lnTo>
                        <a:pt x="41" y="611"/>
                      </a:lnTo>
                      <a:lnTo>
                        <a:pt x="33" y="474"/>
                      </a:lnTo>
                      <a:lnTo>
                        <a:pt x="33" y="338"/>
                      </a:lnTo>
                      <a:lnTo>
                        <a:pt x="30" y="190"/>
                      </a:lnTo>
                      <a:lnTo>
                        <a:pt x="0" y="99"/>
                      </a:lnTo>
                      <a:close/>
                    </a:path>
                  </a:pathLst>
                </a:custGeom>
                <a:gradFill rotWithShape="0">
                  <a:gsLst>
                    <a:gs pos="0">
                      <a:srgbClr val="5E0000"/>
                    </a:gs>
                    <a:gs pos="50000">
                      <a:srgbClr val="CC0000"/>
                    </a:gs>
                    <a:gs pos="100000">
                      <a:srgbClr val="5E0000"/>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solidFill>
                      <a:srgbClr val="1C1C1C"/>
                    </a:solidFill>
                    <a:cs typeface="2  Nazanin" pitchFamily="2" charset="-78"/>
                  </a:endParaRPr>
                </a:p>
              </p:txBody>
            </p:sp>
          </p:grpSp>
          <p:grpSp>
            <p:nvGrpSpPr>
              <p:cNvPr id="19" name="Group 138"/>
              <p:cNvGrpSpPr>
                <a:grpSpLocks/>
              </p:cNvGrpSpPr>
              <p:nvPr/>
            </p:nvGrpSpPr>
            <p:grpSpPr bwMode="auto">
              <a:xfrm>
                <a:off x="2880" y="288"/>
                <a:ext cx="192" cy="864"/>
                <a:chOff x="2538" y="1879"/>
                <a:chExt cx="246" cy="944"/>
              </a:xfrm>
            </p:grpSpPr>
            <p:sp>
              <p:nvSpPr>
                <p:cNvPr id="50286" name="Freeform 139"/>
                <p:cNvSpPr>
                  <a:spLocks/>
                </p:cNvSpPr>
                <p:nvPr/>
              </p:nvSpPr>
              <p:spPr bwMode="auto">
                <a:xfrm>
                  <a:off x="2611" y="1879"/>
                  <a:ext cx="159" cy="204"/>
                </a:xfrm>
                <a:custGeom>
                  <a:avLst/>
                  <a:gdLst>
                    <a:gd name="T0" fmla="*/ 0 w 477"/>
                    <a:gd name="T1" fmla="*/ 258 h 613"/>
                    <a:gd name="T2" fmla="*/ 35 w 477"/>
                    <a:gd name="T3" fmla="*/ 133 h 613"/>
                    <a:gd name="T4" fmla="*/ 80 w 477"/>
                    <a:gd name="T5" fmla="*/ 69 h 613"/>
                    <a:gd name="T6" fmla="*/ 137 w 477"/>
                    <a:gd name="T7" fmla="*/ 23 h 613"/>
                    <a:gd name="T8" fmla="*/ 194 w 477"/>
                    <a:gd name="T9" fmla="*/ 0 h 613"/>
                    <a:gd name="T10" fmla="*/ 270 w 477"/>
                    <a:gd name="T11" fmla="*/ 7 h 613"/>
                    <a:gd name="T12" fmla="*/ 319 w 477"/>
                    <a:gd name="T13" fmla="*/ 57 h 613"/>
                    <a:gd name="T14" fmla="*/ 364 w 477"/>
                    <a:gd name="T15" fmla="*/ 148 h 613"/>
                    <a:gd name="T16" fmla="*/ 383 w 477"/>
                    <a:gd name="T17" fmla="*/ 270 h 613"/>
                    <a:gd name="T18" fmla="*/ 383 w 477"/>
                    <a:gd name="T19" fmla="*/ 408 h 613"/>
                    <a:gd name="T20" fmla="*/ 474 w 477"/>
                    <a:gd name="T21" fmla="*/ 502 h 613"/>
                    <a:gd name="T22" fmla="*/ 477 w 477"/>
                    <a:gd name="T23" fmla="*/ 545 h 613"/>
                    <a:gd name="T24" fmla="*/ 463 w 477"/>
                    <a:gd name="T25" fmla="*/ 548 h 613"/>
                    <a:gd name="T26" fmla="*/ 375 w 477"/>
                    <a:gd name="T27" fmla="*/ 464 h 613"/>
                    <a:gd name="T28" fmla="*/ 349 w 477"/>
                    <a:gd name="T29" fmla="*/ 525 h 613"/>
                    <a:gd name="T30" fmla="*/ 296 w 477"/>
                    <a:gd name="T31" fmla="*/ 578 h 613"/>
                    <a:gd name="T32" fmla="*/ 247 w 477"/>
                    <a:gd name="T33" fmla="*/ 605 h 613"/>
                    <a:gd name="T34" fmla="*/ 167 w 477"/>
                    <a:gd name="T35" fmla="*/ 613 h 613"/>
                    <a:gd name="T36" fmla="*/ 65 w 477"/>
                    <a:gd name="T37" fmla="*/ 570 h 613"/>
                    <a:gd name="T38" fmla="*/ 19 w 477"/>
                    <a:gd name="T39" fmla="*/ 479 h 613"/>
                    <a:gd name="T40" fmla="*/ 0 w 477"/>
                    <a:gd name="T41" fmla="*/ 389 h 613"/>
                    <a:gd name="T42" fmla="*/ 0 w 477"/>
                    <a:gd name="T43" fmla="*/ 258 h 61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77"/>
                    <a:gd name="T67" fmla="*/ 0 h 613"/>
                    <a:gd name="T68" fmla="*/ 477 w 477"/>
                    <a:gd name="T69" fmla="*/ 613 h 61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77" h="613">
                      <a:moveTo>
                        <a:pt x="0" y="258"/>
                      </a:moveTo>
                      <a:lnTo>
                        <a:pt x="35" y="133"/>
                      </a:lnTo>
                      <a:lnTo>
                        <a:pt x="80" y="69"/>
                      </a:lnTo>
                      <a:lnTo>
                        <a:pt x="137" y="23"/>
                      </a:lnTo>
                      <a:lnTo>
                        <a:pt x="194" y="0"/>
                      </a:lnTo>
                      <a:lnTo>
                        <a:pt x="270" y="7"/>
                      </a:lnTo>
                      <a:lnTo>
                        <a:pt x="319" y="57"/>
                      </a:lnTo>
                      <a:lnTo>
                        <a:pt x="364" y="148"/>
                      </a:lnTo>
                      <a:lnTo>
                        <a:pt x="383" y="270"/>
                      </a:lnTo>
                      <a:lnTo>
                        <a:pt x="383" y="408"/>
                      </a:lnTo>
                      <a:lnTo>
                        <a:pt x="474" y="502"/>
                      </a:lnTo>
                      <a:lnTo>
                        <a:pt x="477" y="545"/>
                      </a:lnTo>
                      <a:lnTo>
                        <a:pt x="463" y="548"/>
                      </a:lnTo>
                      <a:lnTo>
                        <a:pt x="375" y="464"/>
                      </a:lnTo>
                      <a:lnTo>
                        <a:pt x="349" y="525"/>
                      </a:lnTo>
                      <a:lnTo>
                        <a:pt x="296" y="578"/>
                      </a:lnTo>
                      <a:lnTo>
                        <a:pt x="247" y="605"/>
                      </a:lnTo>
                      <a:lnTo>
                        <a:pt x="167" y="613"/>
                      </a:lnTo>
                      <a:lnTo>
                        <a:pt x="65" y="570"/>
                      </a:lnTo>
                      <a:lnTo>
                        <a:pt x="19" y="479"/>
                      </a:lnTo>
                      <a:lnTo>
                        <a:pt x="0" y="389"/>
                      </a:lnTo>
                      <a:lnTo>
                        <a:pt x="0" y="258"/>
                      </a:lnTo>
                      <a:close/>
                    </a:path>
                  </a:pathLst>
                </a:custGeom>
                <a:gradFill rotWithShape="0">
                  <a:gsLst>
                    <a:gs pos="0">
                      <a:srgbClr val="3B003B"/>
                    </a:gs>
                    <a:gs pos="50000">
                      <a:srgbClr val="800080"/>
                    </a:gs>
                    <a:gs pos="100000">
                      <a:srgbClr val="3B003B"/>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solidFill>
                      <a:srgbClr val="1C1C1C"/>
                    </a:solidFill>
                    <a:cs typeface="2  Nazanin" pitchFamily="2" charset="-78"/>
                  </a:endParaRPr>
                </a:p>
              </p:txBody>
            </p:sp>
            <p:sp>
              <p:nvSpPr>
                <p:cNvPr id="50287" name="Freeform 140"/>
                <p:cNvSpPr>
                  <a:spLocks/>
                </p:cNvSpPr>
                <p:nvPr/>
              </p:nvSpPr>
              <p:spPr bwMode="auto">
                <a:xfrm>
                  <a:off x="2594" y="2098"/>
                  <a:ext cx="142" cy="329"/>
                </a:xfrm>
                <a:custGeom>
                  <a:avLst/>
                  <a:gdLst>
                    <a:gd name="T0" fmla="*/ 62 w 426"/>
                    <a:gd name="T1" fmla="*/ 64 h 987"/>
                    <a:gd name="T2" fmla="*/ 115 w 426"/>
                    <a:gd name="T3" fmla="*/ 22 h 987"/>
                    <a:gd name="T4" fmla="*/ 176 w 426"/>
                    <a:gd name="T5" fmla="*/ 7 h 987"/>
                    <a:gd name="T6" fmla="*/ 233 w 426"/>
                    <a:gd name="T7" fmla="*/ 0 h 987"/>
                    <a:gd name="T8" fmla="*/ 309 w 426"/>
                    <a:gd name="T9" fmla="*/ 11 h 987"/>
                    <a:gd name="T10" fmla="*/ 393 w 426"/>
                    <a:gd name="T11" fmla="*/ 64 h 987"/>
                    <a:gd name="T12" fmla="*/ 426 w 426"/>
                    <a:gd name="T13" fmla="*/ 158 h 987"/>
                    <a:gd name="T14" fmla="*/ 426 w 426"/>
                    <a:gd name="T15" fmla="*/ 303 h 987"/>
                    <a:gd name="T16" fmla="*/ 423 w 426"/>
                    <a:gd name="T17" fmla="*/ 440 h 987"/>
                    <a:gd name="T18" fmla="*/ 381 w 426"/>
                    <a:gd name="T19" fmla="*/ 649 h 987"/>
                    <a:gd name="T20" fmla="*/ 346 w 426"/>
                    <a:gd name="T21" fmla="*/ 819 h 987"/>
                    <a:gd name="T22" fmla="*/ 309 w 426"/>
                    <a:gd name="T23" fmla="*/ 929 h 987"/>
                    <a:gd name="T24" fmla="*/ 230 w 426"/>
                    <a:gd name="T25" fmla="*/ 987 h 987"/>
                    <a:gd name="T26" fmla="*/ 115 w 426"/>
                    <a:gd name="T27" fmla="*/ 974 h 987"/>
                    <a:gd name="T28" fmla="*/ 58 w 426"/>
                    <a:gd name="T29" fmla="*/ 888 h 987"/>
                    <a:gd name="T30" fmla="*/ 24 w 426"/>
                    <a:gd name="T31" fmla="*/ 759 h 987"/>
                    <a:gd name="T32" fmla="*/ 5 w 426"/>
                    <a:gd name="T33" fmla="*/ 614 h 987"/>
                    <a:gd name="T34" fmla="*/ 0 w 426"/>
                    <a:gd name="T35" fmla="*/ 397 h 987"/>
                    <a:gd name="T36" fmla="*/ 16 w 426"/>
                    <a:gd name="T37" fmla="*/ 246 h 987"/>
                    <a:gd name="T38" fmla="*/ 39 w 426"/>
                    <a:gd name="T39" fmla="*/ 110 h 987"/>
                    <a:gd name="T40" fmla="*/ 62 w 426"/>
                    <a:gd name="T41" fmla="*/ 64 h 98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26"/>
                    <a:gd name="T64" fmla="*/ 0 h 987"/>
                    <a:gd name="T65" fmla="*/ 426 w 426"/>
                    <a:gd name="T66" fmla="*/ 987 h 98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26" h="987">
                      <a:moveTo>
                        <a:pt x="62" y="64"/>
                      </a:moveTo>
                      <a:lnTo>
                        <a:pt x="115" y="22"/>
                      </a:lnTo>
                      <a:lnTo>
                        <a:pt x="176" y="7"/>
                      </a:lnTo>
                      <a:lnTo>
                        <a:pt x="233" y="0"/>
                      </a:lnTo>
                      <a:lnTo>
                        <a:pt x="309" y="11"/>
                      </a:lnTo>
                      <a:lnTo>
                        <a:pt x="393" y="64"/>
                      </a:lnTo>
                      <a:lnTo>
                        <a:pt x="426" y="158"/>
                      </a:lnTo>
                      <a:lnTo>
                        <a:pt x="426" y="303"/>
                      </a:lnTo>
                      <a:lnTo>
                        <a:pt x="423" y="440"/>
                      </a:lnTo>
                      <a:lnTo>
                        <a:pt x="381" y="649"/>
                      </a:lnTo>
                      <a:lnTo>
                        <a:pt x="346" y="819"/>
                      </a:lnTo>
                      <a:lnTo>
                        <a:pt x="309" y="929"/>
                      </a:lnTo>
                      <a:lnTo>
                        <a:pt x="230" y="987"/>
                      </a:lnTo>
                      <a:lnTo>
                        <a:pt x="115" y="974"/>
                      </a:lnTo>
                      <a:lnTo>
                        <a:pt x="58" y="888"/>
                      </a:lnTo>
                      <a:lnTo>
                        <a:pt x="24" y="759"/>
                      </a:lnTo>
                      <a:lnTo>
                        <a:pt x="5" y="614"/>
                      </a:lnTo>
                      <a:lnTo>
                        <a:pt x="0" y="397"/>
                      </a:lnTo>
                      <a:lnTo>
                        <a:pt x="16" y="246"/>
                      </a:lnTo>
                      <a:lnTo>
                        <a:pt x="39" y="110"/>
                      </a:lnTo>
                      <a:lnTo>
                        <a:pt x="62" y="64"/>
                      </a:lnTo>
                      <a:close/>
                    </a:path>
                  </a:pathLst>
                </a:custGeom>
                <a:gradFill rotWithShape="0">
                  <a:gsLst>
                    <a:gs pos="0">
                      <a:srgbClr val="3B003B"/>
                    </a:gs>
                    <a:gs pos="50000">
                      <a:srgbClr val="800080"/>
                    </a:gs>
                    <a:gs pos="100000">
                      <a:srgbClr val="3B003B"/>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solidFill>
                      <a:srgbClr val="1C1C1C"/>
                    </a:solidFill>
                    <a:cs typeface="2  Nazanin" pitchFamily="2" charset="-78"/>
                  </a:endParaRPr>
                </a:p>
              </p:txBody>
            </p:sp>
            <p:sp>
              <p:nvSpPr>
                <p:cNvPr id="50288" name="Freeform 141"/>
                <p:cNvSpPr>
                  <a:spLocks/>
                </p:cNvSpPr>
                <p:nvPr/>
              </p:nvSpPr>
              <p:spPr bwMode="auto">
                <a:xfrm>
                  <a:off x="2538" y="2098"/>
                  <a:ext cx="83" cy="405"/>
                </a:xfrm>
                <a:custGeom>
                  <a:avLst/>
                  <a:gdLst>
                    <a:gd name="T0" fmla="*/ 171 w 250"/>
                    <a:gd name="T1" fmla="*/ 8 h 1214"/>
                    <a:gd name="T2" fmla="*/ 231 w 250"/>
                    <a:gd name="T3" fmla="*/ 0 h 1214"/>
                    <a:gd name="T4" fmla="*/ 250 w 250"/>
                    <a:gd name="T5" fmla="*/ 54 h 1214"/>
                    <a:gd name="T6" fmla="*/ 219 w 250"/>
                    <a:gd name="T7" fmla="*/ 122 h 1214"/>
                    <a:gd name="T8" fmla="*/ 174 w 250"/>
                    <a:gd name="T9" fmla="*/ 159 h 1214"/>
                    <a:gd name="T10" fmla="*/ 136 w 250"/>
                    <a:gd name="T11" fmla="*/ 250 h 1214"/>
                    <a:gd name="T12" fmla="*/ 91 w 250"/>
                    <a:gd name="T13" fmla="*/ 373 h 1214"/>
                    <a:gd name="T14" fmla="*/ 72 w 250"/>
                    <a:gd name="T15" fmla="*/ 486 h 1214"/>
                    <a:gd name="T16" fmla="*/ 60 w 250"/>
                    <a:gd name="T17" fmla="*/ 679 h 1214"/>
                    <a:gd name="T18" fmla="*/ 72 w 250"/>
                    <a:gd name="T19" fmla="*/ 861 h 1214"/>
                    <a:gd name="T20" fmla="*/ 94 w 250"/>
                    <a:gd name="T21" fmla="*/ 945 h 1214"/>
                    <a:gd name="T22" fmla="*/ 78 w 250"/>
                    <a:gd name="T23" fmla="*/ 1036 h 1214"/>
                    <a:gd name="T24" fmla="*/ 60 w 250"/>
                    <a:gd name="T25" fmla="*/ 1104 h 1214"/>
                    <a:gd name="T26" fmla="*/ 67 w 250"/>
                    <a:gd name="T27" fmla="*/ 1214 h 1214"/>
                    <a:gd name="T28" fmla="*/ 37 w 250"/>
                    <a:gd name="T29" fmla="*/ 1206 h 1214"/>
                    <a:gd name="T30" fmla="*/ 11 w 250"/>
                    <a:gd name="T31" fmla="*/ 1116 h 1214"/>
                    <a:gd name="T32" fmla="*/ 0 w 250"/>
                    <a:gd name="T33" fmla="*/ 1036 h 1214"/>
                    <a:gd name="T34" fmla="*/ 33 w 250"/>
                    <a:gd name="T35" fmla="*/ 929 h 1214"/>
                    <a:gd name="T36" fmla="*/ 22 w 250"/>
                    <a:gd name="T37" fmla="*/ 830 h 1214"/>
                    <a:gd name="T38" fmla="*/ 11 w 250"/>
                    <a:gd name="T39" fmla="*/ 671 h 1214"/>
                    <a:gd name="T40" fmla="*/ 11 w 250"/>
                    <a:gd name="T41" fmla="*/ 478 h 1214"/>
                    <a:gd name="T42" fmla="*/ 33 w 250"/>
                    <a:gd name="T43" fmla="*/ 274 h 1214"/>
                    <a:gd name="T44" fmla="*/ 72 w 250"/>
                    <a:gd name="T45" fmla="*/ 122 h 1214"/>
                    <a:gd name="T46" fmla="*/ 113 w 250"/>
                    <a:gd name="T47" fmla="*/ 43 h 1214"/>
                    <a:gd name="T48" fmla="*/ 171 w 250"/>
                    <a:gd name="T49" fmla="*/ 8 h 121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50"/>
                    <a:gd name="T76" fmla="*/ 0 h 1214"/>
                    <a:gd name="T77" fmla="*/ 250 w 250"/>
                    <a:gd name="T78" fmla="*/ 1214 h 121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50" h="1214">
                      <a:moveTo>
                        <a:pt x="171" y="8"/>
                      </a:moveTo>
                      <a:lnTo>
                        <a:pt x="231" y="0"/>
                      </a:lnTo>
                      <a:lnTo>
                        <a:pt x="250" y="54"/>
                      </a:lnTo>
                      <a:lnTo>
                        <a:pt x="219" y="122"/>
                      </a:lnTo>
                      <a:lnTo>
                        <a:pt x="174" y="159"/>
                      </a:lnTo>
                      <a:lnTo>
                        <a:pt x="136" y="250"/>
                      </a:lnTo>
                      <a:lnTo>
                        <a:pt x="91" y="373"/>
                      </a:lnTo>
                      <a:lnTo>
                        <a:pt x="72" y="486"/>
                      </a:lnTo>
                      <a:lnTo>
                        <a:pt x="60" y="679"/>
                      </a:lnTo>
                      <a:lnTo>
                        <a:pt x="72" y="861"/>
                      </a:lnTo>
                      <a:lnTo>
                        <a:pt x="94" y="945"/>
                      </a:lnTo>
                      <a:lnTo>
                        <a:pt x="78" y="1036"/>
                      </a:lnTo>
                      <a:lnTo>
                        <a:pt x="60" y="1104"/>
                      </a:lnTo>
                      <a:lnTo>
                        <a:pt x="67" y="1214"/>
                      </a:lnTo>
                      <a:lnTo>
                        <a:pt x="37" y="1206"/>
                      </a:lnTo>
                      <a:lnTo>
                        <a:pt x="11" y="1116"/>
                      </a:lnTo>
                      <a:lnTo>
                        <a:pt x="0" y="1036"/>
                      </a:lnTo>
                      <a:lnTo>
                        <a:pt x="33" y="929"/>
                      </a:lnTo>
                      <a:lnTo>
                        <a:pt x="22" y="830"/>
                      </a:lnTo>
                      <a:lnTo>
                        <a:pt x="11" y="671"/>
                      </a:lnTo>
                      <a:lnTo>
                        <a:pt x="11" y="478"/>
                      </a:lnTo>
                      <a:lnTo>
                        <a:pt x="33" y="274"/>
                      </a:lnTo>
                      <a:lnTo>
                        <a:pt x="72" y="122"/>
                      </a:lnTo>
                      <a:lnTo>
                        <a:pt x="113" y="43"/>
                      </a:lnTo>
                      <a:lnTo>
                        <a:pt x="171" y="8"/>
                      </a:lnTo>
                      <a:close/>
                    </a:path>
                  </a:pathLst>
                </a:custGeom>
                <a:gradFill rotWithShape="0">
                  <a:gsLst>
                    <a:gs pos="0">
                      <a:srgbClr val="3B003B"/>
                    </a:gs>
                    <a:gs pos="50000">
                      <a:srgbClr val="800080"/>
                    </a:gs>
                    <a:gs pos="100000">
                      <a:srgbClr val="3B003B"/>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solidFill>
                      <a:srgbClr val="1C1C1C"/>
                    </a:solidFill>
                    <a:cs typeface="2  Nazanin" pitchFamily="2" charset="-78"/>
                  </a:endParaRPr>
                </a:p>
              </p:txBody>
            </p:sp>
            <p:sp>
              <p:nvSpPr>
                <p:cNvPr id="50289" name="Freeform 142"/>
                <p:cNvSpPr>
                  <a:spLocks/>
                </p:cNvSpPr>
                <p:nvPr/>
              </p:nvSpPr>
              <p:spPr bwMode="auto">
                <a:xfrm>
                  <a:off x="2720" y="2108"/>
                  <a:ext cx="53" cy="385"/>
                </a:xfrm>
                <a:custGeom>
                  <a:avLst/>
                  <a:gdLst>
                    <a:gd name="T0" fmla="*/ 3 w 159"/>
                    <a:gd name="T1" fmla="*/ 4 h 1154"/>
                    <a:gd name="T2" fmla="*/ 68 w 159"/>
                    <a:gd name="T3" fmla="*/ 0 h 1154"/>
                    <a:gd name="T4" fmla="*/ 113 w 159"/>
                    <a:gd name="T5" fmla="*/ 91 h 1154"/>
                    <a:gd name="T6" fmla="*/ 159 w 159"/>
                    <a:gd name="T7" fmla="*/ 342 h 1154"/>
                    <a:gd name="T8" fmla="*/ 159 w 159"/>
                    <a:gd name="T9" fmla="*/ 630 h 1154"/>
                    <a:gd name="T10" fmla="*/ 137 w 159"/>
                    <a:gd name="T11" fmla="*/ 877 h 1154"/>
                    <a:gd name="T12" fmla="*/ 159 w 159"/>
                    <a:gd name="T13" fmla="*/ 961 h 1154"/>
                    <a:gd name="T14" fmla="*/ 159 w 159"/>
                    <a:gd name="T15" fmla="*/ 1074 h 1154"/>
                    <a:gd name="T16" fmla="*/ 137 w 159"/>
                    <a:gd name="T17" fmla="*/ 1154 h 1154"/>
                    <a:gd name="T18" fmla="*/ 107 w 159"/>
                    <a:gd name="T19" fmla="*/ 1082 h 1154"/>
                    <a:gd name="T20" fmla="*/ 91 w 159"/>
                    <a:gd name="T21" fmla="*/ 972 h 1154"/>
                    <a:gd name="T22" fmla="*/ 57 w 159"/>
                    <a:gd name="T23" fmla="*/ 888 h 1154"/>
                    <a:gd name="T24" fmla="*/ 95 w 159"/>
                    <a:gd name="T25" fmla="*/ 813 h 1154"/>
                    <a:gd name="T26" fmla="*/ 118 w 159"/>
                    <a:gd name="T27" fmla="*/ 630 h 1154"/>
                    <a:gd name="T28" fmla="*/ 118 w 159"/>
                    <a:gd name="T29" fmla="*/ 459 h 1154"/>
                    <a:gd name="T30" fmla="*/ 95 w 159"/>
                    <a:gd name="T31" fmla="*/ 289 h 1154"/>
                    <a:gd name="T32" fmla="*/ 49 w 159"/>
                    <a:gd name="T33" fmla="*/ 163 h 1154"/>
                    <a:gd name="T34" fmla="*/ 0 w 159"/>
                    <a:gd name="T35" fmla="*/ 102 h 1154"/>
                    <a:gd name="T36" fmla="*/ 3 w 159"/>
                    <a:gd name="T37" fmla="*/ 4 h 115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59"/>
                    <a:gd name="T58" fmla="*/ 0 h 1154"/>
                    <a:gd name="T59" fmla="*/ 159 w 159"/>
                    <a:gd name="T60" fmla="*/ 1154 h 115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59" h="1154">
                      <a:moveTo>
                        <a:pt x="3" y="4"/>
                      </a:moveTo>
                      <a:lnTo>
                        <a:pt x="68" y="0"/>
                      </a:lnTo>
                      <a:lnTo>
                        <a:pt x="113" y="91"/>
                      </a:lnTo>
                      <a:lnTo>
                        <a:pt x="159" y="342"/>
                      </a:lnTo>
                      <a:lnTo>
                        <a:pt x="159" y="630"/>
                      </a:lnTo>
                      <a:lnTo>
                        <a:pt x="137" y="877"/>
                      </a:lnTo>
                      <a:lnTo>
                        <a:pt x="159" y="961"/>
                      </a:lnTo>
                      <a:lnTo>
                        <a:pt x="159" y="1074"/>
                      </a:lnTo>
                      <a:lnTo>
                        <a:pt x="137" y="1154"/>
                      </a:lnTo>
                      <a:lnTo>
                        <a:pt x="107" y="1082"/>
                      </a:lnTo>
                      <a:lnTo>
                        <a:pt x="91" y="972"/>
                      </a:lnTo>
                      <a:lnTo>
                        <a:pt x="57" y="888"/>
                      </a:lnTo>
                      <a:lnTo>
                        <a:pt x="95" y="813"/>
                      </a:lnTo>
                      <a:lnTo>
                        <a:pt x="118" y="630"/>
                      </a:lnTo>
                      <a:lnTo>
                        <a:pt x="118" y="459"/>
                      </a:lnTo>
                      <a:lnTo>
                        <a:pt x="95" y="289"/>
                      </a:lnTo>
                      <a:lnTo>
                        <a:pt x="49" y="163"/>
                      </a:lnTo>
                      <a:lnTo>
                        <a:pt x="0" y="102"/>
                      </a:lnTo>
                      <a:lnTo>
                        <a:pt x="3" y="4"/>
                      </a:lnTo>
                      <a:close/>
                    </a:path>
                  </a:pathLst>
                </a:custGeom>
                <a:gradFill rotWithShape="0">
                  <a:gsLst>
                    <a:gs pos="0">
                      <a:srgbClr val="3B003B"/>
                    </a:gs>
                    <a:gs pos="50000">
                      <a:srgbClr val="800080"/>
                    </a:gs>
                    <a:gs pos="100000">
                      <a:srgbClr val="3B003B"/>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solidFill>
                      <a:srgbClr val="1C1C1C"/>
                    </a:solidFill>
                    <a:cs typeface="2  Nazanin" pitchFamily="2" charset="-78"/>
                  </a:endParaRPr>
                </a:p>
              </p:txBody>
            </p:sp>
            <p:sp>
              <p:nvSpPr>
                <p:cNvPr id="50290" name="Freeform 143"/>
                <p:cNvSpPr>
                  <a:spLocks/>
                </p:cNvSpPr>
                <p:nvPr/>
              </p:nvSpPr>
              <p:spPr bwMode="auto">
                <a:xfrm>
                  <a:off x="2595" y="2362"/>
                  <a:ext cx="119" cy="461"/>
                </a:xfrm>
                <a:custGeom>
                  <a:avLst/>
                  <a:gdLst>
                    <a:gd name="T0" fmla="*/ 34 w 358"/>
                    <a:gd name="T1" fmla="*/ 0 h 1383"/>
                    <a:gd name="T2" fmla="*/ 76 w 358"/>
                    <a:gd name="T3" fmla="*/ 57 h 1383"/>
                    <a:gd name="T4" fmla="*/ 93 w 358"/>
                    <a:gd name="T5" fmla="*/ 116 h 1383"/>
                    <a:gd name="T6" fmla="*/ 110 w 358"/>
                    <a:gd name="T7" fmla="*/ 317 h 1383"/>
                    <a:gd name="T8" fmla="*/ 118 w 358"/>
                    <a:gd name="T9" fmla="*/ 451 h 1383"/>
                    <a:gd name="T10" fmla="*/ 118 w 358"/>
                    <a:gd name="T11" fmla="*/ 681 h 1383"/>
                    <a:gd name="T12" fmla="*/ 115 w 358"/>
                    <a:gd name="T13" fmla="*/ 898 h 1383"/>
                    <a:gd name="T14" fmla="*/ 98 w 358"/>
                    <a:gd name="T15" fmla="*/ 1071 h 1383"/>
                    <a:gd name="T16" fmla="*/ 85 w 358"/>
                    <a:gd name="T17" fmla="*/ 1124 h 1383"/>
                    <a:gd name="T18" fmla="*/ 173 w 358"/>
                    <a:gd name="T19" fmla="*/ 1153 h 1383"/>
                    <a:gd name="T20" fmla="*/ 247 w 358"/>
                    <a:gd name="T21" fmla="*/ 1186 h 1383"/>
                    <a:gd name="T22" fmla="*/ 347 w 358"/>
                    <a:gd name="T23" fmla="*/ 1258 h 1383"/>
                    <a:gd name="T24" fmla="*/ 358 w 358"/>
                    <a:gd name="T25" fmla="*/ 1286 h 1383"/>
                    <a:gd name="T26" fmla="*/ 349 w 358"/>
                    <a:gd name="T27" fmla="*/ 1340 h 1383"/>
                    <a:gd name="T28" fmla="*/ 300 w 358"/>
                    <a:gd name="T29" fmla="*/ 1383 h 1383"/>
                    <a:gd name="T30" fmla="*/ 280 w 358"/>
                    <a:gd name="T31" fmla="*/ 1359 h 1383"/>
                    <a:gd name="T32" fmla="*/ 264 w 358"/>
                    <a:gd name="T33" fmla="*/ 1301 h 1383"/>
                    <a:gd name="T34" fmla="*/ 216 w 358"/>
                    <a:gd name="T35" fmla="*/ 1254 h 1383"/>
                    <a:gd name="T36" fmla="*/ 134 w 358"/>
                    <a:gd name="T37" fmla="*/ 1200 h 1383"/>
                    <a:gd name="T38" fmla="*/ 82 w 358"/>
                    <a:gd name="T39" fmla="*/ 1186 h 1383"/>
                    <a:gd name="T40" fmla="*/ 19 w 358"/>
                    <a:gd name="T41" fmla="*/ 1186 h 1383"/>
                    <a:gd name="T42" fmla="*/ 19 w 358"/>
                    <a:gd name="T43" fmla="*/ 1143 h 1383"/>
                    <a:gd name="T44" fmla="*/ 49 w 358"/>
                    <a:gd name="T45" fmla="*/ 1094 h 1383"/>
                    <a:gd name="T46" fmla="*/ 76 w 358"/>
                    <a:gd name="T47" fmla="*/ 941 h 1383"/>
                    <a:gd name="T48" fmla="*/ 85 w 358"/>
                    <a:gd name="T49" fmla="*/ 778 h 1383"/>
                    <a:gd name="T50" fmla="*/ 82 w 358"/>
                    <a:gd name="T51" fmla="*/ 634 h 1383"/>
                    <a:gd name="T52" fmla="*/ 76 w 358"/>
                    <a:gd name="T53" fmla="*/ 451 h 1383"/>
                    <a:gd name="T54" fmla="*/ 59 w 358"/>
                    <a:gd name="T55" fmla="*/ 293 h 1383"/>
                    <a:gd name="T56" fmla="*/ 24 w 358"/>
                    <a:gd name="T57" fmla="*/ 177 h 1383"/>
                    <a:gd name="T58" fmla="*/ 0 w 358"/>
                    <a:gd name="T59" fmla="*/ 72 h 1383"/>
                    <a:gd name="T60" fmla="*/ 7 w 358"/>
                    <a:gd name="T61" fmla="*/ 34 h 1383"/>
                    <a:gd name="T62" fmla="*/ 34 w 358"/>
                    <a:gd name="T63" fmla="*/ 0 h 138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58"/>
                    <a:gd name="T97" fmla="*/ 0 h 1383"/>
                    <a:gd name="T98" fmla="*/ 358 w 358"/>
                    <a:gd name="T99" fmla="*/ 1383 h 138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58" h="1383">
                      <a:moveTo>
                        <a:pt x="34" y="0"/>
                      </a:moveTo>
                      <a:lnTo>
                        <a:pt x="76" y="57"/>
                      </a:lnTo>
                      <a:lnTo>
                        <a:pt x="93" y="116"/>
                      </a:lnTo>
                      <a:lnTo>
                        <a:pt x="110" y="317"/>
                      </a:lnTo>
                      <a:lnTo>
                        <a:pt x="118" y="451"/>
                      </a:lnTo>
                      <a:lnTo>
                        <a:pt x="118" y="681"/>
                      </a:lnTo>
                      <a:lnTo>
                        <a:pt x="115" y="898"/>
                      </a:lnTo>
                      <a:lnTo>
                        <a:pt x="98" y="1071"/>
                      </a:lnTo>
                      <a:lnTo>
                        <a:pt x="85" y="1124"/>
                      </a:lnTo>
                      <a:lnTo>
                        <a:pt x="173" y="1153"/>
                      </a:lnTo>
                      <a:lnTo>
                        <a:pt x="247" y="1186"/>
                      </a:lnTo>
                      <a:lnTo>
                        <a:pt x="347" y="1258"/>
                      </a:lnTo>
                      <a:lnTo>
                        <a:pt x="358" y="1286"/>
                      </a:lnTo>
                      <a:lnTo>
                        <a:pt x="349" y="1340"/>
                      </a:lnTo>
                      <a:lnTo>
                        <a:pt x="300" y="1383"/>
                      </a:lnTo>
                      <a:lnTo>
                        <a:pt x="280" y="1359"/>
                      </a:lnTo>
                      <a:lnTo>
                        <a:pt x="264" y="1301"/>
                      </a:lnTo>
                      <a:lnTo>
                        <a:pt x="216" y="1254"/>
                      </a:lnTo>
                      <a:lnTo>
                        <a:pt x="134" y="1200"/>
                      </a:lnTo>
                      <a:lnTo>
                        <a:pt x="82" y="1186"/>
                      </a:lnTo>
                      <a:lnTo>
                        <a:pt x="19" y="1186"/>
                      </a:lnTo>
                      <a:lnTo>
                        <a:pt x="19" y="1143"/>
                      </a:lnTo>
                      <a:lnTo>
                        <a:pt x="49" y="1094"/>
                      </a:lnTo>
                      <a:lnTo>
                        <a:pt x="76" y="941"/>
                      </a:lnTo>
                      <a:lnTo>
                        <a:pt x="85" y="778"/>
                      </a:lnTo>
                      <a:lnTo>
                        <a:pt x="82" y="634"/>
                      </a:lnTo>
                      <a:lnTo>
                        <a:pt x="76" y="451"/>
                      </a:lnTo>
                      <a:lnTo>
                        <a:pt x="59" y="293"/>
                      </a:lnTo>
                      <a:lnTo>
                        <a:pt x="24" y="177"/>
                      </a:lnTo>
                      <a:lnTo>
                        <a:pt x="0" y="72"/>
                      </a:lnTo>
                      <a:lnTo>
                        <a:pt x="7" y="34"/>
                      </a:lnTo>
                      <a:lnTo>
                        <a:pt x="34" y="0"/>
                      </a:lnTo>
                      <a:close/>
                    </a:path>
                  </a:pathLst>
                </a:custGeom>
                <a:gradFill rotWithShape="0">
                  <a:gsLst>
                    <a:gs pos="0">
                      <a:srgbClr val="3B003B"/>
                    </a:gs>
                    <a:gs pos="50000">
                      <a:srgbClr val="800080"/>
                    </a:gs>
                    <a:gs pos="100000">
                      <a:srgbClr val="3B003B"/>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solidFill>
                      <a:srgbClr val="1C1C1C"/>
                    </a:solidFill>
                    <a:cs typeface="2  Nazanin" pitchFamily="2" charset="-78"/>
                  </a:endParaRPr>
                </a:p>
              </p:txBody>
            </p:sp>
            <p:sp>
              <p:nvSpPr>
                <p:cNvPr id="50291" name="Freeform 144"/>
                <p:cNvSpPr>
                  <a:spLocks/>
                </p:cNvSpPr>
                <p:nvPr/>
              </p:nvSpPr>
              <p:spPr bwMode="auto">
                <a:xfrm>
                  <a:off x="2674" y="2362"/>
                  <a:ext cx="110" cy="416"/>
                </a:xfrm>
                <a:custGeom>
                  <a:avLst/>
                  <a:gdLst>
                    <a:gd name="T0" fmla="*/ 0 w 330"/>
                    <a:gd name="T1" fmla="*/ 99 h 1247"/>
                    <a:gd name="T2" fmla="*/ 0 w 330"/>
                    <a:gd name="T3" fmla="*/ 19 h 1247"/>
                    <a:gd name="T4" fmla="*/ 33 w 330"/>
                    <a:gd name="T5" fmla="*/ 0 h 1247"/>
                    <a:gd name="T6" fmla="*/ 86 w 330"/>
                    <a:gd name="T7" fmla="*/ 0 h 1247"/>
                    <a:gd name="T8" fmla="*/ 124 w 330"/>
                    <a:gd name="T9" fmla="*/ 46 h 1247"/>
                    <a:gd name="T10" fmla="*/ 132 w 330"/>
                    <a:gd name="T11" fmla="*/ 88 h 1247"/>
                    <a:gd name="T12" fmla="*/ 124 w 330"/>
                    <a:gd name="T13" fmla="*/ 179 h 1247"/>
                    <a:gd name="T14" fmla="*/ 99 w 330"/>
                    <a:gd name="T15" fmla="*/ 292 h 1247"/>
                    <a:gd name="T16" fmla="*/ 86 w 330"/>
                    <a:gd name="T17" fmla="*/ 467 h 1247"/>
                    <a:gd name="T18" fmla="*/ 80 w 330"/>
                    <a:gd name="T19" fmla="*/ 581 h 1247"/>
                    <a:gd name="T20" fmla="*/ 80 w 330"/>
                    <a:gd name="T21" fmla="*/ 600 h 1247"/>
                    <a:gd name="T22" fmla="*/ 91 w 330"/>
                    <a:gd name="T23" fmla="*/ 759 h 1247"/>
                    <a:gd name="T24" fmla="*/ 110 w 330"/>
                    <a:gd name="T25" fmla="*/ 850 h 1247"/>
                    <a:gd name="T26" fmla="*/ 124 w 330"/>
                    <a:gd name="T27" fmla="*/ 922 h 1247"/>
                    <a:gd name="T28" fmla="*/ 121 w 330"/>
                    <a:gd name="T29" fmla="*/ 952 h 1247"/>
                    <a:gd name="T30" fmla="*/ 171 w 330"/>
                    <a:gd name="T31" fmla="*/ 1035 h 1247"/>
                    <a:gd name="T32" fmla="*/ 223 w 330"/>
                    <a:gd name="T33" fmla="*/ 1088 h 1247"/>
                    <a:gd name="T34" fmla="*/ 281 w 330"/>
                    <a:gd name="T35" fmla="*/ 1137 h 1247"/>
                    <a:gd name="T36" fmla="*/ 330 w 330"/>
                    <a:gd name="T37" fmla="*/ 1161 h 1247"/>
                    <a:gd name="T38" fmla="*/ 330 w 330"/>
                    <a:gd name="T39" fmla="*/ 1202 h 1247"/>
                    <a:gd name="T40" fmla="*/ 303 w 330"/>
                    <a:gd name="T41" fmla="*/ 1236 h 1247"/>
                    <a:gd name="T42" fmla="*/ 239 w 330"/>
                    <a:gd name="T43" fmla="*/ 1247 h 1247"/>
                    <a:gd name="T44" fmla="*/ 193 w 330"/>
                    <a:gd name="T45" fmla="*/ 1225 h 1247"/>
                    <a:gd name="T46" fmla="*/ 193 w 330"/>
                    <a:gd name="T47" fmla="*/ 1194 h 1247"/>
                    <a:gd name="T48" fmla="*/ 155 w 330"/>
                    <a:gd name="T49" fmla="*/ 1088 h 1247"/>
                    <a:gd name="T50" fmla="*/ 91 w 330"/>
                    <a:gd name="T51" fmla="*/ 1032 h 1247"/>
                    <a:gd name="T52" fmla="*/ 45 w 330"/>
                    <a:gd name="T53" fmla="*/ 974 h 1247"/>
                    <a:gd name="T54" fmla="*/ 11 w 330"/>
                    <a:gd name="T55" fmla="*/ 944 h 1247"/>
                    <a:gd name="T56" fmla="*/ 22 w 330"/>
                    <a:gd name="T57" fmla="*/ 906 h 1247"/>
                    <a:gd name="T58" fmla="*/ 41 w 330"/>
                    <a:gd name="T59" fmla="*/ 804 h 1247"/>
                    <a:gd name="T60" fmla="*/ 41 w 330"/>
                    <a:gd name="T61" fmla="*/ 611 h 1247"/>
                    <a:gd name="T62" fmla="*/ 33 w 330"/>
                    <a:gd name="T63" fmla="*/ 474 h 1247"/>
                    <a:gd name="T64" fmla="*/ 33 w 330"/>
                    <a:gd name="T65" fmla="*/ 338 h 1247"/>
                    <a:gd name="T66" fmla="*/ 30 w 330"/>
                    <a:gd name="T67" fmla="*/ 190 h 1247"/>
                    <a:gd name="T68" fmla="*/ 0 w 330"/>
                    <a:gd name="T69" fmla="*/ 99 h 124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30"/>
                    <a:gd name="T106" fmla="*/ 0 h 1247"/>
                    <a:gd name="T107" fmla="*/ 330 w 330"/>
                    <a:gd name="T108" fmla="*/ 1247 h 124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30" h="1247">
                      <a:moveTo>
                        <a:pt x="0" y="99"/>
                      </a:moveTo>
                      <a:lnTo>
                        <a:pt x="0" y="19"/>
                      </a:lnTo>
                      <a:lnTo>
                        <a:pt x="33" y="0"/>
                      </a:lnTo>
                      <a:lnTo>
                        <a:pt x="86" y="0"/>
                      </a:lnTo>
                      <a:lnTo>
                        <a:pt x="124" y="46"/>
                      </a:lnTo>
                      <a:lnTo>
                        <a:pt x="132" y="88"/>
                      </a:lnTo>
                      <a:lnTo>
                        <a:pt x="124" y="179"/>
                      </a:lnTo>
                      <a:lnTo>
                        <a:pt x="99" y="292"/>
                      </a:lnTo>
                      <a:lnTo>
                        <a:pt x="86" y="467"/>
                      </a:lnTo>
                      <a:lnTo>
                        <a:pt x="80" y="581"/>
                      </a:lnTo>
                      <a:lnTo>
                        <a:pt x="80" y="600"/>
                      </a:lnTo>
                      <a:lnTo>
                        <a:pt x="91" y="759"/>
                      </a:lnTo>
                      <a:lnTo>
                        <a:pt x="110" y="850"/>
                      </a:lnTo>
                      <a:lnTo>
                        <a:pt x="124" y="922"/>
                      </a:lnTo>
                      <a:lnTo>
                        <a:pt x="121" y="952"/>
                      </a:lnTo>
                      <a:lnTo>
                        <a:pt x="171" y="1035"/>
                      </a:lnTo>
                      <a:lnTo>
                        <a:pt x="223" y="1088"/>
                      </a:lnTo>
                      <a:lnTo>
                        <a:pt x="281" y="1137"/>
                      </a:lnTo>
                      <a:lnTo>
                        <a:pt x="330" y="1161"/>
                      </a:lnTo>
                      <a:lnTo>
                        <a:pt x="330" y="1202"/>
                      </a:lnTo>
                      <a:lnTo>
                        <a:pt x="303" y="1236"/>
                      </a:lnTo>
                      <a:lnTo>
                        <a:pt x="239" y="1247"/>
                      </a:lnTo>
                      <a:lnTo>
                        <a:pt x="193" y="1225"/>
                      </a:lnTo>
                      <a:lnTo>
                        <a:pt x="193" y="1194"/>
                      </a:lnTo>
                      <a:lnTo>
                        <a:pt x="155" y="1088"/>
                      </a:lnTo>
                      <a:lnTo>
                        <a:pt x="91" y="1032"/>
                      </a:lnTo>
                      <a:lnTo>
                        <a:pt x="45" y="974"/>
                      </a:lnTo>
                      <a:lnTo>
                        <a:pt x="11" y="944"/>
                      </a:lnTo>
                      <a:lnTo>
                        <a:pt x="22" y="906"/>
                      </a:lnTo>
                      <a:lnTo>
                        <a:pt x="41" y="804"/>
                      </a:lnTo>
                      <a:lnTo>
                        <a:pt x="41" y="611"/>
                      </a:lnTo>
                      <a:lnTo>
                        <a:pt x="33" y="474"/>
                      </a:lnTo>
                      <a:lnTo>
                        <a:pt x="33" y="338"/>
                      </a:lnTo>
                      <a:lnTo>
                        <a:pt x="30" y="190"/>
                      </a:lnTo>
                      <a:lnTo>
                        <a:pt x="0" y="99"/>
                      </a:lnTo>
                      <a:close/>
                    </a:path>
                  </a:pathLst>
                </a:custGeom>
                <a:gradFill rotWithShape="0">
                  <a:gsLst>
                    <a:gs pos="0">
                      <a:srgbClr val="3B003B"/>
                    </a:gs>
                    <a:gs pos="50000">
                      <a:srgbClr val="800080"/>
                    </a:gs>
                    <a:gs pos="100000">
                      <a:srgbClr val="3B003B"/>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solidFill>
                      <a:srgbClr val="1C1C1C"/>
                    </a:solidFill>
                    <a:cs typeface="2  Nazanin" pitchFamily="2" charset="-78"/>
                  </a:endParaRPr>
                </a:p>
              </p:txBody>
            </p:sp>
          </p:grpSp>
          <p:grpSp>
            <p:nvGrpSpPr>
              <p:cNvPr id="20" name="Group 145"/>
              <p:cNvGrpSpPr>
                <a:grpSpLocks/>
              </p:cNvGrpSpPr>
              <p:nvPr/>
            </p:nvGrpSpPr>
            <p:grpSpPr bwMode="auto">
              <a:xfrm>
                <a:off x="2256" y="384"/>
                <a:ext cx="218" cy="768"/>
                <a:chOff x="2538" y="1879"/>
                <a:chExt cx="246" cy="944"/>
              </a:xfrm>
            </p:grpSpPr>
            <p:sp>
              <p:nvSpPr>
                <p:cNvPr id="50280" name="Freeform 146"/>
                <p:cNvSpPr>
                  <a:spLocks/>
                </p:cNvSpPr>
                <p:nvPr/>
              </p:nvSpPr>
              <p:spPr bwMode="auto">
                <a:xfrm>
                  <a:off x="2611" y="1879"/>
                  <a:ext cx="159" cy="204"/>
                </a:xfrm>
                <a:custGeom>
                  <a:avLst/>
                  <a:gdLst>
                    <a:gd name="T0" fmla="*/ 0 w 477"/>
                    <a:gd name="T1" fmla="*/ 258 h 613"/>
                    <a:gd name="T2" fmla="*/ 35 w 477"/>
                    <a:gd name="T3" fmla="*/ 133 h 613"/>
                    <a:gd name="T4" fmla="*/ 80 w 477"/>
                    <a:gd name="T5" fmla="*/ 69 h 613"/>
                    <a:gd name="T6" fmla="*/ 137 w 477"/>
                    <a:gd name="T7" fmla="*/ 23 h 613"/>
                    <a:gd name="T8" fmla="*/ 194 w 477"/>
                    <a:gd name="T9" fmla="*/ 0 h 613"/>
                    <a:gd name="T10" fmla="*/ 270 w 477"/>
                    <a:gd name="T11" fmla="*/ 7 h 613"/>
                    <a:gd name="T12" fmla="*/ 319 w 477"/>
                    <a:gd name="T13" fmla="*/ 57 h 613"/>
                    <a:gd name="T14" fmla="*/ 364 w 477"/>
                    <a:gd name="T15" fmla="*/ 148 h 613"/>
                    <a:gd name="T16" fmla="*/ 383 w 477"/>
                    <a:gd name="T17" fmla="*/ 270 h 613"/>
                    <a:gd name="T18" fmla="*/ 383 w 477"/>
                    <a:gd name="T19" fmla="*/ 408 h 613"/>
                    <a:gd name="T20" fmla="*/ 474 w 477"/>
                    <a:gd name="T21" fmla="*/ 502 h 613"/>
                    <a:gd name="T22" fmla="*/ 477 w 477"/>
                    <a:gd name="T23" fmla="*/ 545 h 613"/>
                    <a:gd name="T24" fmla="*/ 463 w 477"/>
                    <a:gd name="T25" fmla="*/ 548 h 613"/>
                    <a:gd name="T26" fmla="*/ 375 w 477"/>
                    <a:gd name="T27" fmla="*/ 464 h 613"/>
                    <a:gd name="T28" fmla="*/ 349 w 477"/>
                    <a:gd name="T29" fmla="*/ 525 h 613"/>
                    <a:gd name="T30" fmla="*/ 296 w 477"/>
                    <a:gd name="T31" fmla="*/ 578 h 613"/>
                    <a:gd name="T32" fmla="*/ 247 w 477"/>
                    <a:gd name="T33" fmla="*/ 605 h 613"/>
                    <a:gd name="T34" fmla="*/ 167 w 477"/>
                    <a:gd name="T35" fmla="*/ 613 h 613"/>
                    <a:gd name="T36" fmla="*/ 65 w 477"/>
                    <a:gd name="T37" fmla="*/ 570 h 613"/>
                    <a:gd name="T38" fmla="*/ 19 w 477"/>
                    <a:gd name="T39" fmla="*/ 479 h 613"/>
                    <a:gd name="T40" fmla="*/ 0 w 477"/>
                    <a:gd name="T41" fmla="*/ 389 h 613"/>
                    <a:gd name="T42" fmla="*/ 0 w 477"/>
                    <a:gd name="T43" fmla="*/ 258 h 61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77"/>
                    <a:gd name="T67" fmla="*/ 0 h 613"/>
                    <a:gd name="T68" fmla="*/ 477 w 477"/>
                    <a:gd name="T69" fmla="*/ 613 h 61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77" h="613">
                      <a:moveTo>
                        <a:pt x="0" y="258"/>
                      </a:moveTo>
                      <a:lnTo>
                        <a:pt x="35" y="133"/>
                      </a:lnTo>
                      <a:lnTo>
                        <a:pt x="80" y="69"/>
                      </a:lnTo>
                      <a:lnTo>
                        <a:pt x="137" y="23"/>
                      </a:lnTo>
                      <a:lnTo>
                        <a:pt x="194" y="0"/>
                      </a:lnTo>
                      <a:lnTo>
                        <a:pt x="270" y="7"/>
                      </a:lnTo>
                      <a:lnTo>
                        <a:pt x="319" y="57"/>
                      </a:lnTo>
                      <a:lnTo>
                        <a:pt x="364" y="148"/>
                      </a:lnTo>
                      <a:lnTo>
                        <a:pt x="383" y="270"/>
                      </a:lnTo>
                      <a:lnTo>
                        <a:pt x="383" y="408"/>
                      </a:lnTo>
                      <a:lnTo>
                        <a:pt x="474" y="502"/>
                      </a:lnTo>
                      <a:lnTo>
                        <a:pt x="477" y="545"/>
                      </a:lnTo>
                      <a:lnTo>
                        <a:pt x="463" y="548"/>
                      </a:lnTo>
                      <a:lnTo>
                        <a:pt x="375" y="464"/>
                      </a:lnTo>
                      <a:lnTo>
                        <a:pt x="349" y="525"/>
                      </a:lnTo>
                      <a:lnTo>
                        <a:pt x="296" y="578"/>
                      </a:lnTo>
                      <a:lnTo>
                        <a:pt x="247" y="605"/>
                      </a:lnTo>
                      <a:lnTo>
                        <a:pt x="167" y="613"/>
                      </a:lnTo>
                      <a:lnTo>
                        <a:pt x="65" y="570"/>
                      </a:lnTo>
                      <a:lnTo>
                        <a:pt x="19" y="479"/>
                      </a:lnTo>
                      <a:lnTo>
                        <a:pt x="0" y="389"/>
                      </a:lnTo>
                      <a:lnTo>
                        <a:pt x="0" y="258"/>
                      </a:lnTo>
                      <a:close/>
                    </a:path>
                  </a:pathLst>
                </a:custGeom>
                <a:gradFill rotWithShape="0">
                  <a:gsLst>
                    <a:gs pos="0">
                      <a:srgbClr val="750000"/>
                    </a:gs>
                    <a:gs pos="50000">
                      <a:srgbClr val="FF0000"/>
                    </a:gs>
                    <a:gs pos="100000">
                      <a:srgbClr val="750000"/>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solidFill>
                      <a:srgbClr val="1C1C1C"/>
                    </a:solidFill>
                    <a:cs typeface="2  Nazanin" pitchFamily="2" charset="-78"/>
                  </a:endParaRPr>
                </a:p>
              </p:txBody>
            </p:sp>
            <p:sp>
              <p:nvSpPr>
                <p:cNvPr id="50281" name="Freeform 147"/>
                <p:cNvSpPr>
                  <a:spLocks/>
                </p:cNvSpPr>
                <p:nvPr/>
              </p:nvSpPr>
              <p:spPr bwMode="auto">
                <a:xfrm>
                  <a:off x="2594" y="2098"/>
                  <a:ext cx="142" cy="329"/>
                </a:xfrm>
                <a:custGeom>
                  <a:avLst/>
                  <a:gdLst>
                    <a:gd name="T0" fmla="*/ 62 w 426"/>
                    <a:gd name="T1" fmla="*/ 64 h 987"/>
                    <a:gd name="T2" fmla="*/ 115 w 426"/>
                    <a:gd name="T3" fmla="*/ 22 h 987"/>
                    <a:gd name="T4" fmla="*/ 176 w 426"/>
                    <a:gd name="T5" fmla="*/ 7 h 987"/>
                    <a:gd name="T6" fmla="*/ 233 w 426"/>
                    <a:gd name="T7" fmla="*/ 0 h 987"/>
                    <a:gd name="T8" fmla="*/ 309 w 426"/>
                    <a:gd name="T9" fmla="*/ 11 h 987"/>
                    <a:gd name="T10" fmla="*/ 393 w 426"/>
                    <a:gd name="T11" fmla="*/ 64 h 987"/>
                    <a:gd name="T12" fmla="*/ 426 w 426"/>
                    <a:gd name="T13" fmla="*/ 158 h 987"/>
                    <a:gd name="T14" fmla="*/ 426 w 426"/>
                    <a:gd name="T15" fmla="*/ 303 h 987"/>
                    <a:gd name="T16" fmla="*/ 423 w 426"/>
                    <a:gd name="T17" fmla="*/ 440 h 987"/>
                    <a:gd name="T18" fmla="*/ 381 w 426"/>
                    <a:gd name="T19" fmla="*/ 649 h 987"/>
                    <a:gd name="T20" fmla="*/ 346 w 426"/>
                    <a:gd name="T21" fmla="*/ 819 h 987"/>
                    <a:gd name="T22" fmla="*/ 309 w 426"/>
                    <a:gd name="T23" fmla="*/ 929 h 987"/>
                    <a:gd name="T24" fmla="*/ 230 w 426"/>
                    <a:gd name="T25" fmla="*/ 987 h 987"/>
                    <a:gd name="T26" fmla="*/ 115 w 426"/>
                    <a:gd name="T27" fmla="*/ 974 h 987"/>
                    <a:gd name="T28" fmla="*/ 58 w 426"/>
                    <a:gd name="T29" fmla="*/ 888 h 987"/>
                    <a:gd name="T30" fmla="*/ 24 w 426"/>
                    <a:gd name="T31" fmla="*/ 759 h 987"/>
                    <a:gd name="T32" fmla="*/ 5 w 426"/>
                    <a:gd name="T33" fmla="*/ 614 h 987"/>
                    <a:gd name="T34" fmla="*/ 0 w 426"/>
                    <a:gd name="T35" fmla="*/ 397 h 987"/>
                    <a:gd name="T36" fmla="*/ 16 w 426"/>
                    <a:gd name="T37" fmla="*/ 246 h 987"/>
                    <a:gd name="T38" fmla="*/ 39 w 426"/>
                    <a:gd name="T39" fmla="*/ 110 h 987"/>
                    <a:gd name="T40" fmla="*/ 62 w 426"/>
                    <a:gd name="T41" fmla="*/ 64 h 98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26"/>
                    <a:gd name="T64" fmla="*/ 0 h 987"/>
                    <a:gd name="T65" fmla="*/ 426 w 426"/>
                    <a:gd name="T66" fmla="*/ 987 h 98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26" h="987">
                      <a:moveTo>
                        <a:pt x="62" y="64"/>
                      </a:moveTo>
                      <a:lnTo>
                        <a:pt x="115" y="22"/>
                      </a:lnTo>
                      <a:lnTo>
                        <a:pt x="176" y="7"/>
                      </a:lnTo>
                      <a:lnTo>
                        <a:pt x="233" y="0"/>
                      </a:lnTo>
                      <a:lnTo>
                        <a:pt x="309" y="11"/>
                      </a:lnTo>
                      <a:lnTo>
                        <a:pt x="393" y="64"/>
                      </a:lnTo>
                      <a:lnTo>
                        <a:pt x="426" y="158"/>
                      </a:lnTo>
                      <a:lnTo>
                        <a:pt x="426" y="303"/>
                      </a:lnTo>
                      <a:lnTo>
                        <a:pt x="423" y="440"/>
                      </a:lnTo>
                      <a:lnTo>
                        <a:pt x="381" y="649"/>
                      </a:lnTo>
                      <a:lnTo>
                        <a:pt x="346" y="819"/>
                      </a:lnTo>
                      <a:lnTo>
                        <a:pt x="309" y="929"/>
                      </a:lnTo>
                      <a:lnTo>
                        <a:pt x="230" y="987"/>
                      </a:lnTo>
                      <a:lnTo>
                        <a:pt x="115" y="974"/>
                      </a:lnTo>
                      <a:lnTo>
                        <a:pt x="58" y="888"/>
                      </a:lnTo>
                      <a:lnTo>
                        <a:pt x="24" y="759"/>
                      </a:lnTo>
                      <a:lnTo>
                        <a:pt x="5" y="614"/>
                      </a:lnTo>
                      <a:lnTo>
                        <a:pt x="0" y="397"/>
                      </a:lnTo>
                      <a:lnTo>
                        <a:pt x="16" y="246"/>
                      </a:lnTo>
                      <a:lnTo>
                        <a:pt x="39" y="110"/>
                      </a:lnTo>
                      <a:lnTo>
                        <a:pt x="62" y="64"/>
                      </a:lnTo>
                      <a:close/>
                    </a:path>
                  </a:pathLst>
                </a:custGeom>
                <a:gradFill rotWithShape="0">
                  <a:gsLst>
                    <a:gs pos="0">
                      <a:srgbClr val="750000"/>
                    </a:gs>
                    <a:gs pos="50000">
                      <a:srgbClr val="FF0000"/>
                    </a:gs>
                    <a:gs pos="100000">
                      <a:srgbClr val="750000"/>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solidFill>
                      <a:srgbClr val="1C1C1C"/>
                    </a:solidFill>
                    <a:cs typeface="2  Nazanin" pitchFamily="2" charset="-78"/>
                  </a:endParaRPr>
                </a:p>
              </p:txBody>
            </p:sp>
            <p:sp>
              <p:nvSpPr>
                <p:cNvPr id="50282" name="Freeform 148"/>
                <p:cNvSpPr>
                  <a:spLocks/>
                </p:cNvSpPr>
                <p:nvPr/>
              </p:nvSpPr>
              <p:spPr bwMode="auto">
                <a:xfrm>
                  <a:off x="2538" y="2098"/>
                  <a:ext cx="83" cy="405"/>
                </a:xfrm>
                <a:custGeom>
                  <a:avLst/>
                  <a:gdLst>
                    <a:gd name="T0" fmla="*/ 171 w 250"/>
                    <a:gd name="T1" fmla="*/ 8 h 1214"/>
                    <a:gd name="T2" fmla="*/ 231 w 250"/>
                    <a:gd name="T3" fmla="*/ 0 h 1214"/>
                    <a:gd name="T4" fmla="*/ 250 w 250"/>
                    <a:gd name="T5" fmla="*/ 54 h 1214"/>
                    <a:gd name="T6" fmla="*/ 219 w 250"/>
                    <a:gd name="T7" fmla="*/ 122 h 1214"/>
                    <a:gd name="T8" fmla="*/ 174 w 250"/>
                    <a:gd name="T9" fmla="*/ 159 h 1214"/>
                    <a:gd name="T10" fmla="*/ 136 w 250"/>
                    <a:gd name="T11" fmla="*/ 250 h 1214"/>
                    <a:gd name="T12" fmla="*/ 91 w 250"/>
                    <a:gd name="T13" fmla="*/ 373 h 1214"/>
                    <a:gd name="T14" fmla="*/ 72 w 250"/>
                    <a:gd name="T15" fmla="*/ 486 h 1214"/>
                    <a:gd name="T16" fmla="*/ 60 w 250"/>
                    <a:gd name="T17" fmla="*/ 679 h 1214"/>
                    <a:gd name="T18" fmla="*/ 72 w 250"/>
                    <a:gd name="T19" fmla="*/ 861 h 1214"/>
                    <a:gd name="T20" fmla="*/ 94 w 250"/>
                    <a:gd name="T21" fmla="*/ 945 h 1214"/>
                    <a:gd name="T22" fmla="*/ 78 w 250"/>
                    <a:gd name="T23" fmla="*/ 1036 h 1214"/>
                    <a:gd name="T24" fmla="*/ 60 w 250"/>
                    <a:gd name="T25" fmla="*/ 1104 h 1214"/>
                    <a:gd name="T26" fmla="*/ 67 w 250"/>
                    <a:gd name="T27" fmla="*/ 1214 h 1214"/>
                    <a:gd name="T28" fmla="*/ 37 w 250"/>
                    <a:gd name="T29" fmla="*/ 1206 h 1214"/>
                    <a:gd name="T30" fmla="*/ 11 w 250"/>
                    <a:gd name="T31" fmla="*/ 1116 h 1214"/>
                    <a:gd name="T32" fmla="*/ 0 w 250"/>
                    <a:gd name="T33" fmla="*/ 1036 h 1214"/>
                    <a:gd name="T34" fmla="*/ 33 w 250"/>
                    <a:gd name="T35" fmla="*/ 929 h 1214"/>
                    <a:gd name="T36" fmla="*/ 22 w 250"/>
                    <a:gd name="T37" fmla="*/ 830 h 1214"/>
                    <a:gd name="T38" fmla="*/ 11 w 250"/>
                    <a:gd name="T39" fmla="*/ 671 h 1214"/>
                    <a:gd name="T40" fmla="*/ 11 w 250"/>
                    <a:gd name="T41" fmla="*/ 478 h 1214"/>
                    <a:gd name="T42" fmla="*/ 33 w 250"/>
                    <a:gd name="T43" fmla="*/ 274 h 1214"/>
                    <a:gd name="T44" fmla="*/ 72 w 250"/>
                    <a:gd name="T45" fmla="*/ 122 h 1214"/>
                    <a:gd name="T46" fmla="*/ 113 w 250"/>
                    <a:gd name="T47" fmla="*/ 43 h 1214"/>
                    <a:gd name="T48" fmla="*/ 171 w 250"/>
                    <a:gd name="T49" fmla="*/ 8 h 121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50"/>
                    <a:gd name="T76" fmla="*/ 0 h 1214"/>
                    <a:gd name="T77" fmla="*/ 250 w 250"/>
                    <a:gd name="T78" fmla="*/ 1214 h 121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50" h="1214">
                      <a:moveTo>
                        <a:pt x="171" y="8"/>
                      </a:moveTo>
                      <a:lnTo>
                        <a:pt x="231" y="0"/>
                      </a:lnTo>
                      <a:lnTo>
                        <a:pt x="250" y="54"/>
                      </a:lnTo>
                      <a:lnTo>
                        <a:pt x="219" y="122"/>
                      </a:lnTo>
                      <a:lnTo>
                        <a:pt x="174" y="159"/>
                      </a:lnTo>
                      <a:lnTo>
                        <a:pt x="136" y="250"/>
                      </a:lnTo>
                      <a:lnTo>
                        <a:pt x="91" y="373"/>
                      </a:lnTo>
                      <a:lnTo>
                        <a:pt x="72" y="486"/>
                      </a:lnTo>
                      <a:lnTo>
                        <a:pt x="60" y="679"/>
                      </a:lnTo>
                      <a:lnTo>
                        <a:pt x="72" y="861"/>
                      </a:lnTo>
                      <a:lnTo>
                        <a:pt x="94" y="945"/>
                      </a:lnTo>
                      <a:lnTo>
                        <a:pt x="78" y="1036"/>
                      </a:lnTo>
                      <a:lnTo>
                        <a:pt x="60" y="1104"/>
                      </a:lnTo>
                      <a:lnTo>
                        <a:pt x="67" y="1214"/>
                      </a:lnTo>
                      <a:lnTo>
                        <a:pt x="37" y="1206"/>
                      </a:lnTo>
                      <a:lnTo>
                        <a:pt x="11" y="1116"/>
                      </a:lnTo>
                      <a:lnTo>
                        <a:pt x="0" y="1036"/>
                      </a:lnTo>
                      <a:lnTo>
                        <a:pt x="33" y="929"/>
                      </a:lnTo>
                      <a:lnTo>
                        <a:pt x="22" y="830"/>
                      </a:lnTo>
                      <a:lnTo>
                        <a:pt x="11" y="671"/>
                      </a:lnTo>
                      <a:lnTo>
                        <a:pt x="11" y="478"/>
                      </a:lnTo>
                      <a:lnTo>
                        <a:pt x="33" y="274"/>
                      </a:lnTo>
                      <a:lnTo>
                        <a:pt x="72" y="122"/>
                      </a:lnTo>
                      <a:lnTo>
                        <a:pt x="113" y="43"/>
                      </a:lnTo>
                      <a:lnTo>
                        <a:pt x="171" y="8"/>
                      </a:lnTo>
                      <a:close/>
                    </a:path>
                  </a:pathLst>
                </a:custGeom>
                <a:gradFill rotWithShape="0">
                  <a:gsLst>
                    <a:gs pos="0">
                      <a:srgbClr val="750000"/>
                    </a:gs>
                    <a:gs pos="50000">
                      <a:srgbClr val="FF0000"/>
                    </a:gs>
                    <a:gs pos="100000">
                      <a:srgbClr val="750000"/>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solidFill>
                      <a:srgbClr val="1C1C1C"/>
                    </a:solidFill>
                    <a:cs typeface="2  Nazanin" pitchFamily="2" charset="-78"/>
                  </a:endParaRPr>
                </a:p>
              </p:txBody>
            </p:sp>
            <p:sp>
              <p:nvSpPr>
                <p:cNvPr id="50283" name="Freeform 149"/>
                <p:cNvSpPr>
                  <a:spLocks/>
                </p:cNvSpPr>
                <p:nvPr/>
              </p:nvSpPr>
              <p:spPr bwMode="auto">
                <a:xfrm>
                  <a:off x="2720" y="2108"/>
                  <a:ext cx="53" cy="385"/>
                </a:xfrm>
                <a:custGeom>
                  <a:avLst/>
                  <a:gdLst>
                    <a:gd name="T0" fmla="*/ 3 w 159"/>
                    <a:gd name="T1" fmla="*/ 4 h 1154"/>
                    <a:gd name="T2" fmla="*/ 68 w 159"/>
                    <a:gd name="T3" fmla="*/ 0 h 1154"/>
                    <a:gd name="T4" fmla="*/ 113 w 159"/>
                    <a:gd name="T5" fmla="*/ 91 h 1154"/>
                    <a:gd name="T6" fmla="*/ 159 w 159"/>
                    <a:gd name="T7" fmla="*/ 342 h 1154"/>
                    <a:gd name="T8" fmla="*/ 159 w 159"/>
                    <a:gd name="T9" fmla="*/ 630 h 1154"/>
                    <a:gd name="T10" fmla="*/ 137 w 159"/>
                    <a:gd name="T11" fmla="*/ 877 h 1154"/>
                    <a:gd name="T12" fmla="*/ 159 w 159"/>
                    <a:gd name="T13" fmla="*/ 961 h 1154"/>
                    <a:gd name="T14" fmla="*/ 159 w 159"/>
                    <a:gd name="T15" fmla="*/ 1074 h 1154"/>
                    <a:gd name="T16" fmla="*/ 137 w 159"/>
                    <a:gd name="T17" fmla="*/ 1154 h 1154"/>
                    <a:gd name="T18" fmla="*/ 107 w 159"/>
                    <a:gd name="T19" fmla="*/ 1082 h 1154"/>
                    <a:gd name="T20" fmla="*/ 91 w 159"/>
                    <a:gd name="T21" fmla="*/ 972 h 1154"/>
                    <a:gd name="T22" fmla="*/ 57 w 159"/>
                    <a:gd name="T23" fmla="*/ 888 h 1154"/>
                    <a:gd name="T24" fmla="*/ 95 w 159"/>
                    <a:gd name="T25" fmla="*/ 813 h 1154"/>
                    <a:gd name="T26" fmla="*/ 118 w 159"/>
                    <a:gd name="T27" fmla="*/ 630 h 1154"/>
                    <a:gd name="T28" fmla="*/ 118 w 159"/>
                    <a:gd name="T29" fmla="*/ 459 h 1154"/>
                    <a:gd name="T30" fmla="*/ 95 w 159"/>
                    <a:gd name="T31" fmla="*/ 289 h 1154"/>
                    <a:gd name="T32" fmla="*/ 49 w 159"/>
                    <a:gd name="T33" fmla="*/ 163 h 1154"/>
                    <a:gd name="T34" fmla="*/ 0 w 159"/>
                    <a:gd name="T35" fmla="*/ 102 h 1154"/>
                    <a:gd name="T36" fmla="*/ 3 w 159"/>
                    <a:gd name="T37" fmla="*/ 4 h 115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59"/>
                    <a:gd name="T58" fmla="*/ 0 h 1154"/>
                    <a:gd name="T59" fmla="*/ 159 w 159"/>
                    <a:gd name="T60" fmla="*/ 1154 h 115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59" h="1154">
                      <a:moveTo>
                        <a:pt x="3" y="4"/>
                      </a:moveTo>
                      <a:lnTo>
                        <a:pt x="68" y="0"/>
                      </a:lnTo>
                      <a:lnTo>
                        <a:pt x="113" y="91"/>
                      </a:lnTo>
                      <a:lnTo>
                        <a:pt x="159" y="342"/>
                      </a:lnTo>
                      <a:lnTo>
                        <a:pt x="159" y="630"/>
                      </a:lnTo>
                      <a:lnTo>
                        <a:pt x="137" y="877"/>
                      </a:lnTo>
                      <a:lnTo>
                        <a:pt x="159" y="961"/>
                      </a:lnTo>
                      <a:lnTo>
                        <a:pt x="159" y="1074"/>
                      </a:lnTo>
                      <a:lnTo>
                        <a:pt x="137" y="1154"/>
                      </a:lnTo>
                      <a:lnTo>
                        <a:pt x="107" y="1082"/>
                      </a:lnTo>
                      <a:lnTo>
                        <a:pt x="91" y="972"/>
                      </a:lnTo>
                      <a:lnTo>
                        <a:pt x="57" y="888"/>
                      </a:lnTo>
                      <a:lnTo>
                        <a:pt x="95" y="813"/>
                      </a:lnTo>
                      <a:lnTo>
                        <a:pt x="118" y="630"/>
                      </a:lnTo>
                      <a:lnTo>
                        <a:pt x="118" y="459"/>
                      </a:lnTo>
                      <a:lnTo>
                        <a:pt x="95" y="289"/>
                      </a:lnTo>
                      <a:lnTo>
                        <a:pt x="49" y="163"/>
                      </a:lnTo>
                      <a:lnTo>
                        <a:pt x="0" y="102"/>
                      </a:lnTo>
                      <a:lnTo>
                        <a:pt x="3" y="4"/>
                      </a:lnTo>
                      <a:close/>
                    </a:path>
                  </a:pathLst>
                </a:custGeom>
                <a:gradFill rotWithShape="0">
                  <a:gsLst>
                    <a:gs pos="0">
                      <a:srgbClr val="750000"/>
                    </a:gs>
                    <a:gs pos="50000">
                      <a:srgbClr val="FF0000"/>
                    </a:gs>
                    <a:gs pos="100000">
                      <a:srgbClr val="750000"/>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solidFill>
                      <a:srgbClr val="1C1C1C"/>
                    </a:solidFill>
                    <a:cs typeface="2  Nazanin" pitchFamily="2" charset="-78"/>
                  </a:endParaRPr>
                </a:p>
              </p:txBody>
            </p:sp>
            <p:sp>
              <p:nvSpPr>
                <p:cNvPr id="50284" name="Freeform 150"/>
                <p:cNvSpPr>
                  <a:spLocks/>
                </p:cNvSpPr>
                <p:nvPr/>
              </p:nvSpPr>
              <p:spPr bwMode="auto">
                <a:xfrm>
                  <a:off x="2595" y="2362"/>
                  <a:ext cx="119" cy="461"/>
                </a:xfrm>
                <a:custGeom>
                  <a:avLst/>
                  <a:gdLst>
                    <a:gd name="T0" fmla="*/ 34 w 358"/>
                    <a:gd name="T1" fmla="*/ 0 h 1383"/>
                    <a:gd name="T2" fmla="*/ 76 w 358"/>
                    <a:gd name="T3" fmla="*/ 57 h 1383"/>
                    <a:gd name="T4" fmla="*/ 93 w 358"/>
                    <a:gd name="T5" fmla="*/ 116 h 1383"/>
                    <a:gd name="T6" fmla="*/ 110 w 358"/>
                    <a:gd name="T7" fmla="*/ 317 h 1383"/>
                    <a:gd name="T8" fmla="*/ 118 w 358"/>
                    <a:gd name="T9" fmla="*/ 451 h 1383"/>
                    <a:gd name="T10" fmla="*/ 118 w 358"/>
                    <a:gd name="T11" fmla="*/ 681 h 1383"/>
                    <a:gd name="T12" fmla="*/ 115 w 358"/>
                    <a:gd name="T13" fmla="*/ 898 h 1383"/>
                    <a:gd name="T14" fmla="*/ 98 w 358"/>
                    <a:gd name="T15" fmla="*/ 1071 h 1383"/>
                    <a:gd name="T16" fmla="*/ 85 w 358"/>
                    <a:gd name="T17" fmla="*/ 1124 h 1383"/>
                    <a:gd name="T18" fmla="*/ 173 w 358"/>
                    <a:gd name="T19" fmla="*/ 1153 h 1383"/>
                    <a:gd name="T20" fmla="*/ 247 w 358"/>
                    <a:gd name="T21" fmla="*/ 1186 h 1383"/>
                    <a:gd name="T22" fmla="*/ 347 w 358"/>
                    <a:gd name="T23" fmla="*/ 1258 h 1383"/>
                    <a:gd name="T24" fmla="*/ 358 w 358"/>
                    <a:gd name="T25" fmla="*/ 1286 h 1383"/>
                    <a:gd name="T26" fmla="*/ 349 w 358"/>
                    <a:gd name="T27" fmla="*/ 1340 h 1383"/>
                    <a:gd name="T28" fmla="*/ 300 w 358"/>
                    <a:gd name="T29" fmla="*/ 1383 h 1383"/>
                    <a:gd name="T30" fmla="*/ 280 w 358"/>
                    <a:gd name="T31" fmla="*/ 1359 h 1383"/>
                    <a:gd name="T32" fmla="*/ 264 w 358"/>
                    <a:gd name="T33" fmla="*/ 1301 h 1383"/>
                    <a:gd name="T34" fmla="*/ 216 w 358"/>
                    <a:gd name="T35" fmla="*/ 1254 h 1383"/>
                    <a:gd name="T36" fmla="*/ 134 w 358"/>
                    <a:gd name="T37" fmla="*/ 1200 h 1383"/>
                    <a:gd name="T38" fmla="*/ 82 w 358"/>
                    <a:gd name="T39" fmla="*/ 1186 h 1383"/>
                    <a:gd name="T40" fmla="*/ 19 w 358"/>
                    <a:gd name="T41" fmla="*/ 1186 h 1383"/>
                    <a:gd name="T42" fmla="*/ 19 w 358"/>
                    <a:gd name="T43" fmla="*/ 1143 h 1383"/>
                    <a:gd name="T44" fmla="*/ 49 w 358"/>
                    <a:gd name="T45" fmla="*/ 1094 h 1383"/>
                    <a:gd name="T46" fmla="*/ 76 w 358"/>
                    <a:gd name="T47" fmla="*/ 941 h 1383"/>
                    <a:gd name="T48" fmla="*/ 85 w 358"/>
                    <a:gd name="T49" fmla="*/ 778 h 1383"/>
                    <a:gd name="T50" fmla="*/ 82 w 358"/>
                    <a:gd name="T51" fmla="*/ 634 h 1383"/>
                    <a:gd name="T52" fmla="*/ 76 w 358"/>
                    <a:gd name="T53" fmla="*/ 451 h 1383"/>
                    <a:gd name="T54" fmla="*/ 59 w 358"/>
                    <a:gd name="T55" fmla="*/ 293 h 1383"/>
                    <a:gd name="T56" fmla="*/ 24 w 358"/>
                    <a:gd name="T57" fmla="*/ 177 h 1383"/>
                    <a:gd name="T58" fmla="*/ 0 w 358"/>
                    <a:gd name="T59" fmla="*/ 72 h 1383"/>
                    <a:gd name="T60" fmla="*/ 7 w 358"/>
                    <a:gd name="T61" fmla="*/ 34 h 1383"/>
                    <a:gd name="T62" fmla="*/ 34 w 358"/>
                    <a:gd name="T63" fmla="*/ 0 h 138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58"/>
                    <a:gd name="T97" fmla="*/ 0 h 1383"/>
                    <a:gd name="T98" fmla="*/ 358 w 358"/>
                    <a:gd name="T99" fmla="*/ 1383 h 138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58" h="1383">
                      <a:moveTo>
                        <a:pt x="34" y="0"/>
                      </a:moveTo>
                      <a:lnTo>
                        <a:pt x="76" y="57"/>
                      </a:lnTo>
                      <a:lnTo>
                        <a:pt x="93" y="116"/>
                      </a:lnTo>
                      <a:lnTo>
                        <a:pt x="110" y="317"/>
                      </a:lnTo>
                      <a:lnTo>
                        <a:pt x="118" y="451"/>
                      </a:lnTo>
                      <a:lnTo>
                        <a:pt x="118" y="681"/>
                      </a:lnTo>
                      <a:lnTo>
                        <a:pt x="115" y="898"/>
                      </a:lnTo>
                      <a:lnTo>
                        <a:pt x="98" y="1071"/>
                      </a:lnTo>
                      <a:lnTo>
                        <a:pt x="85" y="1124"/>
                      </a:lnTo>
                      <a:lnTo>
                        <a:pt x="173" y="1153"/>
                      </a:lnTo>
                      <a:lnTo>
                        <a:pt x="247" y="1186"/>
                      </a:lnTo>
                      <a:lnTo>
                        <a:pt x="347" y="1258"/>
                      </a:lnTo>
                      <a:lnTo>
                        <a:pt x="358" y="1286"/>
                      </a:lnTo>
                      <a:lnTo>
                        <a:pt x="349" y="1340"/>
                      </a:lnTo>
                      <a:lnTo>
                        <a:pt x="300" y="1383"/>
                      </a:lnTo>
                      <a:lnTo>
                        <a:pt x="280" y="1359"/>
                      </a:lnTo>
                      <a:lnTo>
                        <a:pt x="264" y="1301"/>
                      </a:lnTo>
                      <a:lnTo>
                        <a:pt x="216" y="1254"/>
                      </a:lnTo>
                      <a:lnTo>
                        <a:pt x="134" y="1200"/>
                      </a:lnTo>
                      <a:lnTo>
                        <a:pt x="82" y="1186"/>
                      </a:lnTo>
                      <a:lnTo>
                        <a:pt x="19" y="1186"/>
                      </a:lnTo>
                      <a:lnTo>
                        <a:pt x="19" y="1143"/>
                      </a:lnTo>
                      <a:lnTo>
                        <a:pt x="49" y="1094"/>
                      </a:lnTo>
                      <a:lnTo>
                        <a:pt x="76" y="941"/>
                      </a:lnTo>
                      <a:lnTo>
                        <a:pt x="85" y="778"/>
                      </a:lnTo>
                      <a:lnTo>
                        <a:pt x="82" y="634"/>
                      </a:lnTo>
                      <a:lnTo>
                        <a:pt x="76" y="451"/>
                      </a:lnTo>
                      <a:lnTo>
                        <a:pt x="59" y="293"/>
                      </a:lnTo>
                      <a:lnTo>
                        <a:pt x="24" y="177"/>
                      </a:lnTo>
                      <a:lnTo>
                        <a:pt x="0" y="72"/>
                      </a:lnTo>
                      <a:lnTo>
                        <a:pt x="7" y="34"/>
                      </a:lnTo>
                      <a:lnTo>
                        <a:pt x="34" y="0"/>
                      </a:lnTo>
                      <a:close/>
                    </a:path>
                  </a:pathLst>
                </a:custGeom>
                <a:gradFill rotWithShape="0">
                  <a:gsLst>
                    <a:gs pos="0">
                      <a:srgbClr val="750000"/>
                    </a:gs>
                    <a:gs pos="50000">
                      <a:srgbClr val="FF0000"/>
                    </a:gs>
                    <a:gs pos="100000">
                      <a:srgbClr val="750000"/>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solidFill>
                      <a:srgbClr val="1C1C1C"/>
                    </a:solidFill>
                    <a:cs typeface="2  Nazanin" pitchFamily="2" charset="-78"/>
                  </a:endParaRPr>
                </a:p>
              </p:txBody>
            </p:sp>
            <p:sp>
              <p:nvSpPr>
                <p:cNvPr id="50285" name="Freeform 151"/>
                <p:cNvSpPr>
                  <a:spLocks/>
                </p:cNvSpPr>
                <p:nvPr/>
              </p:nvSpPr>
              <p:spPr bwMode="auto">
                <a:xfrm>
                  <a:off x="2674" y="2362"/>
                  <a:ext cx="110" cy="416"/>
                </a:xfrm>
                <a:custGeom>
                  <a:avLst/>
                  <a:gdLst>
                    <a:gd name="T0" fmla="*/ 0 w 330"/>
                    <a:gd name="T1" fmla="*/ 99 h 1247"/>
                    <a:gd name="T2" fmla="*/ 0 w 330"/>
                    <a:gd name="T3" fmla="*/ 19 h 1247"/>
                    <a:gd name="T4" fmla="*/ 33 w 330"/>
                    <a:gd name="T5" fmla="*/ 0 h 1247"/>
                    <a:gd name="T6" fmla="*/ 86 w 330"/>
                    <a:gd name="T7" fmla="*/ 0 h 1247"/>
                    <a:gd name="T8" fmla="*/ 124 w 330"/>
                    <a:gd name="T9" fmla="*/ 46 h 1247"/>
                    <a:gd name="T10" fmla="*/ 132 w 330"/>
                    <a:gd name="T11" fmla="*/ 88 h 1247"/>
                    <a:gd name="T12" fmla="*/ 124 w 330"/>
                    <a:gd name="T13" fmla="*/ 179 h 1247"/>
                    <a:gd name="T14" fmla="*/ 99 w 330"/>
                    <a:gd name="T15" fmla="*/ 292 h 1247"/>
                    <a:gd name="T16" fmla="*/ 86 w 330"/>
                    <a:gd name="T17" fmla="*/ 467 h 1247"/>
                    <a:gd name="T18" fmla="*/ 80 w 330"/>
                    <a:gd name="T19" fmla="*/ 581 h 1247"/>
                    <a:gd name="T20" fmla="*/ 80 w 330"/>
                    <a:gd name="T21" fmla="*/ 600 h 1247"/>
                    <a:gd name="T22" fmla="*/ 91 w 330"/>
                    <a:gd name="T23" fmla="*/ 759 h 1247"/>
                    <a:gd name="T24" fmla="*/ 110 w 330"/>
                    <a:gd name="T25" fmla="*/ 850 h 1247"/>
                    <a:gd name="T26" fmla="*/ 124 w 330"/>
                    <a:gd name="T27" fmla="*/ 922 h 1247"/>
                    <a:gd name="T28" fmla="*/ 121 w 330"/>
                    <a:gd name="T29" fmla="*/ 952 h 1247"/>
                    <a:gd name="T30" fmla="*/ 171 w 330"/>
                    <a:gd name="T31" fmla="*/ 1035 h 1247"/>
                    <a:gd name="T32" fmla="*/ 223 w 330"/>
                    <a:gd name="T33" fmla="*/ 1088 h 1247"/>
                    <a:gd name="T34" fmla="*/ 281 w 330"/>
                    <a:gd name="T35" fmla="*/ 1137 h 1247"/>
                    <a:gd name="T36" fmla="*/ 330 w 330"/>
                    <a:gd name="T37" fmla="*/ 1161 h 1247"/>
                    <a:gd name="T38" fmla="*/ 330 w 330"/>
                    <a:gd name="T39" fmla="*/ 1202 h 1247"/>
                    <a:gd name="T40" fmla="*/ 303 w 330"/>
                    <a:gd name="T41" fmla="*/ 1236 h 1247"/>
                    <a:gd name="T42" fmla="*/ 239 w 330"/>
                    <a:gd name="T43" fmla="*/ 1247 h 1247"/>
                    <a:gd name="T44" fmla="*/ 193 w 330"/>
                    <a:gd name="T45" fmla="*/ 1225 h 1247"/>
                    <a:gd name="T46" fmla="*/ 193 w 330"/>
                    <a:gd name="T47" fmla="*/ 1194 h 1247"/>
                    <a:gd name="T48" fmla="*/ 155 w 330"/>
                    <a:gd name="T49" fmla="*/ 1088 h 1247"/>
                    <a:gd name="T50" fmla="*/ 91 w 330"/>
                    <a:gd name="T51" fmla="*/ 1032 h 1247"/>
                    <a:gd name="T52" fmla="*/ 45 w 330"/>
                    <a:gd name="T53" fmla="*/ 974 h 1247"/>
                    <a:gd name="T54" fmla="*/ 11 w 330"/>
                    <a:gd name="T55" fmla="*/ 944 h 1247"/>
                    <a:gd name="T56" fmla="*/ 22 w 330"/>
                    <a:gd name="T57" fmla="*/ 906 h 1247"/>
                    <a:gd name="T58" fmla="*/ 41 w 330"/>
                    <a:gd name="T59" fmla="*/ 804 h 1247"/>
                    <a:gd name="T60" fmla="*/ 41 w 330"/>
                    <a:gd name="T61" fmla="*/ 611 h 1247"/>
                    <a:gd name="T62" fmla="*/ 33 w 330"/>
                    <a:gd name="T63" fmla="*/ 474 h 1247"/>
                    <a:gd name="T64" fmla="*/ 33 w 330"/>
                    <a:gd name="T65" fmla="*/ 338 h 1247"/>
                    <a:gd name="T66" fmla="*/ 30 w 330"/>
                    <a:gd name="T67" fmla="*/ 190 h 1247"/>
                    <a:gd name="T68" fmla="*/ 0 w 330"/>
                    <a:gd name="T69" fmla="*/ 99 h 124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30"/>
                    <a:gd name="T106" fmla="*/ 0 h 1247"/>
                    <a:gd name="T107" fmla="*/ 330 w 330"/>
                    <a:gd name="T108" fmla="*/ 1247 h 124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30" h="1247">
                      <a:moveTo>
                        <a:pt x="0" y="99"/>
                      </a:moveTo>
                      <a:lnTo>
                        <a:pt x="0" y="19"/>
                      </a:lnTo>
                      <a:lnTo>
                        <a:pt x="33" y="0"/>
                      </a:lnTo>
                      <a:lnTo>
                        <a:pt x="86" y="0"/>
                      </a:lnTo>
                      <a:lnTo>
                        <a:pt x="124" y="46"/>
                      </a:lnTo>
                      <a:lnTo>
                        <a:pt x="132" y="88"/>
                      </a:lnTo>
                      <a:lnTo>
                        <a:pt x="124" y="179"/>
                      </a:lnTo>
                      <a:lnTo>
                        <a:pt x="99" y="292"/>
                      </a:lnTo>
                      <a:lnTo>
                        <a:pt x="86" y="467"/>
                      </a:lnTo>
                      <a:lnTo>
                        <a:pt x="80" y="581"/>
                      </a:lnTo>
                      <a:lnTo>
                        <a:pt x="80" y="600"/>
                      </a:lnTo>
                      <a:lnTo>
                        <a:pt x="91" y="759"/>
                      </a:lnTo>
                      <a:lnTo>
                        <a:pt x="110" y="850"/>
                      </a:lnTo>
                      <a:lnTo>
                        <a:pt x="124" y="922"/>
                      </a:lnTo>
                      <a:lnTo>
                        <a:pt x="121" y="952"/>
                      </a:lnTo>
                      <a:lnTo>
                        <a:pt x="171" y="1035"/>
                      </a:lnTo>
                      <a:lnTo>
                        <a:pt x="223" y="1088"/>
                      </a:lnTo>
                      <a:lnTo>
                        <a:pt x="281" y="1137"/>
                      </a:lnTo>
                      <a:lnTo>
                        <a:pt x="330" y="1161"/>
                      </a:lnTo>
                      <a:lnTo>
                        <a:pt x="330" y="1202"/>
                      </a:lnTo>
                      <a:lnTo>
                        <a:pt x="303" y="1236"/>
                      </a:lnTo>
                      <a:lnTo>
                        <a:pt x="239" y="1247"/>
                      </a:lnTo>
                      <a:lnTo>
                        <a:pt x="193" y="1225"/>
                      </a:lnTo>
                      <a:lnTo>
                        <a:pt x="193" y="1194"/>
                      </a:lnTo>
                      <a:lnTo>
                        <a:pt x="155" y="1088"/>
                      </a:lnTo>
                      <a:lnTo>
                        <a:pt x="91" y="1032"/>
                      </a:lnTo>
                      <a:lnTo>
                        <a:pt x="45" y="974"/>
                      </a:lnTo>
                      <a:lnTo>
                        <a:pt x="11" y="944"/>
                      </a:lnTo>
                      <a:lnTo>
                        <a:pt x="22" y="906"/>
                      </a:lnTo>
                      <a:lnTo>
                        <a:pt x="41" y="804"/>
                      </a:lnTo>
                      <a:lnTo>
                        <a:pt x="41" y="611"/>
                      </a:lnTo>
                      <a:lnTo>
                        <a:pt x="33" y="474"/>
                      </a:lnTo>
                      <a:lnTo>
                        <a:pt x="33" y="338"/>
                      </a:lnTo>
                      <a:lnTo>
                        <a:pt x="30" y="190"/>
                      </a:lnTo>
                      <a:lnTo>
                        <a:pt x="0" y="99"/>
                      </a:lnTo>
                      <a:close/>
                    </a:path>
                  </a:pathLst>
                </a:custGeom>
                <a:gradFill rotWithShape="0">
                  <a:gsLst>
                    <a:gs pos="0">
                      <a:srgbClr val="750000"/>
                    </a:gs>
                    <a:gs pos="50000">
                      <a:srgbClr val="FF0000"/>
                    </a:gs>
                    <a:gs pos="100000">
                      <a:srgbClr val="750000"/>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solidFill>
                      <a:srgbClr val="1C1C1C"/>
                    </a:solidFill>
                    <a:cs typeface="2  Nazanin" pitchFamily="2" charset="-78"/>
                  </a:endParaRPr>
                </a:p>
              </p:txBody>
            </p:sp>
          </p:grpSp>
          <p:grpSp>
            <p:nvGrpSpPr>
              <p:cNvPr id="21" name="Group 152"/>
              <p:cNvGrpSpPr>
                <a:grpSpLocks/>
              </p:cNvGrpSpPr>
              <p:nvPr/>
            </p:nvGrpSpPr>
            <p:grpSpPr bwMode="auto">
              <a:xfrm>
                <a:off x="1824" y="48"/>
                <a:ext cx="219" cy="1104"/>
                <a:chOff x="2538" y="1879"/>
                <a:chExt cx="246" cy="944"/>
              </a:xfrm>
            </p:grpSpPr>
            <p:sp>
              <p:nvSpPr>
                <p:cNvPr id="50274" name="Freeform 153"/>
                <p:cNvSpPr>
                  <a:spLocks/>
                </p:cNvSpPr>
                <p:nvPr/>
              </p:nvSpPr>
              <p:spPr bwMode="auto">
                <a:xfrm>
                  <a:off x="2611" y="1879"/>
                  <a:ext cx="159" cy="204"/>
                </a:xfrm>
                <a:custGeom>
                  <a:avLst/>
                  <a:gdLst>
                    <a:gd name="T0" fmla="*/ 0 w 477"/>
                    <a:gd name="T1" fmla="*/ 258 h 613"/>
                    <a:gd name="T2" fmla="*/ 35 w 477"/>
                    <a:gd name="T3" fmla="*/ 133 h 613"/>
                    <a:gd name="T4" fmla="*/ 80 w 477"/>
                    <a:gd name="T5" fmla="*/ 69 h 613"/>
                    <a:gd name="T6" fmla="*/ 137 w 477"/>
                    <a:gd name="T7" fmla="*/ 23 h 613"/>
                    <a:gd name="T8" fmla="*/ 194 w 477"/>
                    <a:gd name="T9" fmla="*/ 0 h 613"/>
                    <a:gd name="T10" fmla="*/ 270 w 477"/>
                    <a:gd name="T11" fmla="*/ 7 h 613"/>
                    <a:gd name="T12" fmla="*/ 319 w 477"/>
                    <a:gd name="T13" fmla="*/ 57 h 613"/>
                    <a:gd name="T14" fmla="*/ 364 w 477"/>
                    <a:gd name="T15" fmla="*/ 148 h 613"/>
                    <a:gd name="T16" fmla="*/ 383 w 477"/>
                    <a:gd name="T17" fmla="*/ 270 h 613"/>
                    <a:gd name="T18" fmla="*/ 383 w 477"/>
                    <a:gd name="T19" fmla="*/ 408 h 613"/>
                    <a:gd name="T20" fmla="*/ 474 w 477"/>
                    <a:gd name="T21" fmla="*/ 502 h 613"/>
                    <a:gd name="T22" fmla="*/ 477 w 477"/>
                    <a:gd name="T23" fmla="*/ 545 h 613"/>
                    <a:gd name="T24" fmla="*/ 463 w 477"/>
                    <a:gd name="T25" fmla="*/ 548 h 613"/>
                    <a:gd name="T26" fmla="*/ 375 w 477"/>
                    <a:gd name="T27" fmla="*/ 464 h 613"/>
                    <a:gd name="T28" fmla="*/ 349 w 477"/>
                    <a:gd name="T29" fmla="*/ 525 h 613"/>
                    <a:gd name="T30" fmla="*/ 296 w 477"/>
                    <a:gd name="T31" fmla="*/ 578 h 613"/>
                    <a:gd name="T32" fmla="*/ 247 w 477"/>
                    <a:gd name="T33" fmla="*/ 605 h 613"/>
                    <a:gd name="T34" fmla="*/ 167 w 477"/>
                    <a:gd name="T35" fmla="*/ 613 h 613"/>
                    <a:gd name="T36" fmla="*/ 65 w 477"/>
                    <a:gd name="T37" fmla="*/ 570 h 613"/>
                    <a:gd name="T38" fmla="*/ 19 w 477"/>
                    <a:gd name="T39" fmla="*/ 479 h 613"/>
                    <a:gd name="T40" fmla="*/ 0 w 477"/>
                    <a:gd name="T41" fmla="*/ 389 h 613"/>
                    <a:gd name="T42" fmla="*/ 0 w 477"/>
                    <a:gd name="T43" fmla="*/ 258 h 61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77"/>
                    <a:gd name="T67" fmla="*/ 0 h 613"/>
                    <a:gd name="T68" fmla="*/ 477 w 477"/>
                    <a:gd name="T69" fmla="*/ 613 h 61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77" h="613">
                      <a:moveTo>
                        <a:pt x="0" y="258"/>
                      </a:moveTo>
                      <a:lnTo>
                        <a:pt x="35" y="133"/>
                      </a:lnTo>
                      <a:lnTo>
                        <a:pt x="80" y="69"/>
                      </a:lnTo>
                      <a:lnTo>
                        <a:pt x="137" y="23"/>
                      </a:lnTo>
                      <a:lnTo>
                        <a:pt x="194" y="0"/>
                      </a:lnTo>
                      <a:lnTo>
                        <a:pt x="270" y="7"/>
                      </a:lnTo>
                      <a:lnTo>
                        <a:pt x="319" y="57"/>
                      </a:lnTo>
                      <a:lnTo>
                        <a:pt x="364" y="148"/>
                      </a:lnTo>
                      <a:lnTo>
                        <a:pt x="383" y="270"/>
                      </a:lnTo>
                      <a:lnTo>
                        <a:pt x="383" y="408"/>
                      </a:lnTo>
                      <a:lnTo>
                        <a:pt x="474" y="502"/>
                      </a:lnTo>
                      <a:lnTo>
                        <a:pt x="477" y="545"/>
                      </a:lnTo>
                      <a:lnTo>
                        <a:pt x="463" y="548"/>
                      </a:lnTo>
                      <a:lnTo>
                        <a:pt x="375" y="464"/>
                      </a:lnTo>
                      <a:lnTo>
                        <a:pt x="349" y="525"/>
                      </a:lnTo>
                      <a:lnTo>
                        <a:pt x="296" y="578"/>
                      </a:lnTo>
                      <a:lnTo>
                        <a:pt x="247" y="605"/>
                      </a:lnTo>
                      <a:lnTo>
                        <a:pt x="167" y="613"/>
                      </a:lnTo>
                      <a:lnTo>
                        <a:pt x="65" y="570"/>
                      </a:lnTo>
                      <a:lnTo>
                        <a:pt x="19" y="479"/>
                      </a:lnTo>
                      <a:lnTo>
                        <a:pt x="0" y="389"/>
                      </a:lnTo>
                      <a:lnTo>
                        <a:pt x="0" y="258"/>
                      </a:lnTo>
                      <a:close/>
                    </a:path>
                  </a:pathLst>
                </a:custGeom>
                <a:gradFill rotWithShape="0">
                  <a:gsLst>
                    <a:gs pos="0">
                      <a:srgbClr val="000000"/>
                    </a:gs>
                    <a:gs pos="50000">
                      <a:srgbClr val="000000"/>
                    </a:gs>
                    <a:gs pos="100000">
                      <a:srgbClr val="000000"/>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solidFill>
                      <a:srgbClr val="1C1C1C"/>
                    </a:solidFill>
                    <a:cs typeface="2  Nazanin" pitchFamily="2" charset="-78"/>
                  </a:endParaRPr>
                </a:p>
              </p:txBody>
            </p:sp>
            <p:sp>
              <p:nvSpPr>
                <p:cNvPr id="50275" name="Freeform 154"/>
                <p:cNvSpPr>
                  <a:spLocks/>
                </p:cNvSpPr>
                <p:nvPr/>
              </p:nvSpPr>
              <p:spPr bwMode="auto">
                <a:xfrm>
                  <a:off x="2594" y="2098"/>
                  <a:ext cx="142" cy="329"/>
                </a:xfrm>
                <a:custGeom>
                  <a:avLst/>
                  <a:gdLst>
                    <a:gd name="T0" fmla="*/ 62 w 426"/>
                    <a:gd name="T1" fmla="*/ 64 h 987"/>
                    <a:gd name="T2" fmla="*/ 115 w 426"/>
                    <a:gd name="T3" fmla="*/ 22 h 987"/>
                    <a:gd name="T4" fmla="*/ 176 w 426"/>
                    <a:gd name="T5" fmla="*/ 7 h 987"/>
                    <a:gd name="T6" fmla="*/ 233 w 426"/>
                    <a:gd name="T7" fmla="*/ 0 h 987"/>
                    <a:gd name="T8" fmla="*/ 309 w 426"/>
                    <a:gd name="T9" fmla="*/ 11 h 987"/>
                    <a:gd name="T10" fmla="*/ 393 w 426"/>
                    <a:gd name="T11" fmla="*/ 64 h 987"/>
                    <a:gd name="T12" fmla="*/ 426 w 426"/>
                    <a:gd name="T13" fmla="*/ 158 h 987"/>
                    <a:gd name="T14" fmla="*/ 426 w 426"/>
                    <a:gd name="T15" fmla="*/ 303 h 987"/>
                    <a:gd name="T16" fmla="*/ 423 w 426"/>
                    <a:gd name="T17" fmla="*/ 440 h 987"/>
                    <a:gd name="T18" fmla="*/ 381 w 426"/>
                    <a:gd name="T19" fmla="*/ 649 h 987"/>
                    <a:gd name="T20" fmla="*/ 346 w 426"/>
                    <a:gd name="T21" fmla="*/ 819 h 987"/>
                    <a:gd name="T22" fmla="*/ 309 w 426"/>
                    <a:gd name="T23" fmla="*/ 929 h 987"/>
                    <a:gd name="T24" fmla="*/ 230 w 426"/>
                    <a:gd name="T25" fmla="*/ 987 h 987"/>
                    <a:gd name="T26" fmla="*/ 115 w 426"/>
                    <a:gd name="T27" fmla="*/ 974 h 987"/>
                    <a:gd name="T28" fmla="*/ 58 w 426"/>
                    <a:gd name="T29" fmla="*/ 888 h 987"/>
                    <a:gd name="T30" fmla="*/ 24 w 426"/>
                    <a:gd name="T31" fmla="*/ 759 h 987"/>
                    <a:gd name="T32" fmla="*/ 5 w 426"/>
                    <a:gd name="T33" fmla="*/ 614 h 987"/>
                    <a:gd name="T34" fmla="*/ 0 w 426"/>
                    <a:gd name="T35" fmla="*/ 397 h 987"/>
                    <a:gd name="T36" fmla="*/ 16 w 426"/>
                    <a:gd name="T37" fmla="*/ 246 h 987"/>
                    <a:gd name="T38" fmla="*/ 39 w 426"/>
                    <a:gd name="T39" fmla="*/ 110 h 987"/>
                    <a:gd name="T40" fmla="*/ 62 w 426"/>
                    <a:gd name="T41" fmla="*/ 64 h 98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26"/>
                    <a:gd name="T64" fmla="*/ 0 h 987"/>
                    <a:gd name="T65" fmla="*/ 426 w 426"/>
                    <a:gd name="T66" fmla="*/ 987 h 98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26" h="987">
                      <a:moveTo>
                        <a:pt x="62" y="64"/>
                      </a:moveTo>
                      <a:lnTo>
                        <a:pt x="115" y="22"/>
                      </a:lnTo>
                      <a:lnTo>
                        <a:pt x="176" y="7"/>
                      </a:lnTo>
                      <a:lnTo>
                        <a:pt x="233" y="0"/>
                      </a:lnTo>
                      <a:lnTo>
                        <a:pt x="309" y="11"/>
                      </a:lnTo>
                      <a:lnTo>
                        <a:pt x="393" y="64"/>
                      </a:lnTo>
                      <a:lnTo>
                        <a:pt x="426" y="158"/>
                      </a:lnTo>
                      <a:lnTo>
                        <a:pt x="426" y="303"/>
                      </a:lnTo>
                      <a:lnTo>
                        <a:pt x="423" y="440"/>
                      </a:lnTo>
                      <a:lnTo>
                        <a:pt x="381" y="649"/>
                      </a:lnTo>
                      <a:lnTo>
                        <a:pt x="346" y="819"/>
                      </a:lnTo>
                      <a:lnTo>
                        <a:pt x="309" y="929"/>
                      </a:lnTo>
                      <a:lnTo>
                        <a:pt x="230" y="987"/>
                      </a:lnTo>
                      <a:lnTo>
                        <a:pt x="115" y="974"/>
                      </a:lnTo>
                      <a:lnTo>
                        <a:pt x="58" y="888"/>
                      </a:lnTo>
                      <a:lnTo>
                        <a:pt x="24" y="759"/>
                      </a:lnTo>
                      <a:lnTo>
                        <a:pt x="5" y="614"/>
                      </a:lnTo>
                      <a:lnTo>
                        <a:pt x="0" y="397"/>
                      </a:lnTo>
                      <a:lnTo>
                        <a:pt x="16" y="246"/>
                      </a:lnTo>
                      <a:lnTo>
                        <a:pt x="39" y="110"/>
                      </a:lnTo>
                      <a:lnTo>
                        <a:pt x="62" y="64"/>
                      </a:lnTo>
                      <a:close/>
                    </a:path>
                  </a:pathLst>
                </a:custGeom>
                <a:gradFill rotWithShape="0">
                  <a:gsLst>
                    <a:gs pos="0">
                      <a:srgbClr val="000000"/>
                    </a:gs>
                    <a:gs pos="50000">
                      <a:srgbClr val="000000"/>
                    </a:gs>
                    <a:gs pos="100000">
                      <a:srgbClr val="000000"/>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solidFill>
                      <a:srgbClr val="1C1C1C"/>
                    </a:solidFill>
                    <a:cs typeface="2  Nazanin" pitchFamily="2" charset="-78"/>
                  </a:endParaRPr>
                </a:p>
              </p:txBody>
            </p:sp>
            <p:sp>
              <p:nvSpPr>
                <p:cNvPr id="50276" name="Freeform 155"/>
                <p:cNvSpPr>
                  <a:spLocks/>
                </p:cNvSpPr>
                <p:nvPr/>
              </p:nvSpPr>
              <p:spPr bwMode="auto">
                <a:xfrm>
                  <a:off x="2538" y="2098"/>
                  <a:ext cx="83" cy="405"/>
                </a:xfrm>
                <a:custGeom>
                  <a:avLst/>
                  <a:gdLst>
                    <a:gd name="T0" fmla="*/ 171 w 250"/>
                    <a:gd name="T1" fmla="*/ 8 h 1214"/>
                    <a:gd name="T2" fmla="*/ 231 w 250"/>
                    <a:gd name="T3" fmla="*/ 0 h 1214"/>
                    <a:gd name="T4" fmla="*/ 250 w 250"/>
                    <a:gd name="T5" fmla="*/ 54 h 1214"/>
                    <a:gd name="T6" fmla="*/ 219 w 250"/>
                    <a:gd name="T7" fmla="*/ 122 h 1214"/>
                    <a:gd name="T8" fmla="*/ 174 w 250"/>
                    <a:gd name="T9" fmla="*/ 159 h 1214"/>
                    <a:gd name="T10" fmla="*/ 136 w 250"/>
                    <a:gd name="T11" fmla="*/ 250 h 1214"/>
                    <a:gd name="T12" fmla="*/ 91 w 250"/>
                    <a:gd name="T13" fmla="*/ 373 h 1214"/>
                    <a:gd name="T14" fmla="*/ 72 w 250"/>
                    <a:gd name="T15" fmla="*/ 486 h 1214"/>
                    <a:gd name="T16" fmla="*/ 60 w 250"/>
                    <a:gd name="T17" fmla="*/ 679 h 1214"/>
                    <a:gd name="T18" fmla="*/ 72 w 250"/>
                    <a:gd name="T19" fmla="*/ 861 h 1214"/>
                    <a:gd name="T20" fmla="*/ 94 w 250"/>
                    <a:gd name="T21" fmla="*/ 945 h 1214"/>
                    <a:gd name="T22" fmla="*/ 78 w 250"/>
                    <a:gd name="T23" fmla="*/ 1036 h 1214"/>
                    <a:gd name="T24" fmla="*/ 60 w 250"/>
                    <a:gd name="T25" fmla="*/ 1104 h 1214"/>
                    <a:gd name="T26" fmla="*/ 67 w 250"/>
                    <a:gd name="T27" fmla="*/ 1214 h 1214"/>
                    <a:gd name="T28" fmla="*/ 37 w 250"/>
                    <a:gd name="T29" fmla="*/ 1206 h 1214"/>
                    <a:gd name="T30" fmla="*/ 11 w 250"/>
                    <a:gd name="T31" fmla="*/ 1116 h 1214"/>
                    <a:gd name="T32" fmla="*/ 0 w 250"/>
                    <a:gd name="T33" fmla="*/ 1036 h 1214"/>
                    <a:gd name="T34" fmla="*/ 33 w 250"/>
                    <a:gd name="T35" fmla="*/ 929 h 1214"/>
                    <a:gd name="T36" fmla="*/ 22 w 250"/>
                    <a:gd name="T37" fmla="*/ 830 h 1214"/>
                    <a:gd name="T38" fmla="*/ 11 w 250"/>
                    <a:gd name="T39" fmla="*/ 671 h 1214"/>
                    <a:gd name="T40" fmla="*/ 11 w 250"/>
                    <a:gd name="T41" fmla="*/ 478 h 1214"/>
                    <a:gd name="T42" fmla="*/ 33 w 250"/>
                    <a:gd name="T43" fmla="*/ 274 h 1214"/>
                    <a:gd name="T44" fmla="*/ 72 w 250"/>
                    <a:gd name="T45" fmla="*/ 122 h 1214"/>
                    <a:gd name="T46" fmla="*/ 113 w 250"/>
                    <a:gd name="T47" fmla="*/ 43 h 1214"/>
                    <a:gd name="T48" fmla="*/ 171 w 250"/>
                    <a:gd name="T49" fmla="*/ 8 h 121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50"/>
                    <a:gd name="T76" fmla="*/ 0 h 1214"/>
                    <a:gd name="T77" fmla="*/ 250 w 250"/>
                    <a:gd name="T78" fmla="*/ 1214 h 121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50" h="1214">
                      <a:moveTo>
                        <a:pt x="171" y="8"/>
                      </a:moveTo>
                      <a:lnTo>
                        <a:pt x="231" y="0"/>
                      </a:lnTo>
                      <a:lnTo>
                        <a:pt x="250" y="54"/>
                      </a:lnTo>
                      <a:lnTo>
                        <a:pt x="219" y="122"/>
                      </a:lnTo>
                      <a:lnTo>
                        <a:pt x="174" y="159"/>
                      </a:lnTo>
                      <a:lnTo>
                        <a:pt x="136" y="250"/>
                      </a:lnTo>
                      <a:lnTo>
                        <a:pt x="91" y="373"/>
                      </a:lnTo>
                      <a:lnTo>
                        <a:pt x="72" y="486"/>
                      </a:lnTo>
                      <a:lnTo>
                        <a:pt x="60" y="679"/>
                      </a:lnTo>
                      <a:lnTo>
                        <a:pt x="72" y="861"/>
                      </a:lnTo>
                      <a:lnTo>
                        <a:pt x="94" y="945"/>
                      </a:lnTo>
                      <a:lnTo>
                        <a:pt x="78" y="1036"/>
                      </a:lnTo>
                      <a:lnTo>
                        <a:pt x="60" y="1104"/>
                      </a:lnTo>
                      <a:lnTo>
                        <a:pt x="67" y="1214"/>
                      </a:lnTo>
                      <a:lnTo>
                        <a:pt x="37" y="1206"/>
                      </a:lnTo>
                      <a:lnTo>
                        <a:pt x="11" y="1116"/>
                      </a:lnTo>
                      <a:lnTo>
                        <a:pt x="0" y="1036"/>
                      </a:lnTo>
                      <a:lnTo>
                        <a:pt x="33" y="929"/>
                      </a:lnTo>
                      <a:lnTo>
                        <a:pt x="22" y="830"/>
                      </a:lnTo>
                      <a:lnTo>
                        <a:pt x="11" y="671"/>
                      </a:lnTo>
                      <a:lnTo>
                        <a:pt x="11" y="478"/>
                      </a:lnTo>
                      <a:lnTo>
                        <a:pt x="33" y="274"/>
                      </a:lnTo>
                      <a:lnTo>
                        <a:pt x="72" y="122"/>
                      </a:lnTo>
                      <a:lnTo>
                        <a:pt x="113" y="43"/>
                      </a:lnTo>
                      <a:lnTo>
                        <a:pt x="171" y="8"/>
                      </a:lnTo>
                      <a:close/>
                    </a:path>
                  </a:pathLst>
                </a:custGeom>
                <a:gradFill rotWithShape="0">
                  <a:gsLst>
                    <a:gs pos="0">
                      <a:srgbClr val="000000"/>
                    </a:gs>
                    <a:gs pos="50000">
                      <a:srgbClr val="000000"/>
                    </a:gs>
                    <a:gs pos="100000">
                      <a:srgbClr val="000000"/>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solidFill>
                      <a:srgbClr val="1C1C1C"/>
                    </a:solidFill>
                    <a:cs typeface="2  Nazanin" pitchFamily="2" charset="-78"/>
                  </a:endParaRPr>
                </a:p>
              </p:txBody>
            </p:sp>
            <p:sp>
              <p:nvSpPr>
                <p:cNvPr id="50277" name="Freeform 156"/>
                <p:cNvSpPr>
                  <a:spLocks/>
                </p:cNvSpPr>
                <p:nvPr/>
              </p:nvSpPr>
              <p:spPr bwMode="auto">
                <a:xfrm>
                  <a:off x="2720" y="2108"/>
                  <a:ext cx="53" cy="385"/>
                </a:xfrm>
                <a:custGeom>
                  <a:avLst/>
                  <a:gdLst>
                    <a:gd name="T0" fmla="*/ 3 w 159"/>
                    <a:gd name="T1" fmla="*/ 4 h 1154"/>
                    <a:gd name="T2" fmla="*/ 68 w 159"/>
                    <a:gd name="T3" fmla="*/ 0 h 1154"/>
                    <a:gd name="T4" fmla="*/ 113 w 159"/>
                    <a:gd name="T5" fmla="*/ 91 h 1154"/>
                    <a:gd name="T6" fmla="*/ 159 w 159"/>
                    <a:gd name="T7" fmla="*/ 342 h 1154"/>
                    <a:gd name="T8" fmla="*/ 159 w 159"/>
                    <a:gd name="T9" fmla="*/ 630 h 1154"/>
                    <a:gd name="T10" fmla="*/ 137 w 159"/>
                    <a:gd name="T11" fmla="*/ 877 h 1154"/>
                    <a:gd name="T12" fmla="*/ 159 w 159"/>
                    <a:gd name="T13" fmla="*/ 961 h 1154"/>
                    <a:gd name="T14" fmla="*/ 159 w 159"/>
                    <a:gd name="T15" fmla="*/ 1074 h 1154"/>
                    <a:gd name="T16" fmla="*/ 137 w 159"/>
                    <a:gd name="T17" fmla="*/ 1154 h 1154"/>
                    <a:gd name="T18" fmla="*/ 107 w 159"/>
                    <a:gd name="T19" fmla="*/ 1082 h 1154"/>
                    <a:gd name="T20" fmla="*/ 91 w 159"/>
                    <a:gd name="T21" fmla="*/ 972 h 1154"/>
                    <a:gd name="T22" fmla="*/ 57 w 159"/>
                    <a:gd name="T23" fmla="*/ 888 h 1154"/>
                    <a:gd name="T24" fmla="*/ 95 w 159"/>
                    <a:gd name="T25" fmla="*/ 813 h 1154"/>
                    <a:gd name="T26" fmla="*/ 118 w 159"/>
                    <a:gd name="T27" fmla="*/ 630 h 1154"/>
                    <a:gd name="T28" fmla="*/ 118 w 159"/>
                    <a:gd name="T29" fmla="*/ 459 h 1154"/>
                    <a:gd name="T30" fmla="*/ 95 w 159"/>
                    <a:gd name="T31" fmla="*/ 289 h 1154"/>
                    <a:gd name="T32" fmla="*/ 49 w 159"/>
                    <a:gd name="T33" fmla="*/ 163 h 1154"/>
                    <a:gd name="T34" fmla="*/ 0 w 159"/>
                    <a:gd name="T35" fmla="*/ 102 h 1154"/>
                    <a:gd name="T36" fmla="*/ 3 w 159"/>
                    <a:gd name="T37" fmla="*/ 4 h 115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59"/>
                    <a:gd name="T58" fmla="*/ 0 h 1154"/>
                    <a:gd name="T59" fmla="*/ 159 w 159"/>
                    <a:gd name="T60" fmla="*/ 1154 h 115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59" h="1154">
                      <a:moveTo>
                        <a:pt x="3" y="4"/>
                      </a:moveTo>
                      <a:lnTo>
                        <a:pt x="68" y="0"/>
                      </a:lnTo>
                      <a:lnTo>
                        <a:pt x="113" y="91"/>
                      </a:lnTo>
                      <a:lnTo>
                        <a:pt x="159" y="342"/>
                      </a:lnTo>
                      <a:lnTo>
                        <a:pt x="159" y="630"/>
                      </a:lnTo>
                      <a:lnTo>
                        <a:pt x="137" y="877"/>
                      </a:lnTo>
                      <a:lnTo>
                        <a:pt x="159" y="961"/>
                      </a:lnTo>
                      <a:lnTo>
                        <a:pt x="159" y="1074"/>
                      </a:lnTo>
                      <a:lnTo>
                        <a:pt x="137" y="1154"/>
                      </a:lnTo>
                      <a:lnTo>
                        <a:pt x="107" y="1082"/>
                      </a:lnTo>
                      <a:lnTo>
                        <a:pt x="91" y="972"/>
                      </a:lnTo>
                      <a:lnTo>
                        <a:pt x="57" y="888"/>
                      </a:lnTo>
                      <a:lnTo>
                        <a:pt x="95" y="813"/>
                      </a:lnTo>
                      <a:lnTo>
                        <a:pt x="118" y="630"/>
                      </a:lnTo>
                      <a:lnTo>
                        <a:pt x="118" y="459"/>
                      </a:lnTo>
                      <a:lnTo>
                        <a:pt x="95" y="289"/>
                      </a:lnTo>
                      <a:lnTo>
                        <a:pt x="49" y="163"/>
                      </a:lnTo>
                      <a:lnTo>
                        <a:pt x="0" y="102"/>
                      </a:lnTo>
                      <a:lnTo>
                        <a:pt x="3" y="4"/>
                      </a:lnTo>
                      <a:close/>
                    </a:path>
                  </a:pathLst>
                </a:custGeom>
                <a:gradFill rotWithShape="0">
                  <a:gsLst>
                    <a:gs pos="0">
                      <a:srgbClr val="000000"/>
                    </a:gs>
                    <a:gs pos="50000">
                      <a:srgbClr val="000000"/>
                    </a:gs>
                    <a:gs pos="100000">
                      <a:srgbClr val="000000"/>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solidFill>
                      <a:srgbClr val="1C1C1C"/>
                    </a:solidFill>
                    <a:cs typeface="2  Nazanin" pitchFamily="2" charset="-78"/>
                  </a:endParaRPr>
                </a:p>
              </p:txBody>
            </p:sp>
            <p:sp>
              <p:nvSpPr>
                <p:cNvPr id="50278" name="Freeform 157"/>
                <p:cNvSpPr>
                  <a:spLocks/>
                </p:cNvSpPr>
                <p:nvPr/>
              </p:nvSpPr>
              <p:spPr bwMode="auto">
                <a:xfrm>
                  <a:off x="2595" y="2362"/>
                  <a:ext cx="119" cy="461"/>
                </a:xfrm>
                <a:custGeom>
                  <a:avLst/>
                  <a:gdLst>
                    <a:gd name="T0" fmla="*/ 34 w 358"/>
                    <a:gd name="T1" fmla="*/ 0 h 1383"/>
                    <a:gd name="T2" fmla="*/ 76 w 358"/>
                    <a:gd name="T3" fmla="*/ 57 h 1383"/>
                    <a:gd name="T4" fmla="*/ 93 w 358"/>
                    <a:gd name="T5" fmla="*/ 116 h 1383"/>
                    <a:gd name="T6" fmla="*/ 110 w 358"/>
                    <a:gd name="T7" fmla="*/ 317 h 1383"/>
                    <a:gd name="T8" fmla="*/ 118 w 358"/>
                    <a:gd name="T9" fmla="*/ 451 h 1383"/>
                    <a:gd name="T10" fmla="*/ 118 w 358"/>
                    <a:gd name="T11" fmla="*/ 681 h 1383"/>
                    <a:gd name="T12" fmla="*/ 115 w 358"/>
                    <a:gd name="T13" fmla="*/ 898 h 1383"/>
                    <a:gd name="T14" fmla="*/ 98 w 358"/>
                    <a:gd name="T15" fmla="*/ 1071 h 1383"/>
                    <a:gd name="T16" fmla="*/ 85 w 358"/>
                    <a:gd name="T17" fmla="*/ 1124 h 1383"/>
                    <a:gd name="T18" fmla="*/ 173 w 358"/>
                    <a:gd name="T19" fmla="*/ 1153 h 1383"/>
                    <a:gd name="T20" fmla="*/ 247 w 358"/>
                    <a:gd name="T21" fmla="*/ 1186 h 1383"/>
                    <a:gd name="T22" fmla="*/ 347 w 358"/>
                    <a:gd name="T23" fmla="*/ 1258 h 1383"/>
                    <a:gd name="T24" fmla="*/ 358 w 358"/>
                    <a:gd name="T25" fmla="*/ 1286 h 1383"/>
                    <a:gd name="T26" fmla="*/ 349 w 358"/>
                    <a:gd name="T27" fmla="*/ 1340 h 1383"/>
                    <a:gd name="T28" fmla="*/ 300 w 358"/>
                    <a:gd name="T29" fmla="*/ 1383 h 1383"/>
                    <a:gd name="T30" fmla="*/ 280 w 358"/>
                    <a:gd name="T31" fmla="*/ 1359 h 1383"/>
                    <a:gd name="T32" fmla="*/ 264 w 358"/>
                    <a:gd name="T33" fmla="*/ 1301 h 1383"/>
                    <a:gd name="T34" fmla="*/ 216 w 358"/>
                    <a:gd name="T35" fmla="*/ 1254 h 1383"/>
                    <a:gd name="T36" fmla="*/ 134 w 358"/>
                    <a:gd name="T37" fmla="*/ 1200 h 1383"/>
                    <a:gd name="T38" fmla="*/ 82 w 358"/>
                    <a:gd name="T39" fmla="*/ 1186 h 1383"/>
                    <a:gd name="T40" fmla="*/ 19 w 358"/>
                    <a:gd name="T41" fmla="*/ 1186 h 1383"/>
                    <a:gd name="T42" fmla="*/ 19 w 358"/>
                    <a:gd name="T43" fmla="*/ 1143 h 1383"/>
                    <a:gd name="T44" fmla="*/ 49 w 358"/>
                    <a:gd name="T45" fmla="*/ 1094 h 1383"/>
                    <a:gd name="T46" fmla="*/ 76 w 358"/>
                    <a:gd name="T47" fmla="*/ 941 h 1383"/>
                    <a:gd name="T48" fmla="*/ 85 w 358"/>
                    <a:gd name="T49" fmla="*/ 778 h 1383"/>
                    <a:gd name="T50" fmla="*/ 82 w 358"/>
                    <a:gd name="T51" fmla="*/ 634 h 1383"/>
                    <a:gd name="T52" fmla="*/ 76 w 358"/>
                    <a:gd name="T53" fmla="*/ 451 h 1383"/>
                    <a:gd name="T54" fmla="*/ 59 w 358"/>
                    <a:gd name="T55" fmla="*/ 293 h 1383"/>
                    <a:gd name="T56" fmla="*/ 24 w 358"/>
                    <a:gd name="T57" fmla="*/ 177 h 1383"/>
                    <a:gd name="T58" fmla="*/ 0 w 358"/>
                    <a:gd name="T59" fmla="*/ 72 h 1383"/>
                    <a:gd name="T60" fmla="*/ 7 w 358"/>
                    <a:gd name="T61" fmla="*/ 34 h 1383"/>
                    <a:gd name="T62" fmla="*/ 34 w 358"/>
                    <a:gd name="T63" fmla="*/ 0 h 138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58"/>
                    <a:gd name="T97" fmla="*/ 0 h 1383"/>
                    <a:gd name="T98" fmla="*/ 358 w 358"/>
                    <a:gd name="T99" fmla="*/ 1383 h 138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58" h="1383">
                      <a:moveTo>
                        <a:pt x="34" y="0"/>
                      </a:moveTo>
                      <a:lnTo>
                        <a:pt x="76" y="57"/>
                      </a:lnTo>
                      <a:lnTo>
                        <a:pt x="93" y="116"/>
                      </a:lnTo>
                      <a:lnTo>
                        <a:pt x="110" y="317"/>
                      </a:lnTo>
                      <a:lnTo>
                        <a:pt x="118" y="451"/>
                      </a:lnTo>
                      <a:lnTo>
                        <a:pt x="118" y="681"/>
                      </a:lnTo>
                      <a:lnTo>
                        <a:pt x="115" y="898"/>
                      </a:lnTo>
                      <a:lnTo>
                        <a:pt x="98" y="1071"/>
                      </a:lnTo>
                      <a:lnTo>
                        <a:pt x="85" y="1124"/>
                      </a:lnTo>
                      <a:lnTo>
                        <a:pt x="173" y="1153"/>
                      </a:lnTo>
                      <a:lnTo>
                        <a:pt x="247" y="1186"/>
                      </a:lnTo>
                      <a:lnTo>
                        <a:pt x="347" y="1258"/>
                      </a:lnTo>
                      <a:lnTo>
                        <a:pt x="358" y="1286"/>
                      </a:lnTo>
                      <a:lnTo>
                        <a:pt x="349" y="1340"/>
                      </a:lnTo>
                      <a:lnTo>
                        <a:pt x="300" y="1383"/>
                      </a:lnTo>
                      <a:lnTo>
                        <a:pt x="280" y="1359"/>
                      </a:lnTo>
                      <a:lnTo>
                        <a:pt x="264" y="1301"/>
                      </a:lnTo>
                      <a:lnTo>
                        <a:pt x="216" y="1254"/>
                      </a:lnTo>
                      <a:lnTo>
                        <a:pt x="134" y="1200"/>
                      </a:lnTo>
                      <a:lnTo>
                        <a:pt x="82" y="1186"/>
                      </a:lnTo>
                      <a:lnTo>
                        <a:pt x="19" y="1186"/>
                      </a:lnTo>
                      <a:lnTo>
                        <a:pt x="19" y="1143"/>
                      </a:lnTo>
                      <a:lnTo>
                        <a:pt x="49" y="1094"/>
                      </a:lnTo>
                      <a:lnTo>
                        <a:pt x="76" y="941"/>
                      </a:lnTo>
                      <a:lnTo>
                        <a:pt x="85" y="778"/>
                      </a:lnTo>
                      <a:lnTo>
                        <a:pt x="82" y="634"/>
                      </a:lnTo>
                      <a:lnTo>
                        <a:pt x="76" y="451"/>
                      </a:lnTo>
                      <a:lnTo>
                        <a:pt x="59" y="293"/>
                      </a:lnTo>
                      <a:lnTo>
                        <a:pt x="24" y="177"/>
                      </a:lnTo>
                      <a:lnTo>
                        <a:pt x="0" y="72"/>
                      </a:lnTo>
                      <a:lnTo>
                        <a:pt x="7" y="34"/>
                      </a:lnTo>
                      <a:lnTo>
                        <a:pt x="34" y="0"/>
                      </a:lnTo>
                      <a:close/>
                    </a:path>
                  </a:pathLst>
                </a:custGeom>
                <a:gradFill rotWithShape="0">
                  <a:gsLst>
                    <a:gs pos="0">
                      <a:srgbClr val="000000"/>
                    </a:gs>
                    <a:gs pos="50000">
                      <a:srgbClr val="000000"/>
                    </a:gs>
                    <a:gs pos="100000">
                      <a:srgbClr val="000000"/>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solidFill>
                      <a:srgbClr val="1C1C1C"/>
                    </a:solidFill>
                    <a:cs typeface="2  Nazanin" pitchFamily="2" charset="-78"/>
                  </a:endParaRPr>
                </a:p>
              </p:txBody>
            </p:sp>
            <p:sp>
              <p:nvSpPr>
                <p:cNvPr id="50279" name="Freeform 158"/>
                <p:cNvSpPr>
                  <a:spLocks/>
                </p:cNvSpPr>
                <p:nvPr/>
              </p:nvSpPr>
              <p:spPr bwMode="auto">
                <a:xfrm>
                  <a:off x="2674" y="2362"/>
                  <a:ext cx="110" cy="416"/>
                </a:xfrm>
                <a:custGeom>
                  <a:avLst/>
                  <a:gdLst>
                    <a:gd name="T0" fmla="*/ 0 w 330"/>
                    <a:gd name="T1" fmla="*/ 99 h 1247"/>
                    <a:gd name="T2" fmla="*/ 0 w 330"/>
                    <a:gd name="T3" fmla="*/ 19 h 1247"/>
                    <a:gd name="T4" fmla="*/ 33 w 330"/>
                    <a:gd name="T5" fmla="*/ 0 h 1247"/>
                    <a:gd name="T6" fmla="*/ 86 w 330"/>
                    <a:gd name="T7" fmla="*/ 0 h 1247"/>
                    <a:gd name="T8" fmla="*/ 124 w 330"/>
                    <a:gd name="T9" fmla="*/ 46 h 1247"/>
                    <a:gd name="T10" fmla="*/ 132 w 330"/>
                    <a:gd name="T11" fmla="*/ 88 h 1247"/>
                    <a:gd name="T12" fmla="*/ 124 w 330"/>
                    <a:gd name="T13" fmla="*/ 179 h 1247"/>
                    <a:gd name="T14" fmla="*/ 99 w 330"/>
                    <a:gd name="T15" fmla="*/ 292 h 1247"/>
                    <a:gd name="T16" fmla="*/ 86 w 330"/>
                    <a:gd name="T17" fmla="*/ 467 h 1247"/>
                    <a:gd name="T18" fmla="*/ 80 w 330"/>
                    <a:gd name="T19" fmla="*/ 581 h 1247"/>
                    <a:gd name="T20" fmla="*/ 80 w 330"/>
                    <a:gd name="T21" fmla="*/ 600 h 1247"/>
                    <a:gd name="T22" fmla="*/ 91 w 330"/>
                    <a:gd name="T23" fmla="*/ 759 h 1247"/>
                    <a:gd name="T24" fmla="*/ 110 w 330"/>
                    <a:gd name="T25" fmla="*/ 850 h 1247"/>
                    <a:gd name="T26" fmla="*/ 124 w 330"/>
                    <a:gd name="T27" fmla="*/ 922 h 1247"/>
                    <a:gd name="T28" fmla="*/ 121 w 330"/>
                    <a:gd name="T29" fmla="*/ 952 h 1247"/>
                    <a:gd name="T30" fmla="*/ 171 w 330"/>
                    <a:gd name="T31" fmla="*/ 1035 h 1247"/>
                    <a:gd name="T32" fmla="*/ 223 w 330"/>
                    <a:gd name="T33" fmla="*/ 1088 h 1247"/>
                    <a:gd name="T34" fmla="*/ 281 w 330"/>
                    <a:gd name="T35" fmla="*/ 1137 h 1247"/>
                    <a:gd name="T36" fmla="*/ 330 w 330"/>
                    <a:gd name="T37" fmla="*/ 1161 h 1247"/>
                    <a:gd name="T38" fmla="*/ 330 w 330"/>
                    <a:gd name="T39" fmla="*/ 1202 h 1247"/>
                    <a:gd name="T40" fmla="*/ 303 w 330"/>
                    <a:gd name="T41" fmla="*/ 1236 h 1247"/>
                    <a:gd name="T42" fmla="*/ 239 w 330"/>
                    <a:gd name="T43" fmla="*/ 1247 h 1247"/>
                    <a:gd name="T44" fmla="*/ 193 w 330"/>
                    <a:gd name="T45" fmla="*/ 1225 h 1247"/>
                    <a:gd name="T46" fmla="*/ 193 w 330"/>
                    <a:gd name="T47" fmla="*/ 1194 h 1247"/>
                    <a:gd name="T48" fmla="*/ 155 w 330"/>
                    <a:gd name="T49" fmla="*/ 1088 h 1247"/>
                    <a:gd name="T50" fmla="*/ 91 w 330"/>
                    <a:gd name="T51" fmla="*/ 1032 h 1247"/>
                    <a:gd name="T52" fmla="*/ 45 w 330"/>
                    <a:gd name="T53" fmla="*/ 974 h 1247"/>
                    <a:gd name="T54" fmla="*/ 11 w 330"/>
                    <a:gd name="T55" fmla="*/ 944 h 1247"/>
                    <a:gd name="T56" fmla="*/ 22 w 330"/>
                    <a:gd name="T57" fmla="*/ 906 h 1247"/>
                    <a:gd name="T58" fmla="*/ 41 w 330"/>
                    <a:gd name="T59" fmla="*/ 804 h 1247"/>
                    <a:gd name="T60" fmla="*/ 41 w 330"/>
                    <a:gd name="T61" fmla="*/ 611 h 1247"/>
                    <a:gd name="T62" fmla="*/ 33 w 330"/>
                    <a:gd name="T63" fmla="*/ 474 h 1247"/>
                    <a:gd name="T64" fmla="*/ 33 w 330"/>
                    <a:gd name="T65" fmla="*/ 338 h 1247"/>
                    <a:gd name="T66" fmla="*/ 30 w 330"/>
                    <a:gd name="T67" fmla="*/ 190 h 1247"/>
                    <a:gd name="T68" fmla="*/ 0 w 330"/>
                    <a:gd name="T69" fmla="*/ 99 h 124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30"/>
                    <a:gd name="T106" fmla="*/ 0 h 1247"/>
                    <a:gd name="T107" fmla="*/ 330 w 330"/>
                    <a:gd name="T108" fmla="*/ 1247 h 124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30" h="1247">
                      <a:moveTo>
                        <a:pt x="0" y="99"/>
                      </a:moveTo>
                      <a:lnTo>
                        <a:pt x="0" y="19"/>
                      </a:lnTo>
                      <a:lnTo>
                        <a:pt x="33" y="0"/>
                      </a:lnTo>
                      <a:lnTo>
                        <a:pt x="86" y="0"/>
                      </a:lnTo>
                      <a:lnTo>
                        <a:pt x="124" y="46"/>
                      </a:lnTo>
                      <a:lnTo>
                        <a:pt x="132" y="88"/>
                      </a:lnTo>
                      <a:lnTo>
                        <a:pt x="124" y="179"/>
                      </a:lnTo>
                      <a:lnTo>
                        <a:pt x="99" y="292"/>
                      </a:lnTo>
                      <a:lnTo>
                        <a:pt x="86" y="467"/>
                      </a:lnTo>
                      <a:lnTo>
                        <a:pt x="80" y="581"/>
                      </a:lnTo>
                      <a:lnTo>
                        <a:pt x="80" y="600"/>
                      </a:lnTo>
                      <a:lnTo>
                        <a:pt x="91" y="759"/>
                      </a:lnTo>
                      <a:lnTo>
                        <a:pt x="110" y="850"/>
                      </a:lnTo>
                      <a:lnTo>
                        <a:pt x="124" y="922"/>
                      </a:lnTo>
                      <a:lnTo>
                        <a:pt x="121" y="952"/>
                      </a:lnTo>
                      <a:lnTo>
                        <a:pt x="171" y="1035"/>
                      </a:lnTo>
                      <a:lnTo>
                        <a:pt x="223" y="1088"/>
                      </a:lnTo>
                      <a:lnTo>
                        <a:pt x="281" y="1137"/>
                      </a:lnTo>
                      <a:lnTo>
                        <a:pt x="330" y="1161"/>
                      </a:lnTo>
                      <a:lnTo>
                        <a:pt x="330" y="1202"/>
                      </a:lnTo>
                      <a:lnTo>
                        <a:pt x="303" y="1236"/>
                      </a:lnTo>
                      <a:lnTo>
                        <a:pt x="239" y="1247"/>
                      </a:lnTo>
                      <a:lnTo>
                        <a:pt x="193" y="1225"/>
                      </a:lnTo>
                      <a:lnTo>
                        <a:pt x="193" y="1194"/>
                      </a:lnTo>
                      <a:lnTo>
                        <a:pt x="155" y="1088"/>
                      </a:lnTo>
                      <a:lnTo>
                        <a:pt x="91" y="1032"/>
                      </a:lnTo>
                      <a:lnTo>
                        <a:pt x="45" y="974"/>
                      </a:lnTo>
                      <a:lnTo>
                        <a:pt x="11" y="944"/>
                      </a:lnTo>
                      <a:lnTo>
                        <a:pt x="22" y="906"/>
                      </a:lnTo>
                      <a:lnTo>
                        <a:pt x="41" y="804"/>
                      </a:lnTo>
                      <a:lnTo>
                        <a:pt x="41" y="611"/>
                      </a:lnTo>
                      <a:lnTo>
                        <a:pt x="33" y="474"/>
                      </a:lnTo>
                      <a:lnTo>
                        <a:pt x="33" y="338"/>
                      </a:lnTo>
                      <a:lnTo>
                        <a:pt x="30" y="190"/>
                      </a:lnTo>
                      <a:lnTo>
                        <a:pt x="0" y="99"/>
                      </a:lnTo>
                      <a:close/>
                    </a:path>
                  </a:pathLst>
                </a:custGeom>
                <a:gradFill rotWithShape="0">
                  <a:gsLst>
                    <a:gs pos="0">
                      <a:srgbClr val="000000"/>
                    </a:gs>
                    <a:gs pos="50000">
                      <a:srgbClr val="000000"/>
                    </a:gs>
                    <a:gs pos="100000">
                      <a:srgbClr val="000000"/>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solidFill>
                      <a:srgbClr val="1C1C1C"/>
                    </a:solidFill>
                    <a:cs typeface="2  Nazanin" pitchFamily="2" charset="-78"/>
                  </a:endParaRPr>
                </a:p>
              </p:txBody>
            </p:sp>
          </p:grpSp>
          <p:grpSp>
            <p:nvGrpSpPr>
              <p:cNvPr id="22" name="Group 159"/>
              <p:cNvGrpSpPr>
                <a:grpSpLocks/>
              </p:cNvGrpSpPr>
              <p:nvPr/>
            </p:nvGrpSpPr>
            <p:grpSpPr bwMode="auto">
              <a:xfrm>
                <a:off x="3456" y="576"/>
                <a:ext cx="192" cy="576"/>
                <a:chOff x="2538" y="1879"/>
                <a:chExt cx="246" cy="944"/>
              </a:xfrm>
            </p:grpSpPr>
            <p:sp>
              <p:nvSpPr>
                <p:cNvPr id="50268" name="Freeform 160"/>
                <p:cNvSpPr>
                  <a:spLocks/>
                </p:cNvSpPr>
                <p:nvPr/>
              </p:nvSpPr>
              <p:spPr bwMode="auto">
                <a:xfrm>
                  <a:off x="2611" y="1879"/>
                  <a:ext cx="159" cy="204"/>
                </a:xfrm>
                <a:custGeom>
                  <a:avLst/>
                  <a:gdLst>
                    <a:gd name="T0" fmla="*/ 0 w 477"/>
                    <a:gd name="T1" fmla="*/ 258 h 613"/>
                    <a:gd name="T2" fmla="*/ 35 w 477"/>
                    <a:gd name="T3" fmla="*/ 133 h 613"/>
                    <a:gd name="T4" fmla="*/ 80 w 477"/>
                    <a:gd name="T5" fmla="*/ 69 h 613"/>
                    <a:gd name="T6" fmla="*/ 137 w 477"/>
                    <a:gd name="T7" fmla="*/ 23 h 613"/>
                    <a:gd name="T8" fmla="*/ 194 w 477"/>
                    <a:gd name="T9" fmla="*/ 0 h 613"/>
                    <a:gd name="T10" fmla="*/ 270 w 477"/>
                    <a:gd name="T11" fmla="*/ 7 h 613"/>
                    <a:gd name="T12" fmla="*/ 319 w 477"/>
                    <a:gd name="T13" fmla="*/ 57 h 613"/>
                    <a:gd name="T14" fmla="*/ 364 w 477"/>
                    <a:gd name="T15" fmla="*/ 148 h 613"/>
                    <a:gd name="T16" fmla="*/ 383 w 477"/>
                    <a:gd name="T17" fmla="*/ 270 h 613"/>
                    <a:gd name="T18" fmla="*/ 383 w 477"/>
                    <a:gd name="T19" fmla="*/ 408 h 613"/>
                    <a:gd name="T20" fmla="*/ 474 w 477"/>
                    <a:gd name="T21" fmla="*/ 502 h 613"/>
                    <a:gd name="T22" fmla="*/ 477 w 477"/>
                    <a:gd name="T23" fmla="*/ 545 h 613"/>
                    <a:gd name="T24" fmla="*/ 463 w 477"/>
                    <a:gd name="T25" fmla="*/ 548 h 613"/>
                    <a:gd name="T26" fmla="*/ 375 w 477"/>
                    <a:gd name="T27" fmla="*/ 464 h 613"/>
                    <a:gd name="T28" fmla="*/ 349 w 477"/>
                    <a:gd name="T29" fmla="*/ 525 h 613"/>
                    <a:gd name="T30" fmla="*/ 296 w 477"/>
                    <a:gd name="T31" fmla="*/ 578 h 613"/>
                    <a:gd name="T32" fmla="*/ 247 w 477"/>
                    <a:gd name="T33" fmla="*/ 605 h 613"/>
                    <a:gd name="T34" fmla="*/ 167 w 477"/>
                    <a:gd name="T35" fmla="*/ 613 h 613"/>
                    <a:gd name="T36" fmla="*/ 65 w 477"/>
                    <a:gd name="T37" fmla="*/ 570 h 613"/>
                    <a:gd name="T38" fmla="*/ 19 w 477"/>
                    <a:gd name="T39" fmla="*/ 479 h 613"/>
                    <a:gd name="T40" fmla="*/ 0 w 477"/>
                    <a:gd name="T41" fmla="*/ 389 h 613"/>
                    <a:gd name="T42" fmla="*/ 0 w 477"/>
                    <a:gd name="T43" fmla="*/ 258 h 61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77"/>
                    <a:gd name="T67" fmla="*/ 0 h 613"/>
                    <a:gd name="T68" fmla="*/ 477 w 477"/>
                    <a:gd name="T69" fmla="*/ 613 h 61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77" h="613">
                      <a:moveTo>
                        <a:pt x="0" y="258"/>
                      </a:moveTo>
                      <a:lnTo>
                        <a:pt x="35" y="133"/>
                      </a:lnTo>
                      <a:lnTo>
                        <a:pt x="80" y="69"/>
                      </a:lnTo>
                      <a:lnTo>
                        <a:pt x="137" y="23"/>
                      </a:lnTo>
                      <a:lnTo>
                        <a:pt x="194" y="0"/>
                      </a:lnTo>
                      <a:lnTo>
                        <a:pt x="270" y="7"/>
                      </a:lnTo>
                      <a:lnTo>
                        <a:pt x="319" y="57"/>
                      </a:lnTo>
                      <a:lnTo>
                        <a:pt x="364" y="148"/>
                      </a:lnTo>
                      <a:lnTo>
                        <a:pt x="383" y="270"/>
                      </a:lnTo>
                      <a:lnTo>
                        <a:pt x="383" y="408"/>
                      </a:lnTo>
                      <a:lnTo>
                        <a:pt x="474" y="502"/>
                      </a:lnTo>
                      <a:lnTo>
                        <a:pt x="477" y="545"/>
                      </a:lnTo>
                      <a:lnTo>
                        <a:pt x="463" y="548"/>
                      </a:lnTo>
                      <a:lnTo>
                        <a:pt x="375" y="464"/>
                      </a:lnTo>
                      <a:lnTo>
                        <a:pt x="349" y="525"/>
                      </a:lnTo>
                      <a:lnTo>
                        <a:pt x="296" y="578"/>
                      </a:lnTo>
                      <a:lnTo>
                        <a:pt x="247" y="605"/>
                      </a:lnTo>
                      <a:lnTo>
                        <a:pt x="167" y="613"/>
                      </a:lnTo>
                      <a:lnTo>
                        <a:pt x="65" y="570"/>
                      </a:lnTo>
                      <a:lnTo>
                        <a:pt x="19" y="479"/>
                      </a:lnTo>
                      <a:lnTo>
                        <a:pt x="0" y="389"/>
                      </a:lnTo>
                      <a:lnTo>
                        <a:pt x="0" y="258"/>
                      </a:lnTo>
                      <a:close/>
                    </a:path>
                  </a:pathLst>
                </a:custGeom>
                <a:gradFill rotWithShape="0">
                  <a:gsLst>
                    <a:gs pos="0">
                      <a:srgbClr val="755E00"/>
                    </a:gs>
                    <a:gs pos="50000">
                      <a:srgbClr val="FFCC00"/>
                    </a:gs>
                    <a:gs pos="100000">
                      <a:srgbClr val="755E00"/>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solidFill>
                      <a:srgbClr val="1C1C1C"/>
                    </a:solidFill>
                    <a:cs typeface="2  Nazanin" pitchFamily="2" charset="-78"/>
                  </a:endParaRPr>
                </a:p>
              </p:txBody>
            </p:sp>
            <p:sp>
              <p:nvSpPr>
                <p:cNvPr id="50269" name="Freeform 161"/>
                <p:cNvSpPr>
                  <a:spLocks/>
                </p:cNvSpPr>
                <p:nvPr/>
              </p:nvSpPr>
              <p:spPr bwMode="auto">
                <a:xfrm>
                  <a:off x="2594" y="2098"/>
                  <a:ext cx="142" cy="329"/>
                </a:xfrm>
                <a:custGeom>
                  <a:avLst/>
                  <a:gdLst>
                    <a:gd name="T0" fmla="*/ 62 w 426"/>
                    <a:gd name="T1" fmla="*/ 64 h 987"/>
                    <a:gd name="T2" fmla="*/ 115 w 426"/>
                    <a:gd name="T3" fmla="*/ 22 h 987"/>
                    <a:gd name="T4" fmla="*/ 176 w 426"/>
                    <a:gd name="T5" fmla="*/ 7 h 987"/>
                    <a:gd name="T6" fmla="*/ 233 w 426"/>
                    <a:gd name="T7" fmla="*/ 0 h 987"/>
                    <a:gd name="T8" fmla="*/ 309 w 426"/>
                    <a:gd name="T9" fmla="*/ 11 h 987"/>
                    <a:gd name="T10" fmla="*/ 393 w 426"/>
                    <a:gd name="T11" fmla="*/ 64 h 987"/>
                    <a:gd name="T12" fmla="*/ 426 w 426"/>
                    <a:gd name="T13" fmla="*/ 158 h 987"/>
                    <a:gd name="T14" fmla="*/ 426 w 426"/>
                    <a:gd name="T15" fmla="*/ 303 h 987"/>
                    <a:gd name="T16" fmla="*/ 423 w 426"/>
                    <a:gd name="T17" fmla="*/ 440 h 987"/>
                    <a:gd name="T18" fmla="*/ 381 w 426"/>
                    <a:gd name="T19" fmla="*/ 649 h 987"/>
                    <a:gd name="T20" fmla="*/ 346 w 426"/>
                    <a:gd name="T21" fmla="*/ 819 h 987"/>
                    <a:gd name="T22" fmla="*/ 309 w 426"/>
                    <a:gd name="T23" fmla="*/ 929 h 987"/>
                    <a:gd name="T24" fmla="*/ 230 w 426"/>
                    <a:gd name="T25" fmla="*/ 987 h 987"/>
                    <a:gd name="T26" fmla="*/ 115 w 426"/>
                    <a:gd name="T27" fmla="*/ 974 h 987"/>
                    <a:gd name="T28" fmla="*/ 58 w 426"/>
                    <a:gd name="T29" fmla="*/ 888 h 987"/>
                    <a:gd name="T30" fmla="*/ 24 w 426"/>
                    <a:gd name="T31" fmla="*/ 759 h 987"/>
                    <a:gd name="T32" fmla="*/ 5 w 426"/>
                    <a:gd name="T33" fmla="*/ 614 h 987"/>
                    <a:gd name="T34" fmla="*/ 0 w 426"/>
                    <a:gd name="T35" fmla="*/ 397 h 987"/>
                    <a:gd name="T36" fmla="*/ 16 w 426"/>
                    <a:gd name="T37" fmla="*/ 246 h 987"/>
                    <a:gd name="T38" fmla="*/ 39 w 426"/>
                    <a:gd name="T39" fmla="*/ 110 h 987"/>
                    <a:gd name="T40" fmla="*/ 62 w 426"/>
                    <a:gd name="T41" fmla="*/ 64 h 98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26"/>
                    <a:gd name="T64" fmla="*/ 0 h 987"/>
                    <a:gd name="T65" fmla="*/ 426 w 426"/>
                    <a:gd name="T66" fmla="*/ 987 h 98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26" h="987">
                      <a:moveTo>
                        <a:pt x="62" y="64"/>
                      </a:moveTo>
                      <a:lnTo>
                        <a:pt x="115" y="22"/>
                      </a:lnTo>
                      <a:lnTo>
                        <a:pt x="176" y="7"/>
                      </a:lnTo>
                      <a:lnTo>
                        <a:pt x="233" y="0"/>
                      </a:lnTo>
                      <a:lnTo>
                        <a:pt x="309" y="11"/>
                      </a:lnTo>
                      <a:lnTo>
                        <a:pt x="393" y="64"/>
                      </a:lnTo>
                      <a:lnTo>
                        <a:pt x="426" y="158"/>
                      </a:lnTo>
                      <a:lnTo>
                        <a:pt x="426" y="303"/>
                      </a:lnTo>
                      <a:lnTo>
                        <a:pt x="423" y="440"/>
                      </a:lnTo>
                      <a:lnTo>
                        <a:pt x="381" y="649"/>
                      </a:lnTo>
                      <a:lnTo>
                        <a:pt x="346" y="819"/>
                      </a:lnTo>
                      <a:lnTo>
                        <a:pt x="309" y="929"/>
                      </a:lnTo>
                      <a:lnTo>
                        <a:pt x="230" y="987"/>
                      </a:lnTo>
                      <a:lnTo>
                        <a:pt x="115" y="974"/>
                      </a:lnTo>
                      <a:lnTo>
                        <a:pt x="58" y="888"/>
                      </a:lnTo>
                      <a:lnTo>
                        <a:pt x="24" y="759"/>
                      </a:lnTo>
                      <a:lnTo>
                        <a:pt x="5" y="614"/>
                      </a:lnTo>
                      <a:lnTo>
                        <a:pt x="0" y="397"/>
                      </a:lnTo>
                      <a:lnTo>
                        <a:pt x="16" y="246"/>
                      </a:lnTo>
                      <a:lnTo>
                        <a:pt x="39" y="110"/>
                      </a:lnTo>
                      <a:lnTo>
                        <a:pt x="62" y="64"/>
                      </a:lnTo>
                      <a:close/>
                    </a:path>
                  </a:pathLst>
                </a:custGeom>
                <a:gradFill rotWithShape="0">
                  <a:gsLst>
                    <a:gs pos="0">
                      <a:srgbClr val="755E00"/>
                    </a:gs>
                    <a:gs pos="50000">
                      <a:srgbClr val="FFCC00"/>
                    </a:gs>
                    <a:gs pos="100000">
                      <a:srgbClr val="755E00"/>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solidFill>
                      <a:srgbClr val="1C1C1C"/>
                    </a:solidFill>
                    <a:cs typeface="2  Nazanin" pitchFamily="2" charset="-78"/>
                  </a:endParaRPr>
                </a:p>
              </p:txBody>
            </p:sp>
            <p:sp>
              <p:nvSpPr>
                <p:cNvPr id="50270" name="Freeform 162"/>
                <p:cNvSpPr>
                  <a:spLocks/>
                </p:cNvSpPr>
                <p:nvPr/>
              </p:nvSpPr>
              <p:spPr bwMode="auto">
                <a:xfrm>
                  <a:off x="2538" y="2098"/>
                  <a:ext cx="83" cy="405"/>
                </a:xfrm>
                <a:custGeom>
                  <a:avLst/>
                  <a:gdLst>
                    <a:gd name="T0" fmla="*/ 171 w 250"/>
                    <a:gd name="T1" fmla="*/ 8 h 1214"/>
                    <a:gd name="T2" fmla="*/ 231 w 250"/>
                    <a:gd name="T3" fmla="*/ 0 h 1214"/>
                    <a:gd name="T4" fmla="*/ 250 w 250"/>
                    <a:gd name="T5" fmla="*/ 54 h 1214"/>
                    <a:gd name="T6" fmla="*/ 219 w 250"/>
                    <a:gd name="T7" fmla="*/ 122 h 1214"/>
                    <a:gd name="T8" fmla="*/ 174 w 250"/>
                    <a:gd name="T9" fmla="*/ 159 h 1214"/>
                    <a:gd name="T10" fmla="*/ 136 w 250"/>
                    <a:gd name="T11" fmla="*/ 250 h 1214"/>
                    <a:gd name="T12" fmla="*/ 91 w 250"/>
                    <a:gd name="T13" fmla="*/ 373 h 1214"/>
                    <a:gd name="T14" fmla="*/ 72 w 250"/>
                    <a:gd name="T15" fmla="*/ 486 h 1214"/>
                    <a:gd name="T16" fmla="*/ 60 w 250"/>
                    <a:gd name="T17" fmla="*/ 679 h 1214"/>
                    <a:gd name="T18" fmla="*/ 72 w 250"/>
                    <a:gd name="T19" fmla="*/ 861 h 1214"/>
                    <a:gd name="T20" fmla="*/ 94 w 250"/>
                    <a:gd name="T21" fmla="*/ 945 h 1214"/>
                    <a:gd name="T22" fmla="*/ 78 w 250"/>
                    <a:gd name="T23" fmla="*/ 1036 h 1214"/>
                    <a:gd name="T24" fmla="*/ 60 w 250"/>
                    <a:gd name="T25" fmla="*/ 1104 h 1214"/>
                    <a:gd name="T26" fmla="*/ 67 w 250"/>
                    <a:gd name="T27" fmla="*/ 1214 h 1214"/>
                    <a:gd name="T28" fmla="*/ 37 w 250"/>
                    <a:gd name="T29" fmla="*/ 1206 h 1214"/>
                    <a:gd name="T30" fmla="*/ 11 w 250"/>
                    <a:gd name="T31" fmla="*/ 1116 h 1214"/>
                    <a:gd name="T32" fmla="*/ 0 w 250"/>
                    <a:gd name="T33" fmla="*/ 1036 h 1214"/>
                    <a:gd name="T34" fmla="*/ 33 w 250"/>
                    <a:gd name="T35" fmla="*/ 929 h 1214"/>
                    <a:gd name="T36" fmla="*/ 22 w 250"/>
                    <a:gd name="T37" fmla="*/ 830 h 1214"/>
                    <a:gd name="T38" fmla="*/ 11 w 250"/>
                    <a:gd name="T39" fmla="*/ 671 h 1214"/>
                    <a:gd name="T40" fmla="*/ 11 w 250"/>
                    <a:gd name="T41" fmla="*/ 478 h 1214"/>
                    <a:gd name="T42" fmla="*/ 33 w 250"/>
                    <a:gd name="T43" fmla="*/ 274 h 1214"/>
                    <a:gd name="T44" fmla="*/ 72 w 250"/>
                    <a:gd name="T45" fmla="*/ 122 h 1214"/>
                    <a:gd name="T46" fmla="*/ 113 w 250"/>
                    <a:gd name="T47" fmla="*/ 43 h 1214"/>
                    <a:gd name="T48" fmla="*/ 171 w 250"/>
                    <a:gd name="T49" fmla="*/ 8 h 121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50"/>
                    <a:gd name="T76" fmla="*/ 0 h 1214"/>
                    <a:gd name="T77" fmla="*/ 250 w 250"/>
                    <a:gd name="T78" fmla="*/ 1214 h 121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50" h="1214">
                      <a:moveTo>
                        <a:pt x="171" y="8"/>
                      </a:moveTo>
                      <a:lnTo>
                        <a:pt x="231" y="0"/>
                      </a:lnTo>
                      <a:lnTo>
                        <a:pt x="250" y="54"/>
                      </a:lnTo>
                      <a:lnTo>
                        <a:pt x="219" y="122"/>
                      </a:lnTo>
                      <a:lnTo>
                        <a:pt x="174" y="159"/>
                      </a:lnTo>
                      <a:lnTo>
                        <a:pt x="136" y="250"/>
                      </a:lnTo>
                      <a:lnTo>
                        <a:pt x="91" y="373"/>
                      </a:lnTo>
                      <a:lnTo>
                        <a:pt x="72" y="486"/>
                      </a:lnTo>
                      <a:lnTo>
                        <a:pt x="60" y="679"/>
                      </a:lnTo>
                      <a:lnTo>
                        <a:pt x="72" y="861"/>
                      </a:lnTo>
                      <a:lnTo>
                        <a:pt x="94" y="945"/>
                      </a:lnTo>
                      <a:lnTo>
                        <a:pt x="78" y="1036"/>
                      </a:lnTo>
                      <a:lnTo>
                        <a:pt x="60" y="1104"/>
                      </a:lnTo>
                      <a:lnTo>
                        <a:pt x="67" y="1214"/>
                      </a:lnTo>
                      <a:lnTo>
                        <a:pt x="37" y="1206"/>
                      </a:lnTo>
                      <a:lnTo>
                        <a:pt x="11" y="1116"/>
                      </a:lnTo>
                      <a:lnTo>
                        <a:pt x="0" y="1036"/>
                      </a:lnTo>
                      <a:lnTo>
                        <a:pt x="33" y="929"/>
                      </a:lnTo>
                      <a:lnTo>
                        <a:pt x="22" y="830"/>
                      </a:lnTo>
                      <a:lnTo>
                        <a:pt x="11" y="671"/>
                      </a:lnTo>
                      <a:lnTo>
                        <a:pt x="11" y="478"/>
                      </a:lnTo>
                      <a:lnTo>
                        <a:pt x="33" y="274"/>
                      </a:lnTo>
                      <a:lnTo>
                        <a:pt x="72" y="122"/>
                      </a:lnTo>
                      <a:lnTo>
                        <a:pt x="113" y="43"/>
                      </a:lnTo>
                      <a:lnTo>
                        <a:pt x="171" y="8"/>
                      </a:lnTo>
                      <a:close/>
                    </a:path>
                  </a:pathLst>
                </a:custGeom>
                <a:gradFill rotWithShape="0">
                  <a:gsLst>
                    <a:gs pos="0">
                      <a:srgbClr val="755E00"/>
                    </a:gs>
                    <a:gs pos="50000">
                      <a:srgbClr val="FFCC00"/>
                    </a:gs>
                    <a:gs pos="100000">
                      <a:srgbClr val="755E00"/>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solidFill>
                      <a:srgbClr val="1C1C1C"/>
                    </a:solidFill>
                    <a:cs typeface="2  Nazanin" pitchFamily="2" charset="-78"/>
                  </a:endParaRPr>
                </a:p>
              </p:txBody>
            </p:sp>
            <p:sp>
              <p:nvSpPr>
                <p:cNvPr id="50271" name="Freeform 163"/>
                <p:cNvSpPr>
                  <a:spLocks/>
                </p:cNvSpPr>
                <p:nvPr/>
              </p:nvSpPr>
              <p:spPr bwMode="auto">
                <a:xfrm>
                  <a:off x="2720" y="2108"/>
                  <a:ext cx="53" cy="385"/>
                </a:xfrm>
                <a:custGeom>
                  <a:avLst/>
                  <a:gdLst>
                    <a:gd name="T0" fmla="*/ 3 w 159"/>
                    <a:gd name="T1" fmla="*/ 4 h 1154"/>
                    <a:gd name="T2" fmla="*/ 68 w 159"/>
                    <a:gd name="T3" fmla="*/ 0 h 1154"/>
                    <a:gd name="T4" fmla="*/ 113 w 159"/>
                    <a:gd name="T5" fmla="*/ 91 h 1154"/>
                    <a:gd name="T6" fmla="*/ 159 w 159"/>
                    <a:gd name="T7" fmla="*/ 342 h 1154"/>
                    <a:gd name="T8" fmla="*/ 159 w 159"/>
                    <a:gd name="T9" fmla="*/ 630 h 1154"/>
                    <a:gd name="T10" fmla="*/ 137 w 159"/>
                    <a:gd name="T11" fmla="*/ 877 h 1154"/>
                    <a:gd name="T12" fmla="*/ 159 w 159"/>
                    <a:gd name="T13" fmla="*/ 961 h 1154"/>
                    <a:gd name="T14" fmla="*/ 159 w 159"/>
                    <a:gd name="T15" fmla="*/ 1074 h 1154"/>
                    <a:gd name="T16" fmla="*/ 137 w 159"/>
                    <a:gd name="T17" fmla="*/ 1154 h 1154"/>
                    <a:gd name="T18" fmla="*/ 107 w 159"/>
                    <a:gd name="T19" fmla="*/ 1082 h 1154"/>
                    <a:gd name="T20" fmla="*/ 91 w 159"/>
                    <a:gd name="T21" fmla="*/ 972 h 1154"/>
                    <a:gd name="T22" fmla="*/ 57 w 159"/>
                    <a:gd name="T23" fmla="*/ 888 h 1154"/>
                    <a:gd name="T24" fmla="*/ 95 w 159"/>
                    <a:gd name="T25" fmla="*/ 813 h 1154"/>
                    <a:gd name="T26" fmla="*/ 118 w 159"/>
                    <a:gd name="T27" fmla="*/ 630 h 1154"/>
                    <a:gd name="T28" fmla="*/ 118 w 159"/>
                    <a:gd name="T29" fmla="*/ 459 h 1154"/>
                    <a:gd name="T30" fmla="*/ 95 w 159"/>
                    <a:gd name="T31" fmla="*/ 289 h 1154"/>
                    <a:gd name="T32" fmla="*/ 49 w 159"/>
                    <a:gd name="T33" fmla="*/ 163 h 1154"/>
                    <a:gd name="T34" fmla="*/ 0 w 159"/>
                    <a:gd name="T35" fmla="*/ 102 h 1154"/>
                    <a:gd name="T36" fmla="*/ 3 w 159"/>
                    <a:gd name="T37" fmla="*/ 4 h 115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59"/>
                    <a:gd name="T58" fmla="*/ 0 h 1154"/>
                    <a:gd name="T59" fmla="*/ 159 w 159"/>
                    <a:gd name="T60" fmla="*/ 1154 h 115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59" h="1154">
                      <a:moveTo>
                        <a:pt x="3" y="4"/>
                      </a:moveTo>
                      <a:lnTo>
                        <a:pt x="68" y="0"/>
                      </a:lnTo>
                      <a:lnTo>
                        <a:pt x="113" y="91"/>
                      </a:lnTo>
                      <a:lnTo>
                        <a:pt x="159" y="342"/>
                      </a:lnTo>
                      <a:lnTo>
                        <a:pt x="159" y="630"/>
                      </a:lnTo>
                      <a:lnTo>
                        <a:pt x="137" y="877"/>
                      </a:lnTo>
                      <a:lnTo>
                        <a:pt x="159" y="961"/>
                      </a:lnTo>
                      <a:lnTo>
                        <a:pt x="159" y="1074"/>
                      </a:lnTo>
                      <a:lnTo>
                        <a:pt x="137" y="1154"/>
                      </a:lnTo>
                      <a:lnTo>
                        <a:pt x="107" y="1082"/>
                      </a:lnTo>
                      <a:lnTo>
                        <a:pt x="91" y="972"/>
                      </a:lnTo>
                      <a:lnTo>
                        <a:pt x="57" y="888"/>
                      </a:lnTo>
                      <a:lnTo>
                        <a:pt x="95" y="813"/>
                      </a:lnTo>
                      <a:lnTo>
                        <a:pt x="118" y="630"/>
                      </a:lnTo>
                      <a:lnTo>
                        <a:pt x="118" y="459"/>
                      </a:lnTo>
                      <a:lnTo>
                        <a:pt x="95" y="289"/>
                      </a:lnTo>
                      <a:lnTo>
                        <a:pt x="49" y="163"/>
                      </a:lnTo>
                      <a:lnTo>
                        <a:pt x="0" y="102"/>
                      </a:lnTo>
                      <a:lnTo>
                        <a:pt x="3" y="4"/>
                      </a:lnTo>
                      <a:close/>
                    </a:path>
                  </a:pathLst>
                </a:custGeom>
                <a:gradFill rotWithShape="0">
                  <a:gsLst>
                    <a:gs pos="0">
                      <a:srgbClr val="755E00"/>
                    </a:gs>
                    <a:gs pos="50000">
                      <a:srgbClr val="FFCC00"/>
                    </a:gs>
                    <a:gs pos="100000">
                      <a:srgbClr val="755E00"/>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solidFill>
                      <a:srgbClr val="1C1C1C"/>
                    </a:solidFill>
                    <a:cs typeface="2  Nazanin" pitchFamily="2" charset="-78"/>
                  </a:endParaRPr>
                </a:p>
              </p:txBody>
            </p:sp>
            <p:sp>
              <p:nvSpPr>
                <p:cNvPr id="50272" name="Freeform 164"/>
                <p:cNvSpPr>
                  <a:spLocks/>
                </p:cNvSpPr>
                <p:nvPr/>
              </p:nvSpPr>
              <p:spPr bwMode="auto">
                <a:xfrm>
                  <a:off x="2595" y="2362"/>
                  <a:ext cx="119" cy="461"/>
                </a:xfrm>
                <a:custGeom>
                  <a:avLst/>
                  <a:gdLst>
                    <a:gd name="T0" fmla="*/ 34 w 358"/>
                    <a:gd name="T1" fmla="*/ 0 h 1383"/>
                    <a:gd name="T2" fmla="*/ 76 w 358"/>
                    <a:gd name="T3" fmla="*/ 57 h 1383"/>
                    <a:gd name="T4" fmla="*/ 93 w 358"/>
                    <a:gd name="T5" fmla="*/ 116 h 1383"/>
                    <a:gd name="T6" fmla="*/ 110 w 358"/>
                    <a:gd name="T7" fmla="*/ 317 h 1383"/>
                    <a:gd name="T8" fmla="*/ 118 w 358"/>
                    <a:gd name="T9" fmla="*/ 451 h 1383"/>
                    <a:gd name="T10" fmla="*/ 118 w 358"/>
                    <a:gd name="T11" fmla="*/ 681 h 1383"/>
                    <a:gd name="T12" fmla="*/ 115 w 358"/>
                    <a:gd name="T13" fmla="*/ 898 h 1383"/>
                    <a:gd name="T14" fmla="*/ 98 w 358"/>
                    <a:gd name="T15" fmla="*/ 1071 h 1383"/>
                    <a:gd name="T16" fmla="*/ 85 w 358"/>
                    <a:gd name="T17" fmla="*/ 1124 h 1383"/>
                    <a:gd name="T18" fmla="*/ 173 w 358"/>
                    <a:gd name="T19" fmla="*/ 1153 h 1383"/>
                    <a:gd name="T20" fmla="*/ 247 w 358"/>
                    <a:gd name="T21" fmla="*/ 1186 h 1383"/>
                    <a:gd name="T22" fmla="*/ 347 w 358"/>
                    <a:gd name="T23" fmla="*/ 1258 h 1383"/>
                    <a:gd name="T24" fmla="*/ 358 w 358"/>
                    <a:gd name="T25" fmla="*/ 1286 h 1383"/>
                    <a:gd name="T26" fmla="*/ 349 w 358"/>
                    <a:gd name="T27" fmla="*/ 1340 h 1383"/>
                    <a:gd name="T28" fmla="*/ 300 w 358"/>
                    <a:gd name="T29" fmla="*/ 1383 h 1383"/>
                    <a:gd name="T30" fmla="*/ 280 w 358"/>
                    <a:gd name="T31" fmla="*/ 1359 h 1383"/>
                    <a:gd name="T32" fmla="*/ 264 w 358"/>
                    <a:gd name="T33" fmla="*/ 1301 h 1383"/>
                    <a:gd name="T34" fmla="*/ 216 w 358"/>
                    <a:gd name="T35" fmla="*/ 1254 h 1383"/>
                    <a:gd name="T36" fmla="*/ 134 w 358"/>
                    <a:gd name="T37" fmla="*/ 1200 h 1383"/>
                    <a:gd name="T38" fmla="*/ 82 w 358"/>
                    <a:gd name="T39" fmla="*/ 1186 h 1383"/>
                    <a:gd name="T40" fmla="*/ 19 w 358"/>
                    <a:gd name="T41" fmla="*/ 1186 h 1383"/>
                    <a:gd name="T42" fmla="*/ 19 w 358"/>
                    <a:gd name="T43" fmla="*/ 1143 h 1383"/>
                    <a:gd name="T44" fmla="*/ 49 w 358"/>
                    <a:gd name="T45" fmla="*/ 1094 h 1383"/>
                    <a:gd name="T46" fmla="*/ 76 w 358"/>
                    <a:gd name="T47" fmla="*/ 941 h 1383"/>
                    <a:gd name="T48" fmla="*/ 85 w 358"/>
                    <a:gd name="T49" fmla="*/ 778 h 1383"/>
                    <a:gd name="T50" fmla="*/ 82 w 358"/>
                    <a:gd name="T51" fmla="*/ 634 h 1383"/>
                    <a:gd name="T52" fmla="*/ 76 w 358"/>
                    <a:gd name="T53" fmla="*/ 451 h 1383"/>
                    <a:gd name="T54" fmla="*/ 59 w 358"/>
                    <a:gd name="T55" fmla="*/ 293 h 1383"/>
                    <a:gd name="T56" fmla="*/ 24 w 358"/>
                    <a:gd name="T57" fmla="*/ 177 h 1383"/>
                    <a:gd name="T58" fmla="*/ 0 w 358"/>
                    <a:gd name="T59" fmla="*/ 72 h 1383"/>
                    <a:gd name="T60" fmla="*/ 7 w 358"/>
                    <a:gd name="T61" fmla="*/ 34 h 1383"/>
                    <a:gd name="T62" fmla="*/ 34 w 358"/>
                    <a:gd name="T63" fmla="*/ 0 h 138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58"/>
                    <a:gd name="T97" fmla="*/ 0 h 1383"/>
                    <a:gd name="T98" fmla="*/ 358 w 358"/>
                    <a:gd name="T99" fmla="*/ 1383 h 138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58" h="1383">
                      <a:moveTo>
                        <a:pt x="34" y="0"/>
                      </a:moveTo>
                      <a:lnTo>
                        <a:pt x="76" y="57"/>
                      </a:lnTo>
                      <a:lnTo>
                        <a:pt x="93" y="116"/>
                      </a:lnTo>
                      <a:lnTo>
                        <a:pt x="110" y="317"/>
                      </a:lnTo>
                      <a:lnTo>
                        <a:pt x="118" y="451"/>
                      </a:lnTo>
                      <a:lnTo>
                        <a:pt x="118" y="681"/>
                      </a:lnTo>
                      <a:lnTo>
                        <a:pt x="115" y="898"/>
                      </a:lnTo>
                      <a:lnTo>
                        <a:pt x="98" y="1071"/>
                      </a:lnTo>
                      <a:lnTo>
                        <a:pt x="85" y="1124"/>
                      </a:lnTo>
                      <a:lnTo>
                        <a:pt x="173" y="1153"/>
                      </a:lnTo>
                      <a:lnTo>
                        <a:pt x="247" y="1186"/>
                      </a:lnTo>
                      <a:lnTo>
                        <a:pt x="347" y="1258"/>
                      </a:lnTo>
                      <a:lnTo>
                        <a:pt x="358" y="1286"/>
                      </a:lnTo>
                      <a:lnTo>
                        <a:pt x="349" y="1340"/>
                      </a:lnTo>
                      <a:lnTo>
                        <a:pt x="300" y="1383"/>
                      </a:lnTo>
                      <a:lnTo>
                        <a:pt x="280" y="1359"/>
                      </a:lnTo>
                      <a:lnTo>
                        <a:pt x="264" y="1301"/>
                      </a:lnTo>
                      <a:lnTo>
                        <a:pt x="216" y="1254"/>
                      </a:lnTo>
                      <a:lnTo>
                        <a:pt x="134" y="1200"/>
                      </a:lnTo>
                      <a:lnTo>
                        <a:pt x="82" y="1186"/>
                      </a:lnTo>
                      <a:lnTo>
                        <a:pt x="19" y="1186"/>
                      </a:lnTo>
                      <a:lnTo>
                        <a:pt x="19" y="1143"/>
                      </a:lnTo>
                      <a:lnTo>
                        <a:pt x="49" y="1094"/>
                      </a:lnTo>
                      <a:lnTo>
                        <a:pt x="76" y="941"/>
                      </a:lnTo>
                      <a:lnTo>
                        <a:pt x="85" y="778"/>
                      </a:lnTo>
                      <a:lnTo>
                        <a:pt x="82" y="634"/>
                      </a:lnTo>
                      <a:lnTo>
                        <a:pt x="76" y="451"/>
                      </a:lnTo>
                      <a:lnTo>
                        <a:pt x="59" y="293"/>
                      </a:lnTo>
                      <a:lnTo>
                        <a:pt x="24" y="177"/>
                      </a:lnTo>
                      <a:lnTo>
                        <a:pt x="0" y="72"/>
                      </a:lnTo>
                      <a:lnTo>
                        <a:pt x="7" y="34"/>
                      </a:lnTo>
                      <a:lnTo>
                        <a:pt x="34" y="0"/>
                      </a:lnTo>
                      <a:close/>
                    </a:path>
                  </a:pathLst>
                </a:custGeom>
                <a:gradFill rotWithShape="0">
                  <a:gsLst>
                    <a:gs pos="0">
                      <a:srgbClr val="755E00"/>
                    </a:gs>
                    <a:gs pos="50000">
                      <a:srgbClr val="FFCC00"/>
                    </a:gs>
                    <a:gs pos="100000">
                      <a:srgbClr val="755E00"/>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solidFill>
                      <a:srgbClr val="1C1C1C"/>
                    </a:solidFill>
                    <a:cs typeface="2  Nazanin" pitchFamily="2" charset="-78"/>
                  </a:endParaRPr>
                </a:p>
              </p:txBody>
            </p:sp>
            <p:sp>
              <p:nvSpPr>
                <p:cNvPr id="50273" name="Freeform 165"/>
                <p:cNvSpPr>
                  <a:spLocks/>
                </p:cNvSpPr>
                <p:nvPr/>
              </p:nvSpPr>
              <p:spPr bwMode="auto">
                <a:xfrm>
                  <a:off x="2674" y="2362"/>
                  <a:ext cx="110" cy="416"/>
                </a:xfrm>
                <a:custGeom>
                  <a:avLst/>
                  <a:gdLst>
                    <a:gd name="T0" fmla="*/ 0 w 330"/>
                    <a:gd name="T1" fmla="*/ 99 h 1247"/>
                    <a:gd name="T2" fmla="*/ 0 w 330"/>
                    <a:gd name="T3" fmla="*/ 19 h 1247"/>
                    <a:gd name="T4" fmla="*/ 33 w 330"/>
                    <a:gd name="T5" fmla="*/ 0 h 1247"/>
                    <a:gd name="T6" fmla="*/ 86 w 330"/>
                    <a:gd name="T7" fmla="*/ 0 h 1247"/>
                    <a:gd name="T8" fmla="*/ 124 w 330"/>
                    <a:gd name="T9" fmla="*/ 46 h 1247"/>
                    <a:gd name="T10" fmla="*/ 132 w 330"/>
                    <a:gd name="T11" fmla="*/ 88 h 1247"/>
                    <a:gd name="T12" fmla="*/ 124 w 330"/>
                    <a:gd name="T13" fmla="*/ 179 h 1247"/>
                    <a:gd name="T14" fmla="*/ 99 w 330"/>
                    <a:gd name="T15" fmla="*/ 292 h 1247"/>
                    <a:gd name="T16" fmla="*/ 86 w 330"/>
                    <a:gd name="T17" fmla="*/ 467 h 1247"/>
                    <a:gd name="T18" fmla="*/ 80 w 330"/>
                    <a:gd name="T19" fmla="*/ 581 h 1247"/>
                    <a:gd name="T20" fmla="*/ 80 w 330"/>
                    <a:gd name="T21" fmla="*/ 600 h 1247"/>
                    <a:gd name="T22" fmla="*/ 91 w 330"/>
                    <a:gd name="T23" fmla="*/ 759 h 1247"/>
                    <a:gd name="T24" fmla="*/ 110 w 330"/>
                    <a:gd name="T25" fmla="*/ 850 h 1247"/>
                    <a:gd name="T26" fmla="*/ 124 w 330"/>
                    <a:gd name="T27" fmla="*/ 922 h 1247"/>
                    <a:gd name="T28" fmla="*/ 121 w 330"/>
                    <a:gd name="T29" fmla="*/ 952 h 1247"/>
                    <a:gd name="T30" fmla="*/ 171 w 330"/>
                    <a:gd name="T31" fmla="*/ 1035 h 1247"/>
                    <a:gd name="T32" fmla="*/ 223 w 330"/>
                    <a:gd name="T33" fmla="*/ 1088 h 1247"/>
                    <a:gd name="T34" fmla="*/ 281 w 330"/>
                    <a:gd name="T35" fmla="*/ 1137 h 1247"/>
                    <a:gd name="T36" fmla="*/ 330 w 330"/>
                    <a:gd name="T37" fmla="*/ 1161 h 1247"/>
                    <a:gd name="T38" fmla="*/ 330 w 330"/>
                    <a:gd name="T39" fmla="*/ 1202 h 1247"/>
                    <a:gd name="T40" fmla="*/ 303 w 330"/>
                    <a:gd name="T41" fmla="*/ 1236 h 1247"/>
                    <a:gd name="T42" fmla="*/ 239 w 330"/>
                    <a:gd name="T43" fmla="*/ 1247 h 1247"/>
                    <a:gd name="T44" fmla="*/ 193 w 330"/>
                    <a:gd name="T45" fmla="*/ 1225 h 1247"/>
                    <a:gd name="T46" fmla="*/ 193 w 330"/>
                    <a:gd name="T47" fmla="*/ 1194 h 1247"/>
                    <a:gd name="T48" fmla="*/ 155 w 330"/>
                    <a:gd name="T49" fmla="*/ 1088 h 1247"/>
                    <a:gd name="T50" fmla="*/ 91 w 330"/>
                    <a:gd name="T51" fmla="*/ 1032 h 1247"/>
                    <a:gd name="T52" fmla="*/ 45 w 330"/>
                    <a:gd name="T53" fmla="*/ 974 h 1247"/>
                    <a:gd name="T54" fmla="*/ 11 w 330"/>
                    <a:gd name="T55" fmla="*/ 944 h 1247"/>
                    <a:gd name="T56" fmla="*/ 22 w 330"/>
                    <a:gd name="T57" fmla="*/ 906 h 1247"/>
                    <a:gd name="T58" fmla="*/ 41 w 330"/>
                    <a:gd name="T59" fmla="*/ 804 h 1247"/>
                    <a:gd name="T60" fmla="*/ 41 w 330"/>
                    <a:gd name="T61" fmla="*/ 611 h 1247"/>
                    <a:gd name="T62" fmla="*/ 33 w 330"/>
                    <a:gd name="T63" fmla="*/ 474 h 1247"/>
                    <a:gd name="T64" fmla="*/ 33 w 330"/>
                    <a:gd name="T65" fmla="*/ 338 h 1247"/>
                    <a:gd name="T66" fmla="*/ 30 w 330"/>
                    <a:gd name="T67" fmla="*/ 190 h 1247"/>
                    <a:gd name="T68" fmla="*/ 0 w 330"/>
                    <a:gd name="T69" fmla="*/ 99 h 124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30"/>
                    <a:gd name="T106" fmla="*/ 0 h 1247"/>
                    <a:gd name="T107" fmla="*/ 330 w 330"/>
                    <a:gd name="T108" fmla="*/ 1247 h 124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30" h="1247">
                      <a:moveTo>
                        <a:pt x="0" y="99"/>
                      </a:moveTo>
                      <a:lnTo>
                        <a:pt x="0" y="19"/>
                      </a:lnTo>
                      <a:lnTo>
                        <a:pt x="33" y="0"/>
                      </a:lnTo>
                      <a:lnTo>
                        <a:pt x="86" y="0"/>
                      </a:lnTo>
                      <a:lnTo>
                        <a:pt x="124" y="46"/>
                      </a:lnTo>
                      <a:lnTo>
                        <a:pt x="132" y="88"/>
                      </a:lnTo>
                      <a:lnTo>
                        <a:pt x="124" y="179"/>
                      </a:lnTo>
                      <a:lnTo>
                        <a:pt x="99" y="292"/>
                      </a:lnTo>
                      <a:lnTo>
                        <a:pt x="86" y="467"/>
                      </a:lnTo>
                      <a:lnTo>
                        <a:pt x="80" y="581"/>
                      </a:lnTo>
                      <a:lnTo>
                        <a:pt x="80" y="600"/>
                      </a:lnTo>
                      <a:lnTo>
                        <a:pt x="91" y="759"/>
                      </a:lnTo>
                      <a:lnTo>
                        <a:pt x="110" y="850"/>
                      </a:lnTo>
                      <a:lnTo>
                        <a:pt x="124" y="922"/>
                      </a:lnTo>
                      <a:lnTo>
                        <a:pt x="121" y="952"/>
                      </a:lnTo>
                      <a:lnTo>
                        <a:pt x="171" y="1035"/>
                      </a:lnTo>
                      <a:lnTo>
                        <a:pt x="223" y="1088"/>
                      </a:lnTo>
                      <a:lnTo>
                        <a:pt x="281" y="1137"/>
                      </a:lnTo>
                      <a:lnTo>
                        <a:pt x="330" y="1161"/>
                      </a:lnTo>
                      <a:lnTo>
                        <a:pt x="330" y="1202"/>
                      </a:lnTo>
                      <a:lnTo>
                        <a:pt x="303" y="1236"/>
                      </a:lnTo>
                      <a:lnTo>
                        <a:pt x="239" y="1247"/>
                      </a:lnTo>
                      <a:lnTo>
                        <a:pt x="193" y="1225"/>
                      </a:lnTo>
                      <a:lnTo>
                        <a:pt x="193" y="1194"/>
                      </a:lnTo>
                      <a:lnTo>
                        <a:pt x="155" y="1088"/>
                      </a:lnTo>
                      <a:lnTo>
                        <a:pt x="91" y="1032"/>
                      </a:lnTo>
                      <a:lnTo>
                        <a:pt x="45" y="974"/>
                      </a:lnTo>
                      <a:lnTo>
                        <a:pt x="11" y="944"/>
                      </a:lnTo>
                      <a:lnTo>
                        <a:pt x="22" y="906"/>
                      </a:lnTo>
                      <a:lnTo>
                        <a:pt x="41" y="804"/>
                      </a:lnTo>
                      <a:lnTo>
                        <a:pt x="41" y="611"/>
                      </a:lnTo>
                      <a:lnTo>
                        <a:pt x="33" y="474"/>
                      </a:lnTo>
                      <a:lnTo>
                        <a:pt x="33" y="338"/>
                      </a:lnTo>
                      <a:lnTo>
                        <a:pt x="30" y="190"/>
                      </a:lnTo>
                      <a:lnTo>
                        <a:pt x="0" y="99"/>
                      </a:lnTo>
                      <a:close/>
                    </a:path>
                  </a:pathLst>
                </a:custGeom>
                <a:gradFill rotWithShape="0">
                  <a:gsLst>
                    <a:gs pos="0">
                      <a:srgbClr val="755E00"/>
                    </a:gs>
                    <a:gs pos="50000">
                      <a:srgbClr val="FFCC00"/>
                    </a:gs>
                    <a:gs pos="100000">
                      <a:srgbClr val="755E00"/>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solidFill>
                      <a:srgbClr val="1C1C1C"/>
                    </a:solidFill>
                    <a:cs typeface="2  Nazanin" pitchFamily="2" charset="-78"/>
                  </a:endParaRPr>
                </a:p>
              </p:txBody>
            </p:sp>
          </p:grpSp>
          <p:grpSp>
            <p:nvGrpSpPr>
              <p:cNvPr id="23" name="Group 166"/>
              <p:cNvGrpSpPr>
                <a:grpSpLocks/>
              </p:cNvGrpSpPr>
              <p:nvPr/>
            </p:nvGrpSpPr>
            <p:grpSpPr bwMode="auto">
              <a:xfrm>
                <a:off x="2038" y="384"/>
                <a:ext cx="218" cy="768"/>
                <a:chOff x="2538" y="1879"/>
                <a:chExt cx="246" cy="944"/>
              </a:xfrm>
            </p:grpSpPr>
            <p:sp>
              <p:nvSpPr>
                <p:cNvPr id="380071" name="Freeform 167"/>
                <p:cNvSpPr>
                  <a:spLocks/>
                </p:cNvSpPr>
                <p:nvPr/>
              </p:nvSpPr>
              <p:spPr bwMode="auto">
                <a:xfrm>
                  <a:off x="2611" y="1879"/>
                  <a:ext cx="159" cy="204"/>
                </a:xfrm>
                <a:custGeom>
                  <a:avLst/>
                  <a:gdLst/>
                  <a:ahLst/>
                  <a:cxnLst>
                    <a:cxn ang="0">
                      <a:pos x="0" y="258"/>
                    </a:cxn>
                    <a:cxn ang="0">
                      <a:pos x="35" y="133"/>
                    </a:cxn>
                    <a:cxn ang="0">
                      <a:pos x="80" y="69"/>
                    </a:cxn>
                    <a:cxn ang="0">
                      <a:pos x="137" y="23"/>
                    </a:cxn>
                    <a:cxn ang="0">
                      <a:pos x="194" y="0"/>
                    </a:cxn>
                    <a:cxn ang="0">
                      <a:pos x="270" y="7"/>
                    </a:cxn>
                    <a:cxn ang="0">
                      <a:pos x="319" y="57"/>
                    </a:cxn>
                    <a:cxn ang="0">
                      <a:pos x="364" y="148"/>
                    </a:cxn>
                    <a:cxn ang="0">
                      <a:pos x="383" y="270"/>
                    </a:cxn>
                    <a:cxn ang="0">
                      <a:pos x="383" y="408"/>
                    </a:cxn>
                    <a:cxn ang="0">
                      <a:pos x="474" y="502"/>
                    </a:cxn>
                    <a:cxn ang="0">
                      <a:pos x="477" y="545"/>
                    </a:cxn>
                    <a:cxn ang="0">
                      <a:pos x="463" y="548"/>
                    </a:cxn>
                    <a:cxn ang="0">
                      <a:pos x="375" y="464"/>
                    </a:cxn>
                    <a:cxn ang="0">
                      <a:pos x="349" y="525"/>
                    </a:cxn>
                    <a:cxn ang="0">
                      <a:pos x="296" y="578"/>
                    </a:cxn>
                    <a:cxn ang="0">
                      <a:pos x="247" y="605"/>
                    </a:cxn>
                    <a:cxn ang="0">
                      <a:pos x="167" y="613"/>
                    </a:cxn>
                    <a:cxn ang="0">
                      <a:pos x="65" y="570"/>
                    </a:cxn>
                    <a:cxn ang="0">
                      <a:pos x="19" y="479"/>
                    </a:cxn>
                    <a:cxn ang="0">
                      <a:pos x="0" y="389"/>
                    </a:cxn>
                    <a:cxn ang="0">
                      <a:pos x="0" y="258"/>
                    </a:cxn>
                  </a:cxnLst>
                  <a:rect l="0" t="0" r="r" b="b"/>
                  <a:pathLst>
                    <a:path w="477" h="613">
                      <a:moveTo>
                        <a:pt x="0" y="258"/>
                      </a:moveTo>
                      <a:lnTo>
                        <a:pt x="35" y="133"/>
                      </a:lnTo>
                      <a:lnTo>
                        <a:pt x="80" y="69"/>
                      </a:lnTo>
                      <a:lnTo>
                        <a:pt x="137" y="23"/>
                      </a:lnTo>
                      <a:lnTo>
                        <a:pt x="194" y="0"/>
                      </a:lnTo>
                      <a:lnTo>
                        <a:pt x="270" y="7"/>
                      </a:lnTo>
                      <a:lnTo>
                        <a:pt x="319" y="57"/>
                      </a:lnTo>
                      <a:lnTo>
                        <a:pt x="364" y="148"/>
                      </a:lnTo>
                      <a:lnTo>
                        <a:pt x="383" y="270"/>
                      </a:lnTo>
                      <a:lnTo>
                        <a:pt x="383" y="408"/>
                      </a:lnTo>
                      <a:lnTo>
                        <a:pt x="474" y="502"/>
                      </a:lnTo>
                      <a:lnTo>
                        <a:pt x="477" y="545"/>
                      </a:lnTo>
                      <a:lnTo>
                        <a:pt x="463" y="548"/>
                      </a:lnTo>
                      <a:lnTo>
                        <a:pt x="375" y="464"/>
                      </a:lnTo>
                      <a:lnTo>
                        <a:pt x="349" y="525"/>
                      </a:lnTo>
                      <a:lnTo>
                        <a:pt x="296" y="578"/>
                      </a:lnTo>
                      <a:lnTo>
                        <a:pt x="247" y="605"/>
                      </a:lnTo>
                      <a:lnTo>
                        <a:pt x="167" y="613"/>
                      </a:lnTo>
                      <a:lnTo>
                        <a:pt x="65" y="570"/>
                      </a:lnTo>
                      <a:lnTo>
                        <a:pt x="19" y="479"/>
                      </a:lnTo>
                      <a:lnTo>
                        <a:pt x="0" y="389"/>
                      </a:lnTo>
                      <a:lnTo>
                        <a:pt x="0" y="258"/>
                      </a:lnTo>
                      <a:close/>
                    </a:path>
                  </a:pathLst>
                </a:custGeom>
                <a:gradFill rotWithShape="0">
                  <a:gsLst>
                    <a:gs pos="0">
                      <a:schemeClr val="accent2">
                        <a:gamma/>
                        <a:shade val="45882"/>
                        <a:invGamma/>
                      </a:schemeClr>
                    </a:gs>
                    <a:gs pos="50000">
                      <a:schemeClr val="accent2"/>
                    </a:gs>
                    <a:gs pos="100000">
                      <a:schemeClr val="accent2">
                        <a:gamma/>
                        <a:shade val="45882"/>
                        <a:invGamma/>
                      </a:schemeClr>
                    </a:gs>
                  </a:gsLst>
                  <a:lin ang="0" scaled="1"/>
                </a:gradFill>
                <a:ln w="9525">
                  <a:noFill/>
                  <a:round/>
                  <a:headEnd/>
                  <a:tailEnd/>
                </a:ln>
              </p:spPr>
              <p:txBody>
                <a:bodyPr/>
                <a:lstStyle/>
                <a:p>
                  <a:endParaRPr lang="en-US">
                    <a:solidFill>
                      <a:srgbClr val="1C1C1C"/>
                    </a:solidFill>
                    <a:cs typeface="2  Nazanin" pitchFamily="2" charset="-78"/>
                  </a:endParaRPr>
                </a:p>
              </p:txBody>
            </p:sp>
            <p:sp>
              <p:nvSpPr>
                <p:cNvPr id="380072" name="Freeform 168"/>
                <p:cNvSpPr>
                  <a:spLocks/>
                </p:cNvSpPr>
                <p:nvPr/>
              </p:nvSpPr>
              <p:spPr bwMode="auto">
                <a:xfrm>
                  <a:off x="2594" y="2098"/>
                  <a:ext cx="141" cy="329"/>
                </a:xfrm>
                <a:custGeom>
                  <a:avLst/>
                  <a:gdLst/>
                  <a:ahLst/>
                  <a:cxnLst>
                    <a:cxn ang="0">
                      <a:pos x="62" y="64"/>
                    </a:cxn>
                    <a:cxn ang="0">
                      <a:pos x="115" y="22"/>
                    </a:cxn>
                    <a:cxn ang="0">
                      <a:pos x="176" y="7"/>
                    </a:cxn>
                    <a:cxn ang="0">
                      <a:pos x="233" y="0"/>
                    </a:cxn>
                    <a:cxn ang="0">
                      <a:pos x="309" y="11"/>
                    </a:cxn>
                    <a:cxn ang="0">
                      <a:pos x="393" y="64"/>
                    </a:cxn>
                    <a:cxn ang="0">
                      <a:pos x="426" y="158"/>
                    </a:cxn>
                    <a:cxn ang="0">
                      <a:pos x="426" y="303"/>
                    </a:cxn>
                    <a:cxn ang="0">
                      <a:pos x="423" y="440"/>
                    </a:cxn>
                    <a:cxn ang="0">
                      <a:pos x="381" y="649"/>
                    </a:cxn>
                    <a:cxn ang="0">
                      <a:pos x="346" y="819"/>
                    </a:cxn>
                    <a:cxn ang="0">
                      <a:pos x="309" y="929"/>
                    </a:cxn>
                    <a:cxn ang="0">
                      <a:pos x="230" y="987"/>
                    </a:cxn>
                    <a:cxn ang="0">
                      <a:pos x="115" y="974"/>
                    </a:cxn>
                    <a:cxn ang="0">
                      <a:pos x="58" y="888"/>
                    </a:cxn>
                    <a:cxn ang="0">
                      <a:pos x="24" y="759"/>
                    </a:cxn>
                    <a:cxn ang="0">
                      <a:pos x="5" y="614"/>
                    </a:cxn>
                    <a:cxn ang="0">
                      <a:pos x="0" y="397"/>
                    </a:cxn>
                    <a:cxn ang="0">
                      <a:pos x="16" y="246"/>
                    </a:cxn>
                    <a:cxn ang="0">
                      <a:pos x="39" y="110"/>
                    </a:cxn>
                    <a:cxn ang="0">
                      <a:pos x="62" y="64"/>
                    </a:cxn>
                  </a:cxnLst>
                  <a:rect l="0" t="0" r="r" b="b"/>
                  <a:pathLst>
                    <a:path w="426" h="987">
                      <a:moveTo>
                        <a:pt x="62" y="64"/>
                      </a:moveTo>
                      <a:lnTo>
                        <a:pt x="115" y="22"/>
                      </a:lnTo>
                      <a:lnTo>
                        <a:pt x="176" y="7"/>
                      </a:lnTo>
                      <a:lnTo>
                        <a:pt x="233" y="0"/>
                      </a:lnTo>
                      <a:lnTo>
                        <a:pt x="309" y="11"/>
                      </a:lnTo>
                      <a:lnTo>
                        <a:pt x="393" y="64"/>
                      </a:lnTo>
                      <a:lnTo>
                        <a:pt x="426" y="158"/>
                      </a:lnTo>
                      <a:lnTo>
                        <a:pt x="426" y="303"/>
                      </a:lnTo>
                      <a:lnTo>
                        <a:pt x="423" y="440"/>
                      </a:lnTo>
                      <a:lnTo>
                        <a:pt x="381" y="649"/>
                      </a:lnTo>
                      <a:lnTo>
                        <a:pt x="346" y="819"/>
                      </a:lnTo>
                      <a:lnTo>
                        <a:pt x="309" y="929"/>
                      </a:lnTo>
                      <a:lnTo>
                        <a:pt x="230" y="987"/>
                      </a:lnTo>
                      <a:lnTo>
                        <a:pt x="115" y="974"/>
                      </a:lnTo>
                      <a:lnTo>
                        <a:pt x="58" y="888"/>
                      </a:lnTo>
                      <a:lnTo>
                        <a:pt x="24" y="759"/>
                      </a:lnTo>
                      <a:lnTo>
                        <a:pt x="5" y="614"/>
                      </a:lnTo>
                      <a:lnTo>
                        <a:pt x="0" y="397"/>
                      </a:lnTo>
                      <a:lnTo>
                        <a:pt x="16" y="246"/>
                      </a:lnTo>
                      <a:lnTo>
                        <a:pt x="39" y="110"/>
                      </a:lnTo>
                      <a:lnTo>
                        <a:pt x="62" y="64"/>
                      </a:lnTo>
                      <a:close/>
                    </a:path>
                  </a:pathLst>
                </a:custGeom>
                <a:gradFill rotWithShape="0">
                  <a:gsLst>
                    <a:gs pos="0">
                      <a:schemeClr val="accent2">
                        <a:gamma/>
                        <a:shade val="45882"/>
                        <a:invGamma/>
                      </a:schemeClr>
                    </a:gs>
                    <a:gs pos="50000">
                      <a:schemeClr val="accent2"/>
                    </a:gs>
                    <a:gs pos="100000">
                      <a:schemeClr val="accent2">
                        <a:gamma/>
                        <a:shade val="45882"/>
                        <a:invGamma/>
                      </a:schemeClr>
                    </a:gs>
                  </a:gsLst>
                  <a:lin ang="0" scaled="1"/>
                </a:gradFill>
                <a:ln w="9525">
                  <a:noFill/>
                  <a:round/>
                  <a:headEnd/>
                  <a:tailEnd/>
                </a:ln>
              </p:spPr>
              <p:txBody>
                <a:bodyPr/>
                <a:lstStyle/>
                <a:p>
                  <a:endParaRPr lang="en-US">
                    <a:solidFill>
                      <a:srgbClr val="1C1C1C"/>
                    </a:solidFill>
                    <a:cs typeface="2  Nazanin" pitchFamily="2" charset="-78"/>
                  </a:endParaRPr>
                </a:p>
              </p:txBody>
            </p:sp>
            <p:sp>
              <p:nvSpPr>
                <p:cNvPr id="380073" name="Freeform 169"/>
                <p:cNvSpPr>
                  <a:spLocks/>
                </p:cNvSpPr>
                <p:nvPr/>
              </p:nvSpPr>
              <p:spPr bwMode="auto">
                <a:xfrm>
                  <a:off x="2538" y="2098"/>
                  <a:ext cx="84" cy="406"/>
                </a:xfrm>
                <a:custGeom>
                  <a:avLst/>
                  <a:gdLst/>
                  <a:ahLst/>
                  <a:cxnLst>
                    <a:cxn ang="0">
                      <a:pos x="171" y="8"/>
                    </a:cxn>
                    <a:cxn ang="0">
                      <a:pos x="231" y="0"/>
                    </a:cxn>
                    <a:cxn ang="0">
                      <a:pos x="250" y="54"/>
                    </a:cxn>
                    <a:cxn ang="0">
                      <a:pos x="219" y="122"/>
                    </a:cxn>
                    <a:cxn ang="0">
                      <a:pos x="174" y="159"/>
                    </a:cxn>
                    <a:cxn ang="0">
                      <a:pos x="136" y="250"/>
                    </a:cxn>
                    <a:cxn ang="0">
                      <a:pos x="91" y="373"/>
                    </a:cxn>
                    <a:cxn ang="0">
                      <a:pos x="72" y="486"/>
                    </a:cxn>
                    <a:cxn ang="0">
                      <a:pos x="60" y="679"/>
                    </a:cxn>
                    <a:cxn ang="0">
                      <a:pos x="72" y="861"/>
                    </a:cxn>
                    <a:cxn ang="0">
                      <a:pos x="94" y="945"/>
                    </a:cxn>
                    <a:cxn ang="0">
                      <a:pos x="78" y="1036"/>
                    </a:cxn>
                    <a:cxn ang="0">
                      <a:pos x="60" y="1104"/>
                    </a:cxn>
                    <a:cxn ang="0">
                      <a:pos x="67" y="1214"/>
                    </a:cxn>
                    <a:cxn ang="0">
                      <a:pos x="37" y="1206"/>
                    </a:cxn>
                    <a:cxn ang="0">
                      <a:pos x="11" y="1116"/>
                    </a:cxn>
                    <a:cxn ang="0">
                      <a:pos x="0" y="1036"/>
                    </a:cxn>
                    <a:cxn ang="0">
                      <a:pos x="33" y="929"/>
                    </a:cxn>
                    <a:cxn ang="0">
                      <a:pos x="22" y="830"/>
                    </a:cxn>
                    <a:cxn ang="0">
                      <a:pos x="11" y="671"/>
                    </a:cxn>
                    <a:cxn ang="0">
                      <a:pos x="11" y="478"/>
                    </a:cxn>
                    <a:cxn ang="0">
                      <a:pos x="33" y="274"/>
                    </a:cxn>
                    <a:cxn ang="0">
                      <a:pos x="72" y="122"/>
                    </a:cxn>
                    <a:cxn ang="0">
                      <a:pos x="113" y="43"/>
                    </a:cxn>
                    <a:cxn ang="0">
                      <a:pos x="171" y="8"/>
                    </a:cxn>
                  </a:cxnLst>
                  <a:rect l="0" t="0" r="r" b="b"/>
                  <a:pathLst>
                    <a:path w="250" h="1214">
                      <a:moveTo>
                        <a:pt x="171" y="8"/>
                      </a:moveTo>
                      <a:lnTo>
                        <a:pt x="231" y="0"/>
                      </a:lnTo>
                      <a:lnTo>
                        <a:pt x="250" y="54"/>
                      </a:lnTo>
                      <a:lnTo>
                        <a:pt x="219" y="122"/>
                      </a:lnTo>
                      <a:lnTo>
                        <a:pt x="174" y="159"/>
                      </a:lnTo>
                      <a:lnTo>
                        <a:pt x="136" y="250"/>
                      </a:lnTo>
                      <a:lnTo>
                        <a:pt x="91" y="373"/>
                      </a:lnTo>
                      <a:lnTo>
                        <a:pt x="72" y="486"/>
                      </a:lnTo>
                      <a:lnTo>
                        <a:pt x="60" y="679"/>
                      </a:lnTo>
                      <a:lnTo>
                        <a:pt x="72" y="861"/>
                      </a:lnTo>
                      <a:lnTo>
                        <a:pt x="94" y="945"/>
                      </a:lnTo>
                      <a:lnTo>
                        <a:pt x="78" y="1036"/>
                      </a:lnTo>
                      <a:lnTo>
                        <a:pt x="60" y="1104"/>
                      </a:lnTo>
                      <a:lnTo>
                        <a:pt x="67" y="1214"/>
                      </a:lnTo>
                      <a:lnTo>
                        <a:pt x="37" y="1206"/>
                      </a:lnTo>
                      <a:lnTo>
                        <a:pt x="11" y="1116"/>
                      </a:lnTo>
                      <a:lnTo>
                        <a:pt x="0" y="1036"/>
                      </a:lnTo>
                      <a:lnTo>
                        <a:pt x="33" y="929"/>
                      </a:lnTo>
                      <a:lnTo>
                        <a:pt x="22" y="830"/>
                      </a:lnTo>
                      <a:lnTo>
                        <a:pt x="11" y="671"/>
                      </a:lnTo>
                      <a:lnTo>
                        <a:pt x="11" y="478"/>
                      </a:lnTo>
                      <a:lnTo>
                        <a:pt x="33" y="274"/>
                      </a:lnTo>
                      <a:lnTo>
                        <a:pt x="72" y="122"/>
                      </a:lnTo>
                      <a:lnTo>
                        <a:pt x="113" y="43"/>
                      </a:lnTo>
                      <a:lnTo>
                        <a:pt x="171" y="8"/>
                      </a:lnTo>
                      <a:close/>
                    </a:path>
                  </a:pathLst>
                </a:custGeom>
                <a:gradFill rotWithShape="0">
                  <a:gsLst>
                    <a:gs pos="0">
                      <a:schemeClr val="accent2">
                        <a:gamma/>
                        <a:shade val="45882"/>
                        <a:invGamma/>
                      </a:schemeClr>
                    </a:gs>
                    <a:gs pos="50000">
                      <a:schemeClr val="accent2"/>
                    </a:gs>
                    <a:gs pos="100000">
                      <a:schemeClr val="accent2">
                        <a:gamma/>
                        <a:shade val="45882"/>
                        <a:invGamma/>
                      </a:schemeClr>
                    </a:gs>
                  </a:gsLst>
                  <a:lin ang="0" scaled="1"/>
                </a:gradFill>
                <a:ln w="9525">
                  <a:noFill/>
                  <a:round/>
                  <a:headEnd/>
                  <a:tailEnd/>
                </a:ln>
              </p:spPr>
              <p:txBody>
                <a:bodyPr/>
                <a:lstStyle/>
                <a:p>
                  <a:endParaRPr lang="en-US">
                    <a:solidFill>
                      <a:srgbClr val="1C1C1C"/>
                    </a:solidFill>
                    <a:cs typeface="2  Nazanin" pitchFamily="2" charset="-78"/>
                  </a:endParaRPr>
                </a:p>
              </p:txBody>
            </p:sp>
            <p:sp>
              <p:nvSpPr>
                <p:cNvPr id="380074" name="Freeform 170"/>
                <p:cNvSpPr>
                  <a:spLocks/>
                </p:cNvSpPr>
                <p:nvPr/>
              </p:nvSpPr>
              <p:spPr bwMode="auto">
                <a:xfrm>
                  <a:off x="2720" y="2108"/>
                  <a:ext cx="53" cy="386"/>
                </a:xfrm>
                <a:custGeom>
                  <a:avLst/>
                  <a:gdLst/>
                  <a:ahLst/>
                  <a:cxnLst>
                    <a:cxn ang="0">
                      <a:pos x="3" y="4"/>
                    </a:cxn>
                    <a:cxn ang="0">
                      <a:pos x="68" y="0"/>
                    </a:cxn>
                    <a:cxn ang="0">
                      <a:pos x="113" y="91"/>
                    </a:cxn>
                    <a:cxn ang="0">
                      <a:pos x="159" y="342"/>
                    </a:cxn>
                    <a:cxn ang="0">
                      <a:pos x="159" y="630"/>
                    </a:cxn>
                    <a:cxn ang="0">
                      <a:pos x="137" y="877"/>
                    </a:cxn>
                    <a:cxn ang="0">
                      <a:pos x="159" y="961"/>
                    </a:cxn>
                    <a:cxn ang="0">
                      <a:pos x="159" y="1074"/>
                    </a:cxn>
                    <a:cxn ang="0">
                      <a:pos x="137" y="1154"/>
                    </a:cxn>
                    <a:cxn ang="0">
                      <a:pos x="107" y="1082"/>
                    </a:cxn>
                    <a:cxn ang="0">
                      <a:pos x="91" y="972"/>
                    </a:cxn>
                    <a:cxn ang="0">
                      <a:pos x="57" y="888"/>
                    </a:cxn>
                    <a:cxn ang="0">
                      <a:pos x="95" y="813"/>
                    </a:cxn>
                    <a:cxn ang="0">
                      <a:pos x="118" y="630"/>
                    </a:cxn>
                    <a:cxn ang="0">
                      <a:pos x="118" y="459"/>
                    </a:cxn>
                    <a:cxn ang="0">
                      <a:pos x="95" y="289"/>
                    </a:cxn>
                    <a:cxn ang="0">
                      <a:pos x="49" y="163"/>
                    </a:cxn>
                    <a:cxn ang="0">
                      <a:pos x="0" y="102"/>
                    </a:cxn>
                    <a:cxn ang="0">
                      <a:pos x="3" y="4"/>
                    </a:cxn>
                  </a:cxnLst>
                  <a:rect l="0" t="0" r="r" b="b"/>
                  <a:pathLst>
                    <a:path w="159" h="1154">
                      <a:moveTo>
                        <a:pt x="3" y="4"/>
                      </a:moveTo>
                      <a:lnTo>
                        <a:pt x="68" y="0"/>
                      </a:lnTo>
                      <a:lnTo>
                        <a:pt x="113" y="91"/>
                      </a:lnTo>
                      <a:lnTo>
                        <a:pt x="159" y="342"/>
                      </a:lnTo>
                      <a:lnTo>
                        <a:pt x="159" y="630"/>
                      </a:lnTo>
                      <a:lnTo>
                        <a:pt x="137" y="877"/>
                      </a:lnTo>
                      <a:lnTo>
                        <a:pt x="159" y="961"/>
                      </a:lnTo>
                      <a:lnTo>
                        <a:pt x="159" y="1074"/>
                      </a:lnTo>
                      <a:lnTo>
                        <a:pt x="137" y="1154"/>
                      </a:lnTo>
                      <a:lnTo>
                        <a:pt x="107" y="1082"/>
                      </a:lnTo>
                      <a:lnTo>
                        <a:pt x="91" y="972"/>
                      </a:lnTo>
                      <a:lnTo>
                        <a:pt x="57" y="888"/>
                      </a:lnTo>
                      <a:lnTo>
                        <a:pt x="95" y="813"/>
                      </a:lnTo>
                      <a:lnTo>
                        <a:pt x="118" y="630"/>
                      </a:lnTo>
                      <a:lnTo>
                        <a:pt x="118" y="459"/>
                      </a:lnTo>
                      <a:lnTo>
                        <a:pt x="95" y="289"/>
                      </a:lnTo>
                      <a:lnTo>
                        <a:pt x="49" y="163"/>
                      </a:lnTo>
                      <a:lnTo>
                        <a:pt x="0" y="102"/>
                      </a:lnTo>
                      <a:lnTo>
                        <a:pt x="3" y="4"/>
                      </a:lnTo>
                      <a:close/>
                    </a:path>
                  </a:pathLst>
                </a:custGeom>
                <a:gradFill rotWithShape="0">
                  <a:gsLst>
                    <a:gs pos="0">
                      <a:schemeClr val="accent2">
                        <a:gamma/>
                        <a:shade val="45882"/>
                        <a:invGamma/>
                      </a:schemeClr>
                    </a:gs>
                    <a:gs pos="50000">
                      <a:schemeClr val="accent2"/>
                    </a:gs>
                    <a:gs pos="100000">
                      <a:schemeClr val="accent2">
                        <a:gamma/>
                        <a:shade val="45882"/>
                        <a:invGamma/>
                      </a:schemeClr>
                    </a:gs>
                  </a:gsLst>
                  <a:lin ang="0" scaled="1"/>
                </a:gradFill>
                <a:ln w="9525">
                  <a:noFill/>
                  <a:round/>
                  <a:headEnd/>
                  <a:tailEnd/>
                </a:ln>
              </p:spPr>
              <p:txBody>
                <a:bodyPr/>
                <a:lstStyle/>
                <a:p>
                  <a:endParaRPr lang="en-US">
                    <a:solidFill>
                      <a:srgbClr val="1C1C1C"/>
                    </a:solidFill>
                    <a:cs typeface="2  Nazanin" pitchFamily="2" charset="-78"/>
                  </a:endParaRPr>
                </a:p>
              </p:txBody>
            </p:sp>
            <p:sp>
              <p:nvSpPr>
                <p:cNvPr id="380075" name="Freeform 171"/>
                <p:cNvSpPr>
                  <a:spLocks/>
                </p:cNvSpPr>
                <p:nvPr/>
              </p:nvSpPr>
              <p:spPr bwMode="auto">
                <a:xfrm>
                  <a:off x="2596" y="2362"/>
                  <a:ext cx="118" cy="461"/>
                </a:xfrm>
                <a:custGeom>
                  <a:avLst/>
                  <a:gdLst/>
                  <a:ahLst/>
                  <a:cxnLst>
                    <a:cxn ang="0">
                      <a:pos x="34" y="0"/>
                    </a:cxn>
                    <a:cxn ang="0">
                      <a:pos x="76" y="57"/>
                    </a:cxn>
                    <a:cxn ang="0">
                      <a:pos x="93" y="116"/>
                    </a:cxn>
                    <a:cxn ang="0">
                      <a:pos x="110" y="317"/>
                    </a:cxn>
                    <a:cxn ang="0">
                      <a:pos x="118" y="451"/>
                    </a:cxn>
                    <a:cxn ang="0">
                      <a:pos x="118" y="681"/>
                    </a:cxn>
                    <a:cxn ang="0">
                      <a:pos x="115" y="898"/>
                    </a:cxn>
                    <a:cxn ang="0">
                      <a:pos x="98" y="1071"/>
                    </a:cxn>
                    <a:cxn ang="0">
                      <a:pos x="85" y="1124"/>
                    </a:cxn>
                    <a:cxn ang="0">
                      <a:pos x="173" y="1153"/>
                    </a:cxn>
                    <a:cxn ang="0">
                      <a:pos x="247" y="1186"/>
                    </a:cxn>
                    <a:cxn ang="0">
                      <a:pos x="347" y="1258"/>
                    </a:cxn>
                    <a:cxn ang="0">
                      <a:pos x="358" y="1286"/>
                    </a:cxn>
                    <a:cxn ang="0">
                      <a:pos x="349" y="1340"/>
                    </a:cxn>
                    <a:cxn ang="0">
                      <a:pos x="300" y="1383"/>
                    </a:cxn>
                    <a:cxn ang="0">
                      <a:pos x="280" y="1359"/>
                    </a:cxn>
                    <a:cxn ang="0">
                      <a:pos x="264" y="1301"/>
                    </a:cxn>
                    <a:cxn ang="0">
                      <a:pos x="216" y="1254"/>
                    </a:cxn>
                    <a:cxn ang="0">
                      <a:pos x="134" y="1200"/>
                    </a:cxn>
                    <a:cxn ang="0">
                      <a:pos x="82" y="1186"/>
                    </a:cxn>
                    <a:cxn ang="0">
                      <a:pos x="19" y="1186"/>
                    </a:cxn>
                    <a:cxn ang="0">
                      <a:pos x="19" y="1143"/>
                    </a:cxn>
                    <a:cxn ang="0">
                      <a:pos x="49" y="1094"/>
                    </a:cxn>
                    <a:cxn ang="0">
                      <a:pos x="76" y="941"/>
                    </a:cxn>
                    <a:cxn ang="0">
                      <a:pos x="85" y="778"/>
                    </a:cxn>
                    <a:cxn ang="0">
                      <a:pos x="82" y="634"/>
                    </a:cxn>
                    <a:cxn ang="0">
                      <a:pos x="76" y="451"/>
                    </a:cxn>
                    <a:cxn ang="0">
                      <a:pos x="59" y="293"/>
                    </a:cxn>
                    <a:cxn ang="0">
                      <a:pos x="24" y="177"/>
                    </a:cxn>
                    <a:cxn ang="0">
                      <a:pos x="0" y="72"/>
                    </a:cxn>
                    <a:cxn ang="0">
                      <a:pos x="7" y="34"/>
                    </a:cxn>
                    <a:cxn ang="0">
                      <a:pos x="34" y="0"/>
                    </a:cxn>
                  </a:cxnLst>
                  <a:rect l="0" t="0" r="r" b="b"/>
                  <a:pathLst>
                    <a:path w="358" h="1383">
                      <a:moveTo>
                        <a:pt x="34" y="0"/>
                      </a:moveTo>
                      <a:lnTo>
                        <a:pt x="76" y="57"/>
                      </a:lnTo>
                      <a:lnTo>
                        <a:pt x="93" y="116"/>
                      </a:lnTo>
                      <a:lnTo>
                        <a:pt x="110" y="317"/>
                      </a:lnTo>
                      <a:lnTo>
                        <a:pt x="118" y="451"/>
                      </a:lnTo>
                      <a:lnTo>
                        <a:pt x="118" y="681"/>
                      </a:lnTo>
                      <a:lnTo>
                        <a:pt x="115" y="898"/>
                      </a:lnTo>
                      <a:lnTo>
                        <a:pt x="98" y="1071"/>
                      </a:lnTo>
                      <a:lnTo>
                        <a:pt x="85" y="1124"/>
                      </a:lnTo>
                      <a:lnTo>
                        <a:pt x="173" y="1153"/>
                      </a:lnTo>
                      <a:lnTo>
                        <a:pt x="247" y="1186"/>
                      </a:lnTo>
                      <a:lnTo>
                        <a:pt x="347" y="1258"/>
                      </a:lnTo>
                      <a:lnTo>
                        <a:pt x="358" y="1286"/>
                      </a:lnTo>
                      <a:lnTo>
                        <a:pt x="349" y="1340"/>
                      </a:lnTo>
                      <a:lnTo>
                        <a:pt x="300" y="1383"/>
                      </a:lnTo>
                      <a:lnTo>
                        <a:pt x="280" y="1359"/>
                      </a:lnTo>
                      <a:lnTo>
                        <a:pt x="264" y="1301"/>
                      </a:lnTo>
                      <a:lnTo>
                        <a:pt x="216" y="1254"/>
                      </a:lnTo>
                      <a:lnTo>
                        <a:pt x="134" y="1200"/>
                      </a:lnTo>
                      <a:lnTo>
                        <a:pt x="82" y="1186"/>
                      </a:lnTo>
                      <a:lnTo>
                        <a:pt x="19" y="1186"/>
                      </a:lnTo>
                      <a:lnTo>
                        <a:pt x="19" y="1143"/>
                      </a:lnTo>
                      <a:lnTo>
                        <a:pt x="49" y="1094"/>
                      </a:lnTo>
                      <a:lnTo>
                        <a:pt x="76" y="941"/>
                      </a:lnTo>
                      <a:lnTo>
                        <a:pt x="85" y="778"/>
                      </a:lnTo>
                      <a:lnTo>
                        <a:pt x="82" y="634"/>
                      </a:lnTo>
                      <a:lnTo>
                        <a:pt x="76" y="451"/>
                      </a:lnTo>
                      <a:lnTo>
                        <a:pt x="59" y="293"/>
                      </a:lnTo>
                      <a:lnTo>
                        <a:pt x="24" y="177"/>
                      </a:lnTo>
                      <a:lnTo>
                        <a:pt x="0" y="72"/>
                      </a:lnTo>
                      <a:lnTo>
                        <a:pt x="7" y="34"/>
                      </a:lnTo>
                      <a:lnTo>
                        <a:pt x="34" y="0"/>
                      </a:lnTo>
                      <a:close/>
                    </a:path>
                  </a:pathLst>
                </a:custGeom>
                <a:gradFill rotWithShape="0">
                  <a:gsLst>
                    <a:gs pos="0">
                      <a:schemeClr val="accent2">
                        <a:gamma/>
                        <a:shade val="45882"/>
                        <a:invGamma/>
                      </a:schemeClr>
                    </a:gs>
                    <a:gs pos="50000">
                      <a:schemeClr val="accent2"/>
                    </a:gs>
                    <a:gs pos="100000">
                      <a:schemeClr val="accent2">
                        <a:gamma/>
                        <a:shade val="45882"/>
                        <a:invGamma/>
                      </a:schemeClr>
                    </a:gs>
                  </a:gsLst>
                  <a:lin ang="0" scaled="1"/>
                </a:gradFill>
                <a:ln w="9525">
                  <a:noFill/>
                  <a:round/>
                  <a:headEnd/>
                  <a:tailEnd/>
                </a:ln>
              </p:spPr>
              <p:txBody>
                <a:bodyPr/>
                <a:lstStyle/>
                <a:p>
                  <a:endParaRPr lang="en-US">
                    <a:solidFill>
                      <a:srgbClr val="1C1C1C"/>
                    </a:solidFill>
                    <a:cs typeface="2  Nazanin" pitchFamily="2" charset="-78"/>
                  </a:endParaRPr>
                </a:p>
              </p:txBody>
            </p:sp>
            <p:sp>
              <p:nvSpPr>
                <p:cNvPr id="380076" name="Freeform 172"/>
                <p:cNvSpPr>
                  <a:spLocks/>
                </p:cNvSpPr>
                <p:nvPr/>
              </p:nvSpPr>
              <p:spPr bwMode="auto">
                <a:xfrm>
                  <a:off x="2675" y="2362"/>
                  <a:ext cx="109" cy="415"/>
                </a:xfrm>
                <a:custGeom>
                  <a:avLst/>
                  <a:gdLst/>
                  <a:ahLst/>
                  <a:cxnLst>
                    <a:cxn ang="0">
                      <a:pos x="0" y="99"/>
                    </a:cxn>
                    <a:cxn ang="0">
                      <a:pos x="0" y="19"/>
                    </a:cxn>
                    <a:cxn ang="0">
                      <a:pos x="33" y="0"/>
                    </a:cxn>
                    <a:cxn ang="0">
                      <a:pos x="86" y="0"/>
                    </a:cxn>
                    <a:cxn ang="0">
                      <a:pos x="124" y="46"/>
                    </a:cxn>
                    <a:cxn ang="0">
                      <a:pos x="132" y="88"/>
                    </a:cxn>
                    <a:cxn ang="0">
                      <a:pos x="124" y="179"/>
                    </a:cxn>
                    <a:cxn ang="0">
                      <a:pos x="99" y="292"/>
                    </a:cxn>
                    <a:cxn ang="0">
                      <a:pos x="86" y="467"/>
                    </a:cxn>
                    <a:cxn ang="0">
                      <a:pos x="80" y="581"/>
                    </a:cxn>
                    <a:cxn ang="0">
                      <a:pos x="80" y="600"/>
                    </a:cxn>
                    <a:cxn ang="0">
                      <a:pos x="91" y="759"/>
                    </a:cxn>
                    <a:cxn ang="0">
                      <a:pos x="110" y="850"/>
                    </a:cxn>
                    <a:cxn ang="0">
                      <a:pos x="124" y="922"/>
                    </a:cxn>
                    <a:cxn ang="0">
                      <a:pos x="121" y="952"/>
                    </a:cxn>
                    <a:cxn ang="0">
                      <a:pos x="171" y="1035"/>
                    </a:cxn>
                    <a:cxn ang="0">
                      <a:pos x="223" y="1088"/>
                    </a:cxn>
                    <a:cxn ang="0">
                      <a:pos x="281" y="1137"/>
                    </a:cxn>
                    <a:cxn ang="0">
                      <a:pos x="330" y="1161"/>
                    </a:cxn>
                    <a:cxn ang="0">
                      <a:pos x="330" y="1202"/>
                    </a:cxn>
                    <a:cxn ang="0">
                      <a:pos x="303" y="1236"/>
                    </a:cxn>
                    <a:cxn ang="0">
                      <a:pos x="239" y="1247"/>
                    </a:cxn>
                    <a:cxn ang="0">
                      <a:pos x="193" y="1225"/>
                    </a:cxn>
                    <a:cxn ang="0">
                      <a:pos x="193" y="1194"/>
                    </a:cxn>
                    <a:cxn ang="0">
                      <a:pos x="155" y="1088"/>
                    </a:cxn>
                    <a:cxn ang="0">
                      <a:pos x="91" y="1032"/>
                    </a:cxn>
                    <a:cxn ang="0">
                      <a:pos x="45" y="974"/>
                    </a:cxn>
                    <a:cxn ang="0">
                      <a:pos x="11" y="944"/>
                    </a:cxn>
                    <a:cxn ang="0">
                      <a:pos x="22" y="906"/>
                    </a:cxn>
                    <a:cxn ang="0">
                      <a:pos x="41" y="804"/>
                    </a:cxn>
                    <a:cxn ang="0">
                      <a:pos x="41" y="611"/>
                    </a:cxn>
                    <a:cxn ang="0">
                      <a:pos x="33" y="474"/>
                    </a:cxn>
                    <a:cxn ang="0">
                      <a:pos x="33" y="338"/>
                    </a:cxn>
                    <a:cxn ang="0">
                      <a:pos x="30" y="190"/>
                    </a:cxn>
                    <a:cxn ang="0">
                      <a:pos x="0" y="99"/>
                    </a:cxn>
                  </a:cxnLst>
                  <a:rect l="0" t="0" r="r" b="b"/>
                  <a:pathLst>
                    <a:path w="330" h="1247">
                      <a:moveTo>
                        <a:pt x="0" y="99"/>
                      </a:moveTo>
                      <a:lnTo>
                        <a:pt x="0" y="19"/>
                      </a:lnTo>
                      <a:lnTo>
                        <a:pt x="33" y="0"/>
                      </a:lnTo>
                      <a:lnTo>
                        <a:pt x="86" y="0"/>
                      </a:lnTo>
                      <a:lnTo>
                        <a:pt x="124" y="46"/>
                      </a:lnTo>
                      <a:lnTo>
                        <a:pt x="132" y="88"/>
                      </a:lnTo>
                      <a:lnTo>
                        <a:pt x="124" y="179"/>
                      </a:lnTo>
                      <a:lnTo>
                        <a:pt x="99" y="292"/>
                      </a:lnTo>
                      <a:lnTo>
                        <a:pt x="86" y="467"/>
                      </a:lnTo>
                      <a:lnTo>
                        <a:pt x="80" y="581"/>
                      </a:lnTo>
                      <a:lnTo>
                        <a:pt x="80" y="600"/>
                      </a:lnTo>
                      <a:lnTo>
                        <a:pt x="91" y="759"/>
                      </a:lnTo>
                      <a:lnTo>
                        <a:pt x="110" y="850"/>
                      </a:lnTo>
                      <a:lnTo>
                        <a:pt x="124" y="922"/>
                      </a:lnTo>
                      <a:lnTo>
                        <a:pt x="121" y="952"/>
                      </a:lnTo>
                      <a:lnTo>
                        <a:pt x="171" y="1035"/>
                      </a:lnTo>
                      <a:lnTo>
                        <a:pt x="223" y="1088"/>
                      </a:lnTo>
                      <a:lnTo>
                        <a:pt x="281" y="1137"/>
                      </a:lnTo>
                      <a:lnTo>
                        <a:pt x="330" y="1161"/>
                      </a:lnTo>
                      <a:lnTo>
                        <a:pt x="330" y="1202"/>
                      </a:lnTo>
                      <a:lnTo>
                        <a:pt x="303" y="1236"/>
                      </a:lnTo>
                      <a:lnTo>
                        <a:pt x="239" y="1247"/>
                      </a:lnTo>
                      <a:lnTo>
                        <a:pt x="193" y="1225"/>
                      </a:lnTo>
                      <a:lnTo>
                        <a:pt x="193" y="1194"/>
                      </a:lnTo>
                      <a:lnTo>
                        <a:pt x="155" y="1088"/>
                      </a:lnTo>
                      <a:lnTo>
                        <a:pt x="91" y="1032"/>
                      </a:lnTo>
                      <a:lnTo>
                        <a:pt x="45" y="974"/>
                      </a:lnTo>
                      <a:lnTo>
                        <a:pt x="11" y="944"/>
                      </a:lnTo>
                      <a:lnTo>
                        <a:pt x="22" y="906"/>
                      </a:lnTo>
                      <a:lnTo>
                        <a:pt x="41" y="804"/>
                      </a:lnTo>
                      <a:lnTo>
                        <a:pt x="41" y="611"/>
                      </a:lnTo>
                      <a:lnTo>
                        <a:pt x="33" y="474"/>
                      </a:lnTo>
                      <a:lnTo>
                        <a:pt x="33" y="338"/>
                      </a:lnTo>
                      <a:lnTo>
                        <a:pt x="30" y="190"/>
                      </a:lnTo>
                      <a:lnTo>
                        <a:pt x="0" y="99"/>
                      </a:lnTo>
                      <a:close/>
                    </a:path>
                  </a:pathLst>
                </a:custGeom>
                <a:gradFill rotWithShape="0">
                  <a:gsLst>
                    <a:gs pos="0">
                      <a:schemeClr val="accent2">
                        <a:gamma/>
                        <a:shade val="45882"/>
                        <a:invGamma/>
                      </a:schemeClr>
                    </a:gs>
                    <a:gs pos="50000">
                      <a:schemeClr val="accent2"/>
                    </a:gs>
                    <a:gs pos="100000">
                      <a:schemeClr val="accent2">
                        <a:gamma/>
                        <a:shade val="45882"/>
                        <a:invGamma/>
                      </a:schemeClr>
                    </a:gs>
                  </a:gsLst>
                  <a:lin ang="0" scaled="1"/>
                </a:gradFill>
                <a:ln w="9525">
                  <a:noFill/>
                  <a:round/>
                  <a:headEnd/>
                  <a:tailEnd/>
                </a:ln>
              </p:spPr>
              <p:txBody>
                <a:bodyPr/>
                <a:lstStyle/>
                <a:p>
                  <a:endParaRPr lang="en-US">
                    <a:solidFill>
                      <a:srgbClr val="1C1C1C"/>
                    </a:solidFill>
                    <a:cs typeface="2  Nazanin" pitchFamily="2" charset="-78"/>
                  </a:endParaRPr>
                </a:p>
              </p:txBody>
            </p:sp>
          </p:grpSp>
          <p:grpSp>
            <p:nvGrpSpPr>
              <p:cNvPr id="24" name="Group 173"/>
              <p:cNvGrpSpPr>
                <a:grpSpLocks/>
              </p:cNvGrpSpPr>
              <p:nvPr/>
            </p:nvGrpSpPr>
            <p:grpSpPr bwMode="auto">
              <a:xfrm>
                <a:off x="3072" y="528"/>
                <a:ext cx="384" cy="624"/>
                <a:chOff x="2538" y="1879"/>
                <a:chExt cx="246" cy="944"/>
              </a:xfrm>
            </p:grpSpPr>
            <p:sp>
              <p:nvSpPr>
                <p:cNvPr id="50256" name="Freeform 174"/>
                <p:cNvSpPr>
                  <a:spLocks/>
                </p:cNvSpPr>
                <p:nvPr/>
              </p:nvSpPr>
              <p:spPr bwMode="auto">
                <a:xfrm>
                  <a:off x="2611" y="1879"/>
                  <a:ext cx="159" cy="204"/>
                </a:xfrm>
                <a:custGeom>
                  <a:avLst/>
                  <a:gdLst>
                    <a:gd name="T0" fmla="*/ 0 w 477"/>
                    <a:gd name="T1" fmla="*/ 258 h 613"/>
                    <a:gd name="T2" fmla="*/ 35 w 477"/>
                    <a:gd name="T3" fmla="*/ 133 h 613"/>
                    <a:gd name="T4" fmla="*/ 80 w 477"/>
                    <a:gd name="T5" fmla="*/ 69 h 613"/>
                    <a:gd name="T6" fmla="*/ 137 w 477"/>
                    <a:gd name="T7" fmla="*/ 23 h 613"/>
                    <a:gd name="T8" fmla="*/ 194 w 477"/>
                    <a:gd name="T9" fmla="*/ 0 h 613"/>
                    <a:gd name="T10" fmla="*/ 270 w 477"/>
                    <a:gd name="T11" fmla="*/ 7 h 613"/>
                    <a:gd name="T12" fmla="*/ 319 w 477"/>
                    <a:gd name="T13" fmla="*/ 57 h 613"/>
                    <a:gd name="T14" fmla="*/ 364 w 477"/>
                    <a:gd name="T15" fmla="*/ 148 h 613"/>
                    <a:gd name="T16" fmla="*/ 383 w 477"/>
                    <a:gd name="T17" fmla="*/ 270 h 613"/>
                    <a:gd name="T18" fmla="*/ 383 w 477"/>
                    <a:gd name="T19" fmla="*/ 408 h 613"/>
                    <a:gd name="T20" fmla="*/ 474 w 477"/>
                    <a:gd name="T21" fmla="*/ 502 h 613"/>
                    <a:gd name="T22" fmla="*/ 477 w 477"/>
                    <a:gd name="T23" fmla="*/ 545 h 613"/>
                    <a:gd name="T24" fmla="*/ 463 w 477"/>
                    <a:gd name="T25" fmla="*/ 548 h 613"/>
                    <a:gd name="T26" fmla="*/ 375 w 477"/>
                    <a:gd name="T27" fmla="*/ 464 h 613"/>
                    <a:gd name="T28" fmla="*/ 349 w 477"/>
                    <a:gd name="T29" fmla="*/ 525 h 613"/>
                    <a:gd name="T30" fmla="*/ 296 w 477"/>
                    <a:gd name="T31" fmla="*/ 578 h 613"/>
                    <a:gd name="T32" fmla="*/ 247 w 477"/>
                    <a:gd name="T33" fmla="*/ 605 h 613"/>
                    <a:gd name="T34" fmla="*/ 167 w 477"/>
                    <a:gd name="T35" fmla="*/ 613 h 613"/>
                    <a:gd name="T36" fmla="*/ 65 w 477"/>
                    <a:gd name="T37" fmla="*/ 570 h 613"/>
                    <a:gd name="T38" fmla="*/ 19 w 477"/>
                    <a:gd name="T39" fmla="*/ 479 h 613"/>
                    <a:gd name="T40" fmla="*/ 0 w 477"/>
                    <a:gd name="T41" fmla="*/ 389 h 613"/>
                    <a:gd name="T42" fmla="*/ 0 w 477"/>
                    <a:gd name="T43" fmla="*/ 258 h 61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77"/>
                    <a:gd name="T67" fmla="*/ 0 h 613"/>
                    <a:gd name="T68" fmla="*/ 477 w 477"/>
                    <a:gd name="T69" fmla="*/ 613 h 61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77" h="613">
                      <a:moveTo>
                        <a:pt x="0" y="258"/>
                      </a:moveTo>
                      <a:lnTo>
                        <a:pt x="35" y="133"/>
                      </a:lnTo>
                      <a:lnTo>
                        <a:pt x="80" y="69"/>
                      </a:lnTo>
                      <a:lnTo>
                        <a:pt x="137" y="23"/>
                      </a:lnTo>
                      <a:lnTo>
                        <a:pt x="194" y="0"/>
                      </a:lnTo>
                      <a:lnTo>
                        <a:pt x="270" y="7"/>
                      </a:lnTo>
                      <a:lnTo>
                        <a:pt x="319" y="57"/>
                      </a:lnTo>
                      <a:lnTo>
                        <a:pt x="364" y="148"/>
                      </a:lnTo>
                      <a:lnTo>
                        <a:pt x="383" y="270"/>
                      </a:lnTo>
                      <a:lnTo>
                        <a:pt x="383" y="408"/>
                      </a:lnTo>
                      <a:lnTo>
                        <a:pt x="474" y="502"/>
                      </a:lnTo>
                      <a:lnTo>
                        <a:pt x="477" y="545"/>
                      </a:lnTo>
                      <a:lnTo>
                        <a:pt x="463" y="548"/>
                      </a:lnTo>
                      <a:lnTo>
                        <a:pt x="375" y="464"/>
                      </a:lnTo>
                      <a:lnTo>
                        <a:pt x="349" y="525"/>
                      </a:lnTo>
                      <a:lnTo>
                        <a:pt x="296" y="578"/>
                      </a:lnTo>
                      <a:lnTo>
                        <a:pt x="247" y="605"/>
                      </a:lnTo>
                      <a:lnTo>
                        <a:pt x="167" y="613"/>
                      </a:lnTo>
                      <a:lnTo>
                        <a:pt x="65" y="570"/>
                      </a:lnTo>
                      <a:lnTo>
                        <a:pt x="19" y="479"/>
                      </a:lnTo>
                      <a:lnTo>
                        <a:pt x="0" y="389"/>
                      </a:lnTo>
                      <a:lnTo>
                        <a:pt x="0" y="258"/>
                      </a:lnTo>
                      <a:close/>
                    </a:path>
                  </a:pathLst>
                </a:custGeom>
                <a:gradFill rotWithShape="0">
                  <a:gsLst>
                    <a:gs pos="0">
                      <a:srgbClr val="5E0000"/>
                    </a:gs>
                    <a:gs pos="50000">
                      <a:srgbClr val="CC0000"/>
                    </a:gs>
                    <a:gs pos="100000">
                      <a:srgbClr val="5E0000"/>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solidFill>
                      <a:srgbClr val="1C1C1C"/>
                    </a:solidFill>
                    <a:cs typeface="2  Nazanin" pitchFamily="2" charset="-78"/>
                  </a:endParaRPr>
                </a:p>
              </p:txBody>
            </p:sp>
            <p:sp>
              <p:nvSpPr>
                <p:cNvPr id="50257" name="Freeform 175"/>
                <p:cNvSpPr>
                  <a:spLocks/>
                </p:cNvSpPr>
                <p:nvPr/>
              </p:nvSpPr>
              <p:spPr bwMode="auto">
                <a:xfrm>
                  <a:off x="2594" y="2098"/>
                  <a:ext cx="142" cy="329"/>
                </a:xfrm>
                <a:custGeom>
                  <a:avLst/>
                  <a:gdLst>
                    <a:gd name="T0" fmla="*/ 62 w 426"/>
                    <a:gd name="T1" fmla="*/ 64 h 987"/>
                    <a:gd name="T2" fmla="*/ 115 w 426"/>
                    <a:gd name="T3" fmla="*/ 22 h 987"/>
                    <a:gd name="T4" fmla="*/ 176 w 426"/>
                    <a:gd name="T5" fmla="*/ 7 h 987"/>
                    <a:gd name="T6" fmla="*/ 233 w 426"/>
                    <a:gd name="T7" fmla="*/ 0 h 987"/>
                    <a:gd name="T8" fmla="*/ 309 w 426"/>
                    <a:gd name="T9" fmla="*/ 11 h 987"/>
                    <a:gd name="T10" fmla="*/ 393 w 426"/>
                    <a:gd name="T11" fmla="*/ 64 h 987"/>
                    <a:gd name="T12" fmla="*/ 426 w 426"/>
                    <a:gd name="T13" fmla="*/ 158 h 987"/>
                    <a:gd name="T14" fmla="*/ 426 w 426"/>
                    <a:gd name="T15" fmla="*/ 303 h 987"/>
                    <a:gd name="T16" fmla="*/ 423 w 426"/>
                    <a:gd name="T17" fmla="*/ 440 h 987"/>
                    <a:gd name="T18" fmla="*/ 381 w 426"/>
                    <a:gd name="T19" fmla="*/ 649 h 987"/>
                    <a:gd name="T20" fmla="*/ 346 w 426"/>
                    <a:gd name="T21" fmla="*/ 819 h 987"/>
                    <a:gd name="T22" fmla="*/ 309 w 426"/>
                    <a:gd name="T23" fmla="*/ 929 h 987"/>
                    <a:gd name="T24" fmla="*/ 230 w 426"/>
                    <a:gd name="T25" fmla="*/ 987 h 987"/>
                    <a:gd name="T26" fmla="*/ 115 w 426"/>
                    <a:gd name="T27" fmla="*/ 974 h 987"/>
                    <a:gd name="T28" fmla="*/ 58 w 426"/>
                    <a:gd name="T29" fmla="*/ 888 h 987"/>
                    <a:gd name="T30" fmla="*/ 24 w 426"/>
                    <a:gd name="T31" fmla="*/ 759 h 987"/>
                    <a:gd name="T32" fmla="*/ 5 w 426"/>
                    <a:gd name="T33" fmla="*/ 614 h 987"/>
                    <a:gd name="T34" fmla="*/ 0 w 426"/>
                    <a:gd name="T35" fmla="*/ 397 h 987"/>
                    <a:gd name="T36" fmla="*/ 16 w 426"/>
                    <a:gd name="T37" fmla="*/ 246 h 987"/>
                    <a:gd name="T38" fmla="*/ 39 w 426"/>
                    <a:gd name="T39" fmla="*/ 110 h 987"/>
                    <a:gd name="T40" fmla="*/ 62 w 426"/>
                    <a:gd name="T41" fmla="*/ 64 h 98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26"/>
                    <a:gd name="T64" fmla="*/ 0 h 987"/>
                    <a:gd name="T65" fmla="*/ 426 w 426"/>
                    <a:gd name="T66" fmla="*/ 987 h 98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26" h="987">
                      <a:moveTo>
                        <a:pt x="62" y="64"/>
                      </a:moveTo>
                      <a:lnTo>
                        <a:pt x="115" y="22"/>
                      </a:lnTo>
                      <a:lnTo>
                        <a:pt x="176" y="7"/>
                      </a:lnTo>
                      <a:lnTo>
                        <a:pt x="233" y="0"/>
                      </a:lnTo>
                      <a:lnTo>
                        <a:pt x="309" y="11"/>
                      </a:lnTo>
                      <a:lnTo>
                        <a:pt x="393" y="64"/>
                      </a:lnTo>
                      <a:lnTo>
                        <a:pt x="426" y="158"/>
                      </a:lnTo>
                      <a:lnTo>
                        <a:pt x="426" y="303"/>
                      </a:lnTo>
                      <a:lnTo>
                        <a:pt x="423" y="440"/>
                      </a:lnTo>
                      <a:lnTo>
                        <a:pt x="381" y="649"/>
                      </a:lnTo>
                      <a:lnTo>
                        <a:pt x="346" y="819"/>
                      </a:lnTo>
                      <a:lnTo>
                        <a:pt x="309" y="929"/>
                      </a:lnTo>
                      <a:lnTo>
                        <a:pt x="230" y="987"/>
                      </a:lnTo>
                      <a:lnTo>
                        <a:pt x="115" y="974"/>
                      </a:lnTo>
                      <a:lnTo>
                        <a:pt x="58" y="888"/>
                      </a:lnTo>
                      <a:lnTo>
                        <a:pt x="24" y="759"/>
                      </a:lnTo>
                      <a:lnTo>
                        <a:pt x="5" y="614"/>
                      </a:lnTo>
                      <a:lnTo>
                        <a:pt x="0" y="397"/>
                      </a:lnTo>
                      <a:lnTo>
                        <a:pt x="16" y="246"/>
                      </a:lnTo>
                      <a:lnTo>
                        <a:pt x="39" y="110"/>
                      </a:lnTo>
                      <a:lnTo>
                        <a:pt x="62" y="64"/>
                      </a:lnTo>
                      <a:close/>
                    </a:path>
                  </a:pathLst>
                </a:custGeom>
                <a:gradFill rotWithShape="0">
                  <a:gsLst>
                    <a:gs pos="0">
                      <a:srgbClr val="5E0000"/>
                    </a:gs>
                    <a:gs pos="50000">
                      <a:srgbClr val="CC0000"/>
                    </a:gs>
                    <a:gs pos="100000">
                      <a:srgbClr val="5E0000"/>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solidFill>
                      <a:srgbClr val="1C1C1C"/>
                    </a:solidFill>
                    <a:cs typeface="2  Nazanin" pitchFamily="2" charset="-78"/>
                  </a:endParaRPr>
                </a:p>
              </p:txBody>
            </p:sp>
            <p:sp>
              <p:nvSpPr>
                <p:cNvPr id="50258" name="Freeform 176"/>
                <p:cNvSpPr>
                  <a:spLocks/>
                </p:cNvSpPr>
                <p:nvPr/>
              </p:nvSpPr>
              <p:spPr bwMode="auto">
                <a:xfrm>
                  <a:off x="2538" y="2098"/>
                  <a:ext cx="83" cy="405"/>
                </a:xfrm>
                <a:custGeom>
                  <a:avLst/>
                  <a:gdLst>
                    <a:gd name="T0" fmla="*/ 171 w 250"/>
                    <a:gd name="T1" fmla="*/ 8 h 1214"/>
                    <a:gd name="T2" fmla="*/ 231 w 250"/>
                    <a:gd name="T3" fmla="*/ 0 h 1214"/>
                    <a:gd name="T4" fmla="*/ 250 w 250"/>
                    <a:gd name="T5" fmla="*/ 54 h 1214"/>
                    <a:gd name="T6" fmla="*/ 219 w 250"/>
                    <a:gd name="T7" fmla="*/ 122 h 1214"/>
                    <a:gd name="T8" fmla="*/ 174 w 250"/>
                    <a:gd name="T9" fmla="*/ 159 h 1214"/>
                    <a:gd name="T10" fmla="*/ 136 w 250"/>
                    <a:gd name="T11" fmla="*/ 250 h 1214"/>
                    <a:gd name="T12" fmla="*/ 91 w 250"/>
                    <a:gd name="T13" fmla="*/ 373 h 1214"/>
                    <a:gd name="T14" fmla="*/ 72 w 250"/>
                    <a:gd name="T15" fmla="*/ 486 h 1214"/>
                    <a:gd name="T16" fmla="*/ 60 w 250"/>
                    <a:gd name="T17" fmla="*/ 679 h 1214"/>
                    <a:gd name="T18" fmla="*/ 72 w 250"/>
                    <a:gd name="T19" fmla="*/ 861 h 1214"/>
                    <a:gd name="T20" fmla="*/ 94 w 250"/>
                    <a:gd name="T21" fmla="*/ 945 h 1214"/>
                    <a:gd name="T22" fmla="*/ 78 w 250"/>
                    <a:gd name="T23" fmla="*/ 1036 h 1214"/>
                    <a:gd name="T24" fmla="*/ 60 w 250"/>
                    <a:gd name="T25" fmla="*/ 1104 h 1214"/>
                    <a:gd name="T26" fmla="*/ 67 w 250"/>
                    <a:gd name="T27" fmla="*/ 1214 h 1214"/>
                    <a:gd name="T28" fmla="*/ 37 w 250"/>
                    <a:gd name="T29" fmla="*/ 1206 h 1214"/>
                    <a:gd name="T30" fmla="*/ 11 w 250"/>
                    <a:gd name="T31" fmla="*/ 1116 h 1214"/>
                    <a:gd name="T32" fmla="*/ 0 w 250"/>
                    <a:gd name="T33" fmla="*/ 1036 h 1214"/>
                    <a:gd name="T34" fmla="*/ 33 w 250"/>
                    <a:gd name="T35" fmla="*/ 929 h 1214"/>
                    <a:gd name="T36" fmla="*/ 22 w 250"/>
                    <a:gd name="T37" fmla="*/ 830 h 1214"/>
                    <a:gd name="T38" fmla="*/ 11 w 250"/>
                    <a:gd name="T39" fmla="*/ 671 h 1214"/>
                    <a:gd name="T40" fmla="*/ 11 w 250"/>
                    <a:gd name="T41" fmla="*/ 478 h 1214"/>
                    <a:gd name="T42" fmla="*/ 33 w 250"/>
                    <a:gd name="T43" fmla="*/ 274 h 1214"/>
                    <a:gd name="T44" fmla="*/ 72 w 250"/>
                    <a:gd name="T45" fmla="*/ 122 h 1214"/>
                    <a:gd name="T46" fmla="*/ 113 w 250"/>
                    <a:gd name="T47" fmla="*/ 43 h 1214"/>
                    <a:gd name="T48" fmla="*/ 171 w 250"/>
                    <a:gd name="T49" fmla="*/ 8 h 121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50"/>
                    <a:gd name="T76" fmla="*/ 0 h 1214"/>
                    <a:gd name="T77" fmla="*/ 250 w 250"/>
                    <a:gd name="T78" fmla="*/ 1214 h 121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50" h="1214">
                      <a:moveTo>
                        <a:pt x="171" y="8"/>
                      </a:moveTo>
                      <a:lnTo>
                        <a:pt x="231" y="0"/>
                      </a:lnTo>
                      <a:lnTo>
                        <a:pt x="250" y="54"/>
                      </a:lnTo>
                      <a:lnTo>
                        <a:pt x="219" y="122"/>
                      </a:lnTo>
                      <a:lnTo>
                        <a:pt x="174" y="159"/>
                      </a:lnTo>
                      <a:lnTo>
                        <a:pt x="136" y="250"/>
                      </a:lnTo>
                      <a:lnTo>
                        <a:pt x="91" y="373"/>
                      </a:lnTo>
                      <a:lnTo>
                        <a:pt x="72" y="486"/>
                      </a:lnTo>
                      <a:lnTo>
                        <a:pt x="60" y="679"/>
                      </a:lnTo>
                      <a:lnTo>
                        <a:pt x="72" y="861"/>
                      </a:lnTo>
                      <a:lnTo>
                        <a:pt x="94" y="945"/>
                      </a:lnTo>
                      <a:lnTo>
                        <a:pt x="78" y="1036"/>
                      </a:lnTo>
                      <a:lnTo>
                        <a:pt x="60" y="1104"/>
                      </a:lnTo>
                      <a:lnTo>
                        <a:pt x="67" y="1214"/>
                      </a:lnTo>
                      <a:lnTo>
                        <a:pt x="37" y="1206"/>
                      </a:lnTo>
                      <a:lnTo>
                        <a:pt x="11" y="1116"/>
                      </a:lnTo>
                      <a:lnTo>
                        <a:pt x="0" y="1036"/>
                      </a:lnTo>
                      <a:lnTo>
                        <a:pt x="33" y="929"/>
                      </a:lnTo>
                      <a:lnTo>
                        <a:pt x="22" y="830"/>
                      </a:lnTo>
                      <a:lnTo>
                        <a:pt x="11" y="671"/>
                      </a:lnTo>
                      <a:lnTo>
                        <a:pt x="11" y="478"/>
                      </a:lnTo>
                      <a:lnTo>
                        <a:pt x="33" y="274"/>
                      </a:lnTo>
                      <a:lnTo>
                        <a:pt x="72" y="122"/>
                      </a:lnTo>
                      <a:lnTo>
                        <a:pt x="113" y="43"/>
                      </a:lnTo>
                      <a:lnTo>
                        <a:pt x="171" y="8"/>
                      </a:lnTo>
                      <a:close/>
                    </a:path>
                  </a:pathLst>
                </a:custGeom>
                <a:gradFill rotWithShape="0">
                  <a:gsLst>
                    <a:gs pos="0">
                      <a:srgbClr val="5E0000"/>
                    </a:gs>
                    <a:gs pos="50000">
                      <a:srgbClr val="CC0000"/>
                    </a:gs>
                    <a:gs pos="100000">
                      <a:srgbClr val="5E0000"/>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solidFill>
                      <a:srgbClr val="1C1C1C"/>
                    </a:solidFill>
                    <a:cs typeface="2  Nazanin" pitchFamily="2" charset="-78"/>
                  </a:endParaRPr>
                </a:p>
              </p:txBody>
            </p:sp>
            <p:sp>
              <p:nvSpPr>
                <p:cNvPr id="50259" name="Freeform 177"/>
                <p:cNvSpPr>
                  <a:spLocks/>
                </p:cNvSpPr>
                <p:nvPr/>
              </p:nvSpPr>
              <p:spPr bwMode="auto">
                <a:xfrm>
                  <a:off x="2720" y="2108"/>
                  <a:ext cx="53" cy="385"/>
                </a:xfrm>
                <a:custGeom>
                  <a:avLst/>
                  <a:gdLst>
                    <a:gd name="T0" fmla="*/ 3 w 159"/>
                    <a:gd name="T1" fmla="*/ 4 h 1154"/>
                    <a:gd name="T2" fmla="*/ 68 w 159"/>
                    <a:gd name="T3" fmla="*/ 0 h 1154"/>
                    <a:gd name="T4" fmla="*/ 113 w 159"/>
                    <a:gd name="T5" fmla="*/ 91 h 1154"/>
                    <a:gd name="T6" fmla="*/ 159 w 159"/>
                    <a:gd name="T7" fmla="*/ 342 h 1154"/>
                    <a:gd name="T8" fmla="*/ 159 w 159"/>
                    <a:gd name="T9" fmla="*/ 630 h 1154"/>
                    <a:gd name="T10" fmla="*/ 137 w 159"/>
                    <a:gd name="T11" fmla="*/ 877 h 1154"/>
                    <a:gd name="T12" fmla="*/ 159 w 159"/>
                    <a:gd name="T13" fmla="*/ 961 h 1154"/>
                    <a:gd name="T14" fmla="*/ 159 w 159"/>
                    <a:gd name="T15" fmla="*/ 1074 h 1154"/>
                    <a:gd name="T16" fmla="*/ 137 w 159"/>
                    <a:gd name="T17" fmla="*/ 1154 h 1154"/>
                    <a:gd name="T18" fmla="*/ 107 w 159"/>
                    <a:gd name="T19" fmla="*/ 1082 h 1154"/>
                    <a:gd name="T20" fmla="*/ 91 w 159"/>
                    <a:gd name="T21" fmla="*/ 972 h 1154"/>
                    <a:gd name="T22" fmla="*/ 57 w 159"/>
                    <a:gd name="T23" fmla="*/ 888 h 1154"/>
                    <a:gd name="T24" fmla="*/ 95 w 159"/>
                    <a:gd name="T25" fmla="*/ 813 h 1154"/>
                    <a:gd name="T26" fmla="*/ 118 w 159"/>
                    <a:gd name="T27" fmla="*/ 630 h 1154"/>
                    <a:gd name="T28" fmla="*/ 118 w 159"/>
                    <a:gd name="T29" fmla="*/ 459 h 1154"/>
                    <a:gd name="T30" fmla="*/ 95 w 159"/>
                    <a:gd name="T31" fmla="*/ 289 h 1154"/>
                    <a:gd name="T32" fmla="*/ 49 w 159"/>
                    <a:gd name="T33" fmla="*/ 163 h 1154"/>
                    <a:gd name="T34" fmla="*/ 0 w 159"/>
                    <a:gd name="T35" fmla="*/ 102 h 1154"/>
                    <a:gd name="T36" fmla="*/ 3 w 159"/>
                    <a:gd name="T37" fmla="*/ 4 h 115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59"/>
                    <a:gd name="T58" fmla="*/ 0 h 1154"/>
                    <a:gd name="T59" fmla="*/ 159 w 159"/>
                    <a:gd name="T60" fmla="*/ 1154 h 115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59" h="1154">
                      <a:moveTo>
                        <a:pt x="3" y="4"/>
                      </a:moveTo>
                      <a:lnTo>
                        <a:pt x="68" y="0"/>
                      </a:lnTo>
                      <a:lnTo>
                        <a:pt x="113" y="91"/>
                      </a:lnTo>
                      <a:lnTo>
                        <a:pt x="159" y="342"/>
                      </a:lnTo>
                      <a:lnTo>
                        <a:pt x="159" y="630"/>
                      </a:lnTo>
                      <a:lnTo>
                        <a:pt x="137" y="877"/>
                      </a:lnTo>
                      <a:lnTo>
                        <a:pt x="159" y="961"/>
                      </a:lnTo>
                      <a:lnTo>
                        <a:pt x="159" y="1074"/>
                      </a:lnTo>
                      <a:lnTo>
                        <a:pt x="137" y="1154"/>
                      </a:lnTo>
                      <a:lnTo>
                        <a:pt x="107" y="1082"/>
                      </a:lnTo>
                      <a:lnTo>
                        <a:pt x="91" y="972"/>
                      </a:lnTo>
                      <a:lnTo>
                        <a:pt x="57" y="888"/>
                      </a:lnTo>
                      <a:lnTo>
                        <a:pt x="95" y="813"/>
                      </a:lnTo>
                      <a:lnTo>
                        <a:pt x="118" y="630"/>
                      </a:lnTo>
                      <a:lnTo>
                        <a:pt x="118" y="459"/>
                      </a:lnTo>
                      <a:lnTo>
                        <a:pt x="95" y="289"/>
                      </a:lnTo>
                      <a:lnTo>
                        <a:pt x="49" y="163"/>
                      </a:lnTo>
                      <a:lnTo>
                        <a:pt x="0" y="102"/>
                      </a:lnTo>
                      <a:lnTo>
                        <a:pt x="3" y="4"/>
                      </a:lnTo>
                      <a:close/>
                    </a:path>
                  </a:pathLst>
                </a:custGeom>
                <a:gradFill rotWithShape="0">
                  <a:gsLst>
                    <a:gs pos="0">
                      <a:srgbClr val="5E0000"/>
                    </a:gs>
                    <a:gs pos="50000">
                      <a:srgbClr val="CC0000"/>
                    </a:gs>
                    <a:gs pos="100000">
                      <a:srgbClr val="5E0000"/>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solidFill>
                      <a:srgbClr val="1C1C1C"/>
                    </a:solidFill>
                    <a:cs typeface="2  Nazanin" pitchFamily="2" charset="-78"/>
                  </a:endParaRPr>
                </a:p>
              </p:txBody>
            </p:sp>
            <p:sp>
              <p:nvSpPr>
                <p:cNvPr id="50260" name="Freeform 178"/>
                <p:cNvSpPr>
                  <a:spLocks/>
                </p:cNvSpPr>
                <p:nvPr/>
              </p:nvSpPr>
              <p:spPr bwMode="auto">
                <a:xfrm>
                  <a:off x="2595" y="2362"/>
                  <a:ext cx="119" cy="461"/>
                </a:xfrm>
                <a:custGeom>
                  <a:avLst/>
                  <a:gdLst>
                    <a:gd name="T0" fmla="*/ 34 w 358"/>
                    <a:gd name="T1" fmla="*/ 0 h 1383"/>
                    <a:gd name="T2" fmla="*/ 76 w 358"/>
                    <a:gd name="T3" fmla="*/ 57 h 1383"/>
                    <a:gd name="T4" fmla="*/ 93 w 358"/>
                    <a:gd name="T5" fmla="*/ 116 h 1383"/>
                    <a:gd name="T6" fmla="*/ 110 w 358"/>
                    <a:gd name="T7" fmla="*/ 317 h 1383"/>
                    <a:gd name="T8" fmla="*/ 118 w 358"/>
                    <a:gd name="T9" fmla="*/ 451 h 1383"/>
                    <a:gd name="T10" fmla="*/ 118 w 358"/>
                    <a:gd name="T11" fmla="*/ 681 h 1383"/>
                    <a:gd name="T12" fmla="*/ 115 w 358"/>
                    <a:gd name="T13" fmla="*/ 898 h 1383"/>
                    <a:gd name="T14" fmla="*/ 98 w 358"/>
                    <a:gd name="T15" fmla="*/ 1071 h 1383"/>
                    <a:gd name="T16" fmla="*/ 85 w 358"/>
                    <a:gd name="T17" fmla="*/ 1124 h 1383"/>
                    <a:gd name="T18" fmla="*/ 173 w 358"/>
                    <a:gd name="T19" fmla="*/ 1153 h 1383"/>
                    <a:gd name="T20" fmla="*/ 247 w 358"/>
                    <a:gd name="T21" fmla="*/ 1186 h 1383"/>
                    <a:gd name="T22" fmla="*/ 347 w 358"/>
                    <a:gd name="T23" fmla="*/ 1258 h 1383"/>
                    <a:gd name="T24" fmla="*/ 358 w 358"/>
                    <a:gd name="T25" fmla="*/ 1286 h 1383"/>
                    <a:gd name="T26" fmla="*/ 349 w 358"/>
                    <a:gd name="T27" fmla="*/ 1340 h 1383"/>
                    <a:gd name="T28" fmla="*/ 300 w 358"/>
                    <a:gd name="T29" fmla="*/ 1383 h 1383"/>
                    <a:gd name="T30" fmla="*/ 280 w 358"/>
                    <a:gd name="T31" fmla="*/ 1359 h 1383"/>
                    <a:gd name="T32" fmla="*/ 264 w 358"/>
                    <a:gd name="T33" fmla="*/ 1301 h 1383"/>
                    <a:gd name="T34" fmla="*/ 216 w 358"/>
                    <a:gd name="T35" fmla="*/ 1254 h 1383"/>
                    <a:gd name="T36" fmla="*/ 134 w 358"/>
                    <a:gd name="T37" fmla="*/ 1200 h 1383"/>
                    <a:gd name="T38" fmla="*/ 82 w 358"/>
                    <a:gd name="T39" fmla="*/ 1186 h 1383"/>
                    <a:gd name="T40" fmla="*/ 19 w 358"/>
                    <a:gd name="T41" fmla="*/ 1186 h 1383"/>
                    <a:gd name="T42" fmla="*/ 19 w 358"/>
                    <a:gd name="T43" fmla="*/ 1143 h 1383"/>
                    <a:gd name="T44" fmla="*/ 49 w 358"/>
                    <a:gd name="T45" fmla="*/ 1094 h 1383"/>
                    <a:gd name="T46" fmla="*/ 76 w 358"/>
                    <a:gd name="T47" fmla="*/ 941 h 1383"/>
                    <a:gd name="T48" fmla="*/ 85 w 358"/>
                    <a:gd name="T49" fmla="*/ 778 h 1383"/>
                    <a:gd name="T50" fmla="*/ 82 w 358"/>
                    <a:gd name="T51" fmla="*/ 634 h 1383"/>
                    <a:gd name="T52" fmla="*/ 76 w 358"/>
                    <a:gd name="T53" fmla="*/ 451 h 1383"/>
                    <a:gd name="T54" fmla="*/ 59 w 358"/>
                    <a:gd name="T55" fmla="*/ 293 h 1383"/>
                    <a:gd name="T56" fmla="*/ 24 w 358"/>
                    <a:gd name="T57" fmla="*/ 177 h 1383"/>
                    <a:gd name="T58" fmla="*/ 0 w 358"/>
                    <a:gd name="T59" fmla="*/ 72 h 1383"/>
                    <a:gd name="T60" fmla="*/ 7 w 358"/>
                    <a:gd name="T61" fmla="*/ 34 h 1383"/>
                    <a:gd name="T62" fmla="*/ 34 w 358"/>
                    <a:gd name="T63" fmla="*/ 0 h 138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58"/>
                    <a:gd name="T97" fmla="*/ 0 h 1383"/>
                    <a:gd name="T98" fmla="*/ 358 w 358"/>
                    <a:gd name="T99" fmla="*/ 1383 h 138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58" h="1383">
                      <a:moveTo>
                        <a:pt x="34" y="0"/>
                      </a:moveTo>
                      <a:lnTo>
                        <a:pt x="76" y="57"/>
                      </a:lnTo>
                      <a:lnTo>
                        <a:pt x="93" y="116"/>
                      </a:lnTo>
                      <a:lnTo>
                        <a:pt x="110" y="317"/>
                      </a:lnTo>
                      <a:lnTo>
                        <a:pt x="118" y="451"/>
                      </a:lnTo>
                      <a:lnTo>
                        <a:pt x="118" y="681"/>
                      </a:lnTo>
                      <a:lnTo>
                        <a:pt x="115" y="898"/>
                      </a:lnTo>
                      <a:lnTo>
                        <a:pt x="98" y="1071"/>
                      </a:lnTo>
                      <a:lnTo>
                        <a:pt x="85" y="1124"/>
                      </a:lnTo>
                      <a:lnTo>
                        <a:pt x="173" y="1153"/>
                      </a:lnTo>
                      <a:lnTo>
                        <a:pt x="247" y="1186"/>
                      </a:lnTo>
                      <a:lnTo>
                        <a:pt x="347" y="1258"/>
                      </a:lnTo>
                      <a:lnTo>
                        <a:pt x="358" y="1286"/>
                      </a:lnTo>
                      <a:lnTo>
                        <a:pt x="349" y="1340"/>
                      </a:lnTo>
                      <a:lnTo>
                        <a:pt x="300" y="1383"/>
                      </a:lnTo>
                      <a:lnTo>
                        <a:pt x="280" y="1359"/>
                      </a:lnTo>
                      <a:lnTo>
                        <a:pt x="264" y="1301"/>
                      </a:lnTo>
                      <a:lnTo>
                        <a:pt x="216" y="1254"/>
                      </a:lnTo>
                      <a:lnTo>
                        <a:pt x="134" y="1200"/>
                      </a:lnTo>
                      <a:lnTo>
                        <a:pt x="82" y="1186"/>
                      </a:lnTo>
                      <a:lnTo>
                        <a:pt x="19" y="1186"/>
                      </a:lnTo>
                      <a:lnTo>
                        <a:pt x="19" y="1143"/>
                      </a:lnTo>
                      <a:lnTo>
                        <a:pt x="49" y="1094"/>
                      </a:lnTo>
                      <a:lnTo>
                        <a:pt x="76" y="941"/>
                      </a:lnTo>
                      <a:lnTo>
                        <a:pt x="85" y="778"/>
                      </a:lnTo>
                      <a:lnTo>
                        <a:pt x="82" y="634"/>
                      </a:lnTo>
                      <a:lnTo>
                        <a:pt x="76" y="451"/>
                      </a:lnTo>
                      <a:lnTo>
                        <a:pt x="59" y="293"/>
                      </a:lnTo>
                      <a:lnTo>
                        <a:pt x="24" y="177"/>
                      </a:lnTo>
                      <a:lnTo>
                        <a:pt x="0" y="72"/>
                      </a:lnTo>
                      <a:lnTo>
                        <a:pt x="7" y="34"/>
                      </a:lnTo>
                      <a:lnTo>
                        <a:pt x="34" y="0"/>
                      </a:lnTo>
                      <a:close/>
                    </a:path>
                  </a:pathLst>
                </a:custGeom>
                <a:gradFill rotWithShape="0">
                  <a:gsLst>
                    <a:gs pos="0">
                      <a:srgbClr val="5E0000"/>
                    </a:gs>
                    <a:gs pos="50000">
                      <a:srgbClr val="CC0000"/>
                    </a:gs>
                    <a:gs pos="100000">
                      <a:srgbClr val="5E0000"/>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solidFill>
                      <a:srgbClr val="1C1C1C"/>
                    </a:solidFill>
                    <a:cs typeface="2  Nazanin" pitchFamily="2" charset="-78"/>
                  </a:endParaRPr>
                </a:p>
              </p:txBody>
            </p:sp>
            <p:sp>
              <p:nvSpPr>
                <p:cNvPr id="50261" name="Freeform 179"/>
                <p:cNvSpPr>
                  <a:spLocks/>
                </p:cNvSpPr>
                <p:nvPr/>
              </p:nvSpPr>
              <p:spPr bwMode="auto">
                <a:xfrm>
                  <a:off x="2674" y="2362"/>
                  <a:ext cx="110" cy="416"/>
                </a:xfrm>
                <a:custGeom>
                  <a:avLst/>
                  <a:gdLst>
                    <a:gd name="T0" fmla="*/ 0 w 330"/>
                    <a:gd name="T1" fmla="*/ 99 h 1247"/>
                    <a:gd name="T2" fmla="*/ 0 w 330"/>
                    <a:gd name="T3" fmla="*/ 19 h 1247"/>
                    <a:gd name="T4" fmla="*/ 33 w 330"/>
                    <a:gd name="T5" fmla="*/ 0 h 1247"/>
                    <a:gd name="T6" fmla="*/ 86 w 330"/>
                    <a:gd name="T7" fmla="*/ 0 h 1247"/>
                    <a:gd name="T8" fmla="*/ 124 w 330"/>
                    <a:gd name="T9" fmla="*/ 46 h 1247"/>
                    <a:gd name="T10" fmla="*/ 132 w 330"/>
                    <a:gd name="T11" fmla="*/ 88 h 1247"/>
                    <a:gd name="T12" fmla="*/ 124 w 330"/>
                    <a:gd name="T13" fmla="*/ 179 h 1247"/>
                    <a:gd name="T14" fmla="*/ 99 w 330"/>
                    <a:gd name="T15" fmla="*/ 292 h 1247"/>
                    <a:gd name="T16" fmla="*/ 86 w 330"/>
                    <a:gd name="T17" fmla="*/ 467 h 1247"/>
                    <a:gd name="T18" fmla="*/ 80 w 330"/>
                    <a:gd name="T19" fmla="*/ 581 h 1247"/>
                    <a:gd name="T20" fmla="*/ 80 w 330"/>
                    <a:gd name="T21" fmla="*/ 600 h 1247"/>
                    <a:gd name="T22" fmla="*/ 91 w 330"/>
                    <a:gd name="T23" fmla="*/ 759 h 1247"/>
                    <a:gd name="T24" fmla="*/ 110 w 330"/>
                    <a:gd name="T25" fmla="*/ 850 h 1247"/>
                    <a:gd name="T26" fmla="*/ 124 w 330"/>
                    <a:gd name="T27" fmla="*/ 922 h 1247"/>
                    <a:gd name="T28" fmla="*/ 121 w 330"/>
                    <a:gd name="T29" fmla="*/ 952 h 1247"/>
                    <a:gd name="T30" fmla="*/ 171 w 330"/>
                    <a:gd name="T31" fmla="*/ 1035 h 1247"/>
                    <a:gd name="T32" fmla="*/ 223 w 330"/>
                    <a:gd name="T33" fmla="*/ 1088 h 1247"/>
                    <a:gd name="T34" fmla="*/ 281 w 330"/>
                    <a:gd name="T35" fmla="*/ 1137 h 1247"/>
                    <a:gd name="T36" fmla="*/ 330 w 330"/>
                    <a:gd name="T37" fmla="*/ 1161 h 1247"/>
                    <a:gd name="T38" fmla="*/ 330 w 330"/>
                    <a:gd name="T39" fmla="*/ 1202 h 1247"/>
                    <a:gd name="T40" fmla="*/ 303 w 330"/>
                    <a:gd name="T41" fmla="*/ 1236 h 1247"/>
                    <a:gd name="T42" fmla="*/ 239 w 330"/>
                    <a:gd name="T43" fmla="*/ 1247 h 1247"/>
                    <a:gd name="T44" fmla="*/ 193 w 330"/>
                    <a:gd name="T45" fmla="*/ 1225 h 1247"/>
                    <a:gd name="T46" fmla="*/ 193 w 330"/>
                    <a:gd name="T47" fmla="*/ 1194 h 1247"/>
                    <a:gd name="T48" fmla="*/ 155 w 330"/>
                    <a:gd name="T49" fmla="*/ 1088 h 1247"/>
                    <a:gd name="T50" fmla="*/ 91 w 330"/>
                    <a:gd name="T51" fmla="*/ 1032 h 1247"/>
                    <a:gd name="T52" fmla="*/ 45 w 330"/>
                    <a:gd name="T53" fmla="*/ 974 h 1247"/>
                    <a:gd name="T54" fmla="*/ 11 w 330"/>
                    <a:gd name="T55" fmla="*/ 944 h 1247"/>
                    <a:gd name="T56" fmla="*/ 22 w 330"/>
                    <a:gd name="T57" fmla="*/ 906 h 1247"/>
                    <a:gd name="T58" fmla="*/ 41 w 330"/>
                    <a:gd name="T59" fmla="*/ 804 h 1247"/>
                    <a:gd name="T60" fmla="*/ 41 w 330"/>
                    <a:gd name="T61" fmla="*/ 611 h 1247"/>
                    <a:gd name="T62" fmla="*/ 33 w 330"/>
                    <a:gd name="T63" fmla="*/ 474 h 1247"/>
                    <a:gd name="T64" fmla="*/ 33 w 330"/>
                    <a:gd name="T65" fmla="*/ 338 h 1247"/>
                    <a:gd name="T66" fmla="*/ 30 w 330"/>
                    <a:gd name="T67" fmla="*/ 190 h 1247"/>
                    <a:gd name="T68" fmla="*/ 0 w 330"/>
                    <a:gd name="T69" fmla="*/ 99 h 124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30"/>
                    <a:gd name="T106" fmla="*/ 0 h 1247"/>
                    <a:gd name="T107" fmla="*/ 330 w 330"/>
                    <a:gd name="T108" fmla="*/ 1247 h 124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30" h="1247">
                      <a:moveTo>
                        <a:pt x="0" y="99"/>
                      </a:moveTo>
                      <a:lnTo>
                        <a:pt x="0" y="19"/>
                      </a:lnTo>
                      <a:lnTo>
                        <a:pt x="33" y="0"/>
                      </a:lnTo>
                      <a:lnTo>
                        <a:pt x="86" y="0"/>
                      </a:lnTo>
                      <a:lnTo>
                        <a:pt x="124" y="46"/>
                      </a:lnTo>
                      <a:lnTo>
                        <a:pt x="132" y="88"/>
                      </a:lnTo>
                      <a:lnTo>
                        <a:pt x="124" y="179"/>
                      </a:lnTo>
                      <a:lnTo>
                        <a:pt x="99" y="292"/>
                      </a:lnTo>
                      <a:lnTo>
                        <a:pt x="86" y="467"/>
                      </a:lnTo>
                      <a:lnTo>
                        <a:pt x="80" y="581"/>
                      </a:lnTo>
                      <a:lnTo>
                        <a:pt x="80" y="600"/>
                      </a:lnTo>
                      <a:lnTo>
                        <a:pt x="91" y="759"/>
                      </a:lnTo>
                      <a:lnTo>
                        <a:pt x="110" y="850"/>
                      </a:lnTo>
                      <a:lnTo>
                        <a:pt x="124" y="922"/>
                      </a:lnTo>
                      <a:lnTo>
                        <a:pt x="121" y="952"/>
                      </a:lnTo>
                      <a:lnTo>
                        <a:pt x="171" y="1035"/>
                      </a:lnTo>
                      <a:lnTo>
                        <a:pt x="223" y="1088"/>
                      </a:lnTo>
                      <a:lnTo>
                        <a:pt x="281" y="1137"/>
                      </a:lnTo>
                      <a:lnTo>
                        <a:pt x="330" y="1161"/>
                      </a:lnTo>
                      <a:lnTo>
                        <a:pt x="330" y="1202"/>
                      </a:lnTo>
                      <a:lnTo>
                        <a:pt x="303" y="1236"/>
                      </a:lnTo>
                      <a:lnTo>
                        <a:pt x="239" y="1247"/>
                      </a:lnTo>
                      <a:lnTo>
                        <a:pt x="193" y="1225"/>
                      </a:lnTo>
                      <a:lnTo>
                        <a:pt x="193" y="1194"/>
                      </a:lnTo>
                      <a:lnTo>
                        <a:pt x="155" y="1088"/>
                      </a:lnTo>
                      <a:lnTo>
                        <a:pt x="91" y="1032"/>
                      </a:lnTo>
                      <a:lnTo>
                        <a:pt x="45" y="974"/>
                      </a:lnTo>
                      <a:lnTo>
                        <a:pt x="11" y="944"/>
                      </a:lnTo>
                      <a:lnTo>
                        <a:pt x="22" y="906"/>
                      </a:lnTo>
                      <a:lnTo>
                        <a:pt x="41" y="804"/>
                      </a:lnTo>
                      <a:lnTo>
                        <a:pt x="41" y="611"/>
                      </a:lnTo>
                      <a:lnTo>
                        <a:pt x="33" y="474"/>
                      </a:lnTo>
                      <a:lnTo>
                        <a:pt x="33" y="338"/>
                      </a:lnTo>
                      <a:lnTo>
                        <a:pt x="30" y="190"/>
                      </a:lnTo>
                      <a:lnTo>
                        <a:pt x="0" y="99"/>
                      </a:lnTo>
                      <a:close/>
                    </a:path>
                  </a:pathLst>
                </a:custGeom>
                <a:gradFill rotWithShape="0">
                  <a:gsLst>
                    <a:gs pos="0">
                      <a:srgbClr val="5E0000"/>
                    </a:gs>
                    <a:gs pos="50000">
                      <a:srgbClr val="CC0000"/>
                    </a:gs>
                    <a:gs pos="100000">
                      <a:srgbClr val="5E0000"/>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solidFill>
                      <a:srgbClr val="1C1C1C"/>
                    </a:solidFill>
                    <a:cs typeface="2  Nazanin" pitchFamily="2" charset="-78"/>
                  </a:endParaRPr>
                </a:p>
              </p:txBody>
            </p:sp>
          </p:grpSp>
          <p:grpSp>
            <p:nvGrpSpPr>
              <p:cNvPr id="25" name="Group 180"/>
              <p:cNvGrpSpPr>
                <a:grpSpLocks/>
              </p:cNvGrpSpPr>
              <p:nvPr/>
            </p:nvGrpSpPr>
            <p:grpSpPr bwMode="auto">
              <a:xfrm>
                <a:off x="2496" y="288"/>
                <a:ext cx="384" cy="864"/>
                <a:chOff x="2538" y="1879"/>
                <a:chExt cx="246" cy="944"/>
              </a:xfrm>
            </p:grpSpPr>
            <p:sp>
              <p:nvSpPr>
                <p:cNvPr id="50250" name="Freeform 181"/>
                <p:cNvSpPr>
                  <a:spLocks/>
                </p:cNvSpPr>
                <p:nvPr/>
              </p:nvSpPr>
              <p:spPr bwMode="auto">
                <a:xfrm>
                  <a:off x="2611" y="1879"/>
                  <a:ext cx="159" cy="204"/>
                </a:xfrm>
                <a:custGeom>
                  <a:avLst/>
                  <a:gdLst>
                    <a:gd name="T0" fmla="*/ 0 w 477"/>
                    <a:gd name="T1" fmla="*/ 258 h 613"/>
                    <a:gd name="T2" fmla="*/ 35 w 477"/>
                    <a:gd name="T3" fmla="*/ 133 h 613"/>
                    <a:gd name="T4" fmla="*/ 80 w 477"/>
                    <a:gd name="T5" fmla="*/ 69 h 613"/>
                    <a:gd name="T6" fmla="*/ 137 w 477"/>
                    <a:gd name="T7" fmla="*/ 23 h 613"/>
                    <a:gd name="T8" fmla="*/ 194 w 477"/>
                    <a:gd name="T9" fmla="*/ 0 h 613"/>
                    <a:gd name="T10" fmla="*/ 270 w 477"/>
                    <a:gd name="T11" fmla="*/ 7 h 613"/>
                    <a:gd name="T12" fmla="*/ 319 w 477"/>
                    <a:gd name="T13" fmla="*/ 57 h 613"/>
                    <a:gd name="T14" fmla="*/ 364 w 477"/>
                    <a:gd name="T15" fmla="*/ 148 h 613"/>
                    <a:gd name="T16" fmla="*/ 383 w 477"/>
                    <a:gd name="T17" fmla="*/ 270 h 613"/>
                    <a:gd name="T18" fmla="*/ 383 w 477"/>
                    <a:gd name="T19" fmla="*/ 408 h 613"/>
                    <a:gd name="T20" fmla="*/ 474 w 477"/>
                    <a:gd name="T21" fmla="*/ 502 h 613"/>
                    <a:gd name="T22" fmla="*/ 477 w 477"/>
                    <a:gd name="T23" fmla="*/ 545 h 613"/>
                    <a:gd name="T24" fmla="*/ 463 w 477"/>
                    <a:gd name="T25" fmla="*/ 548 h 613"/>
                    <a:gd name="T26" fmla="*/ 375 w 477"/>
                    <a:gd name="T27" fmla="*/ 464 h 613"/>
                    <a:gd name="T28" fmla="*/ 349 w 477"/>
                    <a:gd name="T29" fmla="*/ 525 h 613"/>
                    <a:gd name="T30" fmla="*/ 296 w 477"/>
                    <a:gd name="T31" fmla="*/ 578 h 613"/>
                    <a:gd name="T32" fmla="*/ 247 w 477"/>
                    <a:gd name="T33" fmla="*/ 605 h 613"/>
                    <a:gd name="T34" fmla="*/ 167 w 477"/>
                    <a:gd name="T35" fmla="*/ 613 h 613"/>
                    <a:gd name="T36" fmla="*/ 65 w 477"/>
                    <a:gd name="T37" fmla="*/ 570 h 613"/>
                    <a:gd name="T38" fmla="*/ 19 w 477"/>
                    <a:gd name="T39" fmla="*/ 479 h 613"/>
                    <a:gd name="T40" fmla="*/ 0 w 477"/>
                    <a:gd name="T41" fmla="*/ 389 h 613"/>
                    <a:gd name="T42" fmla="*/ 0 w 477"/>
                    <a:gd name="T43" fmla="*/ 258 h 61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77"/>
                    <a:gd name="T67" fmla="*/ 0 h 613"/>
                    <a:gd name="T68" fmla="*/ 477 w 477"/>
                    <a:gd name="T69" fmla="*/ 613 h 61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77" h="613">
                      <a:moveTo>
                        <a:pt x="0" y="258"/>
                      </a:moveTo>
                      <a:lnTo>
                        <a:pt x="35" y="133"/>
                      </a:lnTo>
                      <a:lnTo>
                        <a:pt x="80" y="69"/>
                      </a:lnTo>
                      <a:lnTo>
                        <a:pt x="137" y="23"/>
                      </a:lnTo>
                      <a:lnTo>
                        <a:pt x="194" y="0"/>
                      </a:lnTo>
                      <a:lnTo>
                        <a:pt x="270" y="7"/>
                      </a:lnTo>
                      <a:lnTo>
                        <a:pt x="319" y="57"/>
                      </a:lnTo>
                      <a:lnTo>
                        <a:pt x="364" y="148"/>
                      </a:lnTo>
                      <a:lnTo>
                        <a:pt x="383" y="270"/>
                      </a:lnTo>
                      <a:lnTo>
                        <a:pt x="383" y="408"/>
                      </a:lnTo>
                      <a:lnTo>
                        <a:pt x="474" y="502"/>
                      </a:lnTo>
                      <a:lnTo>
                        <a:pt x="477" y="545"/>
                      </a:lnTo>
                      <a:lnTo>
                        <a:pt x="463" y="548"/>
                      </a:lnTo>
                      <a:lnTo>
                        <a:pt x="375" y="464"/>
                      </a:lnTo>
                      <a:lnTo>
                        <a:pt x="349" y="525"/>
                      </a:lnTo>
                      <a:lnTo>
                        <a:pt x="296" y="578"/>
                      </a:lnTo>
                      <a:lnTo>
                        <a:pt x="247" y="605"/>
                      </a:lnTo>
                      <a:lnTo>
                        <a:pt x="167" y="613"/>
                      </a:lnTo>
                      <a:lnTo>
                        <a:pt x="65" y="570"/>
                      </a:lnTo>
                      <a:lnTo>
                        <a:pt x="19" y="479"/>
                      </a:lnTo>
                      <a:lnTo>
                        <a:pt x="0" y="389"/>
                      </a:lnTo>
                      <a:lnTo>
                        <a:pt x="0" y="258"/>
                      </a:lnTo>
                      <a:close/>
                    </a:path>
                  </a:pathLst>
                </a:custGeom>
                <a:gradFill rotWithShape="0">
                  <a:gsLst>
                    <a:gs pos="0">
                      <a:srgbClr val="004600"/>
                    </a:gs>
                    <a:gs pos="50000">
                      <a:srgbClr val="009900"/>
                    </a:gs>
                    <a:gs pos="100000">
                      <a:srgbClr val="004600"/>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solidFill>
                      <a:srgbClr val="1C1C1C"/>
                    </a:solidFill>
                    <a:cs typeface="2  Nazanin" pitchFamily="2" charset="-78"/>
                  </a:endParaRPr>
                </a:p>
              </p:txBody>
            </p:sp>
            <p:sp>
              <p:nvSpPr>
                <p:cNvPr id="50251" name="Freeform 182"/>
                <p:cNvSpPr>
                  <a:spLocks/>
                </p:cNvSpPr>
                <p:nvPr/>
              </p:nvSpPr>
              <p:spPr bwMode="auto">
                <a:xfrm>
                  <a:off x="2594" y="2098"/>
                  <a:ext cx="142" cy="329"/>
                </a:xfrm>
                <a:custGeom>
                  <a:avLst/>
                  <a:gdLst>
                    <a:gd name="T0" fmla="*/ 62 w 426"/>
                    <a:gd name="T1" fmla="*/ 64 h 987"/>
                    <a:gd name="T2" fmla="*/ 115 w 426"/>
                    <a:gd name="T3" fmla="*/ 22 h 987"/>
                    <a:gd name="T4" fmla="*/ 176 w 426"/>
                    <a:gd name="T5" fmla="*/ 7 h 987"/>
                    <a:gd name="T6" fmla="*/ 233 w 426"/>
                    <a:gd name="T7" fmla="*/ 0 h 987"/>
                    <a:gd name="T8" fmla="*/ 309 w 426"/>
                    <a:gd name="T9" fmla="*/ 11 h 987"/>
                    <a:gd name="T10" fmla="*/ 393 w 426"/>
                    <a:gd name="T11" fmla="*/ 64 h 987"/>
                    <a:gd name="T12" fmla="*/ 426 w 426"/>
                    <a:gd name="T13" fmla="*/ 158 h 987"/>
                    <a:gd name="T14" fmla="*/ 426 w 426"/>
                    <a:gd name="T15" fmla="*/ 303 h 987"/>
                    <a:gd name="T16" fmla="*/ 423 w 426"/>
                    <a:gd name="T17" fmla="*/ 440 h 987"/>
                    <a:gd name="T18" fmla="*/ 381 w 426"/>
                    <a:gd name="T19" fmla="*/ 649 h 987"/>
                    <a:gd name="T20" fmla="*/ 346 w 426"/>
                    <a:gd name="T21" fmla="*/ 819 h 987"/>
                    <a:gd name="T22" fmla="*/ 309 w 426"/>
                    <a:gd name="T23" fmla="*/ 929 h 987"/>
                    <a:gd name="T24" fmla="*/ 230 w 426"/>
                    <a:gd name="T25" fmla="*/ 987 h 987"/>
                    <a:gd name="T26" fmla="*/ 115 w 426"/>
                    <a:gd name="T27" fmla="*/ 974 h 987"/>
                    <a:gd name="T28" fmla="*/ 58 w 426"/>
                    <a:gd name="T29" fmla="*/ 888 h 987"/>
                    <a:gd name="T30" fmla="*/ 24 w 426"/>
                    <a:gd name="T31" fmla="*/ 759 h 987"/>
                    <a:gd name="T32" fmla="*/ 5 w 426"/>
                    <a:gd name="T33" fmla="*/ 614 h 987"/>
                    <a:gd name="T34" fmla="*/ 0 w 426"/>
                    <a:gd name="T35" fmla="*/ 397 h 987"/>
                    <a:gd name="T36" fmla="*/ 16 w 426"/>
                    <a:gd name="T37" fmla="*/ 246 h 987"/>
                    <a:gd name="T38" fmla="*/ 39 w 426"/>
                    <a:gd name="T39" fmla="*/ 110 h 987"/>
                    <a:gd name="T40" fmla="*/ 62 w 426"/>
                    <a:gd name="T41" fmla="*/ 64 h 98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26"/>
                    <a:gd name="T64" fmla="*/ 0 h 987"/>
                    <a:gd name="T65" fmla="*/ 426 w 426"/>
                    <a:gd name="T66" fmla="*/ 987 h 98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26" h="987">
                      <a:moveTo>
                        <a:pt x="62" y="64"/>
                      </a:moveTo>
                      <a:lnTo>
                        <a:pt x="115" y="22"/>
                      </a:lnTo>
                      <a:lnTo>
                        <a:pt x="176" y="7"/>
                      </a:lnTo>
                      <a:lnTo>
                        <a:pt x="233" y="0"/>
                      </a:lnTo>
                      <a:lnTo>
                        <a:pt x="309" y="11"/>
                      </a:lnTo>
                      <a:lnTo>
                        <a:pt x="393" y="64"/>
                      </a:lnTo>
                      <a:lnTo>
                        <a:pt x="426" y="158"/>
                      </a:lnTo>
                      <a:lnTo>
                        <a:pt x="426" y="303"/>
                      </a:lnTo>
                      <a:lnTo>
                        <a:pt x="423" y="440"/>
                      </a:lnTo>
                      <a:lnTo>
                        <a:pt x="381" y="649"/>
                      </a:lnTo>
                      <a:lnTo>
                        <a:pt x="346" y="819"/>
                      </a:lnTo>
                      <a:lnTo>
                        <a:pt x="309" y="929"/>
                      </a:lnTo>
                      <a:lnTo>
                        <a:pt x="230" y="987"/>
                      </a:lnTo>
                      <a:lnTo>
                        <a:pt x="115" y="974"/>
                      </a:lnTo>
                      <a:lnTo>
                        <a:pt x="58" y="888"/>
                      </a:lnTo>
                      <a:lnTo>
                        <a:pt x="24" y="759"/>
                      </a:lnTo>
                      <a:lnTo>
                        <a:pt x="5" y="614"/>
                      </a:lnTo>
                      <a:lnTo>
                        <a:pt x="0" y="397"/>
                      </a:lnTo>
                      <a:lnTo>
                        <a:pt x="16" y="246"/>
                      </a:lnTo>
                      <a:lnTo>
                        <a:pt x="39" y="110"/>
                      </a:lnTo>
                      <a:lnTo>
                        <a:pt x="62" y="64"/>
                      </a:lnTo>
                      <a:close/>
                    </a:path>
                  </a:pathLst>
                </a:custGeom>
                <a:gradFill rotWithShape="0">
                  <a:gsLst>
                    <a:gs pos="0">
                      <a:srgbClr val="004600"/>
                    </a:gs>
                    <a:gs pos="50000">
                      <a:srgbClr val="009900"/>
                    </a:gs>
                    <a:gs pos="100000">
                      <a:srgbClr val="004600"/>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solidFill>
                      <a:srgbClr val="1C1C1C"/>
                    </a:solidFill>
                    <a:cs typeface="2  Nazanin" pitchFamily="2" charset="-78"/>
                  </a:endParaRPr>
                </a:p>
              </p:txBody>
            </p:sp>
            <p:sp>
              <p:nvSpPr>
                <p:cNvPr id="50252" name="Freeform 183"/>
                <p:cNvSpPr>
                  <a:spLocks/>
                </p:cNvSpPr>
                <p:nvPr/>
              </p:nvSpPr>
              <p:spPr bwMode="auto">
                <a:xfrm>
                  <a:off x="2538" y="2098"/>
                  <a:ext cx="83" cy="405"/>
                </a:xfrm>
                <a:custGeom>
                  <a:avLst/>
                  <a:gdLst>
                    <a:gd name="T0" fmla="*/ 171 w 250"/>
                    <a:gd name="T1" fmla="*/ 8 h 1214"/>
                    <a:gd name="T2" fmla="*/ 231 w 250"/>
                    <a:gd name="T3" fmla="*/ 0 h 1214"/>
                    <a:gd name="T4" fmla="*/ 250 w 250"/>
                    <a:gd name="T5" fmla="*/ 54 h 1214"/>
                    <a:gd name="T6" fmla="*/ 219 w 250"/>
                    <a:gd name="T7" fmla="*/ 122 h 1214"/>
                    <a:gd name="T8" fmla="*/ 174 w 250"/>
                    <a:gd name="T9" fmla="*/ 159 h 1214"/>
                    <a:gd name="T10" fmla="*/ 136 w 250"/>
                    <a:gd name="T11" fmla="*/ 250 h 1214"/>
                    <a:gd name="T12" fmla="*/ 91 w 250"/>
                    <a:gd name="T13" fmla="*/ 373 h 1214"/>
                    <a:gd name="T14" fmla="*/ 72 w 250"/>
                    <a:gd name="T15" fmla="*/ 486 h 1214"/>
                    <a:gd name="T16" fmla="*/ 60 w 250"/>
                    <a:gd name="T17" fmla="*/ 679 h 1214"/>
                    <a:gd name="T18" fmla="*/ 72 w 250"/>
                    <a:gd name="T19" fmla="*/ 861 h 1214"/>
                    <a:gd name="T20" fmla="*/ 94 w 250"/>
                    <a:gd name="T21" fmla="*/ 945 h 1214"/>
                    <a:gd name="T22" fmla="*/ 78 w 250"/>
                    <a:gd name="T23" fmla="*/ 1036 h 1214"/>
                    <a:gd name="T24" fmla="*/ 60 w 250"/>
                    <a:gd name="T25" fmla="*/ 1104 h 1214"/>
                    <a:gd name="T26" fmla="*/ 67 w 250"/>
                    <a:gd name="T27" fmla="*/ 1214 h 1214"/>
                    <a:gd name="T28" fmla="*/ 37 w 250"/>
                    <a:gd name="T29" fmla="*/ 1206 h 1214"/>
                    <a:gd name="T30" fmla="*/ 11 w 250"/>
                    <a:gd name="T31" fmla="*/ 1116 h 1214"/>
                    <a:gd name="T32" fmla="*/ 0 w 250"/>
                    <a:gd name="T33" fmla="*/ 1036 h 1214"/>
                    <a:gd name="T34" fmla="*/ 33 w 250"/>
                    <a:gd name="T35" fmla="*/ 929 h 1214"/>
                    <a:gd name="T36" fmla="*/ 22 w 250"/>
                    <a:gd name="T37" fmla="*/ 830 h 1214"/>
                    <a:gd name="T38" fmla="*/ 11 w 250"/>
                    <a:gd name="T39" fmla="*/ 671 h 1214"/>
                    <a:gd name="T40" fmla="*/ 11 w 250"/>
                    <a:gd name="T41" fmla="*/ 478 h 1214"/>
                    <a:gd name="T42" fmla="*/ 33 w 250"/>
                    <a:gd name="T43" fmla="*/ 274 h 1214"/>
                    <a:gd name="T44" fmla="*/ 72 w 250"/>
                    <a:gd name="T45" fmla="*/ 122 h 1214"/>
                    <a:gd name="T46" fmla="*/ 113 w 250"/>
                    <a:gd name="T47" fmla="*/ 43 h 1214"/>
                    <a:gd name="T48" fmla="*/ 171 w 250"/>
                    <a:gd name="T49" fmla="*/ 8 h 121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50"/>
                    <a:gd name="T76" fmla="*/ 0 h 1214"/>
                    <a:gd name="T77" fmla="*/ 250 w 250"/>
                    <a:gd name="T78" fmla="*/ 1214 h 121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50" h="1214">
                      <a:moveTo>
                        <a:pt x="171" y="8"/>
                      </a:moveTo>
                      <a:lnTo>
                        <a:pt x="231" y="0"/>
                      </a:lnTo>
                      <a:lnTo>
                        <a:pt x="250" y="54"/>
                      </a:lnTo>
                      <a:lnTo>
                        <a:pt x="219" y="122"/>
                      </a:lnTo>
                      <a:lnTo>
                        <a:pt x="174" y="159"/>
                      </a:lnTo>
                      <a:lnTo>
                        <a:pt x="136" y="250"/>
                      </a:lnTo>
                      <a:lnTo>
                        <a:pt x="91" y="373"/>
                      </a:lnTo>
                      <a:lnTo>
                        <a:pt x="72" y="486"/>
                      </a:lnTo>
                      <a:lnTo>
                        <a:pt x="60" y="679"/>
                      </a:lnTo>
                      <a:lnTo>
                        <a:pt x="72" y="861"/>
                      </a:lnTo>
                      <a:lnTo>
                        <a:pt x="94" y="945"/>
                      </a:lnTo>
                      <a:lnTo>
                        <a:pt x="78" y="1036"/>
                      </a:lnTo>
                      <a:lnTo>
                        <a:pt x="60" y="1104"/>
                      </a:lnTo>
                      <a:lnTo>
                        <a:pt x="67" y="1214"/>
                      </a:lnTo>
                      <a:lnTo>
                        <a:pt x="37" y="1206"/>
                      </a:lnTo>
                      <a:lnTo>
                        <a:pt x="11" y="1116"/>
                      </a:lnTo>
                      <a:lnTo>
                        <a:pt x="0" y="1036"/>
                      </a:lnTo>
                      <a:lnTo>
                        <a:pt x="33" y="929"/>
                      </a:lnTo>
                      <a:lnTo>
                        <a:pt x="22" y="830"/>
                      </a:lnTo>
                      <a:lnTo>
                        <a:pt x="11" y="671"/>
                      </a:lnTo>
                      <a:lnTo>
                        <a:pt x="11" y="478"/>
                      </a:lnTo>
                      <a:lnTo>
                        <a:pt x="33" y="274"/>
                      </a:lnTo>
                      <a:lnTo>
                        <a:pt x="72" y="122"/>
                      </a:lnTo>
                      <a:lnTo>
                        <a:pt x="113" y="43"/>
                      </a:lnTo>
                      <a:lnTo>
                        <a:pt x="171" y="8"/>
                      </a:lnTo>
                      <a:close/>
                    </a:path>
                  </a:pathLst>
                </a:custGeom>
                <a:gradFill rotWithShape="0">
                  <a:gsLst>
                    <a:gs pos="0">
                      <a:srgbClr val="004600"/>
                    </a:gs>
                    <a:gs pos="50000">
                      <a:srgbClr val="009900"/>
                    </a:gs>
                    <a:gs pos="100000">
                      <a:srgbClr val="004600"/>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solidFill>
                      <a:srgbClr val="1C1C1C"/>
                    </a:solidFill>
                    <a:cs typeface="2  Nazanin" pitchFamily="2" charset="-78"/>
                  </a:endParaRPr>
                </a:p>
              </p:txBody>
            </p:sp>
            <p:sp>
              <p:nvSpPr>
                <p:cNvPr id="50253" name="Freeform 184"/>
                <p:cNvSpPr>
                  <a:spLocks/>
                </p:cNvSpPr>
                <p:nvPr/>
              </p:nvSpPr>
              <p:spPr bwMode="auto">
                <a:xfrm>
                  <a:off x="2720" y="2108"/>
                  <a:ext cx="53" cy="385"/>
                </a:xfrm>
                <a:custGeom>
                  <a:avLst/>
                  <a:gdLst>
                    <a:gd name="T0" fmla="*/ 3 w 159"/>
                    <a:gd name="T1" fmla="*/ 4 h 1154"/>
                    <a:gd name="T2" fmla="*/ 68 w 159"/>
                    <a:gd name="T3" fmla="*/ 0 h 1154"/>
                    <a:gd name="T4" fmla="*/ 113 w 159"/>
                    <a:gd name="T5" fmla="*/ 91 h 1154"/>
                    <a:gd name="T6" fmla="*/ 159 w 159"/>
                    <a:gd name="T7" fmla="*/ 342 h 1154"/>
                    <a:gd name="T8" fmla="*/ 159 w 159"/>
                    <a:gd name="T9" fmla="*/ 630 h 1154"/>
                    <a:gd name="T10" fmla="*/ 137 w 159"/>
                    <a:gd name="T11" fmla="*/ 877 h 1154"/>
                    <a:gd name="T12" fmla="*/ 159 w 159"/>
                    <a:gd name="T13" fmla="*/ 961 h 1154"/>
                    <a:gd name="T14" fmla="*/ 159 w 159"/>
                    <a:gd name="T15" fmla="*/ 1074 h 1154"/>
                    <a:gd name="T16" fmla="*/ 137 w 159"/>
                    <a:gd name="T17" fmla="*/ 1154 h 1154"/>
                    <a:gd name="T18" fmla="*/ 107 w 159"/>
                    <a:gd name="T19" fmla="*/ 1082 h 1154"/>
                    <a:gd name="T20" fmla="*/ 91 w 159"/>
                    <a:gd name="T21" fmla="*/ 972 h 1154"/>
                    <a:gd name="T22" fmla="*/ 57 w 159"/>
                    <a:gd name="T23" fmla="*/ 888 h 1154"/>
                    <a:gd name="T24" fmla="*/ 95 w 159"/>
                    <a:gd name="T25" fmla="*/ 813 h 1154"/>
                    <a:gd name="T26" fmla="*/ 118 w 159"/>
                    <a:gd name="T27" fmla="*/ 630 h 1154"/>
                    <a:gd name="T28" fmla="*/ 118 w 159"/>
                    <a:gd name="T29" fmla="*/ 459 h 1154"/>
                    <a:gd name="T30" fmla="*/ 95 w 159"/>
                    <a:gd name="T31" fmla="*/ 289 h 1154"/>
                    <a:gd name="T32" fmla="*/ 49 w 159"/>
                    <a:gd name="T33" fmla="*/ 163 h 1154"/>
                    <a:gd name="T34" fmla="*/ 0 w 159"/>
                    <a:gd name="T35" fmla="*/ 102 h 1154"/>
                    <a:gd name="T36" fmla="*/ 3 w 159"/>
                    <a:gd name="T37" fmla="*/ 4 h 115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59"/>
                    <a:gd name="T58" fmla="*/ 0 h 1154"/>
                    <a:gd name="T59" fmla="*/ 159 w 159"/>
                    <a:gd name="T60" fmla="*/ 1154 h 115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59" h="1154">
                      <a:moveTo>
                        <a:pt x="3" y="4"/>
                      </a:moveTo>
                      <a:lnTo>
                        <a:pt x="68" y="0"/>
                      </a:lnTo>
                      <a:lnTo>
                        <a:pt x="113" y="91"/>
                      </a:lnTo>
                      <a:lnTo>
                        <a:pt x="159" y="342"/>
                      </a:lnTo>
                      <a:lnTo>
                        <a:pt x="159" y="630"/>
                      </a:lnTo>
                      <a:lnTo>
                        <a:pt x="137" y="877"/>
                      </a:lnTo>
                      <a:lnTo>
                        <a:pt x="159" y="961"/>
                      </a:lnTo>
                      <a:lnTo>
                        <a:pt x="159" y="1074"/>
                      </a:lnTo>
                      <a:lnTo>
                        <a:pt x="137" y="1154"/>
                      </a:lnTo>
                      <a:lnTo>
                        <a:pt x="107" y="1082"/>
                      </a:lnTo>
                      <a:lnTo>
                        <a:pt x="91" y="972"/>
                      </a:lnTo>
                      <a:lnTo>
                        <a:pt x="57" y="888"/>
                      </a:lnTo>
                      <a:lnTo>
                        <a:pt x="95" y="813"/>
                      </a:lnTo>
                      <a:lnTo>
                        <a:pt x="118" y="630"/>
                      </a:lnTo>
                      <a:lnTo>
                        <a:pt x="118" y="459"/>
                      </a:lnTo>
                      <a:lnTo>
                        <a:pt x="95" y="289"/>
                      </a:lnTo>
                      <a:lnTo>
                        <a:pt x="49" y="163"/>
                      </a:lnTo>
                      <a:lnTo>
                        <a:pt x="0" y="102"/>
                      </a:lnTo>
                      <a:lnTo>
                        <a:pt x="3" y="4"/>
                      </a:lnTo>
                      <a:close/>
                    </a:path>
                  </a:pathLst>
                </a:custGeom>
                <a:gradFill rotWithShape="0">
                  <a:gsLst>
                    <a:gs pos="0">
                      <a:srgbClr val="004600"/>
                    </a:gs>
                    <a:gs pos="50000">
                      <a:srgbClr val="009900"/>
                    </a:gs>
                    <a:gs pos="100000">
                      <a:srgbClr val="004600"/>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solidFill>
                      <a:srgbClr val="1C1C1C"/>
                    </a:solidFill>
                    <a:cs typeface="2  Nazanin" pitchFamily="2" charset="-78"/>
                  </a:endParaRPr>
                </a:p>
              </p:txBody>
            </p:sp>
            <p:sp>
              <p:nvSpPr>
                <p:cNvPr id="50254" name="Freeform 185"/>
                <p:cNvSpPr>
                  <a:spLocks/>
                </p:cNvSpPr>
                <p:nvPr/>
              </p:nvSpPr>
              <p:spPr bwMode="auto">
                <a:xfrm>
                  <a:off x="2595" y="2362"/>
                  <a:ext cx="119" cy="461"/>
                </a:xfrm>
                <a:custGeom>
                  <a:avLst/>
                  <a:gdLst>
                    <a:gd name="T0" fmla="*/ 34 w 358"/>
                    <a:gd name="T1" fmla="*/ 0 h 1383"/>
                    <a:gd name="T2" fmla="*/ 76 w 358"/>
                    <a:gd name="T3" fmla="*/ 57 h 1383"/>
                    <a:gd name="T4" fmla="*/ 93 w 358"/>
                    <a:gd name="T5" fmla="*/ 116 h 1383"/>
                    <a:gd name="T6" fmla="*/ 110 w 358"/>
                    <a:gd name="T7" fmla="*/ 317 h 1383"/>
                    <a:gd name="T8" fmla="*/ 118 w 358"/>
                    <a:gd name="T9" fmla="*/ 451 h 1383"/>
                    <a:gd name="T10" fmla="*/ 118 w 358"/>
                    <a:gd name="T11" fmla="*/ 681 h 1383"/>
                    <a:gd name="T12" fmla="*/ 115 w 358"/>
                    <a:gd name="T13" fmla="*/ 898 h 1383"/>
                    <a:gd name="T14" fmla="*/ 98 w 358"/>
                    <a:gd name="T15" fmla="*/ 1071 h 1383"/>
                    <a:gd name="T16" fmla="*/ 85 w 358"/>
                    <a:gd name="T17" fmla="*/ 1124 h 1383"/>
                    <a:gd name="T18" fmla="*/ 173 w 358"/>
                    <a:gd name="T19" fmla="*/ 1153 h 1383"/>
                    <a:gd name="T20" fmla="*/ 247 w 358"/>
                    <a:gd name="T21" fmla="*/ 1186 h 1383"/>
                    <a:gd name="T22" fmla="*/ 347 w 358"/>
                    <a:gd name="T23" fmla="*/ 1258 h 1383"/>
                    <a:gd name="T24" fmla="*/ 358 w 358"/>
                    <a:gd name="T25" fmla="*/ 1286 h 1383"/>
                    <a:gd name="T26" fmla="*/ 349 w 358"/>
                    <a:gd name="T27" fmla="*/ 1340 h 1383"/>
                    <a:gd name="T28" fmla="*/ 300 w 358"/>
                    <a:gd name="T29" fmla="*/ 1383 h 1383"/>
                    <a:gd name="T30" fmla="*/ 280 w 358"/>
                    <a:gd name="T31" fmla="*/ 1359 h 1383"/>
                    <a:gd name="T32" fmla="*/ 264 w 358"/>
                    <a:gd name="T33" fmla="*/ 1301 h 1383"/>
                    <a:gd name="T34" fmla="*/ 216 w 358"/>
                    <a:gd name="T35" fmla="*/ 1254 h 1383"/>
                    <a:gd name="T36" fmla="*/ 134 w 358"/>
                    <a:gd name="T37" fmla="*/ 1200 h 1383"/>
                    <a:gd name="T38" fmla="*/ 82 w 358"/>
                    <a:gd name="T39" fmla="*/ 1186 h 1383"/>
                    <a:gd name="T40" fmla="*/ 19 w 358"/>
                    <a:gd name="T41" fmla="*/ 1186 h 1383"/>
                    <a:gd name="T42" fmla="*/ 19 w 358"/>
                    <a:gd name="T43" fmla="*/ 1143 h 1383"/>
                    <a:gd name="T44" fmla="*/ 49 w 358"/>
                    <a:gd name="T45" fmla="*/ 1094 h 1383"/>
                    <a:gd name="T46" fmla="*/ 76 w 358"/>
                    <a:gd name="T47" fmla="*/ 941 h 1383"/>
                    <a:gd name="T48" fmla="*/ 85 w 358"/>
                    <a:gd name="T49" fmla="*/ 778 h 1383"/>
                    <a:gd name="T50" fmla="*/ 82 w 358"/>
                    <a:gd name="T51" fmla="*/ 634 h 1383"/>
                    <a:gd name="T52" fmla="*/ 76 w 358"/>
                    <a:gd name="T53" fmla="*/ 451 h 1383"/>
                    <a:gd name="T54" fmla="*/ 59 w 358"/>
                    <a:gd name="T55" fmla="*/ 293 h 1383"/>
                    <a:gd name="T56" fmla="*/ 24 w 358"/>
                    <a:gd name="T57" fmla="*/ 177 h 1383"/>
                    <a:gd name="T58" fmla="*/ 0 w 358"/>
                    <a:gd name="T59" fmla="*/ 72 h 1383"/>
                    <a:gd name="T60" fmla="*/ 7 w 358"/>
                    <a:gd name="T61" fmla="*/ 34 h 1383"/>
                    <a:gd name="T62" fmla="*/ 34 w 358"/>
                    <a:gd name="T63" fmla="*/ 0 h 138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58"/>
                    <a:gd name="T97" fmla="*/ 0 h 1383"/>
                    <a:gd name="T98" fmla="*/ 358 w 358"/>
                    <a:gd name="T99" fmla="*/ 1383 h 138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58" h="1383">
                      <a:moveTo>
                        <a:pt x="34" y="0"/>
                      </a:moveTo>
                      <a:lnTo>
                        <a:pt x="76" y="57"/>
                      </a:lnTo>
                      <a:lnTo>
                        <a:pt x="93" y="116"/>
                      </a:lnTo>
                      <a:lnTo>
                        <a:pt x="110" y="317"/>
                      </a:lnTo>
                      <a:lnTo>
                        <a:pt x="118" y="451"/>
                      </a:lnTo>
                      <a:lnTo>
                        <a:pt x="118" y="681"/>
                      </a:lnTo>
                      <a:lnTo>
                        <a:pt x="115" y="898"/>
                      </a:lnTo>
                      <a:lnTo>
                        <a:pt x="98" y="1071"/>
                      </a:lnTo>
                      <a:lnTo>
                        <a:pt x="85" y="1124"/>
                      </a:lnTo>
                      <a:lnTo>
                        <a:pt x="173" y="1153"/>
                      </a:lnTo>
                      <a:lnTo>
                        <a:pt x="247" y="1186"/>
                      </a:lnTo>
                      <a:lnTo>
                        <a:pt x="347" y="1258"/>
                      </a:lnTo>
                      <a:lnTo>
                        <a:pt x="358" y="1286"/>
                      </a:lnTo>
                      <a:lnTo>
                        <a:pt x="349" y="1340"/>
                      </a:lnTo>
                      <a:lnTo>
                        <a:pt x="300" y="1383"/>
                      </a:lnTo>
                      <a:lnTo>
                        <a:pt x="280" y="1359"/>
                      </a:lnTo>
                      <a:lnTo>
                        <a:pt x="264" y="1301"/>
                      </a:lnTo>
                      <a:lnTo>
                        <a:pt x="216" y="1254"/>
                      </a:lnTo>
                      <a:lnTo>
                        <a:pt x="134" y="1200"/>
                      </a:lnTo>
                      <a:lnTo>
                        <a:pt x="82" y="1186"/>
                      </a:lnTo>
                      <a:lnTo>
                        <a:pt x="19" y="1186"/>
                      </a:lnTo>
                      <a:lnTo>
                        <a:pt x="19" y="1143"/>
                      </a:lnTo>
                      <a:lnTo>
                        <a:pt x="49" y="1094"/>
                      </a:lnTo>
                      <a:lnTo>
                        <a:pt x="76" y="941"/>
                      </a:lnTo>
                      <a:lnTo>
                        <a:pt x="85" y="778"/>
                      </a:lnTo>
                      <a:lnTo>
                        <a:pt x="82" y="634"/>
                      </a:lnTo>
                      <a:lnTo>
                        <a:pt x="76" y="451"/>
                      </a:lnTo>
                      <a:lnTo>
                        <a:pt x="59" y="293"/>
                      </a:lnTo>
                      <a:lnTo>
                        <a:pt x="24" y="177"/>
                      </a:lnTo>
                      <a:lnTo>
                        <a:pt x="0" y="72"/>
                      </a:lnTo>
                      <a:lnTo>
                        <a:pt x="7" y="34"/>
                      </a:lnTo>
                      <a:lnTo>
                        <a:pt x="34" y="0"/>
                      </a:lnTo>
                      <a:close/>
                    </a:path>
                  </a:pathLst>
                </a:custGeom>
                <a:gradFill rotWithShape="0">
                  <a:gsLst>
                    <a:gs pos="0">
                      <a:srgbClr val="004600"/>
                    </a:gs>
                    <a:gs pos="50000">
                      <a:srgbClr val="009900"/>
                    </a:gs>
                    <a:gs pos="100000">
                      <a:srgbClr val="004600"/>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solidFill>
                      <a:srgbClr val="1C1C1C"/>
                    </a:solidFill>
                    <a:cs typeface="2  Nazanin" pitchFamily="2" charset="-78"/>
                  </a:endParaRPr>
                </a:p>
              </p:txBody>
            </p:sp>
            <p:sp>
              <p:nvSpPr>
                <p:cNvPr id="50255" name="Freeform 186"/>
                <p:cNvSpPr>
                  <a:spLocks/>
                </p:cNvSpPr>
                <p:nvPr/>
              </p:nvSpPr>
              <p:spPr bwMode="auto">
                <a:xfrm>
                  <a:off x="2674" y="2362"/>
                  <a:ext cx="110" cy="416"/>
                </a:xfrm>
                <a:custGeom>
                  <a:avLst/>
                  <a:gdLst>
                    <a:gd name="T0" fmla="*/ 0 w 330"/>
                    <a:gd name="T1" fmla="*/ 99 h 1247"/>
                    <a:gd name="T2" fmla="*/ 0 w 330"/>
                    <a:gd name="T3" fmla="*/ 19 h 1247"/>
                    <a:gd name="T4" fmla="*/ 33 w 330"/>
                    <a:gd name="T5" fmla="*/ 0 h 1247"/>
                    <a:gd name="T6" fmla="*/ 86 w 330"/>
                    <a:gd name="T7" fmla="*/ 0 h 1247"/>
                    <a:gd name="T8" fmla="*/ 124 w 330"/>
                    <a:gd name="T9" fmla="*/ 46 h 1247"/>
                    <a:gd name="T10" fmla="*/ 132 w 330"/>
                    <a:gd name="T11" fmla="*/ 88 h 1247"/>
                    <a:gd name="T12" fmla="*/ 124 w 330"/>
                    <a:gd name="T13" fmla="*/ 179 h 1247"/>
                    <a:gd name="T14" fmla="*/ 99 w 330"/>
                    <a:gd name="T15" fmla="*/ 292 h 1247"/>
                    <a:gd name="T16" fmla="*/ 86 w 330"/>
                    <a:gd name="T17" fmla="*/ 467 h 1247"/>
                    <a:gd name="T18" fmla="*/ 80 w 330"/>
                    <a:gd name="T19" fmla="*/ 581 h 1247"/>
                    <a:gd name="T20" fmla="*/ 80 w 330"/>
                    <a:gd name="T21" fmla="*/ 600 h 1247"/>
                    <a:gd name="T22" fmla="*/ 91 w 330"/>
                    <a:gd name="T23" fmla="*/ 759 h 1247"/>
                    <a:gd name="T24" fmla="*/ 110 w 330"/>
                    <a:gd name="T25" fmla="*/ 850 h 1247"/>
                    <a:gd name="T26" fmla="*/ 124 w 330"/>
                    <a:gd name="T27" fmla="*/ 922 h 1247"/>
                    <a:gd name="T28" fmla="*/ 121 w 330"/>
                    <a:gd name="T29" fmla="*/ 952 h 1247"/>
                    <a:gd name="T30" fmla="*/ 171 w 330"/>
                    <a:gd name="T31" fmla="*/ 1035 h 1247"/>
                    <a:gd name="T32" fmla="*/ 223 w 330"/>
                    <a:gd name="T33" fmla="*/ 1088 h 1247"/>
                    <a:gd name="T34" fmla="*/ 281 w 330"/>
                    <a:gd name="T35" fmla="*/ 1137 h 1247"/>
                    <a:gd name="T36" fmla="*/ 330 w 330"/>
                    <a:gd name="T37" fmla="*/ 1161 h 1247"/>
                    <a:gd name="T38" fmla="*/ 330 w 330"/>
                    <a:gd name="T39" fmla="*/ 1202 h 1247"/>
                    <a:gd name="T40" fmla="*/ 303 w 330"/>
                    <a:gd name="T41" fmla="*/ 1236 h 1247"/>
                    <a:gd name="T42" fmla="*/ 239 w 330"/>
                    <a:gd name="T43" fmla="*/ 1247 h 1247"/>
                    <a:gd name="T44" fmla="*/ 193 w 330"/>
                    <a:gd name="T45" fmla="*/ 1225 h 1247"/>
                    <a:gd name="T46" fmla="*/ 193 w 330"/>
                    <a:gd name="T47" fmla="*/ 1194 h 1247"/>
                    <a:gd name="T48" fmla="*/ 155 w 330"/>
                    <a:gd name="T49" fmla="*/ 1088 h 1247"/>
                    <a:gd name="T50" fmla="*/ 91 w 330"/>
                    <a:gd name="T51" fmla="*/ 1032 h 1247"/>
                    <a:gd name="T52" fmla="*/ 45 w 330"/>
                    <a:gd name="T53" fmla="*/ 974 h 1247"/>
                    <a:gd name="T54" fmla="*/ 11 w 330"/>
                    <a:gd name="T55" fmla="*/ 944 h 1247"/>
                    <a:gd name="T56" fmla="*/ 22 w 330"/>
                    <a:gd name="T57" fmla="*/ 906 h 1247"/>
                    <a:gd name="T58" fmla="*/ 41 w 330"/>
                    <a:gd name="T59" fmla="*/ 804 h 1247"/>
                    <a:gd name="T60" fmla="*/ 41 w 330"/>
                    <a:gd name="T61" fmla="*/ 611 h 1247"/>
                    <a:gd name="T62" fmla="*/ 33 w 330"/>
                    <a:gd name="T63" fmla="*/ 474 h 1247"/>
                    <a:gd name="T64" fmla="*/ 33 w 330"/>
                    <a:gd name="T65" fmla="*/ 338 h 1247"/>
                    <a:gd name="T66" fmla="*/ 30 w 330"/>
                    <a:gd name="T67" fmla="*/ 190 h 1247"/>
                    <a:gd name="T68" fmla="*/ 0 w 330"/>
                    <a:gd name="T69" fmla="*/ 99 h 124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30"/>
                    <a:gd name="T106" fmla="*/ 0 h 1247"/>
                    <a:gd name="T107" fmla="*/ 330 w 330"/>
                    <a:gd name="T108" fmla="*/ 1247 h 124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30" h="1247">
                      <a:moveTo>
                        <a:pt x="0" y="99"/>
                      </a:moveTo>
                      <a:lnTo>
                        <a:pt x="0" y="19"/>
                      </a:lnTo>
                      <a:lnTo>
                        <a:pt x="33" y="0"/>
                      </a:lnTo>
                      <a:lnTo>
                        <a:pt x="86" y="0"/>
                      </a:lnTo>
                      <a:lnTo>
                        <a:pt x="124" y="46"/>
                      </a:lnTo>
                      <a:lnTo>
                        <a:pt x="132" y="88"/>
                      </a:lnTo>
                      <a:lnTo>
                        <a:pt x="124" y="179"/>
                      </a:lnTo>
                      <a:lnTo>
                        <a:pt x="99" y="292"/>
                      </a:lnTo>
                      <a:lnTo>
                        <a:pt x="86" y="467"/>
                      </a:lnTo>
                      <a:lnTo>
                        <a:pt x="80" y="581"/>
                      </a:lnTo>
                      <a:lnTo>
                        <a:pt x="80" y="600"/>
                      </a:lnTo>
                      <a:lnTo>
                        <a:pt x="91" y="759"/>
                      </a:lnTo>
                      <a:lnTo>
                        <a:pt x="110" y="850"/>
                      </a:lnTo>
                      <a:lnTo>
                        <a:pt x="124" y="922"/>
                      </a:lnTo>
                      <a:lnTo>
                        <a:pt x="121" y="952"/>
                      </a:lnTo>
                      <a:lnTo>
                        <a:pt x="171" y="1035"/>
                      </a:lnTo>
                      <a:lnTo>
                        <a:pt x="223" y="1088"/>
                      </a:lnTo>
                      <a:lnTo>
                        <a:pt x="281" y="1137"/>
                      </a:lnTo>
                      <a:lnTo>
                        <a:pt x="330" y="1161"/>
                      </a:lnTo>
                      <a:lnTo>
                        <a:pt x="330" y="1202"/>
                      </a:lnTo>
                      <a:lnTo>
                        <a:pt x="303" y="1236"/>
                      </a:lnTo>
                      <a:lnTo>
                        <a:pt x="239" y="1247"/>
                      </a:lnTo>
                      <a:lnTo>
                        <a:pt x="193" y="1225"/>
                      </a:lnTo>
                      <a:lnTo>
                        <a:pt x="193" y="1194"/>
                      </a:lnTo>
                      <a:lnTo>
                        <a:pt x="155" y="1088"/>
                      </a:lnTo>
                      <a:lnTo>
                        <a:pt x="91" y="1032"/>
                      </a:lnTo>
                      <a:lnTo>
                        <a:pt x="45" y="974"/>
                      </a:lnTo>
                      <a:lnTo>
                        <a:pt x="11" y="944"/>
                      </a:lnTo>
                      <a:lnTo>
                        <a:pt x="22" y="906"/>
                      </a:lnTo>
                      <a:lnTo>
                        <a:pt x="41" y="804"/>
                      </a:lnTo>
                      <a:lnTo>
                        <a:pt x="41" y="611"/>
                      </a:lnTo>
                      <a:lnTo>
                        <a:pt x="33" y="474"/>
                      </a:lnTo>
                      <a:lnTo>
                        <a:pt x="33" y="338"/>
                      </a:lnTo>
                      <a:lnTo>
                        <a:pt x="30" y="190"/>
                      </a:lnTo>
                      <a:lnTo>
                        <a:pt x="0" y="99"/>
                      </a:lnTo>
                      <a:close/>
                    </a:path>
                  </a:pathLst>
                </a:custGeom>
                <a:gradFill rotWithShape="0">
                  <a:gsLst>
                    <a:gs pos="0">
                      <a:srgbClr val="004600"/>
                    </a:gs>
                    <a:gs pos="50000">
                      <a:srgbClr val="009900"/>
                    </a:gs>
                    <a:gs pos="100000">
                      <a:srgbClr val="004600"/>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solidFill>
                      <a:srgbClr val="1C1C1C"/>
                    </a:solidFill>
                    <a:cs typeface="2  Nazanin" pitchFamily="2" charset="-78"/>
                  </a:endParaRPr>
                </a:p>
              </p:txBody>
            </p:sp>
          </p:grpSp>
        </p:grpSp>
        <p:grpSp>
          <p:nvGrpSpPr>
            <p:cNvPr id="26" name="Group 194"/>
            <p:cNvGrpSpPr>
              <a:grpSpLocks/>
            </p:cNvGrpSpPr>
            <p:nvPr/>
          </p:nvGrpSpPr>
          <p:grpSpPr bwMode="auto">
            <a:xfrm>
              <a:off x="762000" y="3276600"/>
              <a:ext cx="2895600" cy="1752600"/>
              <a:chOff x="192" y="1680"/>
              <a:chExt cx="1824" cy="1104"/>
            </a:xfrm>
          </p:grpSpPr>
          <p:grpSp>
            <p:nvGrpSpPr>
              <p:cNvPr id="27" name="Group 4"/>
              <p:cNvGrpSpPr>
                <a:grpSpLocks/>
              </p:cNvGrpSpPr>
              <p:nvPr/>
            </p:nvGrpSpPr>
            <p:grpSpPr bwMode="auto">
              <a:xfrm>
                <a:off x="1584" y="2016"/>
                <a:ext cx="219" cy="768"/>
                <a:chOff x="2538" y="1879"/>
                <a:chExt cx="246" cy="944"/>
              </a:xfrm>
            </p:grpSpPr>
            <p:sp>
              <p:nvSpPr>
                <p:cNvPr id="50231" name="Freeform 5"/>
                <p:cNvSpPr>
                  <a:spLocks/>
                </p:cNvSpPr>
                <p:nvPr/>
              </p:nvSpPr>
              <p:spPr bwMode="auto">
                <a:xfrm>
                  <a:off x="2611" y="1879"/>
                  <a:ext cx="159" cy="204"/>
                </a:xfrm>
                <a:custGeom>
                  <a:avLst/>
                  <a:gdLst>
                    <a:gd name="T0" fmla="*/ 0 w 477"/>
                    <a:gd name="T1" fmla="*/ 258 h 613"/>
                    <a:gd name="T2" fmla="*/ 35 w 477"/>
                    <a:gd name="T3" fmla="*/ 133 h 613"/>
                    <a:gd name="T4" fmla="*/ 80 w 477"/>
                    <a:gd name="T5" fmla="*/ 69 h 613"/>
                    <a:gd name="T6" fmla="*/ 137 w 477"/>
                    <a:gd name="T7" fmla="*/ 23 h 613"/>
                    <a:gd name="T8" fmla="*/ 194 w 477"/>
                    <a:gd name="T9" fmla="*/ 0 h 613"/>
                    <a:gd name="T10" fmla="*/ 270 w 477"/>
                    <a:gd name="T11" fmla="*/ 7 h 613"/>
                    <a:gd name="T12" fmla="*/ 319 w 477"/>
                    <a:gd name="T13" fmla="*/ 57 h 613"/>
                    <a:gd name="T14" fmla="*/ 364 w 477"/>
                    <a:gd name="T15" fmla="*/ 148 h 613"/>
                    <a:gd name="T16" fmla="*/ 383 w 477"/>
                    <a:gd name="T17" fmla="*/ 270 h 613"/>
                    <a:gd name="T18" fmla="*/ 383 w 477"/>
                    <a:gd name="T19" fmla="*/ 408 h 613"/>
                    <a:gd name="T20" fmla="*/ 474 w 477"/>
                    <a:gd name="T21" fmla="*/ 502 h 613"/>
                    <a:gd name="T22" fmla="*/ 477 w 477"/>
                    <a:gd name="T23" fmla="*/ 545 h 613"/>
                    <a:gd name="T24" fmla="*/ 463 w 477"/>
                    <a:gd name="T25" fmla="*/ 548 h 613"/>
                    <a:gd name="T26" fmla="*/ 375 w 477"/>
                    <a:gd name="T27" fmla="*/ 464 h 613"/>
                    <a:gd name="T28" fmla="*/ 349 w 477"/>
                    <a:gd name="T29" fmla="*/ 525 h 613"/>
                    <a:gd name="T30" fmla="*/ 296 w 477"/>
                    <a:gd name="T31" fmla="*/ 578 h 613"/>
                    <a:gd name="T32" fmla="*/ 247 w 477"/>
                    <a:gd name="T33" fmla="*/ 605 h 613"/>
                    <a:gd name="T34" fmla="*/ 167 w 477"/>
                    <a:gd name="T35" fmla="*/ 613 h 613"/>
                    <a:gd name="T36" fmla="*/ 65 w 477"/>
                    <a:gd name="T37" fmla="*/ 570 h 613"/>
                    <a:gd name="T38" fmla="*/ 19 w 477"/>
                    <a:gd name="T39" fmla="*/ 479 h 613"/>
                    <a:gd name="T40" fmla="*/ 0 w 477"/>
                    <a:gd name="T41" fmla="*/ 389 h 613"/>
                    <a:gd name="T42" fmla="*/ 0 w 477"/>
                    <a:gd name="T43" fmla="*/ 258 h 61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77"/>
                    <a:gd name="T67" fmla="*/ 0 h 613"/>
                    <a:gd name="T68" fmla="*/ 477 w 477"/>
                    <a:gd name="T69" fmla="*/ 613 h 61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77" h="613">
                      <a:moveTo>
                        <a:pt x="0" y="258"/>
                      </a:moveTo>
                      <a:lnTo>
                        <a:pt x="35" y="133"/>
                      </a:lnTo>
                      <a:lnTo>
                        <a:pt x="80" y="69"/>
                      </a:lnTo>
                      <a:lnTo>
                        <a:pt x="137" y="23"/>
                      </a:lnTo>
                      <a:lnTo>
                        <a:pt x="194" y="0"/>
                      </a:lnTo>
                      <a:lnTo>
                        <a:pt x="270" y="7"/>
                      </a:lnTo>
                      <a:lnTo>
                        <a:pt x="319" y="57"/>
                      </a:lnTo>
                      <a:lnTo>
                        <a:pt x="364" y="148"/>
                      </a:lnTo>
                      <a:lnTo>
                        <a:pt x="383" y="270"/>
                      </a:lnTo>
                      <a:lnTo>
                        <a:pt x="383" y="408"/>
                      </a:lnTo>
                      <a:lnTo>
                        <a:pt x="474" y="502"/>
                      </a:lnTo>
                      <a:lnTo>
                        <a:pt x="477" y="545"/>
                      </a:lnTo>
                      <a:lnTo>
                        <a:pt x="463" y="548"/>
                      </a:lnTo>
                      <a:lnTo>
                        <a:pt x="375" y="464"/>
                      </a:lnTo>
                      <a:lnTo>
                        <a:pt x="349" y="525"/>
                      </a:lnTo>
                      <a:lnTo>
                        <a:pt x="296" y="578"/>
                      </a:lnTo>
                      <a:lnTo>
                        <a:pt x="247" y="605"/>
                      </a:lnTo>
                      <a:lnTo>
                        <a:pt x="167" y="613"/>
                      </a:lnTo>
                      <a:lnTo>
                        <a:pt x="65" y="570"/>
                      </a:lnTo>
                      <a:lnTo>
                        <a:pt x="19" y="479"/>
                      </a:lnTo>
                      <a:lnTo>
                        <a:pt x="0" y="389"/>
                      </a:lnTo>
                      <a:lnTo>
                        <a:pt x="0" y="258"/>
                      </a:lnTo>
                      <a:close/>
                    </a:path>
                  </a:pathLst>
                </a:custGeom>
                <a:gradFill rotWithShape="0">
                  <a:gsLst>
                    <a:gs pos="0">
                      <a:srgbClr val="004600"/>
                    </a:gs>
                    <a:gs pos="50000">
                      <a:srgbClr val="009900"/>
                    </a:gs>
                    <a:gs pos="100000">
                      <a:srgbClr val="004600"/>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solidFill>
                      <a:srgbClr val="1C1C1C"/>
                    </a:solidFill>
                    <a:cs typeface="2  Nazanin" pitchFamily="2" charset="-78"/>
                  </a:endParaRPr>
                </a:p>
              </p:txBody>
            </p:sp>
            <p:sp>
              <p:nvSpPr>
                <p:cNvPr id="50232" name="Freeform 6"/>
                <p:cNvSpPr>
                  <a:spLocks/>
                </p:cNvSpPr>
                <p:nvPr/>
              </p:nvSpPr>
              <p:spPr bwMode="auto">
                <a:xfrm>
                  <a:off x="2594" y="2098"/>
                  <a:ext cx="142" cy="329"/>
                </a:xfrm>
                <a:custGeom>
                  <a:avLst/>
                  <a:gdLst>
                    <a:gd name="T0" fmla="*/ 62 w 426"/>
                    <a:gd name="T1" fmla="*/ 64 h 987"/>
                    <a:gd name="T2" fmla="*/ 115 w 426"/>
                    <a:gd name="T3" fmla="*/ 22 h 987"/>
                    <a:gd name="T4" fmla="*/ 176 w 426"/>
                    <a:gd name="T5" fmla="*/ 7 h 987"/>
                    <a:gd name="T6" fmla="*/ 233 w 426"/>
                    <a:gd name="T7" fmla="*/ 0 h 987"/>
                    <a:gd name="T8" fmla="*/ 309 w 426"/>
                    <a:gd name="T9" fmla="*/ 11 h 987"/>
                    <a:gd name="T10" fmla="*/ 393 w 426"/>
                    <a:gd name="T11" fmla="*/ 64 h 987"/>
                    <a:gd name="T12" fmla="*/ 426 w 426"/>
                    <a:gd name="T13" fmla="*/ 158 h 987"/>
                    <a:gd name="T14" fmla="*/ 426 w 426"/>
                    <a:gd name="T15" fmla="*/ 303 h 987"/>
                    <a:gd name="T16" fmla="*/ 423 w 426"/>
                    <a:gd name="T17" fmla="*/ 440 h 987"/>
                    <a:gd name="T18" fmla="*/ 381 w 426"/>
                    <a:gd name="T19" fmla="*/ 649 h 987"/>
                    <a:gd name="T20" fmla="*/ 346 w 426"/>
                    <a:gd name="T21" fmla="*/ 819 h 987"/>
                    <a:gd name="T22" fmla="*/ 309 w 426"/>
                    <a:gd name="T23" fmla="*/ 929 h 987"/>
                    <a:gd name="T24" fmla="*/ 230 w 426"/>
                    <a:gd name="T25" fmla="*/ 987 h 987"/>
                    <a:gd name="T26" fmla="*/ 115 w 426"/>
                    <a:gd name="T27" fmla="*/ 974 h 987"/>
                    <a:gd name="T28" fmla="*/ 58 w 426"/>
                    <a:gd name="T29" fmla="*/ 888 h 987"/>
                    <a:gd name="T30" fmla="*/ 24 w 426"/>
                    <a:gd name="T31" fmla="*/ 759 h 987"/>
                    <a:gd name="T32" fmla="*/ 5 w 426"/>
                    <a:gd name="T33" fmla="*/ 614 h 987"/>
                    <a:gd name="T34" fmla="*/ 0 w 426"/>
                    <a:gd name="T35" fmla="*/ 397 h 987"/>
                    <a:gd name="T36" fmla="*/ 16 w 426"/>
                    <a:gd name="T37" fmla="*/ 246 h 987"/>
                    <a:gd name="T38" fmla="*/ 39 w 426"/>
                    <a:gd name="T39" fmla="*/ 110 h 987"/>
                    <a:gd name="T40" fmla="*/ 62 w 426"/>
                    <a:gd name="T41" fmla="*/ 64 h 98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26"/>
                    <a:gd name="T64" fmla="*/ 0 h 987"/>
                    <a:gd name="T65" fmla="*/ 426 w 426"/>
                    <a:gd name="T66" fmla="*/ 987 h 98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26" h="987">
                      <a:moveTo>
                        <a:pt x="62" y="64"/>
                      </a:moveTo>
                      <a:lnTo>
                        <a:pt x="115" y="22"/>
                      </a:lnTo>
                      <a:lnTo>
                        <a:pt x="176" y="7"/>
                      </a:lnTo>
                      <a:lnTo>
                        <a:pt x="233" y="0"/>
                      </a:lnTo>
                      <a:lnTo>
                        <a:pt x="309" y="11"/>
                      </a:lnTo>
                      <a:lnTo>
                        <a:pt x="393" y="64"/>
                      </a:lnTo>
                      <a:lnTo>
                        <a:pt x="426" y="158"/>
                      </a:lnTo>
                      <a:lnTo>
                        <a:pt x="426" y="303"/>
                      </a:lnTo>
                      <a:lnTo>
                        <a:pt x="423" y="440"/>
                      </a:lnTo>
                      <a:lnTo>
                        <a:pt x="381" y="649"/>
                      </a:lnTo>
                      <a:lnTo>
                        <a:pt x="346" y="819"/>
                      </a:lnTo>
                      <a:lnTo>
                        <a:pt x="309" y="929"/>
                      </a:lnTo>
                      <a:lnTo>
                        <a:pt x="230" y="987"/>
                      </a:lnTo>
                      <a:lnTo>
                        <a:pt x="115" y="974"/>
                      </a:lnTo>
                      <a:lnTo>
                        <a:pt x="58" y="888"/>
                      </a:lnTo>
                      <a:lnTo>
                        <a:pt x="24" y="759"/>
                      </a:lnTo>
                      <a:lnTo>
                        <a:pt x="5" y="614"/>
                      </a:lnTo>
                      <a:lnTo>
                        <a:pt x="0" y="397"/>
                      </a:lnTo>
                      <a:lnTo>
                        <a:pt x="16" y="246"/>
                      </a:lnTo>
                      <a:lnTo>
                        <a:pt x="39" y="110"/>
                      </a:lnTo>
                      <a:lnTo>
                        <a:pt x="62" y="64"/>
                      </a:lnTo>
                      <a:close/>
                    </a:path>
                  </a:pathLst>
                </a:custGeom>
                <a:gradFill rotWithShape="0">
                  <a:gsLst>
                    <a:gs pos="0">
                      <a:srgbClr val="004600"/>
                    </a:gs>
                    <a:gs pos="50000">
                      <a:srgbClr val="009900"/>
                    </a:gs>
                    <a:gs pos="100000">
                      <a:srgbClr val="004600"/>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solidFill>
                      <a:srgbClr val="1C1C1C"/>
                    </a:solidFill>
                    <a:cs typeface="2  Nazanin" pitchFamily="2" charset="-78"/>
                  </a:endParaRPr>
                </a:p>
              </p:txBody>
            </p:sp>
            <p:sp>
              <p:nvSpPr>
                <p:cNvPr id="50233" name="Freeform 7"/>
                <p:cNvSpPr>
                  <a:spLocks/>
                </p:cNvSpPr>
                <p:nvPr/>
              </p:nvSpPr>
              <p:spPr bwMode="auto">
                <a:xfrm>
                  <a:off x="2538" y="2098"/>
                  <a:ext cx="83" cy="405"/>
                </a:xfrm>
                <a:custGeom>
                  <a:avLst/>
                  <a:gdLst>
                    <a:gd name="T0" fmla="*/ 171 w 250"/>
                    <a:gd name="T1" fmla="*/ 8 h 1214"/>
                    <a:gd name="T2" fmla="*/ 231 w 250"/>
                    <a:gd name="T3" fmla="*/ 0 h 1214"/>
                    <a:gd name="T4" fmla="*/ 250 w 250"/>
                    <a:gd name="T5" fmla="*/ 54 h 1214"/>
                    <a:gd name="T6" fmla="*/ 219 w 250"/>
                    <a:gd name="T7" fmla="*/ 122 h 1214"/>
                    <a:gd name="T8" fmla="*/ 174 w 250"/>
                    <a:gd name="T9" fmla="*/ 159 h 1214"/>
                    <a:gd name="T10" fmla="*/ 136 w 250"/>
                    <a:gd name="T11" fmla="*/ 250 h 1214"/>
                    <a:gd name="T12" fmla="*/ 91 w 250"/>
                    <a:gd name="T13" fmla="*/ 373 h 1214"/>
                    <a:gd name="T14" fmla="*/ 72 w 250"/>
                    <a:gd name="T15" fmla="*/ 486 h 1214"/>
                    <a:gd name="T16" fmla="*/ 60 w 250"/>
                    <a:gd name="T17" fmla="*/ 679 h 1214"/>
                    <a:gd name="T18" fmla="*/ 72 w 250"/>
                    <a:gd name="T19" fmla="*/ 861 h 1214"/>
                    <a:gd name="T20" fmla="*/ 94 w 250"/>
                    <a:gd name="T21" fmla="*/ 945 h 1214"/>
                    <a:gd name="T22" fmla="*/ 78 w 250"/>
                    <a:gd name="T23" fmla="*/ 1036 h 1214"/>
                    <a:gd name="T24" fmla="*/ 60 w 250"/>
                    <a:gd name="T25" fmla="*/ 1104 h 1214"/>
                    <a:gd name="T26" fmla="*/ 67 w 250"/>
                    <a:gd name="T27" fmla="*/ 1214 h 1214"/>
                    <a:gd name="T28" fmla="*/ 37 w 250"/>
                    <a:gd name="T29" fmla="*/ 1206 h 1214"/>
                    <a:gd name="T30" fmla="*/ 11 w 250"/>
                    <a:gd name="T31" fmla="*/ 1116 h 1214"/>
                    <a:gd name="T32" fmla="*/ 0 w 250"/>
                    <a:gd name="T33" fmla="*/ 1036 h 1214"/>
                    <a:gd name="T34" fmla="*/ 33 w 250"/>
                    <a:gd name="T35" fmla="*/ 929 h 1214"/>
                    <a:gd name="T36" fmla="*/ 22 w 250"/>
                    <a:gd name="T37" fmla="*/ 830 h 1214"/>
                    <a:gd name="T38" fmla="*/ 11 w 250"/>
                    <a:gd name="T39" fmla="*/ 671 h 1214"/>
                    <a:gd name="T40" fmla="*/ 11 w 250"/>
                    <a:gd name="T41" fmla="*/ 478 h 1214"/>
                    <a:gd name="T42" fmla="*/ 33 w 250"/>
                    <a:gd name="T43" fmla="*/ 274 h 1214"/>
                    <a:gd name="T44" fmla="*/ 72 w 250"/>
                    <a:gd name="T45" fmla="*/ 122 h 1214"/>
                    <a:gd name="T46" fmla="*/ 113 w 250"/>
                    <a:gd name="T47" fmla="*/ 43 h 1214"/>
                    <a:gd name="T48" fmla="*/ 171 w 250"/>
                    <a:gd name="T49" fmla="*/ 8 h 121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50"/>
                    <a:gd name="T76" fmla="*/ 0 h 1214"/>
                    <a:gd name="T77" fmla="*/ 250 w 250"/>
                    <a:gd name="T78" fmla="*/ 1214 h 121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50" h="1214">
                      <a:moveTo>
                        <a:pt x="171" y="8"/>
                      </a:moveTo>
                      <a:lnTo>
                        <a:pt x="231" y="0"/>
                      </a:lnTo>
                      <a:lnTo>
                        <a:pt x="250" y="54"/>
                      </a:lnTo>
                      <a:lnTo>
                        <a:pt x="219" y="122"/>
                      </a:lnTo>
                      <a:lnTo>
                        <a:pt x="174" y="159"/>
                      </a:lnTo>
                      <a:lnTo>
                        <a:pt x="136" y="250"/>
                      </a:lnTo>
                      <a:lnTo>
                        <a:pt x="91" y="373"/>
                      </a:lnTo>
                      <a:lnTo>
                        <a:pt x="72" y="486"/>
                      </a:lnTo>
                      <a:lnTo>
                        <a:pt x="60" y="679"/>
                      </a:lnTo>
                      <a:lnTo>
                        <a:pt x="72" y="861"/>
                      </a:lnTo>
                      <a:lnTo>
                        <a:pt x="94" y="945"/>
                      </a:lnTo>
                      <a:lnTo>
                        <a:pt x="78" y="1036"/>
                      </a:lnTo>
                      <a:lnTo>
                        <a:pt x="60" y="1104"/>
                      </a:lnTo>
                      <a:lnTo>
                        <a:pt x="67" y="1214"/>
                      </a:lnTo>
                      <a:lnTo>
                        <a:pt x="37" y="1206"/>
                      </a:lnTo>
                      <a:lnTo>
                        <a:pt x="11" y="1116"/>
                      </a:lnTo>
                      <a:lnTo>
                        <a:pt x="0" y="1036"/>
                      </a:lnTo>
                      <a:lnTo>
                        <a:pt x="33" y="929"/>
                      </a:lnTo>
                      <a:lnTo>
                        <a:pt x="22" y="830"/>
                      </a:lnTo>
                      <a:lnTo>
                        <a:pt x="11" y="671"/>
                      </a:lnTo>
                      <a:lnTo>
                        <a:pt x="11" y="478"/>
                      </a:lnTo>
                      <a:lnTo>
                        <a:pt x="33" y="274"/>
                      </a:lnTo>
                      <a:lnTo>
                        <a:pt x="72" y="122"/>
                      </a:lnTo>
                      <a:lnTo>
                        <a:pt x="113" y="43"/>
                      </a:lnTo>
                      <a:lnTo>
                        <a:pt x="171" y="8"/>
                      </a:lnTo>
                      <a:close/>
                    </a:path>
                  </a:pathLst>
                </a:custGeom>
                <a:gradFill rotWithShape="0">
                  <a:gsLst>
                    <a:gs pos="0">
                      <a:srgbClr val="004600"/>
                    </a:gs>
                    <a:gs pos="50000">
                      <a:srgbClr val="009900"/>
                    </a:gs>
                    <a:gs pos="100000">
                      <a:srgbClr val="004600"/>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solidFill>
                      <a:srgbClr val="1C1C1C"/>
                    </a:solidFill>
                    <a:cs typeface="2  Nazanin" pitchFamily="2" charset="-78"/>
                  </a:endParaRPr>
                </a:p>
              </p:txBody>
            </p:sp>
            <p:sp>
              <p:nvSpPr>
                <p:cNvPr id="50234" name="Freeform 8"/>
                <p:cNvSpPr>
                  <a:spLocks/>
                </p:cNvSpPr>
                <p:nvPr/>
              </p:nvSpPr>
              <p:spPr bwMode="auto">
                <a:xfrm>
                  <a:off x="2720" y="2108"/>
                  <a:ext cx="53" cy="385"/>
                </a:xfrm>
                <a:custGeom>
                  <a:avLst/>
                  <a:gdLst>
                    <a:gd name="T0" fmla="*/ 3 w 159"/>
                    <a:gd name="T1" fmla="*/ 4 h 1154"/>
                    <a:gd name="T2" fmla="*/ 68 w 159"/>
                    <a:gd name="T3" fmla="*/ 0 h 1154"/>
                    <a:gd name="T4" fmla="*/ 113 w 159"/>
                    <a:gd name="T5" fmla="*/ 91 h 1154"/>
                    <a:gd name="T6" fmla="*/ 159 w 159"/>
                    <a:gd name="T7" fmla="*/ 342 h 1154"/>
                    <a:gd name="T8" fmla="*/ 159 w 159"/>
                    <a:gd name="T9" fmla="*/ 630 h 1154"/>
                    <a:gd name="T10" fmla="*/ 137 w 159"/>
                    <a:gd name="T11" fmla="*/ 877 h 1154"/>
                    <a:gd name="T12" fmla="*/ 159 w 159"/>
                    <a:gd name="T13" fmla="*/ 961 h 1154"/>
                    <a:gd name="T14" fmla="*/ 159 w 159"/>
                    <a:gd name="T15" fmla="*/ 1074 h 1154"/>
                    <a:gd name="T16" fmla="*/ 137 w 159"/>
                    <a:gd name="T17" fmla="*/ 1154 h 1154"/>
                    <a:gd name="T18" fmla="*/ 107 w 159"/>
                    <a:gd name="T19" fmla="*/ 1082 h 1154"/>
                    <a:gd name="T20" fmla="*/ 91 w 159"/>
                    <a:gd name="T21" fmla="*/ 972 h 1154"/>
                    <a:gd name="T22" fmla="*/ 57 w 159"/>
                    <a:gd name="T23" fmla="*/ 888 h 1154"/>
                    <a:gd name="T24" fmla="*/ 95 w 159"/>
                    <a:gd name="T25" fmla="*/ 813 h 1154"/>
                    <a:gd name="T26" fmla="*/ 118 w 159"/>
                    <a:gd name="T27" fmla="*/ 630 h 1154"/>
                    <a:gd name="T28" fmla="*/ 118 w 159"/>
                    <a:gd name="T29" fmla="*/ 459 h 1154"/>
                    <a:gd name="T30" fmla="*/ 95 w 159"/>
                    <a:gd name="T31" fmla="*/ 289 h 1154"/>
                    <a:gd name="T32" fmla="*/ 49 w 159"/>
                    <a:gd name="T33" fmla="*/ 163 h 1154"/>
                    <a:gd name="T34" fmla="*/ 0 w 159"/>
                    <a:gd name="T35" fmla="*/ 102 h 1154"/>
                    <a:gd name="T36" fmla="*/ 3 w 159"/>
                    <a:gd name="T37" fmla="*/ 4 h 115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59"/>
                    <a:gd name="T58" fmla="*/ 0 h 1154"/>
                    <a:gd name="T59" fmla="*/ 159 w 159"/>
                    <a:gd name="T60" fmla="*/ 1154 h 115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59" h="1154">
                      <a:moveTo>
                        <a:pt x="3" y="4"/>
                      </a:moveTo>
                      <a:lnTo>
                        <a:pt x="68" y="0"/>
                      </a:lnTo>
                      <a:lnTo>
                        <a:pt x="113" y="91"/>
                      </a:lnTo>
                      <a:lnTo>
                        <a:pt x="159" y="342"/>
                      </a:lnTo>
                      <a:lnTo>
                        <a:pt x="159" y="630"/>
                      </a:lnTo>
                      <a:lnTo>
                        <a:pt x="137" y="877"/>
                      </a:lnTo>
                      <a:lnTo>
                        <a:pt x="159" y="961"/>
                      </a:lnTo>
                      <a:lnTo>
                        <a:pt x="159" y="1074"/>
                      </a:lnTo>
                      <a:lnTo>
                        <a:pt x="137" y="1154"/>
                      </a:lnTo>
                      <a:lnTo>
                        <a:pt x="107" y="1082"/>
                      </a:lnTo>
                      <a:lnTo>
                        <a:pt x="91" y="972"/>
                      </a:lnTo>
                      <a:lnTo>
                        <a:pt x="57" y="888"/>
                      </a:lnTo>
                      <a:lnTo>
                        <a:pt x="95" y="813"/>
                      </a:lnTo>
                      <a:lnTo>
                        <a:pt x="118" y="630"/>
                      </a:lnTo>
                      <a:lnTo>
                        <a:pt x="118" y="459"/>
                      </a:lnTo>
                      <a:lnTo>
                        <a:pt x="95" y="289"/>
                      </a:lnTo>
                      <a:lnTo>
                        <a:pt x="49" y="163"/>
                      </a:lnTo>
                      <a:lnTo>
                        <a:pt x="0" y="102"/>
                      </a:lnTo>
                      <a:lnTo>
                        <a:pt x="3" y="4"/>
                      </a:lnTo>
                      <a:close/>
                    </a:path>
                  </a:pathLst>
                </a:custGeom>
                <a:gradFill rotWithShape="0">
                  <a:gsLst>
                    <a:gs pos="0">
                      <a:srgbClr val="004600"/>
                    </a:gs>
                    <a:gs pos="50000">
                      <a:srgbClr val="009900"/>
                    </a:gs>
                    <a:gs pos="100000">
                      <a:srgbClr val="004600"/>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solidFill>
                      <a:srgbClr val="1C1C1C"/>
                    </a:solidFill>
                    <a:cs typeface="2  Nazanin" pitchFamily="2" charset="-78"/>
                  </a:endParaRPr>
                </a:p>
              </p:txBody>
            </p:sp>
            <p:sp>
              <p:nvSpPr>
                <p:cNvPr id="50235" name="Freeform 9"/>
                <p:cNvSpPr>
                  <a:spLocks/>
                </p:cNvSpPr>
                <p:nvPr/>
              </p:nvSpPr>
              <p:spPr bwMode="auto">
                <a:xfrm>
                  <a:off x="2595" y="2362"/>
                  <a:ext cx="119" cy="461"/>
                </a:xfrm>
                <a:custGeom>
                  <a:avLst/>
                  <a:gdLst>
                    <a:gd name="T0" fmla="*/ 34 w 358"/>
                    <a:gd name="T1" fmla="*/ 0 h 1383"/>
                    <a:gd name="T2" fmla="*/ 76 w 358"/>
                    <a:gd name="T3" fmla="*/ 57 h 1383"/>
                    <a:gd name="T4" fmla="*/ 93 w 358"/>
                    <a:gd name="T5" fmla="*/ 116 h 1383"/>
                    <a:gd name="T6" fmla="*/ 110 w 358"/>
                    <a:gd name="T7" fmla="*/ 317 h 1383"/>
                    <a:gd name="T8" fmla="*/ 118 w 358"/>
                    <a:gd name="T9" fmla="*/ 451 h 1383"/>
                    <a:gd name="T10" fmla="*/ 118 w 358"/>
                    <a:gd name="T11" fmla="*/ 681 h 1383"/>
                    <a:gd name="T12" fmla="*/ 115 w 358"/>
                    <a:gd name="T13" fmla="*/ 898 h 1383"/>
                    <a:gd name="T14" fmla="*/ 98 w 358"/>
                    <a:gd name="T15" fmla="*/ 1071 h 1383"/>
                    <a:gd name="T16" fmla="*/ 85 w 358"/>
                    <a:gd name="T17" fmla="*/ 1124 h 1383"/>
                    <a:gd name="T18" fmla="*/ 173 w 358"/>
                    <a:gd name="T19" fmla="*/ 1153 h 1383"/>
                    <a:gd name="T20" fmla="*/ 247 w 358"/>
                    <a:gd name="T21" fmla="*/ 1186 h 1383"/>
                    <a:gd name="T22" fmla="*/ 347 w 358"/>
                    <a:gd name="T23" fmla="*/ 1258 h 1383"/>
                    <a:gd name="T24" fmla="*/ 358 w 358"/>
                    <a:gd name="T25" fmla="*/ 1286 h 1383"/>
                    <a:gd name="T26" fmla="*/ 349 w 358"/>
                    <a:gd name="T27" fmla="*/ 1340 h 1383"/>
                    <a:gd name="T28" fmla="*/ 300 w 358"/>
                    <a:gd name="T29" fmla="*/ 1383 h 1383"/>
                    <a:gd name="T30" fmla="*/ 280 w 358"/>
                    <a:gd name="T31" fmla="*/ 1359 h 1383"/>
                    <a:gd name="T32" fmla="*/ 264 w 358"/>
                    <a:gd name="T33" fmla="*/ 1301 h 1383"/>
                    <a:gd name="T34" fmla="*/ 216 w 358"/>
                    <a:gd name="T35" fmla="*/ 1254 h 1383"/>
                    <a:gd name="T36" fmla="*/ 134 w 358"/>
                    <a:gd name="T37" fmla="*/ 1200 h 1383"/>
                    <a:gd name="T38" fmla="*/ 82 w 358"/>
                    <a:gd name="T39" fmla="*/ 1186 h 1383"/>
                    <a:gd name="T40" fmla="*/ 19 w 358"/>
                    <a:gd name="T41" fmla="*/ 1186 h 1383"/>
                    <a:gd name="T42" fmla="*/ 19 w 358"/>
                    <a:gd name="T43" fmla="*/ 1143 h 1383"/>
                    <a:gd name="T44" fmla="*/ 49 w 358"/>
                    <a:gd name="T45" fmla="*/ 1094 h 1383"/>
                    <a:gd name="T46" fmla="*/ 76 w 358"/>
                    <a:gd name="T47" fmla="*/ 941 h 1383"/>
                    <a:gd name="T48" fmla="*/ 85 w 358"/>
                    <a:gd name="T49" fmla="*/ 778 h 1383"/>
                    <a:gd name="T50" fmla="*/ 82 w 358"/>
                    <a:gd name="T51" fmla="*/ 634 h 1383"/>
                    <a:gd name="T52" fmla="*/ 76 w 358"/>
                    <a:gd name="T53" fmla="*/ 451 h 1383"/>
                    <a:gd name="T54" fmla="*/ 59 w 358"/>
                    <a:gd name="T55" fmla="*/ 293 h 1383"/>
                    <a:gd name="T56" fmla="*/ 24 w 358"/>
                    <a:gd name="T57" fmla="*/ 177 h 1383"/>
                    <a:gd name="T58" fmla="*/ 0 w 358"/>
                    <a:gd name="T59" fmla="*/ 72 h 1383"/>
                    <a:gd name="T60" fmla="*/ 7 w 358"/>
                    <a:gd name="T61" fmla="*/ 34 h 1383"/>
                    <a:gd name="T62" fmla="*/ 34 w 358"/>
                    <a:gd name="T63" fmla="*/ 0 h 138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58"/>
                    <a:gd name="T97" fmla="*/ 0 h 1383"/>
                    <a:gd name="T98" fmla="*/ 358 w 358"/>
                    <a:gd name="T99" fmla="*/ 1383 h 138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58" h="1383">
                      <a:moveTo>
                        <a:pt x="34" y="0"/>
                      </a:moveTo>
                      <a:lnTo>
                        <a:pt x="76" y="57"/>
                      </a:lnTo>
                      <a:lnTo>
                        <a:pt x="93" y="116"/>
                      </a:lnTo>
                      <a:lnTo>
                        <a:pt x="110" y="317"/>
                      </a:lnTo>
                      <a:lnTo>
                        <a:pt x="118" y="451"/>
                      </a:lnTo>
                      <a:lnTo>
                        <a:pt x="118" y="681"/>
                      </a:lnTo>
                      <a:lnTo>
                        <a:pt x="115" y="898"/>
                      </a:lnTo>
                      <a:lnTo>
                        <a:pt x="98" y="1071"/>
                      </a:lnTo>
                      <a:lnTo>
                        <a:pt x="85" y="1124"/>
                      </a:lnTo>
                      <a:lnTo>
                        <a:pt x="173" y="1153"/>
                      </a:lnTo>
                      <a:lnTo>
                        <a:pt x="247" y="1186"/>
                      </a:lnTo>
                      <a:lnTo>
                        <a:pt x="347" y="1258"/>
                      </a:lnTo>
                      <a:lnTo>
                        <a:pt x="358" y="1286"/>
                      </a:lnTo>
                      <a:lnTo>
                        <a:pt x="349" y="1340"/>
                      </a:lnTo>
                      <a:lnTo>
                        <a:pt x="300" y="1383"/>
                      </a:lnTo>
                      <a:lnTo>
                        <a:pt x="280" y="1359"/>
                      </a:lnTo>
                      <a:lnTo>
                        <a:pt x="264" y="1301"/>
                      </a:lnTo>
                      <a:lnTo>
                        <a:pt x="216" y="1254"/>
                      </a:lnTo>
                      <a:lnTo>
                        <a:pt x="134" y="1200"/>
                      </a:lnTo>
                      <a:lnTo>
                        <a:pt x="82" y="1186"/>
                      </a:lnTo>
                      <a:lnTo>
                        <a:pt x="19" y="1186"/>
                      </a:lnTo>
                      <a:lnTo>
                        <a:pt x="19" y="1143"/>
                      </a:lnTo>
                      <a:lnTo>
                        <a:pt x="49" y="1094"/>
                      </a:lnTo>
                      <a:lnTo>
                        <a:pt x="76" y="941"/>
                      </a:lnTo>
                      <a:lnTo>
                        <a:pt x="85" y="778"/>
                      </a:lnTo>
                      <a:lnTo>
                        <a:pt x="82" y="634"/>
                      </a:lnTo>
                      <a:lnTo>
                        <a:pt x="76" y="451"/>
                      </a:lnTo>
                      <a:lnTo>
                        <a:pt x="59" y="293"/>
                      </a:lnTo>
                      <a:lnTo>
                        <a:pt x="24" y="177"/>
                      </a:lnTo>
                      <a:lnTo>
                        <a:pt x="0" y="72"/>
                      </a:lnTo>
                      <a:lnTo>
                        <a:pt x="7" y="34"/>
                      </a:lnTo>
                      <a:lnTo>
                        <a:pt x="34" y="0"/>
                      </a:lnTo>
                      <a:close/>
                    </a:path>
                  </a:pathLst>
                </a:custGeom>
                <a:gradFill rotWithShape="0">
                  <a:gsLst>
                    <a:gs pos="0">
                      <a:srgbClr val="004600"/>
                    </a:gs>
                    <a:gs pos="50000">
                      <a:srgbClr val="009900"/>
                    </a:gs>
                    <a:gs pos="100000">
                      <a:srgbClr val="004600"/>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solidFill>
                      <a:srgbClr val="1C1C1C"/>
                    </a:solidFill>
                    <a:cs typeface="2  Nazanin" pitchFamily="2" charset="-78"/>
                  </a:endParaRPr>
                </a:p>
              </p:txBody>
            </p:sp>
            <p:sp>
              <p:nvSpPr>
                <p:cNvPr id="50236" name="Freeform 10"/>
                <p:cNvSpPr>
                  <a:spLocks/>
                </p:cNvSpPr>
                <p:nvPr/>
              </p:nvSpPr>
              <p:spPr bwMode="auto">
                <a:xfrm>
                  <a:off x="2674" y="2362"/>
                  <a:ext cx="110" cy="416"/>
                </a:xfrm>
                <a:custGeom>
                  <a:avLst/>
                  <a:gdLst>
                    <a:gd name="T0" fmla="*/ 0 w 330"/>
                    <a:gd name="T1" fmla="*/ 99 h 1247"/>
                    <a:gd name="T2" fmla="*/ 0 w 330"/>
                    <a:gd name="T3" fmla="*/ 19 h 1247"/>
                    <a:gd name="T4" fmla="*/ 33 w 330"/>
                    <a:gd name="T5" fmla="*/ 0 h 1247"/>
                    <a:gd name="T6" fmla="*/ 86 w 330"/>
                    <a:gd name="T7" fmla="*/ 0 h 1247"/>
                    <a:gd name="T8" fmla="*/ 124 w 330"/>
                    <a:gd name="T9" fmla="*/ 46 h 1247"/>
                    <a:gd name="T10" fmla="*/ 132 w 330"/>
                    <a:gd name="T11" fmla="*/ 88 h 1247"/>
                    <a:gd name="T12" fmla="*/ 124 w 330"/>
                    <a:gd name="T13" fmla="*/ 179 h 1247"/>
                    <a:gd name="T14" fmla="*/ 99 w 330"/>
                    <a:gd name="T15" fmla="*/ 292 h 1247"/>
                    <a:gd name="T16" fmla="*/ 86 w 330"/>
                    <a:gd name="T17" fmla="*/ 467 h 1247"/>
                    <a:gd name="T18" fmla="*/ 80 w 330"/>
                    <a:gd name="T19" fmla="*/ 581 h 1247"/>
                    <a:gd name="T20" fmla="*/ 80 w 330"/>
                    <a:gd name="T21" fmla="*/ 600 h 1247"/>
                    <a:gd name="T22" fmla="*/ 91 w 330"/>
                    <a:gd name="T23" fmla="*/ 759 h 1247"/>
                    <a:gd name="T24" fmla="*/ 110 w 330"/>
                    <a:gd name="T25" fmla="*/ 850 h 1247"/>
                    <a:gd name="T26" fmla="*/ 124 w 330"/>
                    <a:gd name="T27" fmla="*/ 922 h 1247"/>
                    <a:gd name="T28" fmla="*/ 121 w 330"/>
                    <a:gd name="T29" fmla="*/ 952 h 1247"/>
                    <a:gd name="T30" fmla="*/ 171 w 330"/>
                    <a:gd name="T31" fmla="*/ 1035 h 1247"/>
                    <a:gd name="T32" fmla="*/ 223 w 330"/>
                    <a:gd name="T33" fmla="*/ 1088 h 1247"/>
                    <a:gd name="T34" fmla="*/ 281 w 330"/>
                    <a:gd name="T35" fmla="*/ 1137 h 1247"/>
                    <a:gd name="T36" fmla="*/ 330 w 330"/>
                    <a:gd name="T37" fmla="*/ 1161 h 1247"/>
                    <a:gd name="T38" fmla="*/ 330 w 330"/>
                    <a:gd name="T39" fmla="*/ 1202 h 1247"/>
                    <a:gd name="T40" fmla="*/ 303 w 330"/>
                    <a:gd name="T41" fmla="*/ 1236 h 1247"/>
                    <a:gd name="T42" fmla="*/ 239 w 330"/>
                    <a:gd name="T43" fmla="*/ 1247 h 1247"/>
                    <a:gd name="T44" fmla="*/ 193 w 330"/>
                    <a:gd name="T45" fmla="*/ 1225 h 1247"/>
                    <a:gd name="T46" fmla="*/ 193 w 330"/>
                    <a:gd name="T47" fmla="*/ 1194 h 1247"/>
                    <a:gd name="T48" fmla="*/ 155 w 330"/>
                    <a:gd name="T49" fmla="*/ 1088 h 1247"/>
                    <a:gd name="T50" fmla="*/ 91 w 330"/>
                    <a:gd name="T51" fmla="*/ 1032 h 1247"/>
                    <a:gd name="T52" fmla="*/ 45 w 330"/>
                    <a:gd name="T53" fmla="*/ 974 h 1247"/>
                    <a:gd name="T54" fmla="*/ 11 w 330"/>
                    <a:gd name="T55" fmla="*/ 944 h 1247"/>
                    <a:gd name="T56" fmla="*/ 22 w 330"/>
                    <a:gd name="T57" fmla="*/ 906 h 1247"/>
                    <a:gd name="T58" fmla="*/ 41 w 330"/>
                    <a:gd name="T59" fmla="*/ 804 h 1247"/>
                    <a:gd name="T60" fmla="*/ 41 w 330"/>
                    <a:gd name="T61" fmla="*/ 611 h 1247"/>
                    <a:gd name="T62" fmla="*/ 33 w 330"/>
                    <a:gd name="T63" fmla="*/ 474 h 1247"/>
                    <a:gd name="T64" fmla="*/ 33 w 330"/>
                    <a:gd name="T65" fmla="*/ 338 h 1247"/>
                    <a:gd name="T66" fmla="*/ 30 w 330"/>
                    <a:gd name="T67" fmla="*/ 190 h 1247"/>
                    <a:gd name="T68" fmla="*/ 0 w 330"/>
                    <a:gd name="T69" fmla="*/ 99 h 124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30"/>
                    <a:gd name="T106" fmla="*/ 0 h 1247"/>
                    <a:gd name="T107" fmla="*/ 330 w 330"/>
                    <a:gd name="T108" fmla="*/ 1247 h 124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30" h="1247">
                      <a:moveTo>
                        <a:pt x="0" y="99"/>
                      </a:moveTo>
                      <a:lnTo>
                        <a:pt x="0" y="19"/>
                      </a:lnTo>
                      <a:lnTo>
                        <a:pt x="33" y="0"/>
                      </a:lnTo>
                      <a:lnTo>
                        <a:pt x="86" y="0"/>
                      </a:lnTo>
                      <a:lnTo>
                        <a:pt x="124" y="46"/>
                      </a:lnTo>
                      <a:lnTo>
                        <a:pt x="132" y="88"/>
                      </a:lnTo>
                      <a:lnTo>
                        <a:pt x="124" y="179"/>
                      </a:lnTo>
                      <a:lnTo>
                        <a:pt x="99" y="292"/>
                      </a:lnTo>
                      <a:lnTo>
                        <a:pt x="86" y="467"/>
                      </a:lnTo>
                      <a:lnTo>
                        <a:pt x="80" y="581"/>
                      </a:lnTo>
                      <a:lnTo>
                        <a:pt x="80" y="600"/>
                      </a:lnTo>
                      <a:lnTo>
                        <a:pt x="91" y="759"/>
                      </a:lnTo>
                      <a:lnTo>
                        <a:pt x="110" y="850"/>
                      </a:lnTo>
                      <a:lnTo>
                        <a:pt x="124" y="922"/>
                      </a:lnTo>
                      <a:lnTo>
                        <a:pt x="121" y="952"/>
                      </a:lnTo>
                      <a:lnTo>
                        <a:pt x="171" y="1035"/>
                      </a:lnTo>
                      <a:lnTo>
                        <a:pt x="223" y="1088"/>
                      </a:lnTo>
                      <a:lnTo>
                        <a:pt x="281" y="1137"/>
                      </a:lnTo>
                      <a:lnTo>
                        <a:pt x="330" y="1161"/>
                      </a:lnTo>
                      <a:lnTo>
                        <a:pt x="330" y="1202"/>
                      </a:lnTo>
                      <a:lnTo>
                        <a:pt x="303" y="1236"/>
                      </a:lnTo>
                      <a:lnTo>
                        <a:pt x="239" y="1247"/>
                      </a:lnTo>
                      <a:lnTo>
                        <a:pt x="193" y="1225"/>
                      </a:lnTo>
                      <a:lnTo>
                        <a:pt x="193" y="1194"/>
                      </a:lnTo>
                      <a:lnTo>
                        <a:pt x="155" y="1088"/>
                      </a:lnTo>
                      <a:lnTo>
                        <a:pt x="91" y="1032"/>
                      </a:lnTo>
                      <a:lnTo>
                        <a:pt x="45" y="974"/>
                      </a:lnTo>
                      <a:lnTo>
                        <a:pt x="11" y="944"/>
                      </a:lnTo>
                      <a:lnTo>
                        <a:pt x="22" y="906"/>
                      </a:lnTo>
                      <a:lnTo>
                        <a:pt x="41" y="804"/>
                      </a:lnTo>
                      <a:lnTo>
                        <a:pt x="41" y="611"/>
                      </a:lnTo>
                      <a:lnTo>
                        <a:pt x="33" y="474"/>
                      </a:lnTo>
                      <a:lnTo>
                        <a:pt x="33" y="338"/>
                      </a:lnTo>
                      <a:lnTo>
                        <a:pt x="30" y="190"/>
                      </a:lnTo>
                      <a:lnTo>
                        <a:pt x="0" y="99"/>
                      </a:lnTo>
                      <a:close/>
                    </a:path>
                  </a:pathLst>
                </a:custGeom>
                <a:gradFill rotWithShape="0">
                  <a:gsLst>
                    <a:gs pos="0">
                      <a:srgbClr val="004600"/>
                    </a:gs>
                    <a:gs pos="50000">
                      <a:srgbClr val="009900"/>
                    </a:gs>
                    <a:gs pos="100000">
                      <a:srgbClr val="004600"/>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solidFill>
                      <a:srgbClr val="1C1C1C"/>
                    </a:solidFill>
                    <a:cs typeface="2  Nazanin" pitchFamily="2" charset="-78"/>
                  </a:endParaRPr>
                </a:p>
              </p:txBody>
            </p:sp>
          </p:grpSp>
          <p:grpSp>
            <p:nvGrpSpPr>
              <p:cNvPr id="28" name="Group 11"/>
              <p:cNvGrpSpPr>
                <a:grpSpLocks/>
              </p:cNvGrpSpPr>
              <p:nvPr/>
            </p:nvGrpSpPr>
            <p:grpSpPr bwMode="auto">
              <a:xfrm>
                <a:off x="576" y="1776"/>
                <a:ext cx="218" cy="1008"/>
                <a:chOff x="2538" y="1879"/>
                <a:chExt cx="246" cy="944"/>
              </a:xfrm>
            </p:grpSpPr>
            <p:sp>
              <p:nvSpPr>
                <p:cNvPr id="50225" name="Freeform 12"/>
                <p:cNvSpPr>
                  <a:spLocks/>
                </p:cNvSpPr>
                <p:nvPr/>
              </p:nvSpPr>
              <p:spPr bwMode="auto">
                <a:xfrm>
                  <a:off x="2611" y="1879"/>
                  <a:ext cx="159" cy="204"/>
                </a:xfrm>
                <a:custGeom>
                  <a:avLst/>
                  <a:gdLst>
                    <a:gd name="T0" fmla="*/ 0 w 477"/>
                    <a:gd name="T1" fmla="*/ 258 h 613"/>
                    <a:gd name="T2" fmla="*/ 35 w 477"/>
                    <a:gd name="T3" fmla="*/ 133 h 613"/>
                    <a:gd name="T4" fmla="*/ 80 w 477"/>
                    <a:gd name="T5" fmla="*/ 69 h 613"/>
                    <a:gd name="T6" fmla="*/ 137 w 477"/>
                    <a:gd name="T7" fmla="*/ 23 h 613"/>
                    <a:gd name="T8" fmla="*/ 194 w 477"/>
                    <a:gd name="T9" fmla="*/ 0 h 613"/>
                    <a:gd name="T10" fmla="*/ 270 w 477"/>
                    <a:gd name="T11" fmla="*/ 7 h 613"/>
                    <a:gd name="T12" fmla="*/ 319 w 477"/>
                    <a:gd name="T13" fmla="*/ 57 h 613"/>
                    <a:gd name="T14" fmla="*/ 364 w 477"/>
                    <a:gd name="T15" fmla="*/ 148 h 613"/>
                    <a:gd name="T16" fmla="*/ 383 w 477"/>
                    <a:gd name="T17" fmla="*/ 270 h 613"/>
                    <a:gd name="T18" fmla="*/ 383 w 477"/>
                    <a:gd name="T19" fmla="*/ 408 h 613"/>
                    <a:gd name="T20" fmla="*/ 474 w 477"/>
                    <a:gd name="T21" fmla="*/ 502 h 613"/>
                    <a:gd name="T22" fmla="*/ 477 w 477"/>
                    <a:gd name="T23" fmla="*/ 545 h 613"/>
                    <a:gd name="T24" fmla="*/ 463 w 477"/>
                    <a:gd name="T25" fmla="*/ 548 h 613"/>
                    <a:gd name="T26" fmla="*/ 375 w 477"/>
                    <a:gd name="T27" fmla="*/ 464 h 613"/>
                    <a:gd name="T28" fmla="*/ 349 w 477"/>
                    <a:gd name="T29" fmla="*/ 525 h 613"/>
                    <a:gd name="T30" fmla="*/ 296 w 477"/>
                    <a:gd name="T31" fmla="*/ 578 h 613"/>
                    <a:gd name="T32" fmla="*/ 247 w 477"/>
                    <a:gd name="T33" fmla="*/ 605 h 613"/>
                    <a:gd name="T34" fmla="*/ 167 w 477"/>
                    <a:gd name="T35" fmla="*/ 613 h 613"/>
                    <a:gd name="T36" fmla="*/ 65 w 477"/>
                    <a:gd name="T37" fmla="*/ 570 h 613"/>
                    <a:gd name="T38" fmla="*/ 19 w 477"/>
                    <a:gd name="T39" fmla="*/ 479 h 613"/>
                    <a:gd name="T40" fmla="*/ 0 w 477"/>
                    <a:gd name="T41" fmla="*/ 389 h 613"/>
                    <a:gd name="T42" fmla="*/ 0 w 477"/>
                    <a:gd name="T43" fmla="*/ 258 h 61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77"/>
                    <a:gd name="T67" fmla="*/ 0 h 613"/>
                    <a:gd name="T68" fmla="*/ 477 w 477"/>
                    <a:gd name="T69" fmla="*/ 613 h 61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77" h="613">
                      <a:moveTo>
                        <a:pt x="0" y="258"/>
                      </a:moveTo>
                      <a:lnTo>
                        <a:pt x="35" y="133"/>
                      </a:lnTo>
                      <a:lnTo>
                        <a:pt x="80" y="69"/>
                      </a:lnTo>
                      <a:lnTo>
                        <a:pt x="137" y="23"/>
                      </a:lnTo>
                      <a:lnTo>
                        <a:pt x="194" y="0"/>
                      </a:lnTo>
                      <a:lnTo>
                        <a:pt x="270" y="7"/>
                      </a:lnTo>
                      <a:lnTo>
                        <a:pt x="319" y="57"/>
                      </a:lnTo>
                      <a:lnTo>
                        <a:pt x="364" y="148"/>
                      </a:lnTo>
                      <a:lnTo>
                        <a:pt x="383" y="270"/>
                      </a:lnTo>
                      <a:lnTo>
                        <a:pt x="383" y="408"/>
                      </a:lnTo>
                      <a:lnTo>
                        <a:pt x="474" y="502"/>
                      </a:lnTo>
                      <a:lnTo>
                        <a:pt x="477" y="545"/>
                      </a:lnTo>
                      <a:lnTo>
                        <a:pt x="463" y="548"/>
                      </a:lnTo>
                      <a:lnTo>
                        <a:pt x="375" y="464"/>
                      </a:lnTo>
                      <a:lnTo>
                        <a:pt x="349" y="525"/>
                      </a:lnTo>
                      <a:lnTo>
                        <a:pt x="296" y="578"/>
                      </a:lnTo>
                      <a:lnTo>
                        <a:pt x="247" y="605"/>
                      </a:lnTo>
                      <a:lnTo>
                        <a:pt x="167" y="613"/>
                      </a:lnTo>
                      <a:lnTo>
                        <a:pt x="65" y="570"/>
                      </a:lnTo>
                      <a:lnTo>
                        <a:pt x="19" y="479"/>
                      </a:lnTo>
                      <a:lnTo>
                        <a:pt x="0" y="389"/>
                      </a:lnTo>
                      <a:lnTo>
                        <a:pt x="0" y="258"/>
                      </a:lnTo>
                      <a:close/>
                    </a:path>
                  </a:pathLst>
                </a:custGeom>
                <a:gradFill rotWithShape="0">
                  <a:gsLst>
                    <a:gs pos="0">
                      <a:srgbClr val="750000"/>
                    </a:gs>
                    <a:gs pos="50000">
                      <a:srgbClr val="FF0000"/>
                    </a:gs>
                    <a:gs pos="100000">
                      <a:srgbClr val="750000"/>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solidFill>
                      <a:srgbClr val="1C1C1C"/>
                    </a:solidFill>
                    <a:cs typeface="2  Nazanin" pitchFamily="2" charset="-78"/>
                  </a:endParaRPr>
                </a:p>
              </p:txBody>
            </p:sp>
            <p:sp>
              <p:nvSpPr>
                <p:cNvPr id="50226" name="Freeform 13"/>
                <p:cNvSpPr>
                  <a:spLocks/>
                </p:cNvSpPr>
                <p:nvPr/>
              </p:nvSpPr>
              <p:spPr bwMode="auto">
                <a:xfrm>
                  <a:off x="2594" y="2098"/>
                  <a:ext cx="142" cy="329"/>
                </a:xfrm>
                <a:custGeom>
                  <a:avLst/>
                  <a:gdLst>
                    <a:gd name="T0" fmla="*/ 62 w 426"/>
                    <a:gd name="T1" fmla="*/ 64 h 987"/>
                    <a:gd name="T2" fmla="*/ 115 w 426"/>
                    <a:gd name="T3" fmla="*/ 22 h 987"/>
                    <a:gd name="T4" fmla="*/ 176 w 426"/>
                    <a:gd name="T5" fmla="*/ 7 h 987"/>
                    <a:gd name="T6" fmla="*/ 233 w 426"/>
                    <a:gd name="T7" fmla="*/ 0 h 987"/>
                    <a:gd name="T8" fmla="*/ 309 w 426"/>
                    <a:gd name="T9" fmla="*/ 11 h 987"/>
                    <a:gd name="T10" fmla="*/ 393 w 426"/>
                    <a:gd name="T11" fmla="*/ 64 h 987"/>
                    <a:gd name="T12" fmla="*/ 426 w 426"/>
                    <a:gd name="T13" fmla="*/ 158 h 987"/>
                    <a:gd name="T14" fmla="*/ 426 w 426"/>
                    <a:gd name="T15" fmla="*/ 303 h 987"/>
                    <a:gd name="T16" fmla="*/ 423 w 426"/>
                    <a:gd name="T17" fmla="*/ 440 h 987"/>
                    <a:gd name="T18" fmla="*/ 381 w 426"/>
                    <a:gd name="T19" fmla="*/ 649 h 987"/>
                    <a:gd name="T20" fmla="*/ 346 w 426"/>
                    <a:gd name="T21" fmla="*/ 819 h 987"/>
                    <a:gd name="T22" fmla="*/ 309 w 426"/>
                    <a:gd name="T23" fmla="*/ 929 h 987"/>
                    <a:gd name="T24" fmla="*/ 230 w 426"/>
                    <a:gd name="T25" fmla="*/ 987 h 987"/>
                    <a:gd name="T26" fmla="*/ 115 w 426"/>
                    <a:gd name="T27" fmla="*/ 974 h 987"/>
                    <a:gd name="T28" fmla="*/ 58 w 426"/>
                    <a:gd name="T29" fmla="*/ 888 h 987"/>
                    <a:gd name="T30" fmla="*/ 24 w 426"/>
                    <a:gd name="T31" fmla="*/ 759 h 987"/>
                    <a:gd name="T32" fmla="*/ 5 w 426"/>
                    <a:gd name="T33" fmla="*/ 614 h 987"/>
                    <a:gd name="T34" fmla="*/ 0 w 426"/>
                    <a:gd name="T35" fmla="*/ 397 h 987"/>
                    <a:gd name="T36" fmla="*/ 16 w 426"/>
                    <a:gd name="T37" fmla="*/ 246 h 987"/>
                    <a:gd name="T38" fmla="*/ 39 w 426"/>
                    <a:gd name="T39" fmla="*/ 110 h 987"/>
                    <a:gd name="T40" fmla="*/ 62 w 426"/>
                    <a:gd name="T41" fmla="*/ 64 h 98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26"/>
                    <a:gd name="T64" fmla="*/ 0 h 987"/>
                    <a:gd name="T65" fmla="*/ 426 w 426"/>
                    <a:gd name="T66" fmla="*/ 987 h 98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26" h="987">
                      <a:moveTo>
                        <a:pt x="62" y="64"/>
                      </a:moveTo>
                      <a:lnTo>
                        <a:pt x="115" y="22"/>
                      </a:lnTo>
                      <a:lnTo>
                        <a:pt x="176" y="7"/>
                      </a:lnTo>
                      <a:lnTo>
                        <a:pt x="233" y="0"/>
                      </a:lnTo>
                      <a:lnTo>
                        <a:pt x="309" y="11"/>
                      </a:lnTo>
                      <a:lnTo>
                        <a:pt x="393" y="64"/>
                      </a:lnTo>
                      <a:lnTo>
                        <a:pt x="426" y="158"/>
                      </a:lnTo>
                      <a:lnTo>
                        <a:pt x="426" y="303"/>
                      </a:lnTo>
                      <a:lnTo>
                        <a:pt x="423" y="440"/>
                      </a:lnTo>
                      <a:lnTo>
                        <a:pt x="381" y="649"/>
                      </a:lnTo>
                      <a:lnTo>
                        <a:pt x="346" y="819"/>
                      </a:lnTo>
                      <a:lnTo>
                        <a:pt x="309" y="929"/>
                      </a:lnTo>
                      <a:lnTo>
                        <a:pt x="230" y="987"/>
                      </a:lnTo>
                      <a:lnTo>
                        <a:pt x="115" y="974"/>
                      </a:lnTo>
                      <a:lnTo>
                        <a:pt x="58" y="888"/>
                      </a:lnTo>
                      <a:lnTo>
                        <a:pt x="24" y="759"/>
                      </a:lnTo>
                      <a:lnTo>
                        <a:pt x="5" y="614"/>
                      </a:lnTo>
                      <a:lnTo>
                        <a:pt x="0" y="397"/>
                      </a:lnTo>
                      <a:lnTo>
                        <a:pt x="16" y="246"/>
                      </a:lnTo>
                      <a:lnTo>
                        <a:pt x="39" y="110"/>
                      </a:lnTo>
                      <a:lnTo>
                        <a:pt x="62" y="64"/>
                      </a:lnTo>
                      <a:close/>
                    </a:path>
                  </a:pathLst>
                </a:custGeom>
                <a:gradFill rotWithShape="0">
                  <a:gsLst>
                    <a:gs pos="0">
                      <a:srgbClr val="750000"/>
                    </a:gs>
                    <a:gs pos="50000">
                      <a:srgbClr val="FF0000"/>
                    </a:gs>
                    <a:gs pos="100000">
                      <a:srgbClr val="750000"/>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solidFill>
                      <a:srgbClr val="1C1C1C"/>
                    </a:solidFill>
                    <a:cs typeface="2  Nazanin" pitchFamily="2" charset="-78"/>
                  </a:endParaRPr>
                </a:p>
              </p:txBody>
            </p:sp>
            <p:sp>
              <p:nvSpPr>
                <p:cNvPr id="50227" name="Freeform 14"/>
                <p:cNvSpPr>
                  <a:spLocks/>
                </p:cNvSpPr>
                <p:nvPr/>
              </p:nvSpPr>
              <p:spPr bwMode="auto">
                <a:xfrm>
                  <a:off x="2538" y="2098"/>
                  <a:ext cx="83" cy="405"/>
                </a:xfrm>
                <a:custGeom>
                  <a:avLst/>
                  <a:gdLst>
                    <a:gd name="T0" fmla="*/ 171 w 250"/>
                    <a:gd name="T1" fmla="*/ 8 h 1214"/>
                    <a:gd name="T2" fmla="*/ 231 w 250"/>
                    <a:gd name="T3" fmla="*/ 0 h 1214"/>
                    <a:gd name="T4" fmla="*/ 250 w 250"/>
                    <a:gd name="T5" fmla="*/ 54 h 1214"/>
                    <a:gd name="T6" fmla="*/ 219 w 250"/>
                    <a:gd name="T7" fmla="*/ 122 h 1214"/>
                    <a:gd name="T8" fmla="*/ 174 w 250"/>
                    <a:gd name="T9" fmla="*/ 159 h 1214"/>
                    <a:gd name="T10" fmla="*/ 136 w 250"/>
                    <a:gd name="T11" fmla="*/ 250 h 1214"/>
                    <a:gd name="T12" fmla="*/ 91 w 250"/>
                    <a:gd name="T13" fmla="*/ 373 h 1214"/>
                    <a:gd name="T14" fmla="*/ 72 w 250"/>
                    <a:gd name="T15" fmla="*/ 486 h 1214"/>
                    <a:gd name="T16" fmla="*/ 60 w 250"/>
                    <a:gd name="T17" fmla="*/ 679 h 1214"/>
                    <a:gd name="T18" fmla="*/ 72 w 250"/>
                    <a:gd name="T19" fmla="*/ 861 h 1214"/>
                    <a:gd name="T20" fmla="*/ 94 w 250"/>
                    <a:gd name="T21" fmla="*/ 945 h 1214"/>
                    <a:gd name="T22" fmla="*/ 78 w 250"/>
                    <a:gd name="T23" fmla="*/ 1036 h 1214"/>
                    <a:gd name="T24" fmla="*/ 60 w 250"/>
                    <a:gd name="T25" fmla="*/ 1104 h 1214"/>
                    <a:gd name="T26" fmla="*/ 67 w 250"/>
                    <a:gd name="T27" fmla="*/ 1214 h 1214"/>
                    <a:gd name="T28" fmla="*/ 37 w 250"/>
                    <a:gd name="T29" fmla="*/ 1206 h 1214"/>
                    <a:gd name="T30" fmla="*/ 11 w 250"/>
                    <a:gd name="T31" fmla="*/ 1116 h 1214"/>
                    <a:gd name="T32" fmla="*/ 0 w 250"/>
                    <a:gd name="T33" fmla="*/ 1036 h 1214"/>
                    <a:gd name="T34" fmla="*/ 33 w 250"/>
                    <a:gd name="T35" fmla="*/ 929 h 1214"/>
                    <a:gd name="T36" fmla="*/ 22 w 250"/>
                    <a:gd name="T37" fmla="*/ 830 h 1214"/>
                    <a:gd name="T38" fmla="*/ 11 w 250"/>
                    <a:gd name="T39" fmla="*/ 671 h 1214"/>
                    <a:gd name="T40" fmla="*/ 11 w 250"/>
                    <a:gd name="T41" fmla="*/ 478 h 1214"/>
                    <a:gd name="T42" fmla="*/ 33 w 250"/>
                    <a:gd name="T43" fmla="*/ 274 h 1214"/>
                    <a:gd name="T44" fmla="*/ 72 w 250"/>
                    <a:gd name="T45" fmla="*/ 122 h 1214"/>
                    <a:gd name="T46" fmla="*/ 113 w 250"/>
                    <a:gd name="T47" fmla="*/ 43 h 1214"/>
                    <a:gd name="T48" fmla="*/ 171 w 250"/>
                    <a:gd name="T49" fmla="*/ 8 h 121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50"/>
                    <a:gd name="T76" fmla="*/ 0 h 1214"/>
                    <a:gd name="T77" fmla="*/ 250 w 250"/>
                    <a:gd name="T78" fmla="*/ 1214 h 121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50" h="1214">
                      <a:moveTo>
                        <a:pt x="171" y="8"/>
                      </a:moveTo>
                      <a:lnTo>
                        <a:pt x="231" y="0"/>
                      </a:lnTo>
                      <a:lnTo>
                        <a:pt x="250" y="54"/>
                      </a:lnTo>
                      <a:lnTo>
                        <a:pt x="219" y="122"/>
                      </a:lnTo>
                      <a:lnTo>
                        <a:pt x="174" y="159"/>
                      </a:lnTo>
                      <a:lnTo>
                        <a:pt x="136" y="250"/>
                      </a:lnTo>
                      <a:lnTo>
                        <a:pt x="91" y="373"/>
                      </a:lnTo>
                      <a:lnTo>
                        <a:pt x="72" y="486"/>
                      </a:lnTo>
                      <a:lnTo>
                        <a:pt x="60" y="679"/>
                      </a:lnTo>
                      <a:lnTo>
                        <a:pt x="72" y="861"/>
                      </a:lnTo>
                      <a:lnTo>
                        <a:pt x="94" y="945"/>
                      </a:lnTo>
                      <a:lnTo>
                        <a:pt x="78" y="1036"/>
                      </a:lnTo>
                      <a:lnTo>
                        <a:pt x="60" y="1104"/>
                      </a:lnTo>
                      <a:lnTo>
                        <a:pt x="67" y="1214"/>
                      </a:lnTo>
                      <a:lnTo>
                        <a:pt x="37" y="1206"/>
                      </a:lnTo>
                      <a:lnTo>
                        <a:pt x="11" y="1116"/>
                      </a:lnTo>
                      <a:lnTo>
                        <a:pt x="0" y="1036"/>
                      </a:lnTo>
                      <a:lnTo>
                        <a:pt x="33" y="929"/>
                      </a:lnTo>
                      <a:lnTo>
                        <a:pt x="22" y="830"/>
                      </a:lnTo>
                      <a:lnTo>
                        <a:pt x="11" y="671"/>
                      </a:lnTo>
                      <a:lnTo>
                        <a:pt x="11" y="478"/>
                      </a:lnTo>
                      <a:lnTo>
                        <a:pt x="33" y="274"/>
                      </a:lnTo>
                      <a:lnTo>
                        <a:pt x="72" y="122"/>
                      </a:lnTo>
                      <a:lnTo>
                        <a:pt x="113" y="43"/>
                      </a:lnTo>
                      <a:lnTo>
                        <a:pt x="171" y="8"/>
                      </a:lnTo>
                      <a:close/>
                    </a:path>
                  </a:pathLst>
                </a:custGeom>
                <a:gradFill rotWithShape="0">
                  <a:gsLst>
                    <a:gs pos="0">
                      <a:srgbClr val="750000"/>
                    </a:gs>
                    <a:gs pos="50000">
                      <a:srgbClr val="FF0000"/>
                    </a:gs>
                    <a:gs pos="100000">
                      <a:srgbClr val="750000"/>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solidFill>
                      <a:srgbClr val="1C1C1C"/>
                    </a:solidFill>
                    <a:cs typeface="2  Nazanin" pitchFamily="2" charset="-78"/>
                  </a:endParaRPr>
                </a:p>
              </p:txBody>
            </p:sp>
            <p:sp>
              <p:nvSpPr>
                <p:cNvPr id="50228" name="Freeform 15"/>
                <p:cNvSpPr>
                  <a:spLocks/>
                </p:cNvSpPr>
                <p:nvPr/>
              </p:nvSpPr>
              <p:spPr bwMode="auto">
                <a:xfrm>
                  <a:off x="2720" y="2108"/>
                  <a:ext cx="53" cy="385"/>
                </a:xfrm>
                <a:custGeom>
                  <a:avLst/>
                  <a:gdLst>
                    <a:gd name="T0" fmla="*/ 3 w 159"/>
                    <a:gd name="T1" fmla="*/ 4 h 1154"/>
                    <a:gd name="T2" fmla="*/ 68 w 159"/>
                    <a:gd name="T3" fmla="*/ 0 h 1154"/>
                    <a:gd name="T4" fmla="*/ 113 w 159"/>
                    <a:gd name="T5" fmla="*/ 91 h 1154"/>
                    <a:gd name="T6" fmla="*/ 159 w 159"/>
                    <a:gd name="T7" fmla="*/ 342 h 1154"/>
                    <a:gd name="T8" fmla="*/ 159 w 159"/>
                    <a:gd name="T9" fmla="*/ 630 h 1154"/>
                    <a:gd name="T10" fmla="*/ 137 w 159"/>
                    <a:gd name="T11" fmla="*/ 877 h 1154"/>
                    <a:gd name="T12" fmla="*/ 159 w 159"/>
                    <a:gd name="T13" fmla="*/ 961 h 1154"/>
                    <a:gd name="T14" fmla="*/ 159 w 159"/>
                    <a:gd name="T15" fmla="*/ 1074 h 1154"/>
                    <a:gd name="T16" fmla="*/ 137 w 159"/>
                    <a:gd name="T17" fmla="*/ 1154 h 1154"/>
                    <a:gd name="T18" fmla="*/ 107 w 159"/>
                    <a:gd name="T19" fmla="*/ 1082 h 1154"/>
                    <a:gd name="T20" fmla="*/ 91 w 159"/>
                    <a:gd name="T21" fmla="*/ 972 h 1154"/>
                    <a:gd name="T22" fmla="*/ 57 w 159"/>
                    <a:gd name="T23" fmla="*/ 888 h 1154"/>
                    <a:gd name="T24" fmla="*/ 95 w 159"/>
                    <a:gd name="T25" fmla="*/ 813 h 1154"/>
                    <a:gd name="T26" fmla="*/ 118 w 159"/>
                    <a:gd name="T27" fmla="*/ 630 h 1154"/>
                    <a:gd name="T28" fmla="*/ 118 w 159"/>
                    <a:gd name="T29" fmla="*/ 459 h 1154"/>
                    <a:gd name="T30" fmla="*/ 95 w 159"/>
                    <a:gd name="T31" fmla="*/ 289 h 1154"/>
                    <a:gd name="T32" fmla="*/ 49 w 159"/>
                    <a:gd name="T33" fmla="*/ 163 h 1154"/>
                    <a:gd name="T34" fmla="*/ 0 w 159"/>
                    <a:gd name="T35" fmla="*/ 102 h 1154"/>
                    <a:gd name="T36" fmla="*/ 3 w 159"/>
                    <a:gd name="T37" fmla="*/ 4 h 115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59"/>
                    <a:gd name="T58" fmla="*/ 0 h 1154"/>
                    <a:gd name="T59" fmla="*/ 159 w 159"/>
                    <a:gd name="T60" fmla="*/ 1154 h 115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59" h="1154">
                      <a:moveTo>
                        <a:pt x="3" y="4"/>
                      </a:moveTo>
                      <a:lnTo>
                        <a:pt x="68" y="0"/>
                      </a:lnTo>
                      <a:lnTo>
                        <a:pt x="113" y="91"/>
                      </a:lnTo>
                      <a:lnTo>
                        <a:pt x="159" y="342"/>
                      </a:lnTo>
                      <a:lnTo>
                        <a:pt x="159" y="630"/>
                      </a:lnTo>
                      <a:lnTo>
                        <a:pt x="137" y="877"/>
                      </a:lnTo>
                      <a:lnTo>
                        <a:pt x="159" y="961"/>
                      </a:lnTo>
                      <a:lnTo>
                        <a:pt x="159" y="1074"/>
                      </a:lnTo>
                      <a:lnTo>
                        <a:pt x="137" y="1154"/>
                      </a:lnTo>
                      <a:lnTo>
                        <a:pt x="107" y="1082"/>
                      </a:lnTo>
                      <a:lnTo>
                        <a:pt x="91" y="972"/>
                      </a:lnTo>
                      <a:lnTo>
                        <a:pt x="57" y="888"/>
                      </a:lnTo>
                      <a:lnTo>
                        <a:pt x="95" y="813"/>
                      </a:lnTo>
                      <a:lnTo>
                        <a:pt x="118" y="630"/>
                      </a:lnTo>
                      <a:lnTo>
                        <a:pt x="118" y="459"/>
                      </a:lnTo>
                      <a:lnTo>
                        <a:pt x="95" y="289"/>
                      </a:lnTo>
                      <a:lnTo>
                        <a:pt x="49" y="163"/>
                      </a:lnTo>
                      <a:lnTo>
                        <a:pt x="0" y="102"/>
                      </a:lnTo>
                      <a:lnTo>
                        <a:pt x="3" y="4"/>
                      </a:lnTo>
                      <a:close/>
                    </a:path>
                  </a:pathLst>
                </a:custGeom>
                <a:gradFill rotWithShape="0">
                  <a:gsLst>
                    <a:gs pos="0">
                      <a:srgbClr val="750000"/>
                    </a:gs>
                    <a:gs pos="50000">
                      <a:srgbClr val="FF0000"/>
                    </a:gs>
                    <a:gs pos="100000">
                      <a:srgbClr val="750000"/>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solidFill>
                      <a:srgbClr val="1C1C1C"/>
                    </a:solidFill>
                    <a:cs typeface="2  Nazanin" pitchFamily="2" charset="-78"/>
                  </a:endParaRPr>
                </a:p>
              </p:txBody>
            </p:sp>
            <p:sp>
              <p:nvSpPr>
                <p:cNvPr id="50229" name="Freeform 16"/>
                <p:cNvSpPr>
                  <a:spLocks/>
                </p:cNvSpPr>
                <p:nvPr/>
              </p:nvSpPr>
              <p:spPr bwMode="auto">
                <a:xfrm>
                  <a:off x="2595" y="2362"/>
                  <a:ext cx="119" cy="461"/>
                </a:xfrm>
                <a:custGeom>
                  <a:avLst/>
                  <a:gdLst>
                    <a:gd name="T0" fmla="*/ 34 w 358"/>
                    <a:gd name="T1" fmla="*/ 0 h 1383"/>
                    <a:gd name="T2" fmla="*/ 76 w 358"/>
                    <a:gd name="T3" fmla="*/ 57 h 1383"/>
                    <a:gd name="T4" fmla="*/ 93 w 358"/>
                    <a:gd name="T5" fmla="*/ 116 h 1383"/>
                    <a:gd name="T6" fmla="*/ 110 w 358"/>
                    <a:gd name="T7" fmla="*/ 317 h 1383"/>
                    <a:gd name="T8" fmla="*/ 118 w 358"/>
                    <a:gd name="T9" fmla="*/ 451 h 1383"/>
                    <a:gd name="T10" fmla="*/ 118 w 358"/>
                    <a:gd name="T11" fmla="*/ 681 h 1383"/>
                    <a:gd name="T12" fmla="*/ 115 w 358"/>
                    <a:gd name="T13" fmla="*/ 898 h 1383"/>
                    <a:gd name="T14" fmla="*/ 98 w 358"/>
                    <a:gd name="T15" fmla="*/ 1071 h 1383"/>
                    <a:gd name="T16" fmla="*/ 85 w 358"/>
                    <a:gd name="T17" fmla="*/ 1124 h 1383"/>
                    <a:gd name="T18" fmla="*/ 173 w 358"/>
                    <a:gd name="T19" fmla="*/ 1153 h 1383"/>
                    <a:gd name="T20" fmla="*/ 247 w 358"/>
                    <a:gd name="T21" fmla="*/ 1186 h 1383"/>
                    <a:gd name="T22" fmla="*/ 347 w 358"/>
                    <a:gd name="T23" fmla="*/ 1258 h 1383"/>
                    <a:gd name="T24" fmla="*/ 358 w 358"/>
                    <a:gd name="T25" fmla="*/ 1286 h 1383"/>
                    <a:gd name="T26" fmla="*/ 349 w 358"/>
                    <a:gd name="T27" fmla="*/ 1340 h 1383"/>
                    <a:gd name="T28" fmla="*/ 300 w 358"/>
                    <a:gd name="T29" fmla="*/ 1383 h 1383"/>
                    <a:gd name="T30" fmla="*/ 280 w 358"/>
                    <a:gd name="T31" fmla="*/ 1359 h 1383"/>
                    <a:gd name="T32" fmla="*/ 264 w 358"/>
                    <a:gd name="T33" fmla="*/ 1301 h 1383"/>
                    <a:gd name="T34" fmla="*/ 216 w 358"/>
                    <a:gd name="T35" fmla="*/ 1254 h 1383"/>
                    <a:gd name="T36" fmla="*/ 134 w 358"/>
                    <a:gd name="T37" fmla="*/ 1200 h 1383"/>
                    <a:gd name="T38" fmla="*/ 82 w 358"/>
                    <a:gd name="T39" fmla="*/ 1186 h 1383"/>
                    <a:gd name="T40" fmla="*/ 19 w 358"/>
                    <a:gd name="T41" fmla="*/ 1186 h 1383"/>
                    <a:gd name="T42" fmla="*/ 19 w 358"/>
                    <a:gd name="T43" fmla="*/ 1143 h 1383"/>
                    <a:gd name="T44" fmla="*/ 49 w 358"/>
                    <a:gd name="T45" fmla="*/ 1094 h 1383"/>
                    <a:gd name="T46" fmla="*/ 76 w 358"/>
                    <a:gd name="T47" fmla="*/ 941 h 1383"/>
                    <a:gd name="T48" fmla="*/ 85 w 358"/>
                    <a:gd name="T49" fmla="*/ 778 h 1383"/>
                    <a:gd name="T50" fmla="*/ 82 w 358"/>
                    <a:gd name="T51" fmla="*/ 634 h 1383"/>
                    <a:gd name="T52" fmla="*/ 76 w 358"/>
                    <a:gd name="T53" fmla="*/ 451 h 1383"/>
                    <a:gd name="T54" fmla="*/ 59 w 358"/>
                    <a:gd name="T55" fmla="*/ 293 h 1383"/>
                    <a:gd name="T56" fmla="*/ 24 w 358"/>
                    <a:gd name="T57" fmla="*/ 177 h 1383"/>
                    <a:gd name="T58" fmla="*/ 0 w 358"/>
                    <a:gd name="T59" fmla="*/ 72 h 1383"/>
                    <a:gd name="T60" fmla="*/ 7 w 358"/>
                    <a:gd name="T61" fmla="*/ 34 h 1383"/>
                    <a:gd name="T62" fmla="*/ 34 w 358"/>
                    <a:gd name="T63" fmla="*/ 0 h 138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58"/>
                    <a:gd name="T97" fmla="*/ 0 h 1383"/>
                    <a:gd name="T98" fmla="*/ 358 w 358"/>
                    <a:gd name="T99" fmla="*/ 1383 h 138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58" h="1383">
                      <a:moveTo>
                        <a:pt x="34" y="0"/>
                      </a:moveTo>
                      <a:lnTo>
                        <a:pt x="76" y="57"/>
                      </a:lnTo>
                      <a:lnTo>
                        <a:pt x="93" y="116"/>
                      </a:lnTo>
                      <a:lnTo>
                        <a:pt x="110" y="317"/>
                      </a:lnTo>
                      <a:lnTo>
                        <a:pt x="118" y="451"/>
                      </a:lnTo>
                      <a:lnTo>
                        <a:pt x="118" y="681"/>
                      </a:lnTo>
                      <a:lnTo>
                        <a:pt x="115" y="898"/>
                      </a:lnTo>
                      <a:lnTo>
                        <a:pt x="98" y="1071"/>
                      </a:lnTo>
                      <a:lnTo>
                        <a:pt x="85" y="1124"/>
                      </a:lnTo>
                      <a:lnTo>
                        <a:pt x="173" y="1153"/>
                      </a:lnTo>
                      <a:lnTo>
                        <a:pt x="247" y="1186"/>
                      </a:lnTo>
                      <a:lnTo>
                        <a:pt x="347" y="1258"/>
                      </a:lnTo>
                      <a:lnTo>
                        <a:pt x="358" y="1286"/>
                      </a:lnTo>
                      <a:lnTo>
                        <a:pt x="349" y="1340"/>
                      </a:lnTo>
                      <a:lnTo>
                        <a:pt x="300" y="1383"/>
                      </a:lnTo>
                      <a:lnTo>
                        <a:pt x="280" y="1359"/>
                      </a:lnTo>
                      <a:lnTo>
                        <a:pt x="264" y="1301"/>
                      </a:lnTo>
                      <a:lnTo>
                        <a:pt x="216" y="1254"/>
                      </a:lnTo>
                      <a:lnTo>
                        <a:pt x="134" y="1200"/>
                      </a:lnTo>
                      <a:lnTo>
                        <a:pt x="82" y="1186"/>
                      </a:lnTo>
                      <a:lnTo>
                        <a:pt x="19" y="1186"/>
                      </a:lnTo>
                      <a:lnTo>
                        <a:pt x="19" y="1143"/>
                      </a:lnTo>
                      <a:lnTo>
                        <a:pt x="49" y="1094"/>
                      </a:lnTo>
                      <a:lnTo>
                        <a:pt x="76" y="941"/>
                      </a:lnTo>
                      <a:lnTo>
                        <a:pt x="85" y="778"/>
                      </a:lnTo>
                      <a:lnTo>
                        <a:pt x="82" y="634"/>
                      </a:lnTo>
                      <a:lnTo>
                        <a:pt x="76" y="451"/>
                      </a:lnTo>
                      <a:lnTo>
                        <a:pt x="59" y="293"/>
                      </a:lnTo>
                      <a:lnTo>
                        <a:pt x="24" y="177"/>
                      </a:lnTo>
                      <a:lnTo>
                        <a:pt x="0" y="72"/>
                      </a:lnTo>
                      <a:lnTo>
                        <a:pt x="7" y="34"/>
                      </a:lnTo>
                      <a:lnTo>
                        <a:pt x="34" y="0"/>
                      </a:lnTo>
                      <a:close/>
                    </a:path>
                  </a:pathLst>
                </a:custGeom>
                <a:gradFill rotWithShape="0">
                  <a:gsLst>
                    <a:gs pos="0">
                      <a:srgbClr val="750000"/>
                    </a:gs>
                    <a:gs pos="50000">
                      <a:srgbClr val="FF0000"/>
                    </a:gs>
                    <a:gs pos="100000">
                      <a:srgbClr val="750000"/>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solidFill>
                      <a:srgbClr val="1C1C1C"/>
                    </a:solidFill>
                    <a:cs typeface="2  Nazanin" pitchFamily="2" charset="-78"/>
                  </a:endParaRPr>
                </a:p>
              </p:txBody>
            </p:sp>
            <p:sp>
              <p:nvSpPr>
                <p:cNvPr id="50230" name="Freeform 17"/>
                <p:cNvSpPr>
                  <a:spLocks/>
                </p:cNvSpPr>
                <p:nvPr/>
              </p:nvSpPr>
              <p:spPr bwMode="auto">
                <a:xfrm>
                  <a:off x="2674" y="2362"/>
                  <a:ext cx="110" cy="416"/>
                </a:xfrm>
                <a:custGeom>
                  <a:avLst/>
                  <a:gdLst>
                    <a:gd name="T0" fmla="*/ 0 w 330"/>
                    <a:gd name="T1" fmla="*/ 99 h 1247"/>
                    <a:gd name="T2" fmla="*/ 0 w 330"/>
                    <a:gd name="T3" fmla="*/ 19 h 1247"/>
                    <a:gd name="T4" fmla="*/ 33 w 330"/>
                    <a:gd name="T5" fmla="*/ 0 h 1247"/>
                    <a:gd name="T6" fmla="*/ 86 w 330"/>
                    <a:gd name="T7" fmla="*/ 0 h 1247"/>
                    <a:gd name="T8" fmla="*/ 124 w 330"/>
                    <a:gd name="T9" fmla="*/ 46 h 1247"/>
                    <a:gd name="T10" fmla="*/ 132 w 330"/>
                    <a:gd name="T11" fmla="*/ 88 h 1247"/>
                    <a:gd name="T12" fmla="*/ 124 w 330"/>
                    <a:gd name="T13" fmla="*/ 179 h 1247"/>
                    <a:gd name="T14" fmla="*/ 99 w 330"/>
                    <a:gd name="T15" fmla="*/ 292 h 1247"/>
                    <a:gd name="T16" fmla="*/ 86 w 330"/>
                    <a:gd name="T17" fmla="*/ 467 h 1247"/>
                    <a:gd name="T18" fmla="*/ 80 w 330"/>
                    <a:gd name="T19" fmla="*/ 581 h 1247"/>
                    <a:gd name="T20" fmla="*/ 80 w 330"/>
                    <a:gd name="T21" fmla="*/ 600 h 1247"/>
                    <a:gd name="T22" fmla="*/ 91 w 330"/>
                    <a:gd name="T23" fmla="*/ 759 h 1247"/>
                    <a:gd name="T24" fmla="*/ 110 w 330"/>
                    <a:gd name="T25" fmla="*/ 850 h 1247"/>
                    <a:gd name="T26" fmla="*/ 124 w 330"/>
                    <a:gd name="T27" fmla="*/ 922 h 1247"/>
                    <a:gd name="T28" fmla="*/ 121 w 330"/>
                    <a:gd name="T29" fmla="*/ 952 h 1247"/>
                    <a:gd name="T30" fmla="*/ 171 w 330"/>
                    <a:gd name="T31" fmla="*/ 1035 h 1247"/>
                    <a:gd name="T32" fmla="*/ 223 w 330"/>
                    <a:gd name="T33" fmla="*/ 1088 h 1247"/>
                    <a:gd name="T34" fmla="*/ 281 w 330"/>
                    <a:gd name="T35" fmla="*/ 1137 h 1247"/>
                    <a:gd name="T36" fmla="*/ 330 w 330"/>
                    <a:gd name="T37" fmla="*/ 1161 h 1247"/>
                    <a:gd name="T38" fmla="*/ 330 w 330"/>
                    <a:gd name="T39" fmla="*/ 1202 h 1247"/>
                    <a:gd name="T40" fmla="*/ 303 w 330"/>
                    <a:gd name="T41" fmla="*/ 1236 h 1247"/>
                    <a:gd name="T42" fmla="*/ 239 w 330"/>
                    <a:gd name="T43" fmla="*/ 1247 h 1247"/>
                    <a:gd name="T44" fmla="*/ 193 w 330"/>
                    <a:gd name="T45" fmla="*/ 1225 h 1247"/>
                    <a:gd name="T46" fmla="*/ 193 w 330"/>
                    <a:gd name="T47" fmla="*/ 1194 h 1247"/>
                    <a:gd name="T48" fmla="*/ 155 w 330"/>
                    <a:gd name="T49" fmla="*/ 1088 h 1247"/>
                    <a:gd name="T50" fmla="*/ 91 w 330"/>
                    <a:gd name="T51" fmla="*/ 1032 h 1247"/>
                    <a:gd name="T52" fmla="*/ 45 w 330"/>
                    <a:gd name="T53" fmla="*/ 974 h 1247"/>
                    <a:gd name="T54" fmla="*/ 11 w 330"/>
                    <a:gd name="T55" fmla="*/ 944 h 1247"/>
                    <a:gd name="T56" fmla="*/ 22 w 330"/>
                    <a:gd name="T57" fmla="*/ 906 h 1247"/>
                    <a:gd name="T58" fmla="*/ 41 w 330"/>
                    <a:gd name="T59" fmla="*/ 804 h 1247"/>
                    <a:gd name="T60" fmla="*/ 41 w 330"/>
                    <a:gd name="T61" fmla="*/ 611 h 1247"/>
                    <a:gd name="T62" fmla="*/ 33 w 330"/>
                    <a:gd name="T63" fmla="*/ 474 h 1247"/>
                    <a:gd name="T64" fmla="*/ 33 w 330"/>
                    <a:gd name="T65" fmla="*/ 338 h 1247"/>
                    <a:gd name="T66" fmla="*/ 30 w 330"/>
                    <a:gd name="T67" fmla="*/ 190 h 1247"/>
                    <a:gd name="T68" fmla="*/ 0 w 330"/>
                    <a:gd name="T69" fmla="*/ 99 h 124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30"/>
                    <a:gd name="T106" fmla="*/ 0 h 1247"/>
                    <a:gd name="T107" fmla="*/ 330 w 330"/>
                    <a:gd name="T108" fmla="*/ 1247 h 124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30" h="1247">
                      <a:moveTo>
                        <a:pt x="0" y="99"/>
                      </a:moveTo>
                      <a:lnTo>
                        <a:pt x="0" y="19"/>
                      </a:lnTo>
                      <a:lnTo>
                        <a:pt x="33" y="0"/>
                      </a:lnTo>
                      <a:lnTo>
                        <a:pt x="86" y="0"/>
                      </a:lnTo>
                      <a:lnTo>
                        <a:pt x="124" y="46"/>
                      </a:lnTo>
                      <a:lnTo>
                        <a:pt x="132" y="88"/>
                      </a:lnTo>
                      <a:lnTo>
                        <a:pt x="124" y="179"/>
                      </a:lnTo>
                      <a:lnTo>
                        <a:pt x="99" y="292"/>
                      </a:lnTo>
                      <a:lnTo>
                        <a:pt x="86" y="467"/>
                      </a:lnTo>
                      <a:lnTo>
                        <a:pt x="80" y="581"/>
                      </a:lnTo>
                      <a:lnTo>
                        <a:pt x="80" y="600"/>
                      </a:lnTo>
                      <a:lnTo>
                        <a:pt x="91" y="759"/>
                      </a:lnTo>
                      <a:lnTo>
                        <a:pt x="110" y="850"/>
                      </a:lnTo>
                      <a:lnTo>
                        <a:pt x="124" y="922"/>
                      </a:lnTo>
                      <a:lnTo>
                        <a:pt x="121" y="952"/>
                      </a:lnTo>
                      <a:lnTo>
                        <a:pt x="171" y="1035"/>
                      </a:lnTo>
                      <a:lnTo>
                        <a:pt x="223" y="1088"/>
                      </a:lnTo>
                      <a:lnTo>
                        <a:pt x="281" y="1137"/>
                      </a:lnTo>
                      <a:lnTo>
                        <a:pt x="330" y="1161"/>
                      </a:lnTo>
                      <a:lnTo>
                        <a:pt x="330" y="1202"/>
                      </a:lnTo>
                      <a:lnTo>
                        <a:pt x="303" y="1236"/>
                      </a:lnTo>
                      <a:lnTo>
                        <a:pt x="239" y="1247"/>
                      </a:lnTo>
                      <a:lnTo>
                        <a:pt x="193" y="1225"/>
                      </a:lnTo>
                      <a:lnTo>
                        <a:pt x="193" y="1194"/>
                      </a:lnTo>
                      <a:lnTo>
                        <a:pt x="155" y="1088"/>
                      </a:lnTo>
                      <a:lnTo>
                        <a:pt x="91" y="1032"/>
                      </a:lnTo>
                      <a:lnTo>
                        <a:pt x="45" y="974"/>
                      </a:lnTo>
                      <a:lnTo>
                        <a:pt x="11" y="944"/>
                      </a:lnTo>
                      <a:lnTo>
                        <a:pt x="22" y="906"/>
                      </a:lnTo>
                      <a:lnTo>
                        <a:pt x="41" y="804"/>
                      </a:lnTo>
                      <a:lnTo>
                        <a:pt x="41" y="611"/>
                      </a:lnTo>
                      <a:lnTo>
                        <a:pt x="33" y="474"/>
                      </a:lnTo>
                      <a:lnTo>
                        <a:pt x="33" y="338"/>
                      </a:lnTo>
                      <a:lnTo>
                        <a:pt x="30" y="190"/>
                      </a:lnTo>
                      <a:lnTo>
                        <a:pt x="0" y="99"/>
                      </a:lnTo>
                      <a:close/>
                    </a:path>
                  </a:pathLst>
                </a:custGeom>
                <a:gradFill rotWithShape="0">
                  <a:gsLst>
                    <a:gs pos="0">
                      <a:srgbClr val="750000"/>
                    </a:gs>
                    <a:gs pos="50000">
                      <a:srgbClr val="FF0000"/>
                    </a:gs>
                    <a:gs pos="100000">
                      <a:srgbClr val="750000"/>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solidFill>
                      <a:srgbClr val="1C1C1C"/>
                    </a:solidFill>
                    <a:cs typeface="2  Nazanin" pitchFamily="2" charset="-78"/>
                  </a:endParaRPr>
                </a:p>
              </p:txBody>
            </p:sp>
          </p:grpSp>
          <p:grpSp>
            <p:nvGrpSpPr>
              <p:cNvPr id="29" name="Group 18"/>
              <p:cNvGrpSpPr>
                <a:grpSpLocks/>
              </p:cNvGrpSpPr>
              <p:nvPr/>
            </p:nvGrpSpPr>
            <p:grpSpPr bwMode="auto">
              <a:xfrm>
                <a:off x="192" y="1680"/>
                <a:ext cx="384" cy="1104"/>
                <a:chOff x="2538" y="1879"/>
                <a:chExt cx="246" cy="944"/>
              </a:xfrm>
            </p:grpSpPr>
            <p:sp>
              <p:nvSpPr>
                <p:cNvPr id="50219" name="Freeform 19"/>
                <p:cNvSpPr>
                  <a:spLocks/>
                </p:cNvSpPr>
                <p:nvPr/>
              </p:nvSpPr>
              <p:spPr bwMode="auto">
                <a:xfrm>
                  <a:off x="2611" y="1879"/>
                  <a:ext cx="159" cy="204"/>
                </a:xfrm>
                <a:custGeom>
                  <a:avLst/>
                  <a:gdLst>
                    <a:gd name="T0" fmla="*/ 0 w 477"/>
                    <a:gd name="T1" fmla="*/ 258 h 613"/>
                    <a:gd name="T2" fmla="*/ 35 w 477"/>
                    <a:gd name="T3" fmla="*/ 133 h 613"/>
                    <a:gd name="T4" fmla="*/ 80 w 477"/>
                    <a:gd name="T5" fmla="*/ 69 h 613"/>
                    <a:gd name="T6" fmla="*/ 137 w 477"/>
                    <a:gd name="T7" fmla="*/ 23 h 613"/>
                    <a:gd name="T8" fmla="*/ 194 w 477"/>
                    <a:gd name="T9" fmla="*/ 0 h 613"/>
                    <a:gd name="T10" fmla="*/ 270 w 477"/>
                    <a:gd name="T11" fmla="*/ 7 h 613"/>
                    <a:gd name="T12" fmla="*/ 319 w 477"/>
                    <a:gd name="T13" fmla="*/ 57 h 613"/>
                    <a:gd name="T14" fmla="*/ 364 w 477"/>
                    <a:gd name="T15" fmla="*/ 148 h 613"/>
                    <a:gd name="T16" fmla="*/ 383 w 477"/>
                    <a:gd name="T17" fmla="*/ 270 h 613"/>
                    <a:gd name="T18" fmla="*/ 383 w 477"/>
                    <a:gd name="T19" fmla="*/ 408 h 613"/>
                    <a:gd name="T20" fmla="*/ 474 w 477"/>
                    <a:gd name="T21" fmla="*/ 502 h 613"/>
                    <a:gd name="T22" fmla="*/ 477 w 477"/>
                    <a:gd name="T23" fmla="*/ 545 h 613"/>
                    <a:gd name="T24" fmla="*/ 463 w 477"/>
                    <a:gd name="T25" fmla="*/ 548 h 613"/>
                    <a:gd name="T26" fmla="*/ 375 w 477"/>
                    <a:gd name="T27" fmla="*/ 464 h 613"/>
                    <a:gd name="T28" fmla="*/ 349 w 477"/>
                    <a:gd name="T29" fmla="*/ 525 h 613"/>
                    <a:gd name="T30" fmla="*/ 296 w 477"/>
                    <a:gd name="T31" fmla="*/ 578 h 613"/>
                    <a:gd name="T32" fmla="*/ 247 w 477"/>
                    <a:gd name="T33" fmla="*/ 605 h 613"/>
                    <a:gd name="T34" fmla="*/ 167 w 477"/>
                    <a:gd name="T35" fmla="*/ 613 h 613"/>
                    <a:gd name="T36" fmla="*/ 65 w 477"/>
                    <a:gd name="T37" fmla="*/ 570 h 613"/>
                    <a:gd name="T38" fmla="*/ 19 w 477"/>
                    <a:gd name="T39" fmla="*/ 479 h 613"/>
                    <a:gd name="T40" fmla="*/ 0 w 477"/>
                    <a:gd name="T41" fmla="*/ 389 h 613"/>
                    <a:gd name="T42" fmla="*/ 0 w 477"/>
                    <a:gd name="T43" fmla="*/ 258 h 61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77"/>
                    <a:gd name="T67" fmla="*/ 0 h 613"/>
                    <a:gd name="T68" fmla="*/ 477 w 477"/>
                    <a:gd name="T69" fmla="*/ 613 h 61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77" h="613">
                      <a:moveTo>
                        <a:pt x="0" y="258"/>
                      </a:moveTo>
                      <a:lnTo>
                        <a:pt x="35" y="133"/>
                      </a:lnTo>
                      <a:lnTo>
                        <a:pt x="80" y="69"/>
                      </a:lnTo>
                      <a:lnTo>
                        <a:pt x="137" y="23"/>
                      </a:lnTo>
                      <a:lnTo>
                        <a:pt x="194" y="0"/>
                      </a:lnTo>
                      <a:lnTo>
                        <a:pt x="270" y="7"/>
                      </a:lnTo>
                      <a:lnTo>
                        <a:pt x="319" y="57"/>
                      </a:lnTo>
                      <a:lnTo>
                        <a:pt x="364" y="148"/>
                      </a:lnTo>
                      <a:lnTo>
                        <a:pt x="383" y="270"/>
                      </a:lnTo>
                      <a:lnTo>
                        <a:pt x="383" y="408"/>
                      </a:lnTo>
                      <a:lnTo>
                        <a:pt x="474" y="502"/>
                      </a:lnTo>
                      <a:lnTo>
                        <a:pt x="477" y="545"/>
                      </a:lnTo>
                      <a:lnTo>
                        <a:pt x="463" y="548"/>
                      </a:lnTo>
                      <a:lnTo>
                        <a:pt x="375" y="464"/>
                      </a:lnTo>
                      <a:lnTo>
                        <a:pt x="349" y="525"/>
                      </a:lnTo>
                      <a:lnTo>
                        <a:pt x="296" y="578"/>
                      </a:lnTo>
                      <a:lnTo>
                        <a:pt x="247" y="605"/>
                      </a:lnTo>
                      <a:lnTo>
                        <a:pt x="167" y="613"/>
                      </a:lnTo>
                      <a:lnTo>
                        <a:pt x="65" y="570"/>
                      </a:lnTo>
                      <a:lnTo>
                        <a:pt x="19" y="479"/>
                      </a:lnTo>
                      <a:lnTo>
                        <a:pt x="0" y="389"/>
                      </a:lnTo>
                      <a:lnTo>
                        <a:pt x="0" y="258"/>
                      </a:lnTo>
                      <a:close/>
                    </a:path>
                  </a:pathLst>
                </a:custGeom>
                <a:gradFill rotWithShape="0">
                  <a:gsLst>
                    <a:gs pos="0">
                      <a:srgbClr val="000000"/>
                    </a:gs>
                    <a:gs pos="50000">
                      <a:srgbClr val="000000"/>
                    </a:gs>
                    <a:gs pos="100000">
                      <a:srgbClr val="000000"/>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solidFill>
                      <a:srgbClr val="1C1C1C"/>
                    </a:solidFill>
                    <a:cs typeface="2  Nazanin" pitchFamily="2" charset="-78"/>
                  </a:endParaRPr>
                </a:p>
              </p:txBody>
            </p:sp>
            <p:sp>
              <p:nvSpPr>
                <p:cNvPr id="50220" name="Freeform 20"/>
                <p:cNvSpPr>
                  <a:spLocks/>
                </p:cNvSpPr>
                <p:nvPr/>
              </p:nvSpPr>
              <p:spPr bwMode="auto">
                <a:xfrm>
                  <a:off x="2594" y="2098"/>
                  <a:ext cx="142" cy="329"/>
                </a:xfrm>
                <a:custGeom>
                  <a:avLst/>
                  <a:gdLst>
                    <a:gd name="T0" fmla="*/ 62 w 426"/>
                    <a:gd name="T1" fmla="*/ 64 h 987"/>
                    <a:gd name="T2" fmla="*/ 115 w 426"/>
                    <a:gd name="T3" fmla="*/ 22 h 987"/>
                    <a:gd name="T4" fmla="*/ 176 w 426"/>
                    <a:gd name="T5" fmla="*/ 7 h 987"/>
                    <a:gd name="T6" fmla="*/ 233 w 426"/>
                    <a:gd name="T7" fmla="*/ 0 h 987"/>
                    <a:gd name="T8" fmla="*/ 309 w 426"/>
                    <a:gd name="T9" fmla="*/ 11 h 987"/>
                    <a:gd name="T10" fmla="*/ 393 w 426"/>
                    <a:gd name="T11" fmla="*/ 64 h 987"/>
                    <a:gd name="T12" fmla="*/ 426 w 426"/>
                    <a:gd name="T13" fmla="*/ 158 h 987"/>
                    <a:gd name="T14" fmla="*/ 426 w 426"/>
                    <a:gd name="T15" fmla="*/ 303 h 987"/>
                    <a:gd name="T16" fmla="*/ 423 w 426"/>
                    <a:gd name="T17" fmla="*/ 440 h 987"/>
                    <a:gd name="T18" fmla="*/ 381 w 426"/>
                    <a:gd name="T19" fmla="*/ 649 h 987"/>
                    <a:gd name="T20" fmla="*/ 346 w 426"/>
                    <a:gd name="T21" fmla="*/ 819 h 987"/>
                    <a:gd name="T22" fmla="*/ 309 w 426"/>
                    <a:gd name="T23" fmla="*/ 929 h 987"/>
                    <a:gd name="T24" fmla="*/ 230 w 426"/>
                    <a:gd name="T25" fmla="*/ 987 h 987"/>
                    <a:gd name="T26" fmla="*/ 115 w 426"/>
                    <a:gd name="T27" fmla="*/ 974 h 987"/>
                    <a:gd name="T28" fmla="*/ 58 w 426"/>
                    <a:gd name="T29" fmla="*/ 888 h 987"/>
                    <a:gd name="T30" fmla="*/ 24 w 426"/>
                    <a:gd name="T31" fmla="*/ 759 h 987"/>
                    <a:gd name="T32" fmla="*/ 5 w 426"/>
                    <a:gd name="T33" fmla="*/ 614 h 987"/>
                    <a:gd name="T34" fmla="*/ 0 w 426"/>
                    <a:gd name="T35" fmla="*/ 397 h 987"/>
                    <a:gd name="T36" fmla="*/ 16 w 426"/>
                    <a:gd name="T37" fmla="*/ 246 h 987"/>
                    <a:gd name="T38" fmla="*/ 39 w 426"/>
                    <a:gd name="T39" fmla="*/ 110 h 987"/>
                    <a:gd name="T40" fmla="*/ 62 w 426"/>
                    <a:gd name="T41" fmla="*/ 64 h 98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26"/>
                    <a:gd name="T64" fmla="*/ 0 h 987"/>
                    <a:gd name="T65" fmla="*/ 426 w 426"/>
                    <a:gd name="T66" fmla="*/ 987 h 98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26" h="987">
                      <a:moveTo>
                        <a:pt x="62" y="64"/>
                      </a:moveTo>
                      <a:lnTo>
                        <a:pt x="115" y="22"/>
                      </a:lnTo>
                      <a:lnTo>
                        <a:pt x="176" y="7"/>
                      </a:lnTo>
                      <a:lnTo>
                        <a:pt x="233" y="0"/>
                      </a:lnTo>
                      <a:lnTo>
                        <a:pt x="309" y="11"/>
                      </a:lnTo>
                      <a:lnTo>
                        <a:pt x="393" y="64"/>
                      </a:lnTo>
                      <a:lnTo>
                        <a:pt x="426" y="158"/>
                      </a:lnTo>
                      <a:lnTo>
                        <a:pt x="426" y="303"/>
                      </a:lnTo>
                      <a:lnTo>
                        <a:pt x="423" y="440"/>
                      </a:lnTo>
                      <a:lnTo>
                        <a:pt x="381" y="649"/>
                      </a:lnTo>
                      <a:lnTo>
                        <a:pt x="346" y="819"/>
                      </a:lnTo>
                      <a:lnTo>
                        <a:pt x="309" y="929"/>
                      </a:lnTo>
                      <a:lnTo>
                        <a:pt x="230" y="987"/>
                      </a:lnTo>
                      <a:lnTo>
                        <a:pt x="115" y="974"/>
                      </a:lnTo>
                      <a:lnTo>
                        <a:pt x="58" y="888"/>
                      </a:lnTo>
                      <a:lnTo>
                        <a:pt x="24" y="759"/>
                      </a:lnTo>
                      <a:lnTo>
                        <a:pt x="5" y="614"/>
                      </a:lnTo>
                      <a:lnTo>
                        <a:pt x="0" y="397"/>
                      </a:lnTo>
                      <a:lnTo>
                        <a:pt x="16" y="246"/>
                      </a:lnTo>
                      <a:lnTo>
                        <a:pt x="39" y="110"/>
                      </a:lnTo>
                      <a:lnTo>
                        <a:pt x="62" y="64"/>
                      </a:lnTo>
                      <a:close/>
                    </a:path>
                  </a:pathLst>
                </a:custGeom>
                <a:gradFill rotWithShape="0">
                  <a:gsLst>
                    <a:gs pos="0">
                      <a:srgbClr val="000000"/>
                    </a:gs>
                    <a:gs pos="50000">
                      <a:srgbClr val="000000"/>
                    </a:gs>
                    <a:gs pos="100000">
                      <a:srgbClr val="000000"/>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solidFill>
                      <a:srgbClr val="1C1C1C"/>
                    </a:solidFill>
                    <a:cs typeface="2  Nazanin" pitchFamily="2" charset="-78"/>
                  </a:endParaRPr>
                </a:p>
              </p:txBody>
            </p:sp>
            <p:sp>
              <p:nvSpPr>
                <p:cNvPr id="50221" name="Freeform 21"/>
                <p:cNvSpPr>
                  <a:spLocks/>
                </p:cNvSpPr>
                <p:nvPr/>
              </p:nvSpPr>
              <p:spPr bwMode="auto">
                <a:xfrm>
                  <a:off x="2538" y="2098"/>
                  <a:ext cx="83" cy="405"/>
                </a:xfrm>
                <a:custGeom>
                  <a:avLst/>
                  <a:gdLst>
                    <a:gd name="T0" fmla="*/ 171 w 250"/>
                    <a:gd name="T1" fmla="*/ 8 h 1214"/>
                    <a:gd name="T2" fmla="*/ 231 w 250"/>
                    <a:gd name="T3" fmla="*/ 0 h 1214"/>
                    <a:gd name="T4" fmla="*/ 250 w 250"/>
                    <a:gd name="T5" fmla="*/ 54 h 1214"/>
                    <a:gd name="T6" fmla="*/ 219 w 250"/>
                    <a:gd name="T7" fmla="*/ 122 h 1214"/>
                    <a:gd name="T8" fmla="*/ 174 w 250"/>
                    <a:gd name="T9" fmla="*/ 159 h 1214"/>
                    <a:gd name="T10" fmla="*/ 136 w 250"/>
                    <a:gd name="T11" fmla="*/ 250 h 1214"/>
                    <a:gd name="T12" fmla="*/ 91 w 250"/>
                    <a:gd name="T13" fmla="*/ 373 h 1214"/>
                    <a:gd name="T14" fmla="*/ 72 w 250"/>
                    <a:gd name="T15" fmla="*/ 486 h 1214"/>
                    <a:gd name="T16" fmla="*/ 60 w 250"/>
                    <a:gd name="T17" fmla="*/ 679 h 1214"/>
                    <a:gd name="T18" fmla="*/ 72 w 250"/>
                    <a:gd name="T19" fmla="*/ 861 h 1214"/>
                    <a:gd name="T20" fmla="*/ 94 w 250"/>
                    <a:gd name="T21" fmla="*/ 945 h 1214"/>
                    <a:gd name="T22" fmla="*/ 78 w 250"/>
                    <a:gd name="T23" fmla="*/ 1036 h 1214"/>
                    <a:gd name="T24" fmla="*/ 60 w 250"/>
                    <a:gd name="T25" fmla="*/ 1104 h 1214"/>
                    <a:gd name="T26" fmla="*/ 67 w 250"/>
                    <a:gd name="T27" fmla="*/ 1214 h 1214"/>
                    <a:gd name="T28" fmla="*/ 37 w 250"/>
                    <a:gd name="T29" fmla="*/ 1206 h 1214"/>
                    <a:gd name="T30" fmla="*/ 11 w 250"/>
                    <a:gd name="T31" fmla="*/ 1116 h 1214"/>
                    <a:gd name="T32" fmla="*/ 0 w 250"/>
                    <a:gd name="T33" fmla="*/ 1036 h 1214"/>
                    <a:gd name="T34" fmla="*/ 33 w 250"/>
                    <a:gd name="T35" fmla="*/ 929 h 1214"/>
                    <a:gd name="T36" fmla="*/ 22 w 250"/>
                    <a:gd name="T37" fmla="*/ 830 h 1214"/>
                    <a:gd name="T38" fmla="*/ 11 w 250"/>
                    <a:gd name="T39" fmla="*/ 671 h 1214"/>
                    <a:gd name="T40" fmla="*/ 11 w 250"/>
                    <a:gd name="T41" fmla="*/ 478 h 1214"/>
                    <a:gd name="T42" fmla="*/ 33 w 250"/>
                    <a:gd name="T43" fmla="*/ 274 h 1214"/>
                    <a:gd name="T44" fmla="*/ 72 w 250"/>
                    <a:gd name="T45" fmla="*/ 122 h 1214"/>
                    <a:gd name="T46" fmla="*/ 113 w 250"/>
                    <a:gd name="T47" fmla="*/ 43 h 1214"/>
                    <a:gd name="T48" fmla="*/ 171 w 250"/>
                    <a:gd name="T49" fmla="*/ 8 h 121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50"/>
                    <a:gd name="T76" fmla="*/ 0 h 1214"/>
                    <a:gd name="T77" fmla="*/ 250 w 250"/>
                    <a:gd name="T78" fmla="*/ 1214 h 121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50" h="1214">
                      <a:moveTo>
                        <a:pt x="171" y="8"/>
                      </a:moveTo>
                      <a:lnTo>
                        <a:pt x="231" y="0"/>
                      </a:lnTo>
                      <a:lnTo>
                        <a:pt x="250" y="54"/>
                      </a:lnTo>
                      <a:lnTo>
                        <a:pt x="219" y="122"/>
                      </a:lnTo>
                      <a:lnTo>
                        <a:pt x="174" y="159"/>
                      </a:lnTo>
                      <a:lnTo>
                        <a:pt x="136" y="250"/>
                      </a:lnTo>
                      <a:lnTo>
                        <a:pt x="91" y="373"/>
                      </a:lnTo>
                      <a:lnTo>
                        <a:pt x="72" y="486"/>
                      </a:lnTo>
                      <a:lnTo>
                        <a:pt x="60" y="679"/>
                      </a:lnTo>
                      <a:lnTo>
                        <a:pt x="72" y="861"/>
                      </a:lnTo>
                      <a:lnTo>
                        <a:pt x="94" y="945"/>
                      </a:lnTo>
                      <a:lnTo>
                        <a:pt x="78" y="1036"/>
                      </a:lnTo>
                      <a:lnTo>
                        <a:pt x="60" y="1104"/>
                      </a:lnTo>
                      <a:lnTo>
                        <a:pt x="67" y="1214"/>
                      </a:lnTo>
                      <a:lnTo>
                        <a:pt x="37" y="1206"/>
                      </a:lnTo>
                      <a:lnTo>
                        <a:pt x="11" y="1116"/>
                      </a:lnTo>
                      <a:lnTo>
                        <a:pt x="0" y="1036"/>
                      </a:lnTo>
                      <a:lnTo>
                        <a:pt x="33" y="929"/>
                      </a:lnTo>
                      <a:lnTo>
                        <a:pt x="22" y="830"/>
                      </a:lnTo>
                      <a:lnTo>
                        <a:pt x="11" y="671"/>
                      </a:lnTo>
                      <a:lnTo>
                        <a:pt x="11" y="478"/>
                      </a:lnTo>
                      <a:lnTo>
                        <a:pt x="33" y="274"/>
                      </a:lnTo>
                      <a:lnTo>
                        <a:pt x="72" y="122"/>
                      </a:lnTo>
                      <a:lnTo>
                        <a:pt x="113" y="43"/>
                      </a:lnTo>
                      <a:lnTo>
                        <a:pt x="171" y="8"/>
                      </a:lnTo>
                      <a:close/>
                    </a:path>
                  </a:pathLst>
                </a:custGeom>
                <a:gradFill rotWithShape="0">
                  <a:gsLst>
                    <a:gs pos="0">
                      <a:srgbClr val="000000"/>
                    </a:gs>
                    <a:gs pos="50000">
                      <a:srgbClr val="000000"/>
                    </a:gs>
                    <a:gs pos="100000">
                      <a:srgbClr val="000000"/>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solidFill>
                      <a:srgbClr val="1C1C1C"/>
                    </a:solidFill>
                    <a:cs typeface="2  Nazanin" pitchFamily="2" charset="-78"/>
                  </a:endParaRPr>
                </a:p>
              </p:txBody>
            </p:sp>
            <p:sp>
              <p:nvSpPr>
                <p:cNvPr id="50222" name="Freeform 22"/>
                <p:cNvSpPr>
                  <a:spLocks/>
                </p:cNvSpPr>
                <p:nvPr/>
              </p:nvSpPr>
              <p:spPr bwMode="auto">
                <a:xfrm>
                  <a:off x="2720" y="2108"/>
                  <a:ext cx="53" cy="385"/>
                </a:xfrm>
                <a:custGeom>
                  <a:avLst/>
                  <a:gdLst>
                    <a:gd name="T0" fmla="*/ 3 w 159"/>
                    <a:gd name="T1" fmla="*/ 4 h 1154"/>
                    <a:gd name="T2" fmla="*/ 68 w 159"/>
                    <a:gd name="T3" fmla="*/ 0 h 1154"/>
                    <a:gd name="T4" fmla="*/ 113 w 159"/>
                    <a:gd name="T5" fmla="*/ 91 h 1154"/>
                    <a:gd name="T6" fmla="*/ 159 w 159"/>
                    <a:gd name="T7" fmla="*/ 342 h 1154"/>
                    <a:gd name="T8" fmla="*/ 159 w 159"/>
                    <a:gd name="T9" fmla="*/ 630 h 1154"/>
                    <a:gd name="T10" fmla="*/ 137 w 159"/>
                    <a:gd name="T11" fmla="*/ 877 h 1154"/>
                    <a:gd name="T12" fmla="*/ 159 w 159"/>
                    <a:gd name="T13" fmla="*/ 961 h 1154"/>
                    <a:gd name="T14" fmla="*/ 159 w 159"/>
                    <a:gd name="T15" fmla="*/ 1074 h 1154"/>
                    <a:gd name="T16" fmla="*/ 137 w 159"/>
                    <a:gd name="T17" fmla="*/ 1154 h 1154"/>
                    <a:gd name="T18" fmla="*/ 107 w 159"/>
                    <a:gd name="T19" fmla="*/ 1082 h 1154"/>
                    <a:gd name="T20" fmla="*/ 91 w 159"/>
                    <a:gd name="T21" fmla="*/ 972 h 1154"/>
                    <a:gd name="T22" fmla="*/ 57 w 159"/>
                    <a:gd name="T23" fmla="*/ 888 h 1154"/>
                    <a:gd name="T24" fmla="*/ 95 w 159"/>
                    <a:gd name="T25" fmla="*/ 813 h 1154"/>
                    <a:gd name="T26" fmla="*/ 118 w 159"/>
                    <a:gd name="T27" fmla="*/ 630 h 1154"/>
                    <a:gd name="T28" fmla="*/ 118 w 159"/>
                    <a:gd name="T29" fmla="*/ 459 h 1154"/>
                    <a:gd name="T30" fmla="*/ 95 w 159"/>
                    <a:gd name="T31" fmla="*/ 289 h 1154"/>
                    <a:gd name="T32" fmla="*/ 49 w 159"/>
                    <a:gd name="T33" fmla="*/ 163 h 1154"/>
                    <a:gd name="T34" fmla="*/ 0 w 159"/>
                    <a:gd name="T35" fmla="*/ 102 h 1154"/>
                    <a:gd name="T36" fmla="*/ 3 w 159"/>
                    <a:gd name="T37" fmla="*/ 4 h 115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59"/>
                    <a:gd name="T58" fmla="*/ 0 h 1154"/>
                    <a:gd name="T59" fmla="*/ 159 w 159"/>
                    <a:gd name="T60" fmla="*/ 1154 h 115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59" h="1154">
                      <a:moveTo>
                        <a:pt x="3" y="4"/>
                      </a:moveTo>
                      <a:lnTo>
                        <a:pt x="68" y="0"/>
                      </a:lnTo>
                      <a:lnTo>
                        <a:pt x="113" y="91"/>
                      </a:lnTo>
                      <a:lnTo>
                        <a:pt x="159" y="342"/>
                      </a:lnTo>
                      <a:lnTo>
                        <a:pt x="159" y="630"/>
                      </a:lnTo>
                      <a:lnTo>
                        <a:pt x="137" y="877"/>
                      </a:lnTo>
                      <a:lnTo>
                        <a:pt x="159" y="961"/>
                      </a:lnTo>
                      <a:lnTo>
                        <a:pt x="159" y="1074"/>
                      </a:lnTo>
                      <a:lnTo>
                        <a:pt x="137" y="1154"/>
                      </a:lnTo>
                      <a:lnTo>
                        <a:pt x="107" y="1082"/>
                      </a:lnTo>
                      <a:lnTo>
                        <a:pt x="91" y="972"/>
                      </a:lnTo>
                      <a:lnTo>
                        <a:pt x="57" y="888"/>
                      </a:lnTo>
                      <a:lnTo>
                        <a:pt x="95" y="813"/>
                      </a:lnTo>
                      <a:lnTo>
                        <a:pt x="118" y="630"/>
                      </a:lnTo>
                      <a:lnTo>
                        <a:pt x="118" y="459"/>
                      </a:lnTo>
                      <a:lnTo>
                        <a:pt x="95" y="289"/>
                      </a:lnTo>
                      <a:lnTo>
                        <a:pt x="49" y="163"/>
                      </a:lnTo>
                      <a:lnTo>
                        <a:pt x="0" y="102"/>
                      </a:lnTo>
                      <a:lnTo>
                        <a:pt x="3" y="4"/>
                      </a:lnTo>
                      <a:close/>
                    </a:path>
                  </a:pathLst>
                </a:custGeom>
                <a:gradFill rotWithShape="0">
                  <a:gsLst>
                    <a:gs pos="0">
                      <a:srgbClr val="000000"/>
                    </a:gs>
                    <a:gs pos="50000">
                      <a:srgbClr val="000000"/>
                    </a:gs>
                    <a:gs pos="100000">
                      <a:srgbClr val="000000"/>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solidFill>
                      <a:srgbClr val="1C1C1C"/>
                    </a:solidFill>
                    <a:cs typeface="2  Nazanin" pitchFamily="2" charset="-78"/>
                  </a:endParaRPr>
                </a:p>
              </p:txBody>
            </p:sp>
            <p:sp>
              <p:nvSpPr>
                <p:cNvPr id="50223" name="Freeform 23"/>
                <p:cNvSpPr>
                  <a:spLocks/>
                </p:cNvSpPr>
                <p:nvPr/>
              </p:nvSpPr>
              <p:spPr bwMode="auto">
                <a:xfrm>
                  <a:off x="2595" y="2362"/>
                  <a:ext cx="119" cy="461"/>
                </a:xfrm>
                <a:custGeom>
                  <a:avLst/>
                  <a:gdLst>
                    <a:gd name="T0" fmla="*/ 34 w 358"/>
                    <a:gd name="T1" fmla="*/ 0 h 1383"/>
                    <a:gd name="T2" fmla="*/ 76 w 358"/>
                    <a:gd name="T3" fmla="*/ 57 h 1383"/>
                    <a:gd name="T4" fmla="*/ 93 w 358"/>
                    <a:gd name="T5" fmla="*/ 116 h 1383"/>
                    <a:gd name="T6" fmla="*/ 110 w 358"/>
                    <a:gd name="T7" fmla="*/ 317 h 1383"/>
                    <a:gd name="T8" fmla="*/ 118 w 358"/>
                    <a:gd name="T9" fmla="*/ 451 h 1383"/>
                    <a:gd name="T10" fmla="*/ 118 w 358"/>
                    <a:gd name="T11" fmla="*/ 681 h 1383"/>
                    <a:gd name="T12" fmla="*/ 115 w 358"/>
                    <a:gd name="T13" fmla="*/ 898 h 1383"/>
                    <a:gd name="T14" fmla="*/ 98 w 358"/>
                    <a:gd name="T15" fmla="*/ 1071 h 1383"/>
                    <a:gd name="T16" fmla="*/ 85 w 358"/>
                    <a:gd name="T17" fmla="*/ 1124 h 1383"/>
                    <a:gd name="T18" fmla="*/ 173 w 358"/>
                    <a:gd name="T19" fmla="*/ 1153 h 1383"/>
                    <a:gd name="T20" fmla="*/ 247 w 358"/>
                    <a:gd name="T21" fmla="*/ 1186 h 1383"/>
                    <a:gd name="T22" fmla="*/ 347 w 358"/>
                    <a:gd name="T23" fmla="*/ 1258 h 1383"/>
                    <a:gd name="T24" fmla="*/ 358 w 358"/>
                    <a:gd name="T25" fmla="*/ 1286 h 1383"/>
                    <a:gd name="T26" fmla="*/ 349 w 358"/>
                    <a:gd name="T27" fmla="*/ 1340 h 1383"/>
                    <a:gd name="T28" fmla="*/ 300 w 358"/>
                    <a:gd name="T29" fmla="*/ 1383 h 1383"/>
                    <a:gd name="T30" fmla="*/ 280 w 358"/>
                    <a:gd name="T31" fmla="*/ 1359 h 1383"/>
                    <a:gd name="T32" fmla="*/ 264 w 358"/>
                    <a:gd name="T33" fmla="*/ 1301 h 1383"/>
                    <a:gd name="T34" fmla="*/ 216 w 358"/>
                    <a:gd name="T35" fmla="*/ 1254 h 1383"/>
                    <a:gd name="T36" fmla="*/ 134 w 358"/>
                    <a:gd name="T37" fmla="*/ 1200 h 1383"/>
                    <a:gd name="T38" fmla="*/ 82 w 358"/>
                    <a:gd name="T39" fmla="*/ 1186 h 1383"/>
                    <a:gd name="T40" fmla="*/ 19 w 358"/>
                    <a:gd name="T41" fmla="*/ 1186 h 1383"/>
                    <a:gd name="T42" fmla="*/ 19 w 358"/>
                    <a:gd name="T43" fmla="*/ 1143 h 1383"/>
                    <a:gd name="T44" fmla="*/ 49 w 358"/>
                    <a:gd name="T45" fmla="*/ 1094 h 1383"/>
                    <a:gd name="T46" fmla="*/ 76 w 358"/>
                    <a:gd name="T47" fmla="*/ 941 h 1383"/>
                    <a:gd name="T48" fmla="*/ 85 w 358"/>
                    <a:gd name="T49" fmla="*/ 778 h 1383"/>
                    <a:gd name="T50" fmla="*/ 82 w 358"/>
                    <a:gd name="T51" fmla="*/ 634 h 1383"/>
                    <a:gd name="T52" fmla="*/ 76 w 358"/>
                    <a:gd name="T53" fmla="*/ 451 h 1383"/>
                    <a:gd name="T54" fmla="*/ 59 w 358"/>
                    <a:gd name="T55" fmla="*/ 293 h 1383"/>
                    <a:gd name="T56" fmla="*/ 24 w 358"/>
                    <a:gd name="T57" fmla="*/ 177 h 1383"/>
                    <a:gd name="T58" fmla="*/ 0 w 358"/>
                    <a:gd name="T59" fmla="*/ 72 h 1383"/>
                    <a:gd name="T60" fmla="*/ 7 w 358"/>
                    <a:gd name="T61" fmla="*/ 34 h 1383"/>
                    <a:gd name="T62" fmla="*/ 34 w 358"/>
                    <a:gd name="T63" fmla="*/ 0 h 138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58"/>
                    <a:gd name="T97" fmla="*/ 0 h 1383"/>
                    <a:gd name="T98" fmla="*/ 358 w 358"/>
                    <a:gd name="T99" fmla="*/ 1383 h 138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58" h="1383">
                      <a:moveTo>
                        <a:pt x="34" y="0"/>
                      </a:moveTo>
                      <a:lnTo>
                        <a:pt x="76" y="57"/>
                      </a:lnTo>
                      <a:lnTo>
                        <a:pt x="93" y="116"/>
                      </a:lnTo>
                      <a:lnTo>
                        <a:pt x="110" y="317"/>
                      </a:lnTo>
                      <a:lnTo>
                        <a:pt x="118" y="451"/>
                      </a:lnTo>
                      <a:lnTo>
                        <a:pt x="118" y="681"/>
                      </a:lnTo>
                      <a:lnTo>
                        <a:pt x="115" y="898"/>
                      </a:lnTo>
                      <a:lnTo>
                        <a:pt x="98" y="1071"/>
                      </a:lnTo>
                      <a:lnTo>
                        <a:pt x="85" y="1124"/>
                      </a:lnTo>
                      <a:lnTo>
                        <a:pt x="173" y="1153"/>
                      </a:lnTo>
                      <a:lnTo>
                        <a:pt x="247" y="1186"/>
                      </a:lnTo>
                      <a:lnTo>
                        <a:pt x="347" y="1258"/>
                      </a:lnTo>
                      <a:lnTo>
                        <a:pt x="358" y="1286"/>
                      </a:lnTo>
                      <a:lnTo>
                        <a:pt x="349" y="1340"/>
                      </a:lnTo>
                      <a:lnTo>
                        <a:pt x="300" y="1383"/>
                      </a:lnTo>
                      <a:lnTo>
                        <a:pt x="280" y="1359"/>
                      </a:lnTo>
                      <a:lnTo>
                        <a:pt x="264" y="1301"/>
                      </a:lnTo>
                      <a:lnTo>
                        <a:pt x="216" y="1254"/>
                      </a:lnTo>
                      <a:lnTo>
                        <a:pt x="134" y="1200"/>
                      </a:lnTo>
                      <a:lnTo>
                        <a:pt x="82" y="1186"/>
                      </a:lnTo>
                      <a:lnTo>
                        <a:pt x="19" y="1186"/>
                      </a:lnTo>
                      <a:lnTo>
                        <a:pt x="19" y="1143"/>
                      </a:lnTo>
                      <a:lnTo>
                        <a:pt x="49" y="1094"/>
                      </a:lnTo>
                      <a:lnTo>
                        <a:pt x="76" y="941"/>
                      </a:lnTo>
                      <a:lnTo>
                        <a:pt x="85" y="778"/>
                      </a:lnTo>
                      <a:lnTo>
                        <a:pt x="82" y="634"/>
                      </a:lnTo>
                      <a:lnTo>
                        <a:pt x="76" y="451"/>
                      </a:lnTo>
                      <a:lnTo>
                        <a:pt x="59" y="293"/>
                      </a:lnTo>
                      <a:lnTo>
                        <a:pt x="24" y="177"/>
                      </a:lnTo>
                      <a:lnTo>
                        <a:pt x="0" y="72"/>
                      </a:lnTo>
                      <a:lnTo>
                        <a:pt x="7" y="34"/>
                      </a:lnTo>
                      <a:lnTo>
                        <a:pt x="34" y="0"/>
                      </a:lnTo>
                      <a:close/>
                    </a:path>
                  </a:pathLst>
                </a:custGeom>
                <a:gradFill rotWithShape="0">
                  <a:gsLst>
                    <a:gs pos="0">
                      <a:srgbClr val="000000"/>
                    </a:gs>
                    <a:gs pos="50000">
                      <a:srgbClr val="000000"/>
                    </a:gs>
                    <a:gs pos="100000">
                      <a:srgbClr val="000000"/>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solidFill>
                      <a:srgbClr val="1C1C1C"/>
                    </a:solidFill>
                    <a:cs typeface="2  Nazanin" pitchFamily="2" charset="-78"/>
                  </a:endParaRPr>
                </a:p>
              </p:txBody>
            </p:sp>
            <p:sp>
              <p:nvSpPr>
                <p:cNvPr id="50224" name="Freeform 24"/>
                <p:cNvSpPr>
                  <a:spLocks/>
                </p:cNvSpPr>
                <p:nvPr/>
              </p:nvSpPr>
              <p:spPr bwMode="auto">
                <a:xfrm>
                  <a:off x="2674" y="2362"/>
                  <a:ext cx="110" cy="416"/>
                </a:xfrm>
                <a:custGeom>
                  <a:avLst/>
                  <a:gdLst>
                    <a:gd name="T0" fmla="*/ 0 w 330"/>
                    <a:gd name="T1" fmla="*/ 99 h 1247"/>
                    <a:gd name="T2" fmla="*/ 0 w 330"/>
                    <a:gd name="T3" fmla="*/ 19 h 1247"/>
                    <a:gd name="T4" fmla="*/ 33 w 330"/>
                    <a:gd name="T5" fmla="*/ 0 h 1247"/>
                    <a:gd name="T6" fmla="*/ 86 w 330"/>
                    <a:gd name="T7" fmla="*/ 0 h 1247"/>
                    <a:gd name="T8" fmla="*/ 124 w 330"/>
                    <a:gd name="T9" fmla="*/ 46 h 1247"/>
                    <a:gd name="T10" fmla="*/ 132 w 330"/>
                    <a:gd name="T11" fmla="*/ 88 h 1247"/>
                    <a:gd name="T12" fmla="*/ 124 w 330"/>
                    <a:gd name="T13" fmla="*/ 179 h 1247"/>
                    <a:gd name="T14" fmla="*/ 99 w 330"/>
                    <a:gd name="T15" fmla="*/ 292 h 1247"/>
                    <a:gd name="T16" fmla="*/ 86 w 330"/>
                    <a:gd name="T17" fmla="*/ 467 h 1247"/>
                    <a:gd name="T18" fmla="*/ 80 w 330"/>
                    <a:gd name="T19" fmla="*/ 581 h 1247"/>
                    <a:gd name="T20" fmla="*/ 80 w 330"/>
                    <a:gd name="T21" fmla="*/ 600 h 1247"/>
                    <a:gd name="T22" fmla="*/ 91 w 330"/>
                    <a:gd name="T23" fmla="*/ 759 h 1247"/>
                    <a:gd name="T24" fmla="*/ 110 w 330"/>
                    <a:gd name="T25" fmla="*/ 850 h 1247"/>
                    <a:gd name="T26" fmla="*/ 124 w 330"/>
                    <a:gd name="T27" fmla="*/ 922 h 1247"/>
                    <a:gd name="T28" fmla="*/ 121 w 330"/>
                    <a:gd name="T29" fmla="*/ 952 h 1247"/>
                    <a:gd name="T30" fmla="*/ 171 w 330"/>
                    <a:gd name="T31" fmla="*/ 1035 h 1247"/>
                    <a:gd name="T32" fmla="*/ 223 w 330"/>
                    <a:gd name="T33" fmla="*/ 1088 h 1247"/>
                    <a:gd name="T34" fmla="*/ 281 w 330"/>
                    <a:gd name="T35" fmla="*/ 1137 h 1247"/>
                    <a:gd name="T36" fmla="*/ 330 w 330"/>
                    <a:gd name="T37" fmla="*/ 1161 h 1247"/>
                    <a:gd name="T38" fmla="*/ 330 w 330"/>
                    <a:gd name="T39" fmla="*/ 1202 h 1247"/>
                    <a:gd name="T40" fmla="*/ 303 w 330"/>
                    <a:gd name="T41" fmla="*/ 1236 h 1247"/>
                    <a:gd name="T42" fmla="*/ 239 w 330"/>
                    <a:gd name="T43" fmla="*/ 1247 h 1247"/>
                    <a:gd name="T44" fmla="*/ 193 w 330"/>
                    <a:gd name="T45" fmla="*/ 1225 h 1247"/>
                    <a:gd name="T46" fmla="*/ 193 w 330"/>
                    <a:gd name="T47" fmla="*/ 1194 h 1247"/>
                    <a:gd name="T48" fmla="*/ 155 w 330"/>
                    <a:gd name="T49" fmla="*/ 1088 h 1247"/>
                    <a:gd name="T50" fmla="*/ 91 w 330"/>
                    <a:gd name="T51" fmla="*/ 1032 h 1247"/>
                    <a:gd name="T52" fmla="*/ 45 w 330"/>
                    <a:gd name="T53" fmla="*/ 974 h 1247"/>
                    <a:gd name="T54" fmla="*/ 11 w 330"/>
                    <a:gd name="T55" fmla="*/ 944 h 1247"/>
                    <a:gd name="T56" fmla="*/ 22 w 330"/>
                    <a:gd name="T57" fmla="*/ 906 h 1247"/>
                    <a:gd name="T58" fmla="*/ 41 w 330"/>
                    <a:gd name="T59" fmla="*/ 804 h 1247"/>
                    <a:gd name="T60" fmla="*/ 41 w 330"/>
                    <a:gd name="T61" fmla="*/ 611 h 1247"/>
                    <a:gd name="T62" fmla="*/ 33 w 330"/>
                    <a:gd name="T63" fmla="*/ 474 h 1247"/>
                    <a:gd name="T64" fmla="*/ 33 w 330"/>
                    <a:gd name="T65" fmla="*/ 338 h 1247"/>
                    <a:gd name="T66" fmla="*/ 30 w 330"/>
                    <a:gd name="T67" fmla="*/ 190 h 1247"/>
                    <a:gd name="T68" fmla="*/ 0 w 330"/>
                    <a:gd name="T69" fmla="*/ 99 h 124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30"/>
                    <a:gd name="T106" fmla="*/ 0 h 1247"/>
                    <a:gd name="T107" fmla="*/ 330 w 330"/>
                    <a:gd name="T108" fmla="*/ 1247 h 124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30" h="1247">
                      <a:moveTo>
                        <a:pt x="0" y="99"/>
                      </a:moveTo>
                      <a:lnTo>
                        <a:pt x="0" y="19"/>
                      </a:lnTo>
                      <a:lnTo>
                        <a:pt x="33" y="0"/>
                      </a:lnTo>
                      <a:lnTo>
                        <a:pt x="86" y="0"/>
                      </a:lnTo>
                      <a:lnTo>
                        <a:pt x="124" y="46"/>
                      </a:lnTo>
                      <a:lnTo>
                        <a:pt x="132" y="88"/>
                      </a:lnTo>
                      <a:lnTo>
                        <a:pt x="124" y="179"/>
                      </a:lnTo>
                      <a:lnTo>
                        <a:pt x="99" y="292"/>
                      </a:lnTo>
                      <a:lnTo>
                        <a:pt x="86" y="467"/>
                      </a:lnTo>
                      <a:lnTo>
                        <a:pt x="80" y="581"/>
                      </a:lnTo>
                      <a:lnTo>
                        <a:pt x="80" y="600"/>
                      </a:lnTo>
                      <a:lnTo>
                        <a:pt x="91" y="759"/>
                      </a:lnTo>
                      <a:lnTo>
                        <a:pt x="110" y="850"/>
                      </a:lnTo>
                      <a:lnTo>
                        <a:pt x="124" y="922"/>
                      </a:lnTo>
                      <a:lnTo>
                        <a:pt x="121" y="952"/>
                      </a:lnTo>
                      <a:lnTo>
                        <a:pt x="171" y="1035"/>
                      </a:lnTo>
                      <a:lnTo>
                        <a:pt x="223" y="1088"/>
                      </a:lnTo>
                      <a:lnTo>
                        <a:pt x="281" y="1137"/>
                      </a:lnTo>
                      <a:lnTo>
                        <a:pt x="330" y="1161"/>
                      </a:lnTo>
                      <a:lnTo>
                        <a:pt x="330" y="1202"/>
                      </a:lnTo>
                      <a:lnTo>
                        <a:pt x="303" y="1236"/>
                      </a:lnTo>
                      <a:lnTo>
                        <a:pt x="239" y="1247"/>
                      </a:lnTo>
                      <a:lnTo>
                        <a:pt x="193" y="1225"/>
                      </a:lnTo>
                      <a:lnTo>
                        <a:pt x="193" y="1194"/>
                      </a:lnTo>
                      <a:lnTo>
                        <a:pt x="155" y="1088"/>
                      </a:lnTo>
                      <a:lnTo>
                        <a:pt x="91" y="1032"/>
                      </a:lnTo>
                      <a:lnTo>
                        <a:pt x="45" y="974"/>
                      </a:lnTo>
                      <a:lnTo>
                        <a:pt x="11" y="944"/>
                      </a:lnTo>
                      <a:lnTo>
                        <a:pt x="22" y="906"/>
                      </a:lnTo>
                      <a:lnTo>
                        <a:pt x="41" y="804"/>
                      </a:lnTo>
                      <a:lnTo>
                        <a:pt x="41" y="611"/>
                      </a:lnTo>
                      <a:lnTo>
                        <a:pt x="33" y="474"/>
                      </a:lnTo>
                      <a:lnTo>
                        <a:pt x="33" y="338"/>
                      </a:lnTo>
                      <a:lnTo>
                        <a:pt x="30" y="190"/>
                      </a:lnTo>
                      <a:lnTo>
                        <a:pt x="0" y="99"/>
                      </a:lnTo>
                      <a:close/>
                    </a:path>
                  </a:pathLst>
                </a:custGeom>
                <a:gradFill rotWithShape="0">
                  <a:gsLst>
                    <a:gs pos="0">
                      <a:srgbClr val="000000"/>
                    </a:gs>
                    <a:gs pos="50000">
                      <a:srgbClr val="000000"/>
                    </a:gs>
                    <a:gs pos="100000">
                      <a:srgbClr val="000000"/>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solidFill>
                      <a:srgbClr val="1C1C1C"/>
                    </a:solidFill>
                    <a:cs typeface="2  Nazanin" pitchFamily="2" charset="-78"/>
                  </a:endParaRPr>
                </a:p>
              </p:txBody>
            </p:sp>
          </p:grpSp>
          <p:grpSp>
            <p:nvGrpSpPr>
              <p:cNvPr id="30" name="Group 32"/>
              <p:cNvGrpSpPr>
                <a:grpSpLocks/>
              </p:cNvGrpSpPr>
              <p:nvPr/>
            </p:nvGrpSpPr>
            <p:grpSpPr bwMode="auto">
              <a:xfrm>
                <a:off x="1152" y="2112"/>
                <a:ext cx="218" cy="624"/>
                <a:chOff x="2538" y="1879"/>
                <a:chExt cx="246" cy="944"/>
              </a:xfrm>
            </p:grpSpPr>
            <p:sp>
              <p:nvSpPr>
                <p:cNvPr id="379937" name="Freeform 33"/>
                <p:cNvSpPr>
                  <a:spLocks/>
                </p:cNvSpPr>
                <p:nvPr/>
              </p:nvSpPr>
              <p:spPr bwMode="auto">
                <a:xfrm>
                  <a:off x="2611" y="1879"/>
                  <a:ext cx="159" cy="204"/>
                </a:xfrm>
                <a:custGeom>
                  <a:avLst/>
                  <a:gdLst/>
                  <a:ahLst/>
                  <a:cxnLst>
                    <a:cxn ang="0">
                      <a:pos x="0" y="258"/>
                    </a:cxn>
                    <a:cxn ang="0">
                      <a:pos x="35" y="133"/>
                    </a:cxn>
                    <a:cxn ang="0">
                      <a:pos x="80" y="69"/>
                    </a:cxn>
                    <a:cxn ang="0">
                      <a:pos x="137" y="23"/>
                    </a:cxn>
                    <a:cxn ang="0">
                      <a:pos x="194" y="0"/>
                    </a:cxn>
                    <a:cxn ang="0">
                      <a:pos x="270" y="7"/>
                    </a:cxn>
                    <a:cxn ang="0">
                      <a:pos x="319" y="57"/>
                    </a:cxn>
                    <a:cxn ang="0">
                      <a:pos x="364" y="148"/>
                    </a:cxn>
                    <a:cxn ang="0">
                      <a:pos x="383" y="270"/>
                    </a:cxn>
                    <a:cxn ang="0">
                      <a:pos x="383" y="408"/>
                    </a:cxn>
                    <a:cxn ang="0">
                      <a:pos x="474" y="502"/>
                    </a:cxn>
                    <a:cxn ang="0">
                      <a:pos x="477" y="545"/>
                    </a:cxn>
                    <a:cxn ang="0">
                      <a:pos x="463" y="548"/>
                    </a:cxn>
                    <a:cxn ang="0">
                      <a:pos x="375" y="464"/>
                    </a:cxn>
                    <a:cxn ang="0">
                      <a:pos x="349" y="525"/>
                    </a:cxn>
                    <a:cxn ang="0">
                      <a:pos x="296" y="578"/>
                    </a:cxn>
                    <a:cxn ang="0">
                      <a:pos x="247" y="605"/>
                    </a:cxn>
                    <a:cxn ang="0">
                      <a:pos x="167" y="613"/>
                    </a:cxn>
                    <a:cxn ang="0">
                      <a:pos x="65" y="570"/>
                    </a:cxn>
                    <a:cxn ang="0">
                      <a:pos x="19" y="479"/>
                    </a:cxn>
                    <a:cxn ang="0">
                      <a:pos x="0" y="389"/>
                    </a:cxn>
                    <a:cxn ang="0">
                      <a:pos x="0" y="258"/>
                    </a:cxn>
                  </a:cxnLst>
                  <a:rect l="0" t="0" r="r" b="b"/>
                  <a:pathLst>
                    <a:path w="477" h="613">
                      <a:moveTo>
                        <a:pt x="0" y="258"/>
                      </a:moveTo>
                      <a:lnTo>
                        <a:pt x="35" y="133"/>
                      </a:lnTo>
                      <a:lnTo>
                        <a:pt x="80" y="69"/>
                      </a:lnTo>
                      <a:lnTo>
                        <a:pt x="137" y="23"/>
                      </a:lnTo>
                      <a:lnTo>
                        <a:pt x="194" y="0"/>
                      </a:lnTo>
                      <a:lnTo>
                        <a:pt x="270" y="7"/>
                      </a:lnTo>
                      <a:lnTo>
                        <a:pt x="319" y="57"/>
                      </a:lnTo>
                      <a:lnTo>
                        <a:pt x="364" y="148"/>
                      </a:lnTo>
                      <a:lnTo>
                        <a:pt x="383" y="270"/>
                      </a:lnTo>
                      <a:lnTo>
                        <a:pt x="383" y="408"/>
                      </a:lnTo>
                      <a:lnTo>
                        <a:pt x="474" y="502"/>
                      </a:lnTo>
                      <a:lnTo>
                        <a:pt x="477" y="545"/>
                      </a:lnTo>
                      <a:lnTo>
                        <a:pt x="463" y="548"/>
                      </a:lnTo>
                      <a:lnTo>
                        <a:pt x="375" y="464"/>
                      </a:lnTo>
                      <a:lnTo>
                        <a:pt x="349" y="525"/>
                      </a:lnTo>
                      <a:lnTo>
                        <a:pt x="296" y="578"/>
                      </a:lnTo>
                      <a:lnTo>
                        <a:pt x="247" y="605"/>
                      </a:lnTo>
                      <a:lnTo>
                        <a:pt x="167" y="613"/>
                      </a:lnTo>
                      <a:lnTo>
                        <a:pt x="65" y="570"/>
                      </a:lnTo>
                      <a:lnTo>
                        <a:pt x="19" y="479"/>
                      </a:lnTo>
                      <a:lnTo>
                        <a:pt x="0" y="389"/>
                      </a:lnTo>
                      <a:lnTo>
                        <a:pt x="0" y="258"/>
                      </a:lnTo>
                      <a:close/>
                    </a:path>
                  </a:pathLst>
                </a:custGeom>
                <a:gradFill rotWithShape="0">
                  <a:gsLst>
                    <a:gs pos="0">
                      <a:schemeClr val="accent2">
                        <a:gamma/>
                        <a:shade val="45882"/>
                        <a:invGamma/>
                      </a:schemeClr>
                    </a:gs>
                    <a:gs pos="50000">
                      <a:schemeClr val="accent2"/>
                    </a:gs>
                    <a:gs pos="100000">
                      <a:schemeClr val="accent2">
                        <a:gamma/>
                        <a:shade val="45882"/>
                        <a:invGamma/>
                      </a:schemeClr>
                    </a:gs>
                  </a:gsLst>
                  <a:lin ang="0" scaled="1"/>
                </a:gradFill>
                <a:ln w="9525">
                  <a:noFill/>
                  <a:round/>
                  <a:headEnd/>
                  <a:tailEnd/>
                </a:ln>
              </p:spPr>
              <p:txBody>
                <a:bodyPr/>
                <a:lstStyle/>
                <a:p>
                  <a:endParaRPr lang="en-US">
                    <a:solidFill>
                      <a:srgbClr val="1C1C1C"/>
                    </a:solidFill>
                    <a:cs typeface="2  Nazanin" pitchFamily="2" charset="-78"/>
                  </a:endParaRPr>
                </a:p>
              </p:txBody>
            </p:sp>
            <p:sp>
              <p:nvSpPr>
                <p:cNvPr id="379938" name="Freeform 34"/>
                <p:cNvSpPr>
                  <a:spLocks/>
                </p:cNvSpPr>
                <p:nvPr/>
              </p:nvSpPr>
              <p:spPr bwMode="auto">
                <a:xfrm>
                  <a:off x="2594" y="2098"/>
                  <a:ext cx="141" cy="328"/>
                </a:xfrm>
                <a:custGeom>
                  <a:avLst/>
                  <a:gdLst/>
                  <a:ahLst/>
                  <a:cxnLst>
                    <a:cxn ang="0">
                      <a:pos x="62" y="64"/>
                    </a:cxn>
                    <a:cxn ang="0">
                      <a:pos x="115" y="22"/>
                    </a:cxn>
                    <a:cxn ang="0">
                      <a:pos x="176" y="7"/>
                    </a:cxn>
                    <a:cxn ang="0">
                      <a:pos x="233" y="0"/>
                    </a:cxn>
                    <a:cxn ang="0">
                      <a:pos x="309" y="11"/>
                    </a:cxn>
                    <a:cxn ang="0">
                      <a:pos x="393" y="64"/>
                    </a:cxn>
                    <a:cxn ang="0">
                      <a:pos x="426" y="158"/>
                    </a:cxn>
                    <a:cxn ang="0">
                      <a:pos x="426" y="303"/>
                    </a:cxn>
                    <a:cxn ang="0">
                      <a:pos x="423" y="440"/>
                    </a:cxn>
                    <a:cxn ang="0">
                      <a:pos x="381" y="649"/>
                    </a:cxn>
                    <a:cxn ang="0">
                      <a:pos x="346" y="819"/>
                    </a:cxn>
                    <a:cxn ang="0">
                      <a:pos x="309" y="929"/>
                    </a:cxn>
                    <a:cxn ang="0">
                      <a:pos x="230" y="987"/>
                    </a:cxn>
                    <a:cxn ang="0">
                      <a:pos x="115" y="974"/>
                    </a:cxn>
                    <a:cxn ang="0">
                      <a:pos x="58" y="888"/>
                    </a:cxn>
                    <a:cxn ang="0">
                      <a:pos x="24" y="759"/>
                    </a:cxn>
                    <a:cxn ang="0">
                      <a:pos x="5" y="614"/>
                    </a:cxn>
                    <a:cxn ang="0">
                      <a:pos x="0" y="397"/>
                    </a:cxn>
                    <a:cxn ang="0">
                      <a:pos x="16" y="246"/>
                    </a:cxn>
                    <a:cxn ang="0">
                      <a:pos x="39" y="110"/>
                    </a:cxn>
                    <a:cxn ang="0">
                      <a:pos x="62" y="64"/>
                    </a:cxn>
                  </a:cxnLst>
                  <a:rect l="0" t="0" r="r" b="b"/>
                  <a:pathLst>
                    <a:path w="426" h="987">
                      <a:moveTo>
                        <a:pt x="62" y="64"/>
                      </a:moveTo>
                      <a:lnTo>
                        <a:pt x="115" y="22"/>
                      </a:lnTo>
                      <a:lnTo>
                        <a:pt x="176" y="7"/>
                      </a:lnTo>
                      <a:lnTo>
                        <a:pt x="233" y="0"/>
                      </a:lnTo>
                      <a:lnTo>
                        <a:pt x="309" y="11"/>
                      </a:lnTo>
                      <a:lnTo>
                        <a:pt x="393" y="64"/>
                      </a:lnTo>
                      <a:lnTo>
                        <a:pt x="426" y="158"/>
                      </a:lnTo>
                      <a:lnTo>
                        <a:pt x="426" y="303"/>
                      </a:lnTo>
                      <a:lnTo>
                        <a:pt x="423" y="440"/>
                      </a:lnTo>
                      <a:lnTo>
                        <a:pt x="381" y="649"/>
                      </a:lnTo>
                      <a:lnTo>
                        <a:pt x="346" y="819"/>
                      </a:lnTo>
                      <a:lnTo>
                        <a:pt x="309" y="929"/>
                      </a:lnTo>
                      <a:lnTo>
                        <a:pt x="230" y="987"/>
                      </a:lnTo>
                      <a:lnTo>
                        <a:pt x="115" y="974"/>
                      </a:lnTo>
                      <a:lnTo>
                        <a:pt x="58" y="888"/>
                      </a:lnTo>
                      <a:lnTo>
                        <a:pt x="24" y="759"/>
                      </a:lnTo>
                      <a:lnTo>
                        <a:pt x="5" y="614"/>
                      </a:lnTo>
                      <a:lnTo>
                        <a:pt x="0" y="397"/>
                      </a:lnTo>
                      <a:lnTo>
                        <a:pt x="16" y="246"/>
                      </a:lnTo>
                      <a:lnTo>
                        <a:pt x="39" y="110"/>
                      </a:lnTo>
                      <a:lnTo>
                        <a:pt x="62" y="64"/>
                      </a:lnTo>
                      <a:close/>
                    </a:path>
                  </a:pathLst>
                </a:custGeom>
                <a:gradFill rotWithShape="0">
                  <a:gsLst>
                    <a:gs pos="0">
                      <a:schemeClr val="accent2">
                        <a:gamma/>
                        <a:shade val="45882"/>
                        <a:invGamma/>
                      </a:schemeClr>
                    </a:gs>
                    <a:gs pos="50000">
                      <a:schemeClr val="accent2"/>
                    </a:gs>
                    <a:gs pos="100000">
                      <a:schemeClr val="accent2">
                        <a:gamma/>
                        <a:shade val="45882"/>
                        <a:invGamma/>
                      </a:schemeClr>
                    </a:gs>
                  </a:gsLst>
                  <a:lin ang="0" scaled="1"/>
                </a:gradFill>
                <a:ln w="9525">
                  <a:noFill/>
                  <a:round/>
                  <a:headEnd/>
                  <a:tailEnd/>
                </a:ln>
              </p:spPr>
              <p:txBody>
                <a:bodyPr/>
                <a:lstStyle/>
                <a:p>
                  <a:endParaRPr lang="en-US">
                    <a:solidFill>
                      <a:srgbClr val="1C1C1C"/>
                    </a:solidFill>
                    <a:cs typeface="2  Nazanin" pitchFamily="2" charset="-78"/>
                  </a:endParaRPr>
                </a:p>
              </p:txBody>
            </p:sp>
            <p:sp>
              <p:nvSpPr>
                <p:cNvPr id="379939" name="Freeform 35"/>
                <p:cNvSpPr>
                  <a:spLocks/>
                </p:cNvSpPr>
                <p:nvPr/>
              </p:nvSpPr>
              <p:spPr bwMode="auto">
                <a:xfrm>
                  <a:off x="2538" y="2098"/>
                  <a:ext cx="84" cy="404"/>
                </a:xfrm>
                <a:custGeom>
                  <a:avLst/>
                  <a:gdLst/>
                  <a:ahLst/>
                  <a:cxnLst>
                    <a:cxn ang="0">
                      <a:pos x="171" y="8"/>
                    </a:cxn>
                    <a:cxn ang="0">
                      <a:pos x="231" y="0"/>
                    </a:cxn>
                    <a:cxn ang="0">
                      <a:pos x="250" y="54"/>
                    </a:cxn>
                    <a:cxn ang="0">
                      <a:pos x="219" y="122"/>
                    </a:cxn>
                    <a:cxn ang="0">
                      <a:pos x="174" y="159"/>
                    </a:cxn>
                    <a:cxn ang="0">
                      <a:pos x="136" y="250"/>
                    </a:cxn>
                    <a:cxn ang="0">
                      <a:pos x="91" y="373"/>
                    </a:cxn>
                    <a:cxn ang="0">
                      <a:pos x="72" y="486"/>
                    </a:cxn>
                    <a:cxn ang="0">
                      <a:pos x="60" y="679"/>
                    </a:cxn>
                    <a:cxn ang="0">
                      <a:pos x="72" y="861"/>
                    </a:cxn>
                    <a:cxn ang="0">
                      <a:pos x="94" y="945"/>
                    </a:cxn>
                    <a:cxn ang="0">
                      <a:pos x="78" y="1036"/>
                    </a:cxn>
                    <a:cxn ang="0">
                      <a:pos x="60" y="1104"/>
                    </a:cxn>
                    <a:cxn ang="0">
                      <a:pos x="67" y="1214"/>
                    </a:cxn>
                    <a:cxn ang="0">
                      <a:pos x="37" y="1206"/>
                    </a:cxn>
                    <a:cxn ang="0">
                      <a:pos x="11" y="1116"/>
                    </a:cxn>
                    <a:cxn ang="0">
                      <a:pos x="0" y="1036"/>
                    </a:cxn>
                    <a:cxn ang="0">
                      <a:pos x="33" y="929"/>
                    </a:cxn>
                    <a:cxn ang="0">
                      <a:pos x="22" y="830"/>
                    </a:cxn>
                    <a:cxn ang="0">
                      <a:pos x="11" y="671"/>
                    </a:cxn>
                    <a:cxn ang="0">
                      <a:pos x="11" y="478"/>
                    </a:cxn>
                    <a:cxn ang="0">
                      <a:pos x="33" y="274"/>
                    </a:cxn>
                    <a:cxn ang="0">
                      <a:pos x="72" y="122"/>
                    </a:cxn>
                    <a:cxn ang="0">
                      <a:pos x="113" y="43"/>
                    </a:cxn>
                    <a:cxn ang="0">
                      <a:pos x="171" y="8"/>
                    </a:cxn>
                  </a:cxnLst>
                  <a:rect l="0" t="0" r="r" b="b"/>
                  <a:pathLst>
                    <a:path w="250" h="1214">
                      <a:moveTo>
                        <a:pt x="171" y="8"/>
                      </a:moveTo>
                      <a:lnTo>
                        <a:pt x="231" y="0"/>
                      </a:lnTo>
                      <a:lnTo>
                        <a:pt x="250" y="54"/>
                      </a:lnTo>
                      <a:lnTo>
                        <a:pt x="219" y="122"/>
                      </a:lnTo>
                      <a:lnTo>
                        <a:pt x="174" y="159"/>
                      </a:lnTo>
                      <a:lnTo>
                        <a:pt x="136" y="250"/>
                      </a:lnTo>
                      <a:lnTo>
                        <a:pt x="91" y="373"/>
                      </a:lnTo>
                      <a:lnTo>
                        <a:pt x="72" y="486"/>
                      </a:lnTo>
                      <a:lnTo>
                        <a:pt x="60" y="679"/>
                      </a:lnTo>
                      <a:lnTo>
                        <a:pt x="72" y="861"/>
                      </a:lnTo>
                      <a:lnTo>
                        <a:pt x="94" y="945"/>
                      </a:lnTo>
                      <a:lnTo>
                        <a:pt x="78" y="1036"/>
                      </a:lnTo>
                      <a:lnTo>
                        <a:pt x="60" y="1104"/>
                      </a:lnTo>
                      <a:lnTo>
                        <a:pt x="67" y="1214"/>
                      </a:lnTo>
                      <a:lnTo>
                        <a:pt x="37" y="1206"/>
                      </a:lnTo>
                      <a:lnTo>
                        <a:pt x="11" y="1116"/>
                      </a:lnTo>
                      <a:lnTo>
                        <a:pt x="0" y="1036"/>
                      </a:lnTo>
                      <a:lnTo>
                        <a:pt x="33" y="929"/>
                      </a:lnTo>
                      <a:lnTo>
                        <a:pt x="22" y="830"/>
                      </a:lnTo>
                      <a:lnTo>
                        <a:pt x="11" y="671"/>
                      </a:lnTo>
                      <a:lnTo>
                        <a:pt x="11" y="478"/>
                      </a:lnTo>
                      <a:lnTo>
                        <a:pt x="33" y="274"/>
                      </a:lnTo>
                      <a:lnTo>
                        <a:pt x="72" y="122"/>
                      </a:lnTo>
                      <a:lnTo>
                        <a:pt x="113" y="43"/>
                      </a:lnTo>
                      <a:lnTo>
                        <a:pt x="171" y="8"/>
                      </a:lnTo>
                      <a:close/>
                    </a:path>
                  </a:pathLst>
                </a:custGeom>
                <a:gradFill rotWithShape="0">
                  <a:gsLst>
                    <a:gs pos="0">
                      <a:schemeClr val="accent2">
                        <a:gamma/>
                        <a:shade val="45882"/>
                        <a:invGamma/>
                      </a:schemeClr>
                    </a:gs>
                    <a:gs pos="50000">
                      <a:schemeClr val="accent2"/>
                    </a:gs>
                    <a:gs pos="100000">
                      <a:schemeClr val="accent2">
                        <a:gamma/>
                        <a:shade val="45882"/>
                        <a:invGamma/>
                      </a:schemeClr>
                    </a:gs>
                  </a:gsLst>
                  <a:lin ang="0" scaled="1"/>
                </a:gradFill>
                <a:ln w="9525">
                  <a:noFill/>
                  <a:round/>
                  <a:headEnd/>
                  <a:tailEnd/>
                </a:ln>
              </p:spPr>
              <p:txBody>
                <a:bodyPr/>
                <a:lstStyle/>
                <a:p>
                  <a:endParaRPr lang="en-US">
                    <a:solidFill>
                      <a:srgbClr val="1C1C1C"/>
                    </a:solidFill>
                    <a:cs typeface="2  Nazanin" pitchFamily="2" charset="-78"/>
                  </a:endParaRPr>
                </a:p>
              </p:txBody>
            </p:sp>
            <p:sp>
              <p:nvSpPr>
                <p:cNvPr id="379940" name="Freeform 36"/>
                <p:cNvSpPr>
                  <a:spLocks/>
                </p:cNvSpPr>
                <p:nvPr/>
              </p:nvSpPr>
              <p:spPr bwMode="auto">
                <a:xfrm>
                  <a:off x="2720" y="2107"/>
                  <a:ext cx="53" cy="386"/>
                </a:xfrm>
                <a:custGeom>
                  <a:avLst/>
                  <a:gdLst/>
                  <a:ahLst/>
                  <a:cxnLst>
                    <a:cxn ang="0">
                      <a:pos x="3" y="4"/>
                    </a:cxn>
                    <a:cxn ang="0">
                      <a:pos x="68" y="0"/>
                    </a:cxn>
                    <a:cxn ang="0">
                      <a:pos x="113" y="91"/>
                    </a:cxn>
                    <a:cxn ang="0">
                      <a:pos x="159" y="342"/>
                    </a:cxn>
                    <a:cxn ang="0">
                      <a:pos x="159" y="630"/>
                    </a:cxn>
                    <a:cxn ang="0">
                      <a:pos x="137" y="877"/>
                    </a:cxn>
                    <a:cxn ang="0">
                      <a:pos x="159" y="961"/>
                    </a:cxn>
                    <a:cxn ang="0">
                      <a:pos x="159" y="1074"/>
                    </a:cxn>
                    <a:cxn ang="0">
                      <a:pos x="137" y="1154"/>
                    </a:cxn>
                    <a:cxn ang="0">
                      <a:pos x="107" y="1082"/>
                    </a:cxn>
                    <a:cxn ang="0">
                      <a:pos x="91" y="972"/>
                    </a:cxn>
                    <a:cxn ang="0">
                      <a:pos x="57" y="888"/>
                    </a:cxn>
                    <a:cxn ang="0">
                      <a:pos x="95" y="813"/>
                    </a:cxn>
                    <a:cxn ang="0">
                      <a:pos x="118" y="630"/>
                    </a:cxn>
                    <a:cxn ang="0">
                      <a:pos x="118" y="459"/>
                    </a:cxn>
                    <a:cxn ang="0">
                      <a:pos x="95" y="289"/>
                    </a:cxn>
                    <a:cxn ang="0">
                      <a:pos x="49" y="163"/>
                    </a:cxn>
                    <a:cxn ang="0">
                      <a:pos x="0" y="102"/>
                    </a:cxn>
                    <a:cxn ang="0">
                      <a:pos x="3" y="4"/>
                    </a:cxn>
                  </a:cxnLst>
                  <a:rect l="0" t="0" r="r" b="b"/>
                  <a:pathLst>
                    <a:path w="159" h="1154">
                      <a:moveTo>
                        <a:pt x="3" y="4"/>
                      </a:moveTo>
                      <a:lnTo>
                        <a:pt x="68" y="0"/>
                      </a:lnTo>
                      <a:lnTo>
                        <a:pt x="113" y="91"/>
                      </a:lnTo>
                      <a:lnTo>
                        <a:pt x="159" y="342"/>
                      </a:lnTo>
                      <a:lnTo>
                        <a:pt x="159" y="630"/>
                      </a:lnTo>
                      <a:lnTo>
                        <a:pt x="137" y="877"/>
                      </a:lnTo>
                      <a:lnTo>
                        <a:pt x="159" y="961"/>
                      </a:lnTo>
                      <a:lnTo>
                        <a:pt x="159" y="1074"/>
                      </a:lnTo>
                      <a:lnTo>
                        <a:pt x="137" y="1154"/>
                      </a:lnTo>
                      <a:lnTo>
                        <a:pt x="107" y="1082"/>
                      </a:lnTo>
                      <a:lnTo>
                        <a:pt x="91" y="972"/>
                      </a:lnTo>
                      <a:lnTo>
                        <a:pt x="57" y="888"/>
                      </a:lnTo>
                      <a:lnTo>
                        <a:pt x="95" y="813"/>
                      </a:lnTo>
                      <a:lnTo>
                        <a:pt x="118" y="630"/>
                      </a:lnTo>
                      <a:lnTo>
                        <a:pt x="118" y="459"/>
                      </a:lnTo>
                      <a:lnTo>
                        <a:pt x="95" y="289"/>
                      </a:lnTo>
                      <a:lnTo>
                        <a:pt x="49" y="163"/>
                      </a:lnTo>
                      <a:lnTo>
                        <a:pt x="0" y="102"/>
                      </a:lnTo>
                      <a:lnTo>
                        <a:pt x="3" y="4"/>
                      </a:lnTo>
                      <a:close/>
                    </a:path>
                  </a:pathLst>
                </a:custGeom>
                <a:gradFill rotWithShape="0">
                  <a:gsLst>
                    <a:gs pos="0">
                      <a:schemeClr val="accent2">
                        <a:gamma/>
                        <a:shade val="45882"/>
                        <a:invGamma/>
                      </a:schemeClr>
                    </a:gs>
                    <a:gs pos="50000">
                      <a:schemeClr val="accent2"/>
                    </a:gs>
                    <a:gs pos="100000">
                      <a:schemeClr val="accent2">
                        <a:gamma/>
                        <a:shade val="45882"/>
                        <a:invGamma/>
                      </a:schemeClr>
                    </a:gs>
                  </a:gsLst>
                  <a:lin ang="0" scaled="1"/>
                </a:gradFill>
                <a:ln w="9525">
                  <a:noFill/>
                  <a:round/>
                  <a:headEnd/>
                  <a:tailEnd/>
                </a:ln>
              </p:spPr>
              <p:txBody>
                <a:bodyPr/>
                <a:lstStyle/>
                <a:p>
                  <a:endParaRPr lang="en-US">
                    <a:solidFill>
                      <a:srgbClr val="1C1C1C"/>
                    </a:solidFill>
                    <a:cs typeface="2  Nazanin" pitchFamily="2" charset="-78"/>
                  </a:endParaRPr>
                </a:p>
              </p:txBody>
            </p:sp>
            <p:sp>
              <p:nvSpPr>
                <p:cNvPr id="379941" name="Freeform 37"/>
                <p:cNvSpPr>
                  <a:spLocks/>
                </p:cNvSpPr>
                <p:nvPr/>
              </p:nvSpPr>
              <p:spPr bwMode="auto">
                <a:xfrm>
                  <a:off x="2596" y="2362"/>
                  <a:ext cx="118" cy="461"/>
                </a:xfrm>
                <a:custGeom>
                  <a:avLst/>
                  <a:gdLst/>
                  <a:ahLst/>
                  <a:cxnLst>
                    <a:cxn ang="0">
                      <a:pos x="34" y="0"/>
                    </a:cxn>
                    <a:cxn ang="0">
                      <a:pos x="76" y="57"/>
                    </a:cxn>
                    <a:cxn ang="0">
                      <a:pos x="93" y="116"/>
                    </a:cxn>
                    <a:cxn ang="0">
                      <a:pos x="110" y="317"/>
                    </a:cxn>
                    <a:cxn ang="0">
                      <a:pos x="118" y="451"/>
                    </a:cxn>
                    <a:cxn ang="0">
                      <a:pos x="118" y="681"/>
                    </a:cxn>
                    <a:cxn ang="0">
                      <a:pos x="115" y="898"/>
                    </a:cxn>
                    <a:cxn ang="0">
                      <a:pos x="98" y="1071"/>
                    </a:cxn>
                    <a:cxn ang="0">
                      <a:pos x="85" y="1124"/>
                    </a:cxn>
                    <a:cxn ang="0">
                      <a:pos x="173" y="1153"/>
                    </a:cxn>
                    <a:cxn ang="0">
                      <a:pos x="247" y="1186"/>
                    </a:cxn>
                    <a:cxn ang="0">
                      <a:pos x="347" y="1258"/>
                    </a:cxn>
                    <a:cxn ang="0">
                      <a:pos x="358" y="1286"/>
                    </a:cxn>
                    <a:cxn ang="0">
                      <a:pos x="349" y="1340"/>
                    </a:cxn>
                    <a:cxn ang="0">
                      <a:pos x="300" y="1383"/>
                    </a:cxn>
                    <a:cxn ang="0">
                      <a:pos x="280" y="1359"/>
                    </a:cxn>
                    <a:cxn ang="0">
                      <a:pos x="264" y="1301"/>
                    </a:cxn>
                    <a:cxn ang="0">
                      <a:pos x="216" y="1254"/>
                    </a:cxn>
                    <a:cxn ang="0">
                      <a:pos x="134" y="1200"/>
                    </a:cxn>
                    <a:cxn ang="0">
                      <a:pos x="82" y="1186"/>
                    </a:cxn>
                    <a:cxn ang="0">
                      <a:pos x="19" y="1186"/>
                    </a:cxn>
                    <a:cxn ang="0">
                      <a:pos x="19" y="1143"/>
                    </a:cxn>
                    <a:cxn ang="0">
                      <a:pos x="49" y="1094"/>
                    </a:cxn>
                    <a:cxn ang="0">
                      <a:pos x="76" y="941"/>
                    </a:cxn>
                    <a:cxn ang="0">
                      <a:pos x="85" y="778"/>
                    </a:cxn>
                    <a:cxn ang="0">
                      <a:pos x="82" y="634"/>
                    </a:cxn>
                    <a:cxn ang="0">
                      <a:pos x="76" y="451"/>
                    </a:cxn>
                    <a:cxn ang="0">
                      <a:pos x="59" y="293"/>
                    </a:cxn>
                    <a:cxn ang="0">
                      <a:pos x="24" y="177"/>
                    </a:cxn>
                    <a:cxn ang="0">
                      <a:pos x="0" y="72"/>
                    </a:cxn>
                    <a:cxn ang="0">
                      <a:pos x="7" y="34"/>
                    </a:cxn>
                    <a:cxn ang="0">
                      <a:pos x="34" y="0"/>
                    </a:cxn>
                  </a:cxnLst>
                  <a:rect l="0" t="0" r="r" b="b"/>
                  <a:pathLst>
                    <a:path w="358" h="1383">
                      <a:moveTo>
                        <a:pt x="34" y="0"/>
                      </a:moveTo>
                      <a:lnTo>
                        <a:pt x="76" y="57"/>
                      </a:lnTo>
                      <a:lnTo>
                        <a:pt x="93" y="116"/>
                      </a:lnTo>
                      <a:lnTo>
                        <a:pt x="110" y="317"/>
                      </a:lnTo>
                      <a:lnTo>
                        <a:pt x="118" y="451"/>
                      </a:lnTo>
                      <a:lnTo>
                        <a:pt x="118" y="681"/>
                      </a:lnTo>
                      <a:lnTo>
                        <a:pt x="115" y="898"/>
                      </a:lnTo>
                      <a:lnTo>
                        <a:pt x="98" y="1071"/>
                      </a:lnTo>
                      <a:lnTo>
                        <a:pt x="85" y="1124"/>
                      </a:lnTo>
                      <a:lnTo>
                        <a:pt x="173" y="1153"/>
                      </a:lnTo>
                      <a:lnTo>
                        <a:pt x="247" y="1186"/>
                      </a:lnTo>
                      <a:lnTo>
                        <a:pt x="347" y="1258"/>
                      </a:lnTo>
                      <a:lnTo>
                        <a:pt x="358" y="1286"/>
                      </a:lnTo>
                      <a:lnTo>
                        <a:pt x="349" y="1340"/>
                      </a:lnTo>
                      <a:lnTo>
                        <a:pt x="300" y="1383"/>
                      </a:lnTo>
                      <a:lnTo>
                        <a:pt x="280" y="1359"/>
                      </a:lnTo>
                      <a:lnTo>
                        <a:pt x="264" y="1301"/>
                      </a:lnTo>
                      <a:lnTo>
                        <a:pt x="216" y="1254"/>
                      </a:lnTo>
                      <a:lnTo>
                        <a:pt x="134" y="1200"/>
                      </a:lnTo>
                      <a:lnTo>
                        <a:pt x="82" y="1186"/>
                      </a:lnTo>
                      <a:lnTo>
                        <a:pt x="19" y="1186"/>
                      </a:lnTo>
                      <a:lnTo>
                        <a:pt x="19" y="1143"/>
                      </a:lnTo>
                      <a:lnTo>
                        <a:pt x="49" y="1094"/>
                      </a:lnTo>
                      <a:lnTo>
                        <a:pt x="76" y="941"/>
                      </a:lnTo>
                      <a:lnTo>
                        <a:pt x="85" y="778"/>
                      </a:lnTo>
                      <a:lnTo>
                        <a:pt x="82" y="634"/>
                      </a:lnTo>
                      <a:lnTo>
                        <a:pt x="76" y="451"/>
                      </a:lnTo>
                      <a:lnTo>
                        <a:pt x="59" y="293"/>
                      </a:lnTo>
                      <a:lnTo>
                        <a:pt x="24" y="177"/>
                      </a:lnTo>
                      <a:lnTo>
                        <a:pt x="0" y="72"/>
                      </a:lnTo>
                      <a:lnTo>
                        <a:pt x="7" y="34"/>
                      </a:lnTo>
                      <a:lnTo>
                        <a:pt x="34" y="0"/>
                      </a:lnTo>
                      <a:close/>
                    </a:path>
                  </a:pathLst>
                </a:custGeom>
                <a:gradFill rotWithShape="0">
                  <a:gsLst>
                    <a:gs pos="0">
                      <a:schemeClr val="accent2">
                        <a:gamma/>
                        <a:shade val="45882"/>
                        <a:invGamma/>
                      </a:schemeClr>
                    </a:gs>
                    <a:gs pos="50000">
                      <a:schemeClr val="accent2"/>
                    </a:gs>
                    <a:gs pos="100000">
                      <a:schemeClr val="accent2">
                        <a:gamma/>
                        <a:shade val="45882"/>
                        <a:invGamma/>
                      </a:schemeClr>
                    </a:gs>
                  </a:gsLst>
                  <a:lin ang="0" scaled="1"/>
                </a:gradFill>
                <a:ln w="9525">
                  <a:noFill/>
                  <a:round/>
                  <a:headEnd/>
                  <a:tailEnd/>
                </a:ln>
              </p:spPr>
              <p:txBody>
                <a:bodyPr/>
                <a:lstStyle/>
                <a:p>
                  <a:endParaRPr lang="en-US">
                    <a:solidFill>
                      <a:srgbClr val="1C1C1C"/>
                    </a:solidFill>
                    <a:cs typeface="2  Nazanin" pitchFamily="2" charset="-78"/>
                  </a:endParaRPr>
                </a:p>
              </p:txBody>
            </p:sp>
            <p:sp>
              <p:nvSpPr>
                <p:cNvPr id="379942" name="Freeform 38"/>
                <p:cNvSpPr>
                  <a:spLocks/>
                </p:cNvSpPr>
                <p:nvPr/>
              </p:nvSpPr>
              <p:spPr bwMode="auto">
                <a:xfrm>
                  <a:off x="2675" y="2362"/>
                  <a:ext cx="109" cy="416"/>
                </a:xfrm>
                <a:custGeom>
                  <a:avLst/>
                  <a:gdLst/>
                  <a:ahLst/>
                  <a:cxnLst>
                    <a:cxn ang="0">
                      <a:pos x="0" y="99"/>
                    </a:cxn>
                    <a:cxn ang="0">
                      <a:pos x="0" y="19"/>
                    </a:cxn>
                    <a:cxn ang="0">
                      <a:pos x="33" y="0"/>
                    </a:cxn>
                    <a:cxn ang="0">
                      <a:pos x="86" y="0"/>
                    </a:cxn>
                    <a:cxn ang="0">
                      <a:pos x="124" y="46"/>
                    </a:cxn>
                    <a:cxn ang="0">
                      <a:pos x="132" y="88"/>
                    </a:cxn>
                    <a:cxn ang="0">
                      <a:pos x="124" y="179"/>
                    </a:cxn>
                    <a:cxn ang="0">
                      <a:pos x="99" y="292"/>
                    </a:cxn>
                    <a:cxn ang="0">
                      <a:pos x="86" y="467"/>
                    </a:cxn>
                    <a:cxn ang="0">
                      <a:pos x="80" y="581"/>
                    </a:cxn>
                    <a:cxn ang="0">
                      <a:pos x="80" y="600"/>
                    </a:cxn>
                    <a:cxn ang="0">
                      <a:pos x="91" y="759"/>
                    </a:cxn>
                    <a:cxn ang="0">
                      <a:pos x="110" y="850"/>
                    </a:cxn>
                    <a:cxn ang="0">
                      <a:pos x="124" y="922"/>
                    </a:cxn>
                    <a:cxn ang="0">
                      <a:pos x="121" y="952"/>
                    </a:cxn>
                    <a:cxn ang="0">
                      <a:pos x="171" y="1035"/>
                    </a:cxn>
                    <a:cxn ang="0">
                      <a:pos x="223" y="1088"/>
                    </a:cxn>
                    <a:cxn ang="0">
                      <a:pos x="281" y="1137"/>
                    </a:cxn>
                    <a:cxn ang="0">
                      <a:pos x="330" y="1161"/>
                    </a:cxn>
                    <a:cxn ang="0">
                      <a:pos x="330" y="1202"/>
                    </a:cxn>
                    <a:cxn ang="0">
                      <a:pos x="303" y="1236"/>
                    </a:cxn>
                    <a:cxn ang="0">
                      <a:pos x="239" y="1247"/>
                    </a:cxn>
                    <a:cxn ang="0">
                      <a:pos x="193" y="1225"/>
                    </a:cxn>
                    <a:cxn ang="0">
                      <a:pos x="193" y="1194"/>
                    </a:cxn>
                    <a:cxn ang="0">
                      <a:pos x="155" y="1088"/>
                    </a:cxn>
                    <a:cxn ang="0">
                      <a:pos x="91" y="1032"/>
                    </a:cxn>
                    <a:cxn ang="0">
                      <a:pos x="45" y="974"/>
                    </a:cxn>
                    <a:cxn ang="0">
                      <a:pos x="11" y="944"/>
                    </a:cxn>
                    <a:cxn ang="0">
                      <a:pos x="22" y="906"/>
                    </a:cxn>
                    <a:cxn ang="0">
                      <a:pos x="41" y="804"/>
                    </a:cxn>
                    <a:cxn ang="0">
                      <a:pos x="41" y="611"/>
                    </a:cxn>
                    <a:cxn ang="0">
                      <a:pos x="33" y="474"/>
                    </a:cxn>
                    <a:cxn ang="0">
                      <a:pos x="33" y="338"/>
                    </a:cxn>
                    <a:cxn ang="0">
                      <a:pos x="30" y="190"/>
                    </a:cxn>
                    <a:cxn ang="0">
                      <a:pos x="0" y="99"/>
                    </a:cxn>
                  </a:cxnLst>
                  <a:rect l="0" t="0" r="r" b="b"/>
                  <a:pathLst>
                    <a:path w="330" h="1247">
                      <a:moveTo>
                        <a:pt x="0" y="99"/>
                      </a:moveTo>
                      <a:lnTo>
                        <a:pt x="0" y="19"/>
                      </a:lnTo>
                      <a:lnTo>
                        <a:pt x="33" y="0"/>
                      </a:lnTo>
                      <a:lnTo>
                        <a:pt x="86" y="0"/>
                      </a:lnTo>
                      <a:lnTo>
                        <a:pt x="124" y="46"/>
                      </a:lnTo>
                      <a:lnTo>
                        <a:pt x="132" y="88"/>
                      </a:lnTo>
                      <a:lnTo>
                        <a:pt x="124" y="179"/>
                      </a:lnTo>
                      <a:lnTo>
                        <a:pt x="99" y="292"/>
                      </a:lnTo>
                      <a:lnTo>
                        <a:pt x="86" y="467"/>
                      </a:lnTo>
                      <a:lnTo>
                        <a:pt x="80" y="581"/>
                      </a:lnTo>
                      <a:lnTo>
                        <a:pt x="80" y="600"/>
                      </a:lnTo>
                      <a:lnTo>
                        <a:pt x="91" y="759"/>
                      </a:lnTo>
                      <a:lnTo>
                        <a:pt x="110" y="850"/>
                      </a:lnTo>
                      <a:lnTo>
                        <a:pt x="124" y="922"/>
                      </a:lnTo>
                      <a:lnTo>
                        <a:pt x="121" y="952"/>
                      </a:lnTo>
                      <a:lnTo>
                        <a:pt x="171" y="1035"/>
                      </a:lnTo>
                      <a:lnTo>
                        <a:pt x="223" y="1088"/>
                      </a:lnTo>
                      <a:lnTo>
                        <a:pt x="281" y="1137"/>
                      </a:lnTo>
                      <a:lnTo>
                        <a:pt x="330" y="1161"/>
                      </a:lnTo>
                      <a:lnTo>
                        <a:pt x="330" y="1202"/>
                      </a:lnTo>
                      <a:lnTo>
                        <a:pt x="303" y="1236"/>
                      </a:lnTo>
                      <a:lnTo>
                        <a:pt x="239" y="1247"/>
                      </a:lnTo>
                      <a:lnTo>
                        <a:pt x="193" y="1225"/>
                      </a:lnTo>
                      <a:lnTo>
                        <a:pt x="193" y="1194"/>
                      </a:lnTo>
                      <a:lnTo>
                        <a:pt x="155" y="1088"/>
                      </a:lnTo>
                      <a:lnTo>
                        <a:pt x="91" y="1032"/>
                      </a:lnTo>
                      <a:lnTo>
                        <a:pt x="45" y="974"/>
                      </a:lnTo>
                      <a:lnTo>
                        <a:pt x="11" y="944"/>
                      </a:lnTo>
                      <a:lnTo>
                        <a:pt x="22" y="906"/>
                      </a:lnTo>
                      <a:lnTo>
                        <a:pt x="41" y="804"/>
                      </a:lnTo>
                      <a:lnTo>
                        <a:pt x="41" y="611"/>
                      </a:lnTo>
                      <a:lnTo>
                        <a:pt x="33" y="474"/>
                      </a:lnTo>
                      <a:lnTo>
                        <a:pt x="33" y="338"/>
                      </a:lnTo>
                      <a:lnTo>
                        <a:pt x="30" y="190"/>
                      </a:lnTo>
                      <a:lnTo>
                        <a:pt x="0" y="99"/>
                      </a:lnTo>
                      <a:close/>
                    </a:path>
                  </a:pathLst>
                </a:custGeom>
                <a:gradFill rotWithShape="0">
                  <a:gsLst>
                    <a:gs pos="0">
                      <a:schemeClr val="accent2">
                        <a:gamma/>
                        <a:shade val="45882"/>
                        <a:invGamma/>
                      </a:schemeClr>
                    </a:gs>
                    <a:gs pos="50000">
                      <a:schemeClr val="accent2"/>
                    </a:gs>
                    <a:gs pos="100000">
                      <a:schemeClr val="accent2">
                        <a:gamma/>
                        <a:shade val="45882"/>
                        <a:invGamma/>
                      </a:schemeClr>
                    </a:gs>
                  </a:gsLst>
                  <a:lin ang="0" scaled="1"/>
                </a:gradFill>
                <a:ln w="9525">
                  <a:noFill/>
                  <a:round/>
                  <a:headEnd/>
                  <a:tailEnd/>
                </a:ln>
              </p:spPr>
              <p:txBody>
                <a:bodyPr/>
                <a:lstStyle/>
                <a:p>
                  <a:endParaRPr lang="en-US">
                    <a:solidFill>
                      <a:srgbClr val="1C1C1C"/>
                    </a:solidFill>
                    <a:cs typeface="2  Nazanin" pitchFamily="2" charset="-78"/>
                  </a:endParaRPr>
                </a:p>
              </p:txBody>
            </p:sp>
          </p:grpSp>
          <p:grpSp>
            <p:nvGrpSpPr>
              <p:cNvPr id="31" name="Group 68"/>
              <p:cNvGrpSpPr>
                <a:grpSpLocks/>
              </p:cNvGrpSpPr>
              <p:nvPr/>
            </p:nvGrpSpPr>
            <p:grpSpPr bwMode="auto">
              <a:xfrm>
                <a:off x="1392" y="2160"/>
                <a:ext cx="192" cy="576"/>
                <a:chOff x="2538" y="1879"/>
                <a:chExt cx="246" cy="944"/>
              </a:xfrm>
            </p:grpSpPr>
            <p:sp>
              <p:nvSpPr>
                <p:cNvPr id="50207" name="Freeform 69"/>
                <p:cNvSpPr>
                  <a:spLocks/>
                </p:cNvSpPr>
                <p:nvPr/>
              </p:nvSpPr>
              <p:spPr bwMode="auto">
                <a:xfrm>
                  <a:off x="2611" y="1879"/>
                  <a:ext cx="159" cy="204"/>
                </a:xfrm>
                <a:custGeom>
                  <a:avLst/>
                  <a:gdLst>
                    <a:gd name="T0" fmla="*/ 0 w 477"/>
                    <a:gd name="T1" fmla="*/ 258 h 613"/>
                    <a:gd name="T2" fmla="*/ 35 w 477"/>
                    <a:gd name="T3" fmla="*/ 133 h 613"/>
                    <a:gd name="T4" fmla="*/ 80 w 477"/>
                    <a:gd name="T5" fmla="*/ 69 h 613"/>
                    <a:gd name="T6" fmla="*/ 137 w 477"/>
                    <a:gd name="T7" fmla="*/ 23 h 613"/>
                    <a:gd name="T8" fmla="*/ 194 w 477"/>
                    <a:gd name="T9" fmla="*/ 0 h 613"/>
                    <a:gd name="T10" fmla="*/ 270 w 477"/>
                    <a:gd name="T11" fmla="*/ 7 h 613"/>
                    <a:gd name="T12" fmla="*/ 319 w 477"/>
                    <a:gd name="T13" fmla="*/ 57 h 613"/>
                    <a:gd name="T14" fmla="*/ 364 w 477"/>
                    <a:gd name="T15" fmla="*/ 148 h 613"/>
                    <a:gd name="T16" fmla="*/ 383 w 477"/>
                    <a:gd name="T17" fmla="*/ 270 h 613"/>
                    <a:gd name="T18" fmla="*/ 383 w 477"/>
                    <a:gd name="T19" fmla="*/ 408 h 613"/>
                    <a:gd name="T20" fmla="*/ 474 w 477"/>
                    <a:gd name="T21" fmla="*/ 502 h 613"/>
                    <a:gd name="T22" fmla="*/ 477 w 477"/>
                    <a:gd name="T23" fmla="*/ 545 h 613"/>
                    <a:gd name="T24" fmla="*/ 463 w 477"/>
                    <a:gd name="T25" fmla="*/ 548 h 613"/>
                    <a:gd name="T26" fmla="*/ 375 w 477"/>
                    <a:gd name="T27" fmla="*/ 464 h 613"/>
                    <a:gd name="T28" fmla="*/ 349 w 477"/>
                    <a:gd name="T29" fmla="*/ 525 h 613"/>
                    <a:gd name="T30" fmla="*/ 296 w 477"/>
                    <a:gd name="T31" fmla="*/ 578 h 613"/>
                    <a:gd name="T32" fmla="*/ 247 w 477"/>
                    <a:gd name="T33" fmla="*/ 605 h 613"/>
                    <a:gd name="T34" fmla="*/ 167 w 477"/>
                    <a:gd name="T35" fmla="*/ 613 h 613"/>
                    <a:gd name="T36" fmla="*/ 65 w 477"/>
                    <a:gd name="T37" fmla="*/ 570 h 613"/>
                    <a:gd name="T38" fmla="*/ 19 w 477"/>
                    <a:gd name="T39" fmla="*/ 479 h 613"/>
                    <a:gd name="T40" fmla="*/ 0 w 477"/>
                    <a:gd name="T41" fmla="*/ 389 h 613"/>
                    <a:gd name="T42" fmla="*/ 0 w 477"/>
                    <a:gd name="T43" fmla="*/ 258 h 61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77"/>
                    <a:gd name="T67" fmla="*/ 0 h 613"/>
                    <a:gd name="T68" fmla="*/ 477 w 477"/>
                    <a:gd name="T69" fmla="*/ 613 h 61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77" h="613">
                      <a:moveTo>
                        <a:pt x="0" y="258"/>
                      </a:moveTo>
                      <a:lnTo>
                        <a:pt x="35" y="133"/>
                      </a:lnTo>
                      <a:lnTo>
                        <a:pt x="80" y="69"/>
                      </a:lnTo>
                      <a:lnTo>
                        <a:pt x="137" y="23"/>
                      </a:lnTo>
                      <a:lnTo>
                        <a:pt x="194" y="0"/>
                      </a:lnTo>
                      <a:lnTo>
                        <a:pt x="270" y="7"/>
                      </a:lnTo>
                      <a:lnTo>
                        <a:pt x="319" y="57"/>
                      </a:lnTo>
                      <a:lnTo>
                        <a:pt x="364" y="148"/>
                      </a:lnTo>
                      <a:lnTo>
                        <a:pt x="383" y="270"/>
                      </a:lnTo>
                      <a:lnTo>
                        <a:pt x="383" y="408"/>
                      </a:lnTo>
                      <a:lnTo>
                        <a:pt x="474" y="502"/>
                      </a:lnTo>
                      <a:lnTo>
                        <a:pt x="477" y="545"/>
                      </a:lnTo>
                      <a:lnTo>
                        <a:pt x="463" y="548"/>
                      </a:lnTo>
                      <a:lnTo>
                        <a:pt x="375" y="464"/>
                      </a:lnTo>
                      <a:lnTo>
                        <a:pt x="349" y="525"/>
                      </a:lnTo>
                      <a:lnTo>
                        <a:pt x="296" y="578"/>
                      </a:lnTo>
                      <a:lnTo>
                        <a:pt x="247" y="605"/>
                      </a:lnTo>
                      <a:lnTo>
                        <a:pt x="167" y="613"/>
                      </a:lnTo>
                      <a:lnTo>
                        <a:pt x="65" y="570"/>
                      </a:lnTo>
                      <a:lnTo>
                        <a:pt x="19" y="479"/>
                      </a:lnTo>
                      <a:lnTo>
                        <a:pt x="0" y="389"/>
                      </a:lnTo>
                      <a:lnTo>
                        <a:pt x="0" y="258"/>
                      </a:lnTo>
                      <a:close/>
                    </a:path>
                  </a:pathLst>
                </a:custGeom>
                <a:gradFill rotWithShape="0">
                  <a:gsLst>
                    <a:gs pos="0">
                      <a:srgbClr val="755E00"/>
                    </a:gs>
                    <a:gs pos="50000">
                      <a:srgbClr val="FFCC00"/>
                    </a:gs>
                    <a:gs pos="100000">
                      <a:srgbClr val="755E00"/>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solidFill>
                      <a:srgbClr val="1C1C1C"/>
                    </a:solidFill>
                    <a:cs typeface="2  Nazanin" pitchFamily="2" charset="-78"/>
                  </a:endParaRPr>
                </a:p>
              </p:txBody>
            </p:sp>
            <p:sp>
              <p:nvSpPr>
                <p:cNvPr id="50208" name="Freeform 70"/>
                <p:cNvSpPr>
                  <a:spLocks/>
                </p:cNvSpPr>
                <p:nvPr/>
              </p:nvSpPr>
              <p:spPr bwMode="auto">
                <a:xfrm>
                  <a:off x="2594" y="2098"/>
                  <a:ext cx="142" cy="329"/>
                </a:xfrm>
                <a:custGeom>
                  <a:avLst/>
                  <a:gdLst>
                    <a:gd name="T0" fmla="*/ 62 w 426"/>
                    <a:gd name="T1" fmla="*/ 64 h 987"/>
                    <a:gd name="T2" fmla="*/ 115 w 426"/>
                    <a:gd name="T3" fmla="*/ 22 h 987"/>
                    <a:gd name="T4" fmla="*/ 176 w 426"/>
                    <a:gd name="T5" fmla="*/ 7 h 987"/>
                    <a:gd name="T6" fmla="*/ 233 w 426"/>
                    <a:gd name="T7" fmla="*/ 0 h 987"/>
                    <a:gd name="T8" fmla="*/ 309 w 426"/>
                    <a:gd name="T9" fmla="*/ 11 h 987"/>
                    <a:gd name="T10" fmla="*/ 393 w 426"/>
                    <a:gd name="T11" fmla="*/ 64 h 987"/>
                    <a:gd name="T12" fmla="*/ 426 w 426"/>
                    <a:gd name="T13" fmla="*/ 158 h 987"/>
                    <a:gd name="T14" fmla="*/ 426 w 426"/>
                    <a:gd name="T15" fmla="*/ 303 h 987"/>
                    <a:gd name="T16" fmla="*/ 423 w 426"/>
                    <a:gd name="T17" fmla="*/ 440 h 987"/>
                    <a:gd name="T18" fmla="*/ 381 w 426"/>
                    <a:gd name="T19" fmla="*/ 649 h 987"/>
                    <a:gd name="T20" fmla="*/ 346 w 426"/>
                    <a:gd name="T21" fmla="*/ 819 h 987"/>
                    <a:gd name="T22" fmla="*/ 309 w 426"/>
                    <a:gd name="T23" fmla="*/ 929 h 987"/>
                    <a:gd name="T24" fmla="*/ 230 w 426"/>
                    <a:gd name="T25" fmla="*/ 987 h 987"/>
                    <a:gd name="T26" fmla="*/ 115 w 426"/>
                    <a:gd name="T27" fmla="*/ 974 h 987"/>
                    <a:gd name="T28" fmla="*/ 58 w 426"/>
                    <a:gd name="T29" fmla="*/ 888 h 987"/>
                    <a:gd name="T30" fmla="*/ 24 w 426"/>
                    <a:gd name="T31" fmla="*/ 759 h 987"/>
                    <a:gd name="T32" fmla="*/ 5 w 426"/>
                    <a:gd name="T33" fmla="*/ 614 h 987"/>
                    <a:gd name="T34" fmla="*/ 0 w 426"/>
                    <a:gd name="T35" fmla="*/ 397 h 987"/>
                    <a:gd name="T36" fmla="*/ 16 w 426"/>
                    <a:gd name="T37" fmla="*/ 246 h 987"/>
                    <a:gd name="T38" fmla="*/ 39 w 426"/>
                    <a:gd name="T39" fmla="*/ 110 h 987"/>
                    <a:gd name="T40" fmla="*/ 62 w 426"/>
                    <a:gd name="T41" fmla="*/ 64 h 98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26"/>
                    <a:gd name="T64" fmla="*/ 0 h 987"/>
                    <a:gd name="T65" fmla="*/ 426 w 426"/>
                    <a:gd name="T66" fmla="*/ 987 h 98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26" h="987">
                      <a:moveTo>
                        <a:pt x="62" y="64"/>
                      </a:moveTo>
                      <a:lnTo>
                        <a:pt x="115" y="22"/>
                      </a:lnTo>
                      <a:lnTo>
                        <a:pt x="176" y="7"/>
                      </a:lnTo>
                      <a:lnTo>
                        <a:pt x="233" y="0"/>
                      </a:lnTo>
                      <a:lnTo>
                        <a:pt x="309" y="11"/>
                      </a:lnTo>
                      <a:lnTo>
                        <a:pt x="393" y="64"/>
                      </a:lnTo>
                      <a:lnTo>
                        <a:pt x="426" y="158"/>
                      </a:lnTo>
                      <a:lnTo>
                        <a:pt x="426" y="303"/>
                      </a:lnTo>
                      <a:lnTo>
                        <a:pt x="423" y="440"/>
                      </a:lnTo>
                      <a:lnTo>
                        <a:pt x="381" y="649"/>
                      </a:lnTo>
                      <a:lnTo>
                        <a:pt x="346" y="819"/>
                      </a:lnTo>
                      <a:lnTo>
                        <a:pt x="309" y="929"/>
                      </a:lnTo>
                      <a:lnTo>
                        <a:pt x="230" y="987"/>
                      </a:lnTo>
                      <a:lnTo>
                        <a:pt x="115" y="974"/>
                      </a:lnTo>
                      <a:lnTo>
                        <a:pt x="58" y="888"/>
                      </a:lnTo>
                      <a:lnTo>
                        <a:pt x="24" y="759"/>
                      </a:lnTo>
                      <a:lnTo>
                        <a:pt x="5" y="614"/>
                      </a:lnTo>
                      <a:lnTo>
                        <a:pt x="0" y="397"/>
                      </a:lnTo>
                      <a:lnTo>
                        <a:pt x="16" y="246"/>
                      </a:lnTo>
                      <a:lnTo>
                        <a:pt x="39" y="110"/>
                      </a:lnTo>
                      <a:lnTo>
                        <a:pt x="62" y="64"/>
                      </a:lnTo>
                      <a:close/>
                    </a:path>
                  </a:pathLst>
                </a:custGeom>
                <a:gradFill rotWithShape="0">
                  <a:gsLst>
                    <a:gs pos="0">
                      <a:srgbClr val="755E00"/>
                    </a:gs>
                    <a:gs pos="50000">
                      <a:srgbClr val="FFCC00"/>
                    </a:gs>
                    <a:gs pos="100000">
                      <a:srgbClr val="755E00"/>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solidFill>
                      <a:srgbClr val="1C1C1C"/>
                    </a:solidFill>
                    <a:cs typeface="2  Nazanin" pitchFamily="2" charset="-78"/>
                  </a:endParaRPr>
                </a:p>
              </p:txBody>
            </p:sp>
            <p:sp>
              <p:nvSpPr>
                <p:cNvPr id="50209" name="Freeform 71"/>
                <p:cNvSpPr>
                  <a:spLocks/>
                </p:cNvSpPr>
                <p:nvPr/>
              </p:nvSpPr>
              <p:spPr bwMode="auto">
                <a:xfrm>
                  <a:off x="2538" y="2098"/>
                  <a:ext cx="83" cy="405"/>
                </a:xfrm>
                <a:custGeom>
                  <a:avLst/>
                  <a:gdLst>
                    <a:gd name="T0" fmla="*/ 171 w 250"/>
                    <a:gd name="T1" fmla="*/ 8 h 1214"/>
                    <a:gd name="T2" fmla="*/ 231 w 250"/>
                    <a:gd name="T3" fmla="*/ 0 h 1214"/>
                    <a:gd name="T4" fmla="*/ 250 w 250"/>
                    <a:gd name="T5" fmla="*/ 54 h 1214"/>
                    <a:gd name="T6" fmla="*/ 219 w 250"/>
                    <a:gd name="T7" fmla="*/ 122 h 1214"/>
                    <a:gd name="T8" fmla="*/ 174 w 250"/>
                    <a:gd name="T9" fmla="*/ 159 h 1214"/>
                    <a:gd name="T10" fmla="*/ 136 w 250"/>
                    <a:gd name="T11" fmla="*/ 250 h 1214"/>
                    <a:gd name="T12" fmla="*/ 91 w 250"/>
                    <a:gd name="T13" fmla="*/ 373 h 1214"/>
                    <a:gd name="T14" fmla="*/ 72 w 250"/>
                    <a:gd name="T15" fmla="*/ 486 h 1214"/>
                    <a:gd name="T16" fmla="*/ 60 w 250"/>
                    <a:gd name="T17" fmla="*/ 679 h 1214"/>
                    <a:gd name="T18" fmla="*/ 72 w 250"/>
                    <a:gd name="T19" fmla="*/ 861 h 1214"/>
                    <a:gd name="T20" fmla="*/ 94 w 250"/>
                    <a:gd name="T21" fmla="*/ 945 h 1214"/>
                    <a:gd name="T22" fmla="*/ 78 w 250"/>
                    <a:gd name="T23" fmla="*/ 1036 h 1214"/>
                    <a:gd name="T24" fmla="*/ 60 w 250"/>
                    <a:gd name="T25" fmla="*/ 1104 h 1214"/>
                    <a:gd name="T26" fmla="*/ 67 w 250"/>
                    <a:gd name="T27" fmla="*/ 1214 h 1214"/>
                    <a:gd name="T28" fmla="*/ 37 w 250"/>
                    <a:gd name="T29" fmla="*/ 1206 h 1214"/>
                    <a:gd name="T30" fmla="*/ 11 w 250"/>
                    <a:gd name="T31" fmla="*/ 1116 h 1214"/>
                    <a:gd name="T32" fmla="*/ 0 w 250"/>
                    <a:gd name="T33" fmla="*/ 1036 h 1214"/>
                    <a:gd name="T34" fmla="*/ 33 w 250"/>
                    <a:gd name="T35" fmla="*/ 929 h 1214"/>
                    <a:gd name="T36" fmla="*/ 22 w 250"/>
                    <a:gd name="T37" fmla="*/ 830 h 1214"/>
                    <a:gd name="T38" fmla="*/ 11 w 250"/>
                    <a:gd name="T39" fmla="*/ 671 h 1214"/>
                    <a:gd name="T40" fmla="*/ 11 w 250"/>
                    <a:gd name="T41" fmla="*/ 478 h 1214"/>
                    <a:gd name="T42" fmla="*/ 33 w 250"/>
                    <a:gd name="T43" fmla="*/ 274 h 1214"/>
                    <a:gd name="T44" fmla="*/ 72 w 250"/>
                    <a:gd name="T45" fmla="*/ 122 h 1214"/>
                    <a:gd name="T46" fmla="*/ 113 w 250"/>
                    <a:gd name="T47" fmla="*/ 43 h 1214"/>
                    <a:gd name="T48" fmla="*/ 171 w 250"/>
                    <a:gd name="T49" fmla="*/ 8 h 121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50"/>
                    <a:gd name="T76" fmla="*/ 0 h 1214"/>
                    <a:gd name="T77" fmla="*/ 250 w 250"/>
                    <a:gd name="T78" fmla="*/ 1214 h 121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50" h="1214">
                      <a:moveTo>
                        <a:pt x="171" y="8"/>
                      </a:moveTo>
                      <a:lnTo>
                        <a:pt x="231" y="0"/>
                      </a:lnTo>
                      <a:lnTo>
                        <a:pt x="250" y="54"/>
                      </a:lnTo>
                      <a:lnTo>
                        <a:pt x="219" y="122"/>
                      </a:lnTo>
                      <a:lnTo>
                        <a:pt x="174" y="159"/>
                      </a:lnTo>
                      <a:lnTo>
                        <a:pt x="136" y="250"/>
                      </a:lnTo>
                      <a:lnTo>
                        <a:pt x="91" y="373"/>
                      </a:lnTo>
                      <a:lnTo>
                        <a:pt x="72" y="486"/>
                      </a:lnTo>
                      <a:lnTo>
                        <a:pt x="60" y="679"/>
                      </a:lnTo>
                      <a:lnTo>
                        <a:pt x="72" y="861"/>
                      </a:lnTo>
                      <a:lnTo>
                        <a:pt x="94" y="945"/>
                      </a:lnTo>
                      <a:lnTo>
                        <a:pt x="78" y="1036"/>
                      </a:lnTo>
                      <a:lnTo>
                        <a:pt x="60" y="1104"/>
                      </a:lnTo>
                      <a:lnTo>
                        <a:pt x="67" y="1214"/>
                      </a:lnTo>
                      <a:lnTo>
                        <a:pt x="37" y="1206"/>
                      </a:lnTo>
                      <a:lnTo>
                        <a:pt x="11" y="1116"/>
                      </a:lnTo>
                      <a:lnTo>
                        <a:pt x="0" y="1036"/>
                      </a:lnTo>
                      <a:lnTo>
                        <a:pt x="33" y="929"/>
                      </a:lnTo>
                      <a:lnTo>
                        <a:pt x="22" y="830"/>
                      </a:lnTo>
                      <a:lnTo>
                        <a:pt x="11" y="671"/>
                      </a:lnTo>
                      <a:lnTo>
                        <a:pt x="11" y="478"/>
                      </a:lnTo>
                      <a:lnTo>
                        <a:pt x="33" y="274"/>
                      </a:lnTo>
                      <a:lnTo>
                        <a:pt x="72" y="122"/>
                      </a:lnTo>
                      <a:lnTo>
                        <a:pt x="113" y="43"/>
                      </a:lnTo>
                      <a:lnTo>
                        <a:pt x="171" y="8"/>
                      </a:lnTo>
                      <a:close/>
                    </a:path>
                  </a:pathLst>
                </a:custGeom>
                <a:gradFill rotWithShape="0">
                  <a:gsLst>
                    <a:gs pos="0">
                      <a:srgbClr val="755E00"/>
                    </a:gs>
                    <a:gs pos="50000">
                      <a:srgbClr val="FFCC00"/>
                    </a:gs>
                    <a:gs pos="100000">
                      <a:srgbClr val="755E00"/>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solidFill>
                      <a:srgbClr val="1C1C1C"/>
                    </a:solidFill>
                    <a:cs typeface="2  Nazanin" pitchFamily="2" charset="-78"/>
                  </a:endParaRPr>
                </a:p>
              </p:txBody>
            </p:sp>
            <p:sp>
              <p:nvSpPr>
                <p:cNvPr id="50210" name="Freeform 72"/>
                <p:cNvSpPr>
                  <a:spLocks/>
                </p:cNvSpPr>
                <p:nvPr/>
              </p:nvSpPr>
              <p:spPr bwMode="auto">
                <a:xfrm>
                  <a:off x="2720" y="2108"/>
                  <a:ext cx="53" cy="385"/>
                </a:xfrm>
                <a:custGeom>
                  <a:avLst/>
                  <a:gdLst>
                    <a:gd name="T0" fmla="*/ 3 w 159"/>
                    <a:gd name="T1" fmla="*/ 4 h 1154"/>
                    <a:gd name="T2" fmla="*/ 68 w 159"/>
                    <a:gd name="T3" fmla="*/ 0 h 1154"/>
                    <a:gd name="T4" fmla="*/ 113 w 159"/>
                    <a:gd name="T5" fmla="*/ 91 h 1154"/>
                    <a:gd name="T6" fmla="*/ 159 w 159"/>
                    <a:gd name="T7" fmla="*/ 342 h 1154"/>
                    <a:gd name="T8" fmla="*/ 159 w 159"/>
                    <a:gd name="T9" fmla="*/ 630 h 1154"/>
                    <a:gd name="T10" fmla="*/ 137 w 159"/>
                    <a:gd name="T11" fmla="*/ 877 h 1154"/>
                    <a:gd name="T12" fmla="*/ 159 w 159"/>
                    <a:gd name="T13" fmla="*/ 961 h 1154"/>
                    <a:gd name="T14" fmla="*/ 159 w 159"/>
                    <a:gd name="T15" fmla="*/ 1074 h 1154"/>
                    <a:gd name="T16" fmla="*/ 137 w 159"/>
                    <a:gd name="T17" fmla="*/ 1154 h 1154"/>
                    <a:gd name="T18" fmla="*/ 107 w 159"/>
                    <a:gd name="T19" fmla="*/ 1082 h 1154"/>
                    <a:gd name="T20" fmla="*/ 91 w 159"/>
                    <a:gd name="T21" fmla="*/ 972 h 1154"/>
                    <a:gd name="T22" fmla="*/ 57 w 159"/>
                    <a:gd name="T23" fmla="*/ 888 h 1154"/>
                    <a:gd name="T24" fmla="*/ 95 w 159"/>
                    <a:gd name="T25" fmla="*/ 813 h 1154"/>
                    <a:gd name="T26" fmla="*/ 118 w 159"/>
                    <a:gd name="T27" fmla="*/ 630 h 1154"/>
                    <a:gd name="T28" fmla="*/ 118 w 159"/>
                    <a:gd name="T29" fmla="*/ 459 h 1154"/>
                    <a:gd name="T30" fmla="*/ 95 w 159"/>
                    <a:gd name="T31" fmla="*/ 289 h 1154"/>
                    <a:gd name="T32" fmla="*/ 49 w 159"/>
                    <a:gd name="T33" fmla="*/ 163 h 1154"/>
                    <a:gd name="T34" fmla="*/ 0 w 159"/>
                    <a:gd name="T35" fmla="*/ 102 h 1154"/>
                    <a:gd name="T36" fmla="*/ 3 w 159"/>
                    <a:gd name="T37" fmla="*/ 4 h 115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59"/>
                    <a:gd name="T58" fmla="*/ 0 h 1154"/>
                    <a:gd name="T59" fmla="*/ 159 w 159"/>
                    <a:gd name="T60" fmla="*/ 1154 h 115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59" h="1154">
                      <a:moveTo>
                        <a:pt x="3" y="4"/>
                      </a:moveTo>
                      <a:lnTo>
                        <a:pt x="68" y="0"/>
                      </a:lnTo>
                      <a:lnTo>
                        <a:pt x="113" y="91"/>
                      </a:lnTo>
                      <a:lnTo>
                        <a:pt x="159" y="342"/>
                      </a:lnTo>
                      <a:lnTo>
                        <a:pt x="159" y="630"/>
                      </a:lnTo>
                      <a:lnTo>
                        <a:pt x="137" y="877"/>
                      </a:lnTo>
                      <a:lnTo>
                        <a:pt x="159" y="961"/>
                      </a:lnTo>
                      <a:lnTo>
                        <a:pt x="159" y="1074"/>
                      </a:lnTo>
                      <a:lnTo>
                        <a:pt x="137" y="1154"/>
                      </a:lnTo>
                      <a:lnTo>
                        <a:pt x="107" y="1082"/>
                      </a:lnTo>
                      <a:lnTo>
                        <a:pt x="91" y="972"/>
                      </a:lnTo>
                      <a:lnTo>
                        <a:pt x="57" y="888"/>
                      </a:lnTo>
                      <a:lnTo>
                        <a:pt x="95" y="813"/>
                      </a:lnTo>
                      <a:lnTo>
                        <a:pt x="118" y="630"/>
                      </a:lnTo>
                      <a:lnTo>
                        <a:pt x="118" y="459"/>
                      </a:lnTo>
                      <a:lnTo>
                        <a:pt x="95" y="289"/>
                      </a:lnTo>
                      <a:lnTo>
                        <a:pt x="49" y="163"/>
                      </a:lnTo>
                      <a:lnTo>
                        <a:pt x="0" y="102"/>
                      </a:lnTo>
                      <a:lnTo>
                        <a:pt x="3" y="4"/>
                      </a:lnTo>
                      <a:close/>
                    </a:path>
                  </a:pathLst>
                </a:custGeom>
                <a:gradFill rotWithShape="0">
                  <a:gsLst>
                    <a:gs pos="0">
                      <a:srgbClr val="755E00"/>
                    </a:gs>
                    <a:gs pos="50000">
                      <a:srgbClr val="FFCC00"/>
                    </a:gs>
                    <a:gs pos="100000">
                      <a:srgbClr val="755E00"/>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solidFill>
                      <a:srgbClr val="1C1C1C"/>
                    </a:solidFill>
                    <a:cs typeface="2  Nazanin" pitchFamily="2" charset="-78"/>
                  </a:endParaRPr>
                </a:p>
              </p:txBody>
            </p:sp>
            <p:sp>
              <p:nvSpPr>
                <p:cNvPr id="50211" name="Freeform 73"/>
                <p:cNvSpPr>
                  <a:spLocks/>
                </p:cNvSpPr>
                <p:nvPr/>
              </p:nvSpPr>
              <p:spPr bwMode="auto">
                <a:xfrm>
                  <a:off x="2595" y="2362"/>
                  <a:ext cx="119" cy="461"/>
                </a:xfrm>
                <a:custGeom>
                  <a:avLst/>
                  <a:gdLst>
                    <a:gd name="T0" fmla="*/ 34 w 358"/>
                    <a:gd name="T1" fmla="*/ 0 h 1383"/>
                    <a:gd name="T2" fmla="*/ 76 w 358"/>
                    <a:gd name="T3" fmla="*/ 57 h 1383"/>
                    <a:gd name="T4" fmla="*/ 93 w 358"/>
                    <a:gd name="T5" fmla="*/ 116 h 1383"/>
                    <a:gd name="T6" fmla="*/ 110 w 358"/>
                    <a:gd name="T7" fmla="*/ 317 h 1383"/>
                    <a:gd name="T8" fmla="*/ 118 w 358"/>
                    <a:gd name="T9" fmla="*/ 451 h 1383"/>
                    <a:gd name="T10" fmla="*/ 118 w 358"/>
                    <a:gd name="T11" fmla="*/ 681 h 1383"/>
                    <a:gd name="T12" fmla="*/ 115 w 358"/>
                    <a:gd name="T13" fmla="*/ 898 h 1383"/>
                    <a:gd name="T14" fmla="*/ 98 w 358"/>
                    <a:gd name="T15" fmla="*/ 1071 h 1383"/>
                    <a:gd name="T16" fmla="*/ 85 w 358"/>
                    <a:gd name="T17" fmla="*/ 1124 h 1383"/>
                    <a:gd name="T18" fmla="*/ 173 w 358"/>
                    <a:gd name="T19" fmla="*/ 1153 h 1383"/>
                    <a:gd name="T20" fmla="*/ 247 w 358"/>
                    <a:gd name="T21" fmla="*/ 1186 h 1383"/>
                    <a:gd name="T22" fmla="*/ 347 w 358"/>
                    <a:gd name="T23" fmla="*/ 1258 h 1383"/>
                    <a:gd name="T24" fmla="*/ 358 w 358"/>
                    <a:gd name="T25" fmla="*/ 1286 h 1383"/>
                    <a:gd name="T26" fmla="*/ 349 w 358"/>
                    <a:gd name="T27" fmla="*/ 1340 h 1383"/>
                    <a:gd name="T28" fmla="*/ 300 w 358"/>
                    <a:gd name="T29" fmla="*/ 1383 h 1383"/>
                    <a:gd name="T30" fmla="*/ 280 w 358"/>
                    <a:gd name="T31" fmla="*/ 1359 h 1383"/>
                    <a:gd name="T32" fmla="*/ 264 w 358"/>
                    <a:gd name="T33" fmla="*/ 1301 h 1383"/>
                    <a:gd name="T34" fmla="*/ 216 w 358"/>
                    <a:gd name="T35" fmla="*/ 1254 h 1383"/>
                    <a:gd name="T36" fmla="*/ 134 w 358"/>
                    <a:gd name="T37" fmla="*/ 1200 h 1383"/>
                    <a:gd name="T38" fmla="*/ 82 w 358"/>
                    <a:gd name="T39" fmla="*/ 1186 h 1383"/>
                    <a:gd name="T40" fmla="*/ 19 w 358"/>
                    <a:gd name="T41" fmla="*/ 1186 h 1383"/>
                    <a:gd name="T42" fmla="*/ 19 w 358"/>
                    <a:gd name="T43" fmla="*/ 1143 h 1383"/>
                    <a:gd name="T44" fmla="*/ 49 w 358"/>
                    <a:gd name="T45" fmla="*/ 1094 h 1383"/>
                    <a:gd name="T46" fmla="*/ 76 w 358"/>
                    <a:gd name="T47" fmla="*/ 941 h 1383"/>
                    <a:gd name="T48" fmla="*/ 85 w 358"/>
                    <a:gd name="T49" fmla="*/ 778 h 1383"/>
                    <a:gd name="T50" fmla="*/ 82 w 358"/>
                    <a:gd name="T51" fmla="*/ 634 h 1383"/>
                    <a:gd name="T52" fmla="*/ 76 w 358"/>
                    <a:gd name="T53" fmla="*/ 451 h 1383"/>
                    <a:gd name="T54" fmla="*/ 59 w 358"/>
                    <a:gd name="T55" fmla="*/ 293 h 1383"/>
                    <a:gd name="T56" fmla="*/ 24 w 358"/>
                    <a:gd name="T57" fmla="*/ 177 h 1383"/>
                    <a:gd name="T58" fmla="*/ 0 w 358"/>
                    <a:gd name="T59" fmla="*/ 72 h 1383"/>
                    <a:gd name="T60" fmla="*/ 7 w 358"/>
                    <a:gd name="T61" fmla="*/ 34 h 1383"/>
                    <a:gd name="T62" fmla="*/ 34 w 358"/>
                    <a:gd name="T63" fmla="*/ 0 h 138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58"/>
                    <a:gd name="T97" fmla="*/ 0 h 1383"/>
                    <a:gd name="T98" fmla="*/ 358 w 358"/>
                    <a:gd name="T99" fmla="*/ 1383 h 138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58" h="1383">
                      <a:moveTo>
                        <a:pt x="34" y="0"/>
                      </a:moveTo>
                      <a:lnTo>
                        <a:pt x="76" y="57"/>
                      </a:lnTo>
                      <a:lnTo>
                        <a:pt x="93" y="116"/>
                      </a:lnTo>
                      <a:lnTo>
                        <a:pt x="110" y="317"/>
                      </a:lnTo>
                      <a:lnTo>
                        <a:pt x="118" y="451"/>
                      </a:lnTo>
                      <a:lnTo>
                        <a:pt x="118" y="681"/>
                      </a:lnTo>
                      <a:lnTo>
                        <a:pt x="115" y="898"/>
                      </a:lnTo>
                      <a:lnTo>
                        <a:pt x="98" y="1071"/>
                      </a:lnTo>
                      <a:lnTo>
                        <a:pt x="85" y="1124"/>
                      </a:lnTo>
                      <a:lnTo>
                        <a:pt x="173" y="1153"/>
                      </a:lnTo>
                      <a:lnTo>
                        <a:pt x="247" y="1186"/>
                      </a:lnTo>
                      <a:lnTo>
                        <a:pt x="347" y="1258"/>
                      </a:lnTo>
                      <a:lnTo>
                        <a:pt x="358" y="1286"/>
                      </a:lnTo>
                      <a:lnTo>
                        <a:pt x="349" y="1340"/>
                      </a:lnTo>
                      <a:lnTo>
                        <a:pt x="300" y="1383"/>
                      </a:lnTo>
                      <a:lnTo>
                        <a:pt x="280" y="1359"/>
                      </a:lnTo>
                      <a:lnTo>
                        <a:pt x="264" y="1301"/>
                      </a:lnTo>
                      <a:lnTo>
                        <a:pt x="216" y="1254"/>
                      </a:lnTo>
                      <a:lnTo>
                        <a:pt x="134" y="1200"/>
                      </a:lnTo>
                      <a:lnTo>
                        <a:pt x="82" y="1186"/>
                      </a:lnTo>
                      <a:lnTo>
                        <a:pt x="19" y="1186"/>
                      </a:lnTo>
                      <a:lnTo>
                        <a:pt x="19" y="1143"/>
                      </a:lnTo>
                      <a:lnTo>
                        <a:pt x="49" y="1094"/>
                      </a:lnTo>
                      <a:lnTo>
                        <a:pt x="76" y="941"/>
                      </a:lnTo>
                      <a:lnTo>
                        <a:pt x="85" y="778"/>
                      </a:lnTo>
                      <a:lnTo>
                        <a:pt x="82" y="634"/>
                      </a:lnTo>
                      <a:lnTo>
                        <a:pt x="76" y="451"/>
                      </a:lnTo>
                      <a:lnTo>
                        <a:pt x="59" y="293"/>
                      </a:lnTo>
                      <a:lnTo>
                        <a:pt x="24" y="177"/>
                      </a:lnTo>
                      <a:lnTo>
                        <a:pt x="0" y="72"/>
                      </a:lnTo>
                      <a:lnTo>
                        <a:pt x="7" y="34"/>
                      </a:lnTo>
                      <a:lnTo>
                        <a:pt x="34" y="0"/>
                      </a:lnTo>
                      <a:close/>
                    </a:path>
                  </a:pathLst>
                </a:custGeom>
                <a:gradFill rotWithShape="0">
                  <a:gsLst>
                    <a:gs pos="0">
                      <a:srgbClr val="755E00"/>
                    </a:gs>
                    <a:gs pos="50000">
                      <a:srgbClr val="FFCC00"/>
                    </a:gs>
                    <a:gs pos="100000">
                      <a:srgbClr val="755E00"/>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solidFill>
                      <a:srgbClr val="1C1C1C"/>
                    </a:solidFill>
                    <a:cs typeface="2  Nazanin" pitchFamily="2" charset="-78"/>
                  </a:endParaRPr>
                </a:p>
              </p:txBody>
            </p:sp>
            <p:sp>
              <p:nvSpPr>
                <p:cNvPr id="50212" name="Freeform 74"/>
                <p:cNvSpPr>
                  <a:spLocks/>
                </p:cNvSpPr>
                <p:nvPr/>
              </p:nvSpPr>
              <p:spPr bwMode="auto">
                <a:xfrm>
                  <a:off x="2674" y="2362"/>
                  <a:ext cx="110" cy="416"/>
                </a:xfrm>
                <a:custGeom>
                  <a:avLst/>
                  <a:gdLst>
                    <a:gd name="T0" fmla="*/ 0 w 330"/>
                    <a:gd name="T1" fmla="*/ 99 h 1247"/>
                    <a:gd name="T2" fmla="*/ 0 w 330"/>
                    <a:gd name="T3" fmla="*/ 19 h 1247"/>
                    <a:gd name="T4" fmla="*/ 33 w 330"/>
                    <a:gd name="T5" fmla="*/ 0 h 1247"/>
                    <a:gd name="T6" fmla="*/ 86 w 330"/>
                    <a:gd name="T7" fmla="*/ 0 h 1247"/>
                    <a:gd name="T8" fmla="*/ 124 w 330"/>
                    <a:gd name="T9" fmla="*/ 46 h 1247"/>
                    <a:gd name="T10" fmla="*/ 132 w 330"/>
                    <a:gd name="T11" fmla="*/ 88 h 1247"/>
                    <a:gd name="T12" fmla="*/ 124 w 330"/>
                    <a:gd name="T13" fmla="*/ 179 h 1247"/>
                    <a:gd name="T14" fmla="*/ 99 w 330"/>
                    <a:gd name="T15" fmla="*/ 292 h 1247"/>
                    <a:gd name="T16" fmla="*/ 86 w 330"/>
                    <a:gd name="T17" fmla="*/ 467 h 1247"/>
                    <a:gd name="T18" fmla="*/ 80 w 330"/>
                    <a:gd name="T19" fmla="*/ 581 h 1247"/>
                    <a:gd name="T20" fmla="*/ 80 w 330"/>
                    <a:gd name="T21" fmla="*/ 600 h 1247"/>
                    <a:gd name="T22" fmla="*/ 91 w 330"/>
                    <a:gd name="T23" fmla="*/ 759 h 1247"/>
                    <a:gd name="T24" fmla="*/ 110 w 330"/>
                    <a:gd name="T25" fmla="*/ 850 h 1247"/>
                    <a:gd name="T26" fmla="*/ 124 w 330"/>
                    <a:gd name="T27" fmla="*/ 922 h 1247"/>
                    <a:gd name="T28" fmla="*/ 121 w 330"/>
                    <a:gd name="T29" fmla="*/ 952 h 1247"/>
                    <a:gd name="T30" fmla="*/ 171 w 330"/>
                    <a:gd name="T31" fmla="*/ 1035 h 1247"/>
                    <a:gd name="T32" fmla="*/ 223 w 330"/>
                    <a:gd name="T33" fmla="*/ 1088 h 1247"/>
                    <a:gd name="T34" fmla="*/ 281 w 330"/>
                    <a:gd name="T35" fmla="*/ 1137 h 1247"/>
                    <a:gd name="T36" fmla="*/ 330 w 330"/>
                    <a:gd name="T37" fmla="*/ 1161 h 1247"/>
                    <a:gd name="T38" fmla="*/ 330 w 330"/>
                    <a:gd name="T39" fmla="*/ 1202 h 1247"/>
                    <a:gd name="T40" fmla="*/ 303 w 330"/>
                    <a:gd name="T41" fmla="*/ 1236 h 1247"/>
                    <a:gd name="T42" fmla="*/ 239 w 330"/>
                    <a:gd name="T43" fmla="*/ 1247 h 1247"/>
                    <a:gd name="T44" fmla="*/ 193 w 330"/>
                    <a:gd name="T45" fmla="*/ 1225 h 1247"/>
                    <a:gd name="T46" fmla="*/ 193 w 330"/>
                    <a:gd name="T47" fmla="*/ 1194 h 1247"/>
                    <a:gd name="T48" fmla="*/ 155 w 330"/>
                    <a:gd name="T49" fmla="*/ 1088 h 1247"/>
                    <a:gd name="T50" fmla="*/ 91 w 330"/>
                    <a:gd name="T51" fmla="*/ 1032 h 1247"/>
                    <a:gd name="T52" fmla="*/ 45 w 330"/>
                    <a:gd name="T53" fmla="*/ 974 h 1247"/>
                    <a:gd name="T54" fmla="*/ 11 w 330"/>
                    <a:gd name="T55" fmla="*/ 944 h 1247"/>
                    <a:gd name="T56" fmla="*/ 22 w 330"/>
                    <a:gd name="T57" fmla="*/ 906 h 1247"/>
                    <a:gd name="T58" fmla="*/ 41 w 330"/>
                    <a:gd name="T59" fmla="*/ 804 h 1247"/>
                    <a:gd name="T60" fmla="*/ 41 w 330"/>
                    <a:gd name="T61" fmla="*/ 611 h 1247"/>
                    <a:gd name="T62" fmla="*/ 33 w 330"/>
                    <a:gd name="T63" fmla="*/ 474 h 1247"/>
                    <a:gd name="T64" fmla="*/ 33 w 330"/>
                    <a:gd name="T65" fmla="*/ 338 h 1247"/>
                    <a:gd name="T66" fmla="*/ 30 w 330"/>
                    <a:gd name="T67" fmla="*/ 190 h 1247"/>
                    <a:gd name="T68" fmla="*/ 0 w 330"/>
                    <a:gd name="T69" fmla="*/ 99 h 124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30"/>
                    <a:gd name="T106" fmla="*/ 0 h 1247"/>
                    <a:gd name="T107" fmla="*/ 330 w 330"/>
                    <a:gd name="T108" fmla="*/ 1247 h 124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30" h="1247">
                      <a:moveTo>
                        <a:pt x="0" y="99"/>
                      </a:moveTo>
                      <a:lnTo>
                        <a:pt x="0" y="19"/>
                      </a:lnTo>
                      <a:lnTo>
                        <a:pt x="33" y="0"/>
                      </a:lnTo>
                      <a:lnTo>
                        <a:pt x="86" y="0"/>
                      </a:lnTo>
                      <a:lnTo>
                        <a:pt x="124" y="46"/>
                      </a:lnTo>
                      <a:lnTo>
                        <a:pt x="132" y="88"/>
                      </a:lnTo>
                      <a:lnTo>
                        <a:pt x="124" y="179"/>
                      </a:lnTo>
                      <a:lnTo>
                        <a:pt x="99" y="292"/>
                      </a:lnTo>
                      <a:lnTo>
                        <a:pt x="86" y="467"/>
                      </a:lnTo>
                      <a:lnTo>
                        <a:pt x="80" y="581"/>
                      </a:lnTo>
                      <a:lnTo>
                        <a:pt x="80" y="600"/>
                      </a:lnTo>
                      <a:lnTo>
                        <a:pt x="91" y="759"/>
                      </a:lnTo>
                      <a:lnTo>
                        <a:pt x="110" y="850"/>
                      </a:lnTo>
                      <a:lnTo>
                        <a:pt x="124" y="922"/>
                      </a:lnTo>
                      <a:lnTo>
                        <a:pt x="121" y="952"/>
                      </a:lnTo>
                      <a:lnTo>
                        <a:pt x="171" y="1035"/>
                      </a:lnTo>
                      <a:lnTo>
                        <a:pt x="223" y="1088"/>
                      </a:lnTo>
                      <a:lnTo>
                        <a:pt x="281" y="1137"/>
                      </a:lnTo>
                      <a:lnTo>
                        <a:pt x="330" y="1161"/>
                      </a:lnTo>
                      <a:lnTo>
                        <a:pt x="330" y="1202"/>
                      </a:lnTo>
                      <a:lnTo>
                        <a:pt x="303" y="1236"/>
                      </a:lnTo>
                      <a:lnTo>
                        <a:pt x="239" y="1247"/>
                      </a:lnTo>
                      <a:lnTo>
                        <a:pt x="193" y="1225"/>
                      </a:lnTo>
                      <a:lnTo>
                        <a:pt x="193" y="1194"/>
                      </a:lnTo>
                      <a:lnTo>
                        <a:pt x="155" y="1088"/>
                      </a:lnTo>
                      <a:lnTo>
                        <a:pt x="91" y="1032"/>
                      </a:lnTo>
                      <a:lnTo>
                        <a:pt x="45" y="974"/>
                      </a:lnTo>
                      <a:lnTo>
                        <a:pt x="11" y="944"/>
                      </a:lnTo>
                      <a:lnTo>
                        <a:pt x="22" y="906"/>
                      </a:lnTo>
                      <a:lnTo>
                        <a:pt x="41" y="804"/>
                      </a:lnTo>
                      <a:lnTo>
                        <a:pt x="41" y="611"/>
                      </a:lnTo>
                      <a:lnTo>
                        <a:pt x="33" y="474"/>
                      </a:lnTo>
                      <a:lnTo>
                        <a:pt x="33" y="338"/>
                      </a:lnTo>
                      <a:lnTo>
                        <a:pt x="30" y="190"/>
                      </a:lnTo>
                      <a:lnTo>
                        <a:pt x="0" y="99"/>
                      </a:lnTo>
                      <a:close/>
                    </a:path>
                  </a:pathLst>
                </a:custGeom>
                <a:gradFill rotWithShape="0">
                  <a:gsLst>
                    <a:gs pos="0">
                      <a:srgbClr val="755E00"/>
                    </a:gs>
                    <a:gs pos="50000">
                      <a:srgbClr val="FFCC00"/>
                    </a:gs>
                    <a:gs pos="100000">
                      <a:srgbClr val="755E00"/>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solidFill>
                      <a:srgbClr val="1C1C1C"/>
                    </a:solidFill>
                    <a:cs typeface="2  Nazanin" pitchFamily="2" charset="-78"/>
                  </a:endParaRPr>
                </a:p>
              </p:txBody>
            </p:sp>
          </p:grpSp>
          <p:grpSp>
            <p:nvGrpSpPr>
              <p:cNvPr id="50176" name="Group 82"/>
              <p:cNvGrpSpPr>
                <a:grpSpLocks/>
              </p:cNvGrpSpPr>
              <p:nvPr/>
            </p:nvGrpSpPr>
            <p:grpSpPr bwMode="auto">
              <a:xfrm>
                <a:off x="768" y="2112"/>
                <a:ext cx="384" cy="624"/>
                <a:chOff x="2538" y="1879"/>
                <a:chExt cx="246" cy="944"/>
              </a:xfrm>
            </p:grpSpPr>
            <p:sp>
              <p:nvSpPr>
                <p:cNvPr id="50201" name="Freeform 83"/>
                <p:cNvSpPr>
                  <a:spLocks/>
                </p:cNvSpPr>
                <p:nvPr/>
              </p:nvSpPr>
              <p:spPr bwMode="auto">
                <a:xfrm>
                  <a:off x="2611" y="1879"/>
                  <a:ext cx="159" cy="204"/>
                </a:xfrm>
                <a:custGeom>
                  <a:avLst/>
                  <a:gdLst>
                    <a:gd name="T0" fmla="*/ 0 w 477"/>
                    <a:gd name="T1" fmla="*/ 258 h 613"/>
                    <a:gd name="T2" fmla="*/ 35 w 477"/>
                    <a:gd name="T3" fmla="*/ 133 h 613"/>
                    <a:gd name="T4" fmla="*/ 80 w 477"/>
                    <a:gd name="T5" fmla="*/ 69 h 613"/>
                    <a:gd name="T6" fmla="*/ 137 w 477"/>
                    <a:gd name="T7" fmla="*/ 23 h 613"/>
                    <a:gd name="T8" fmla="*/ 194 w 477"/>
                    <a:gd name="T9" fmla="*/ 0 h 613"/>
                    <a:gd name="T10" fmla="*/ 270 w 477"/>
                    <a:gd name="T11" fmla="*/ 7 h 613"/>
                    <a:gd name="T12" fmla="*/ 319 w 477"/>
                    <a:gd name="T13" fmla="*/ 57 h 613"/>
                    <a:gd name="T14" fmla="*/ 364 w 477"/>
                    <a:gd name="T15" fmla="*/ 148 h 613"/>
                    <a:gd name="T16" fmla="*/ 383 w 477"/>
                    <a:gd name="T17" fmla="*/ 270 h 613"/>
                    <a:gd name="T18" fmla="*/ 383 w 477"/>
                    <a:gd name="T19" fmla="*/ 408 h 613"/>
                    <a:gd name="T20" fmla="*/ 474 w 477"/>
                    <a:gd name="T21" fmla="*/ 502 h 613"/>
                    <a:gd name="T22" fmla="*/ 477 w 477"/>
                    <a:gd name="T23" fmla="*/ 545 h 613"/>
                    <a:gd name="T24" fmla="*/ 463 w 477"/>
                    <a:gd name="T25" fmla="*/ 548 h 613"/>
                    <a:gd name="T26" fmla="*/ 375 w 477"/>
                    <a:gd name="T27" fmla="*/ 464 h 613"/>
                    <a:gd name="T28" fmla="*/ 349 w 477"/>
                    <a:gd name="T29" fmla="*/ 525 h 613"/>
                    <a:gd name="T30" fmla="*/ 296 w 477"/>
                    <a:gd name="T31" fmla="*/ 578 h 613"/>
                    <a:gd name="T32" fmla="*/ 247 w 477"/>
                    <a:gd name="T33" fmla="*/ 605 h 613"/>
                    <a:gd name="T34" fmla="*/ 167 w 477"/>
                    <a:gd name="T35" fmla="*/ 613 h 613"/>
                    <a:gd name="T36" fmla="*/ 65 w 477"/>
                    <a:gd name="T37" fmla="*/ 570 h 613"/>
                    <a:gd name="T38" fmla="*/ 19 w 477"/>
                    <a:gd name="T39" fmla="*/ 479 h 613"/>
                    <a:gd name="T40" fmla="*/ 0 w 477"/>
                    <a:gd name="T41" fmla="*/ 389 h 613"/>
                    <a:gd name="T42" fmla="*/ 0 w 477"/>
                    <a:gd name="T43" fmla="*/ 258 h 61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77"/>
                    <a:gd name="T67" fmla="*/ 0 h 613"/>
                    <a:gd name="T68" fmla="*/ 477 w 477"/>
                    <a:gd name="T69" fmla="*/ 613 h 61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77" h="613">
                      <a:moveTo>
                        <a:pt x="0" y="258"/>
                      </a:moveTo>
                      <a:lnTo>
                        <a:pt x="35" y="133"/>
                      </a:lnTo>
                      <a:lnTo>
                        <a:pt x="80" y="69"/>
                      </a:lnTo>
                      <a:lnTo>
                        <a:pt x="137" y="23"/>
                      </a:lnTo>
                      <a:lnTo>
                        <a:pt x="194" y="0"/>
                      </a:lnTo>
                      <a:lnTo>
                        <a:pt x="270" y="7"/>
                      </a:lnTo>
                      <a:lnTo>
                        <a:pt x="319" y="57"/>
                      </a:lnTo>
                      <a:lnTo>
                        <a:pt x="364" y="148"/>
                      </a:lnTo>
                      <a:lnTo>
                        <a:pt x="383" y="270"/>
                      </a:lnTo>
                      <a:lnTo>
                        <a:pt x="383" y="408"/>
                      </a:lnTo>
                      <a:lnTo>
                        <a:pt x="474" y="502"/>
                      </a:lnTo>
                      <a:lnTo>
                        <a:pt x="477" y="545"/>
                      </a:lnTo>
                      <a:lnTo>
                        <a:pt x="463" y="548"/>
                      </a:lnTo>
                      <a:lnTo>
                        <a:pt x="375" y="464"/>
                      </a:lnTo>
                      <a:lnTo>
                        <a:pt x="349" y="525"/>
                      </a:lnTo>
                      <a:lnTo>
                        <a:pt x="296" y="578"/>
                      </a:lnTo>
                      <a:lnTo>
                        <a:pt x="247" y="605"/>
                      </a:lnTo>
                      <a:lnTo>
                        <a:pt x="167" y="613"/>
                      </a:lnTo>
                      <a:lnTo>
                        <a:pt x="65" y="570"/>
                      </a:lnTo>
                      <a:lnTo>
                        <a:pt x="19" y="479"/>
                      </a:lnTo>
                      <a:lnTo>
                        <a:pt x="0" y="389"/>
                      </a:lnTo>
                      <a:lnTo>
                        <a:pt x="0" y="258"/>
                      </a:lnTo>
                      <a:close/>
                    </a:path>
                  </a:pathLst>
                </a:custGeom>
                <a:gradFill rotWithShape="0">
                  <a:gsLst>
                    <a:gs pos="0">
                      <a:srgbClr val="5E0000"/>
                    </a:gs>
                    <a:gs pos="50000">
                      <a:srgbClr val="CC0000"/>
                    </a:gs>
                    <a:gs pos="100000">
                      <a:srgbClr val="5E0000"/>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solidFill>
                      <a:srgbClr val="1C1C1C"/>
                    </a:solidFill>
                    <a:cs typeface="2  Nazanin" pitchFamily="2" charset="-78"/>
                  </a:endParaRPr>
                </a:p>
              </p:txBody>
            </p:sp>
            <p:sp>
              <p:nvSpPr>
                <p:cNvPr id="50202" name="Freeform 84"/>
                <p:cNvSpPr>
                  <a:spLocks/>
                </p:cNvSpPr>
                <p:nvPr/>
              </p:nvSpPr>
              <p:spPr bwMode="auto">
                <a:xfrm>
                  <a:off x="2594" y="2098"/>
                  <a:ext cx="142" cy="329"/>
                </a:xfrm>
                <a:custGeom>
                  <a:avLst/>
                  <a:gdLst>
                    <a:gd name="T0" fmla="*/ 62 w 426"/>
                    <a:gd name="T1" fmla="*/ 64 h 987"/>
                    <a:gd name="T2" fmla="*/ 115 w 426"/>
                    <a:gd name="T3" fmla="*/ 22 h 987"/>
                    <a:gd name="T4" fmla="*/ 176 w 426"/>
                    <a:gd name="T5" fmla="*/ 7 h 987"/>
                    <a:gd name="T6" fmla="*/ 233 w 426"/>
                    <a:gd name="T7" fmla="*/ 0 h 987"/>
                    <a:gd name="T8" fmla="*/ 309 w 426"/>
                    <a:gd name="T9" fmla="*/ 11 h 987"/>
                    <a:gd name="T10" fmla="*/ 393 w 426"/>
                    <a:gd name="T11" fmla="*/ 64 h 987"/>
                    <a:gd name="T12" fmla="*/ 426 w 426"/>
                    <a:gd name="T13" fmla="*/ 158 h 987"/>
                    <a:gd name="T14" fmla="*/ 426 w 426"/>
                    <a:gd name="T15" fmla="*/ 303 h 987"/>
                    <a:gd name="T16" fmla="*/ 423 w 426"/>
                    <a:gd name="T17" fmla="*/ 440 h 987"/>
                    <a:gd name="T18" fmla="*/ 381 w 426"/>
                    <a:gd name="T19" fmla="*/ 649 h 987"/>
                    <a:gd name="T20" fmla="*/ 346 w 426"/>
                    <a:gd name="T21" fmla="*/ 819 h 987"/>
                    <a:gd name="T22" fmla="*/ 309 w 426"/>
                    <a:gd name="T23" fmla="*/ 929 h 987"/>
                    <a:gd name="T24" fmla="*/ 230 w 426"/>
                    <a:gd name="T25" fmla="*/ 987 h 987"/>
                    <a:gd name="T26" fmla="*/ 115 w 426"/>
                    <a:gd name="T27" fmla="*/ 974 h 987"/>
                    <a:gd name="T28" fmla="*/ 58 w 426"/>
                    <a:gd name="T29" fmla="*/ 888 h 987"/>
                    <a:gd name="T30" fmla="*/ 24 w 426"/>
                    <a:gd name="T31" fmla="*/ 759 h 987"/>
                    <a:gd name="T32" fmla="*/ 5 w 426"/>
                    <a:gd name="T33" fmla="*/ 614 h 987"/>
                    <a:gd name="T34" fmla="*/ 0 w 426"/>
                    <a:gd name="T35" fmla="*/ 397 h 987"/>
                    <a:gd name="T36" fmla="*/ 16 w 426"/>
                    <a:gd name="T37" fmla="*/ 246 h 987"/>
                    <a:gd name="T38" fmla="*/ 39 w 426"/>
                    <a:gd name="T39" fmla="*/ 110 h 987"/>
                    <a:gd name="T40" fmla="*/ 62 w 426"/>
                    <a:gd name="T41" fmla="*/ 64 h 98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26"/>
                    <a:gd name="T64" fmla="*/ 0 h 987"/>
                    <a:gd name="T65" fmla="*/ 426 w 426"/>
                    <a:gd name="T66" fmla="*/ 987 h 98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26" h="987">
                      <a:moveTo>
                        <a:pt x="62" y="64"/>
                      </a:moveTo>
                      <a:lnTo>
                        <a:pt x="115" y="22"/>
                      </a:lnTo>
                      <a:lnTo>
                        <a:pt x="176" y="7"/>
                      </a:lnTo>
                      <a:lnTo>
                        <a:pt x="233" y="0"/>
                      </a:lnTo>
                      <a:lnTo>
                        <a:pt x="309" y="11"/>
                      </a:lnTo>
                      <a:lnTo>
                        <a:pt x="393" y="64"/>
                      </a:lnTo>
                      <a:lnTo>
                        <a:pt x="426" y="158"/>
                      </a:lnTo>
                      <a:lnTo>
                        <a:pt x="426" y="303"/>
                      </a:lnTo>
                      <a:lnTo>
                        <a:pt x="423" y="440"/>
                      </a:lnTo>
                      <a:lnTo>
                        <a:pt x="381" y="649"/>
                      </a:lnTo>
                      <a:lnTo>
                        <a:pt x="346" y="819"/>
                      </a:lnTo>
                      <a:lnTo>
                        <a:pt x="309" y="929"/>
                      </a:lnTo>
                      <a:lnTo>
                        <a:pt x="230" y="987"/>
                      </a:lnTo>
                      <a:lnTo>
                        <a:pt x="115" y="974"/>
                      </a:lnTo>
                      <a:lnTo>
                        <a:pt x="58" y="888"/>
                      </a:lnTo>
                      <a:lnTo>
                        <a:pt x="24" y="759"/>
                      </a:lnTo>
                      <a:lnTo>
                        <a:pt x="5" y="614"/>
                      </a:lnTo>
                      <a:lnTo>
                        <a:pt x="0" y="397"/>
                      </a:lnTo>
                      <a:lnTo>
                        <a:pt x="16" y="246"/>
                      </a:lnTo>
                      <a:lnTo>
                        <a:pt x="39" y="110"/>
                      </a:lnTo>
                      <a:lnTo>
                        <a:pt x="62" y="64"/>
                      </a:lnTo>
                      <a:close/>
                    </a:path>
                  </a:pathLst>
                </a:custGeom>
                <a:gradFill rotWithShape="0">
                  <a:gsLst>
                    <a:gs pos="0">
                      <a:srgbClr val="5E0000"/>
                    </a:gs>
                    <a:gs pos="50000">
                      <a:srgbClr val="CC0000"/>
                    </a:gs>
                    <a:gs pos="100000">
                      <a:srgbClr val="5E0000"/>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solidFill>
                      <a:srgbClr val="1C1C1C"/>
                    </a:solidFill>
                    <a:cs typeface="2  Nazanin" pitchFamily="2" charset="-78"/>
                  </a:endParaRPr>
                </a:p>
              </p:txBody>
            </p:sp>
            <p:sp>
              <p:nvSpPr>
                <p:cNvPr id="50203" name="Freeform 85"/>
                <p:cNvSpPr>
                  <a:spLocks/>
                </p:cNvSpPr>
                <p:nvPr/>
              </p:nvSpPr>
              <p:spPr bwMode="auto">
                <a:xfrm>
                  <a:off x="2538" y="2098"/>
                  <a:ext cx="83" cy="405"/>
                </a:xfrm>
                <a:custGeom>
                  <a:avLst/>
                  <a:gdLst>
                    <a:gd name="T0" fmla="*/ 171 w 250"/>
                    <a:gd name="T1" fmla="*/ 8 h 1214"/>
                    <a:gd name="T2" fmla="*/ 231 w 250"/>
                    <a:gd name="T3" fmla="*/ 0 h 1214"/>
                    <a:gd name="T4" fmla="*/ 250 w 250"/>
                    <a:gd name="T5" fmla="*/ 54 h 1214"/>
                    <a:gd name="T6" fmla="*/ 219 w 250"/>
                    <a:gd name="T7" fmla="*/ 122 h 1214"/>
                    <a:gd name="T8" fmla="*/ 174 w 250"/>
                    <a:gd name="T9" fmla="*/ 159 h 1214"/>
                    <a:gd name="T10" fmla="*/ 136 w 250"/>
                    <a:gd name="T11" fmla="*/ 250 h 1214"/>
                    <a:gd name="T12" fmla="*/ 91 w 250"/>
                    <a:gd name="T13" fmla="*/ 373 h 1214"/>
                    <a:gd name="T14" fmla="*/ 72 w 250"/>
                    <a:gd name="T15" fmla="*/ 486 h 1214"/>
                    <a:gd name="T16" fmla="*/ 60 w 250"/>
                    <a:gd name="T17" fmla="*/ 679 h 1214"/>
                    <a:gd name="T18" fmla="*/ 72 w 250"/>
                    <a:gd name="T19" fmla="*/ 861 h 1214"/>
                    <a:gd name="T20" fmla="*/ 94 w 250"/>
                    <a:gd name="T21" fmla="*/ 945 h 1214"/>
                    <a:gd name="T22" fmla="*/ 78 w 250"/>
                    <a:gd name="T23" fmla="*/ 1036 h 1214"/>
                    <a:gd name="T24" fmla="*/ 60 w 250"/>
                    <a:gd name="T25" fmla="*/ 1104 h 1214"/>
                    <a:gd name="T26" fmla="*/ 67 w 250"/>
                    <a:gd name="T27" fmla="*/ 1214 h 1214"/>
                    <a:gd name="T28" fmla="*/ 37 w 250"/>
                    <a:gd name="T29" fmla="*/ 1206 h 1214"/>
                    <a:gd name="T30" fmla="*/ 11 w 250"/>
                    <a:gd name="T31" fmla="*/ 1116 h 1214"/>
                    <a:gd name="T32" fmla="*/ 0 w 250"/>
                    <a:gd name="T33" fmla="*/ 1036 h 1214"/>
                    <a:gd name="T34" fmla="*/ 33 w 250"/>
                    <a:gd name="T35" fmla="*/ 929 h 1214"/>
                    <a:gd name="T36" fmla="*/ 22 w 250"/>
                    <a:gd name="T37" fmla="*/ 830 h 1214"/>
                    <a:gd name="T38" fmla="*/ 11 w 250"/>
                    <a:gd name="T39" fmla="*/ 671 h 1214"/>
                    <a:gd name="T40" fmla="*/ 11 w 250"/>
                    <a:gd name="T41" fmla="*/ 478 h 1214"/>
                    <a:gd name="T42" fmla="*/ 33 w 250"/>
                    <a:gd name="T43" fmla="*/ 274 h 1214"/>
                    <a:gd name="T44" fmla="*/ 72 w 250"/>
                    <a:gd name="T45" fmla="*/ 122 h 1214"/>
                    <a:gd name="T46" fmla="*/ 113 w 250"/>
                    <a:gd name="T47" fmla="*/ 43 h 1214"/>
                    <a:gd name="T48" fmla="*/ 171 w 250"/>
                    <a:gd name="T49" fmla="*/ 8 h 121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50"/>
                    <a:gd name="T76" fmla="*/ 0 h 1214"/>
                    <a:gd name="T77" fmla="*/ 250 w 250"/>
                    <a:gd name="T78" fmla="*/ 1214 h 121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50" h="1214">
                      <a:moveTo>
                        <a:pt x="171" y="8"/>
                      </a:moveTo>
                      <a:lnTo>
                        <a:pt x="231" y="0"/>
                      </a:lnTo>
                      <a:lnTo>
                        <a:pt x="250" y="54"/>
                      </a:lnTo>
                      <a:lnTo>
                        <a:pt x="219" y="122"/>
                      </a:lnTo>
                      <a:lnTo>
                        <a:pt x="174" y="159"/>
                      </a:lnTo>
                      <a:lnTo>
                        <a:pt x="136" y="250"/>
                      </a:lnTo>
                      <a:lnTo>
                        <a:pt x="91" y="373"/>
                      </a:lnTo>
                      <a:lnTo>
                        <a:pt x="72" y="486"/>
                      </a:lnTo>
                      <a:lnTo>
                        <a:pt x="60" y="679"/>
                      </a:lnTo>
                      <a:lnTo>
                        <a:pt x="72" y="861"/>
                      </a:lnTo>
                      <a:lnTo>
                        <a:pt x="94" y="945"/>
                      </a:lnTo>
                      <a:lnTo>
                        <a:pt x="78" y="1036"/>
                      </a:lnTo>
                      <a:lnTo>
                        <a:pt x="60" y="1104"/>
                      </a:lnTo>
                      <a:lnTo>
                        <a:pt x="67" y="1214"/>
                      </a:lnTo>
                      <a:lnTo>
                        <a:pt x="37" y="1206"/>
                      </a:lnTo>
                      <a:lnTo>
                        <a:pt x="11" y="1116"/>
                      </a:lnTo>
                      <a:lnTo>
                        <a:pt x="0" y="1036"/>
                      </a:lnTo>
                      <a:lnTo>
                        <a:pt x="33" y="929"/>
                      </a:lnTo>
                      <a:lnTo>
                        <a:pt x="22" y="830"/>
                      </a:lnTo>
                      <a:lnTo>
                        <a:pt x="11" y="671"/>
                      </a:lnTo>
                      <a:lnTo>
                        <a:pt x="11" y="478"/>
                      </a:lnTo>
                      <a:lnTo>
                        <a:pt x="33" y="274"/>
                      </a:lnTo>
                      <a:lnTo>
                        <a:pt x="72" y="122"/>
                      </a:lnTo>
                      <a:lnTo>
                        <a:pt x="113" y="43"/>
                      </a:lnTo>
                      <a:lnTo>
                        <a:pt x="171" y="8"/>
                      </a:lnTo>
                      <a:close/>
                    </a:path>
                  </a:pathLst>
                </a:custGeom>
                <a:gradFill rotWithShape="0">
                  <a:gsLst>
                    <a:gs pos="0">
                      <a:srgbClr val="5E0000"/>
                    </a:gs>
                    <a:gs pos="50000">
                      <a:srgbClr val="CC0000"/>
                    </a:gs>
                    <a:gs pos="100000">
                      <a:srgbClr val="5E0000"/>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solidFill>
                      <a:srgbClr val="1C1C1C"/>
                    </a:solidFill>
                    <a:cs typeface="2  Nazanin" pitchFamily="2" charset="-78"/>
                  </a:endParaRPr>
                </a:p>
              </p:txBody>
            </p:sp>
            <p:sp>
              <p:nvSpPr>
                <p:cNvPr id="50204" name="Freeform 86"/>
                <p:cNvSpPr>
                  <a:spLocks/>
                </p:cNvSpPr>
                <p:nvPr/>
              </p:nvSpPr>
              <p:spPr bwMode="auto">
                <a:xfrm>
                  <a:off x="2720" y="2108"/>
                  <a:ext cx="53" cy="385"/>
                </a:xfrm>
                <a:custGeom>
                  <a:avLst/>
                  <a:gdLst>
                    <a:gd name="T0" fmla="*/ 3 w 159"/>
                    <a:gd name="T1" fmla="*/ 4 h 1154"/>
                    <a:gd name="T2" fmla="*/ 68 w 159"/>
                    <a:gd name="T3" fmla="*/ 0 h 1154"/>
                    <a:gd name="T4" fmla="*/ 113 w 159"/>
                    <a:gd name="T5" fmla="*/ 91 h 1154"/>
                    <a:gd name="T6" fmla="*/ 159 w 159"/>
                    <a:gd name="T7" fmla="*/ 342 h 1154"/>
                    <a:gd name="T8" fmla="*/ 159 w 159"/>
                    <a:gd name="T9" fmla="*/ 630 h 1154"/>
                    <a:gd name="T10" fmla="*/ 137 w 159"/>
                    <a:gd name="T11" fmla="*/ 877 h 1154"/>
                    <a:gd name="T12" fmla="*/ 159 w 159"/>
                    <a:gd name="T13" fmla="*/ 961 h 1154"/>
                    <a:gd name="T14" fmla="*/ 159 w 159"/>
                    <a:gd name="T15" fmla="*/ 1074 h 1154"/>
                    <a:gd name="T16" fmla="*/ 137 w 159"/>
                    <a:gd name="T17" fmla="*/ 1154 h 1154"/>
                    <a:gd name="T18" fmla="*/ 107 w 159"/>
                    <a:gd name="T19" fmla="*/ 1082 h 1154"/>
                    <a:gd name="T20" fmla="*/ 91 w 159"/>
                    <a:gd name="T21" fmla="*/ 972 h 1154"/>
                    <a:gd name="T22" fmla="*/ 57 w 159"/>
                    <a:gd name="T23" fmla="*/ 888 h 1154"/>
                    <a:gd name="T24" fmla="*/ 95 w 159"/>
                    <a:gd name="T25" fmla="*/ 813 h 1154"/>
                    <a:gd name="T26" fmla="*/ 118 w 159"/>
                    <a:gd name="T27" fmla="*/ 630 h 1154"/>
                    <a:gd name="T28" fmla="*/ 118 w 159"/>
                    <a:gd name="T29" fmla="*/ 459 h 1154"/>
                    <a:gd name="T30" fmla="*/ 95 w 159"/>
                    <a:gd name="T31" fmla="*/ 289 h 1154"/>
                    <a:gd name="T32" fmla="*/ 49 w 159"/>
                    <a:gd name="T33" fmla="*/ 163 h 1154"/>
                    <a:gd name="T34" fmla="*/ 0 w 159"/>
                    <a:gd name="T35" fmla="*/ 102 h 1154"/>
                    <a:gd name="T36" fmla="*/ 3 w 159"/>
                    <a:gd name="T37" fmla="*/ 4 h 115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59"/>
                    <a:gd name="T58" fmla="*/ 0 h 1154"/>
                    <a:gd name="T59" fmla="*/ 159 w 159"/>
                    <a:gd name="T60" fmla="*/ 1154 h 115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59" h="1154">
                      <a:moveTo>
                        <a:pt x="3" y="4"/>
                      </a:moveTo>
                      <a:lnTo>
                        <a:pt x="68" y="0"/>
                      </a:lnTo>
                      <a:lnTo>
                        <a:pt x="113" y="91"/>
                      </a:lnTo>
                      <a:lnTo>
                        <a:pt x="159" y="342"/>
                      </a:lnTo>
                      <a:lnTo>
                        <a:pt x="159" y="630"/>
                      </a:lnTo>
                      <a:lnTo>
                        <a:pt x="137" y="877"/>
                      </a:lnTo>
                      <a:lnTo>
                        <a:pt x="159" y="961"/>
                      </a:lnTo>
                      <a:lnTo>
                        <a:pt x="159" y="1074"/>
                      </a:lnTo>
                      <a:lnTo>
                        <a:pt x="137" y="1154"/>
                      </a:lnTo>
                      <a:lnTo>
                        <a:pt x="107" y="1082"/>
                      </a:lnTo>
                      <a:lnTo>
                        <a:pt x="91" y="972"/>
                      </a:lnTo>
                      <a:lnTo>
                        <a:pt x="57" y="888"/>
                      </a:lnTo>
                      <a:lnTo>
                        <a:pt x="95" y="813"/>
                      </a:lnTo>
                      <a:lnTo>
                        <a:pt x="118" y="630"/>
                      </a:lnTo>
                      <a:lnTo>
                        <a:pt x="118" y="459"/>
                      </a:lnTo>
                      <a:lnTo>
                        <a:pt x="95" y="289"/>
                      </a:lnTo>
                      <a:lnTo>
                        <a:pt x="49" y="163"/>
                      </a:lnTo>
                      <a:lnTo>
                        <a:pt x="0" y="102"/>
                      </a:lnTo>
                      <a:lnTo>
                        <a:pt x="3" y="4"/>
                      </a:lnTo>
                      <a:close/>
                    </a:path>
                  </a:pathLst>
                </a:custGeom>
                <a:gradFill rotWithShape="0">
                  <a:gsLst>
                    <a:gs pos="0">
                      <a:srgbClr val="5E0000"/>
                    </a:gs>
                    <a:gs pos="50000">
                      <a:srgbClr val="CC0000"/>
                    </a:gs>
                    <a:gs pos="100000">
                      <a:srgbClr val="5E0000"/>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solidFill>
                      <a:srgbClr val="1C1C1C"/>
                    </a:solidFill>
                    <a:cs typeface="2  Nazanin" pitchFamily="2" charset="-78"/>
                  </a:endParaRPr>
                </a:p>
              </p:txBody>
            </p:sp>
            <p:sp>
              <p:nvSpPr>
                <p:cNvPr id="50205" name="Freeform 87"/>
                <p:cNvSpPr>
                  <a:spLocks/>
                </p:cNvSpPr>
                <p:nvPr/>
              </p:nvSpPr>
              <p:spPr bwMode="auto">
                <a:xfrm>
                  <a:off x="2595" y="2362"/>
                  <a:ext cx="119" cy="461"/>
                </a:xfrm>
                <a:custGeom>
                  <a:avLst/>
                  <a:gdLst>
                    <a:gd name="T0" fmla="*/ 34 w 358"/>
                    <a:gd name="T1" fmla="*/ 0 h 1383"/>
                    <a:gd name="T2" fmla="*/ 76 w 358"/>
                    <a:gd name="T3" fmla="*/ 57 h 1383"/>
                    <a:gd name="T4" fmla="*/ 93 w 358"/>
                    <a:gd name="T5" fmla="*/ 116 h 1383"/>
                    <a:gd name="T6" fmla="*/ 110 w 358"/>
                    <a:gd name="T7" fmla="*/ 317 h 1383"/>
                    <a:gd name="T8" fmla="*/ 118 w 358"/>
                    <a:gd name="T9" fmla="*/ 451 h 1383"/>
                    <a:gd name="T10" fmla="*/ 118 w 358"/>
                    <a:gd name="T11" fmla="*/ 681 h 1383"/>
                    <a:gd name="T12" fmla="*/ 115 w 358"/>
                    <a:gd name="T13" fmla="*/ 898 h 1383"/>
                    <a:gd name="T14" fmla="*/ 98 w 358"/>
                    <a:gd name="T15" fmla="*/ 1071 h 1383"/>
                    <a:gd name="T16" fmla="*/ 85 w 358"/>
                    <a:gd name="T17" fmla="*/ 1124 h 1383"/>
                    <a:gd name="T18" fmla="*/ 173 w 358"/>
                    <a:gd name="T19" fmla="*/ 1153 h 1383"/>
                    <a:gd name="T20" fmla="*/ 247 w 358"/>
                    <a:gd name="T21" fmla="*/ 1186 h 1383"/>
                    <a:gd name="T22" fmla="*/ 347 w 358"/>
                    <a:gd name="T23" fmla="*/ 1258 h 1383"/>
                    <a:gd name="T24" fmla="*/ 358 w 358"/>
                    <a:gd name="T25" fmla="*/ 1286 h 1383"/>
                    <a:gd name="T26" fmla="*/ 349 w 358"/>
                    <a:gd name="T27" fmla="*/ 1340 h 1383"/>
                    <a:gd name="T28" fmla="*/ 300 w 358"/>
                    <a:gd name="T29" fmla="*/ 1383 h 1383"/>
                    <a:gd name="T30" fmla="*/ 280 w 358"/>
                    <a:gd name="T31" fmla="*/ 1359 h 1383"/>
                    <a:gd name="T32" fmla="*/ 264 w 358"/>
                    <a:gd name="T33" fmla="*/ 1301 h 1383"/>
                    <a:gd name="T34" fmla="*/ 216 w 358"/>
                    <a:gd name="T35" fmla="*/ 1254 h 1383"/>
                    <a:gd name="T36" fmla="*/ 134 w 358"/>
                    <a:gd name="T37" fmla="*/ 1200 h 1383"/>
                    <a:gd name="T38" fmla="*/ 82 w 358"/>
                    <a:gd name="T39" fmla="*/ 1186 h 1383"/>
                    <a:gd name="T40" fmla="*/ 19 w 358"/>
                    <a:gd name="T41" fmla="*/ 1186 h 1383"/>
                    <a:gd name="T42" fmla="*/ 19 w 358"/>
                    <a:gd name="T43" fmla="*/ 1143 h 1383"/>
                    <a:gd name="T44" fmla="*/ 49 w 358"/>
                    <a:gd name="T45" fmla="*/ 1094 h 1383"/>
                    <a:gd name="T46" fmla="*/ 76 w 358"/>
                    <a:gd name="T47" fmla="*/ 941 h 1383"/>
                    <a:gd name="T48" fmla="*/ 85 w 358"/>
                    <a:gd name="T49" fmla="*/ 778 h 1383"/>
                    <a:gd name="T50" fmla="*/ 82 w 358"/>
                    <a:gd name="T51" fmla="*/ 634 h 1383"/>
                    <a:gd name="T52" fmla="*/ 76 w 358"/>
                    <a:gd name="T53" fmla="*/ 451 h 1383"/>
                    <a:gd name="T54" fmla="*/ 59 w 358"/>
                    <a:gd name="T55" fmla="*/ 293 h 1383"/>
                    <a:gd name="T56" fmla="*/ 24 w 358"/>
                    <a:gd name="T57" fmla="*/ 177 h 1383"/>
                    <a:gd name="T58" fmla="*/ 0 w 358"/>
                    <a:gd name="T59" fmla="*/ 72 h 1383"/>
                    <a:gd name="T60" fmla="*/ 7 w 358"/>
                    <a:gd name="T61" fmla="*/ 34 h 1383"/>
                    <a:gd name="T62" fmla="*/ 34 w 358"/>
                    <a:gd name="T63" fmla="*/ 0 h 138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58"/>
                    <a:gd name="T97" fmla="*/ 0 h 1383"/>
                    <a:gd name="T98" fmla="*/ 358 w 358"/>
                    <a:gd name="T99" fmla="*/ 1383 h 138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58" h="1383">
                      <a:moveTo>
                        <a:pt x="34" y="0"/>
                      </a:moveTo>
                      <a:lnTo>
                        <a:pt x="76" y="57"/>
                      </a:lnTo>
                      <a:lnTo>
                        <a:pt x="93" y="116"/>
                      </a:lnTo>
                      <a:lnTo>
                        <a:pt x="110" y="317"/>
                      </a:lnTo>
                      <a:lnTo>
                        <a:pt x="118" y="451"/>
                      </a:lnTo>
                      <a:lnTo>
                        <a:pt x="118" y="681"/>
                      </a:lnTo>
                      <a:lnTo>
                        <a:pt x="115" y="898"/>
                      </a:lnTo>
                      <a:lnTo>
                        <a:pt x="98" y="1071"/>
                      </a:lnTo>
                      <a:lnTo>
                        <a:pt x="85" y="1124"/>
                      </a:lnTo>
                      <a:lnTo>
                        <a:pt x="173" y="1153"/>
                      </a:lnTo>
                      <a:lnTo>
                        <a:pt x="247" y="1186"/>
                      </a:lnTo>
                      <a:lnTo>
                        <a:pt x="347" y="1258"/>
                      </a:lnTo>
                      <a:lnTo>
                        <a:pt x="358" y="1286"/>
                      </a:lnTo>
                      <a:lnTo>
                        <a:pt x="349" y="1340"/>
                      </a:lnTo>
                      <a:lnTo>
                        <a:pt x="300" y="1383"/>
                      </a:lnTo>
                      <a:lnTo>
                        <a:pt x="280" y="1359"/>
                      </a:lnTo>
                      <a:lnTo>
                        <a:pt x="264" y="1301"/>
                      </a:lnTo>
                      <a:lnTo>
                        <a:pt x="216" y="1254"/>
                      </a:lnTo>
                      <a:lnTo>
                        <a:pt x="134" y="1200"/>
                      </a:lnTo>
                      <a:lnTo>
                        <a:pt x="82" y="1186"/>
                      </a:lnTo>
                      <a:lnTo>
                        <a:pt x="19" y="1186"/>
                      </a:lnTo>
                      <a:lnTo>
                        <a:pt x="19" y="1143"/>
                      </a:lnTo>
                      <a:lnTo>
                        <a:pt x="49" y="1094"/>
                      </a:lnTo>
                      <a:lnTo>
                        <a:pt x="76" y="941"/>
                      </a:lnTo>
                      <a:lnTo>
                        <a:pt x="85" y="778"/>
                      </a:lnTo>
                      <a:lnTo>
                        <a:pt x="82" y="634"/>
                      </a:lnTo>
                      <a:lnTo>
                        <a:pt x="76" y="451"/>
                      </a:lnTo>
                      <a:lnTo>
                        <a:pt x="59" y="293"/>
                      </a:lnTo>
                      <a:lnTo>
                        <a:pt x="24" y="177"/>
                      </a:lnTo>
                      <a:lnTo>
                        <a:pt x="0" y="72"/>
                      </a:lnTo>
                      <a:lnTo>
                        <a:pt x="7" y="34"/>
                      </a:lnTo>
                      <a:lnTo>
                        <a:pt x="34" y="0"/>
                      </a:lnTo>
                      <a:close/>
                    </a:path>
                  </a:pathLst>
                </a:custGeom>
                <a:gradFill rotWithShape="0">
                  <a:gsLst>
                    <a:gs pos="0">
                      <a:srgbClr val="5E0000"/>
                    </a:gs>
                    <a:gs pos="50000">
                      <a:srgbClr val="CC0000"/>
                    </a:gs>
                    <a:gs pos="100000">
                      <a:srgbClr val="5E0000"/>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solidFill>
                      <a:srgbClr val="1C1C1C"/>
                    </a:solidFill>
                    <a:cs typeface="2  Nazanin" pitchFamily="2" charset="-78"/>
                  </a:endParaRPr>
                </a:p>
              </p:txBody>
            </p:sp>
            <p:sp>
              <p:nvSpPr>
                <p:cNvPr id="50206" name="Freeform 88"/>
                <p:cNvSpPr>
                  <a:spLocks/>
                </p:cNvSpPr>
                <p:nvPr/>
              </p:nvSpPr>
              <p:spPr bwMode="auto">
                <a:xfrm>
                  <a:off x="2674" y="2362"/>
                  <a:ext cx="110" cy="416"/>
                </a:xfrm>
                <a:custGeom>
                  <a:avLst/>
                  <a:gdLst>
                    <a:gd name="T0" fmla="*/ 0 w 330"/>
                    <a:gd name="T1" fmla="*/ 99 h 1247"/>
                    <a:gd name="T2" fmla="*/ 0 w 330"/>
                    <a:gd name="T3" fmla="*/ 19 h 1247"/>
                    <a:gd name="T4" fmla="*/ 33 w 330"/>
                    <a:gd name="T5" fmla="*/ 0 h 1247"/>
                    <a:gd name="T6" fmla="*/ 86 w 330"/>
                    <a:gd name="T7" fmla="*/ 0 h 1247"/>
                    <a:gd name="T8" fmla="*/ 124 w 330"/>
                    <a:gd name="T9" fmla="*/ 46 h 1247"/>
                    <a:gd name="T10" fmla="*/ 132 w 330"/>
                    <a:gd name="T11" fmla="*/ 88 h 1247"/>
                    <a:gd name="T12" fmla="*/ 124 w 330"/>
                    <a:gd name="T13" fmla="*/ 179 h 1247"/>
                    <a:gd name="T14" fmla="*/ 99 w 330"/>
                    <a:gd name="T15" fmla="*/ 292 h 1247"/>
                    <a:gd name="T16" fmla="*/ 86 w 330"/>
                    <a:gd name="T17" fmla="*/ 467 h 1247"/>
                    <a:gd name="T18" fmla="*/ 80 w 330"/>
                    <a:gd name="T19" fmla="*/ 581 h 1247"/>
                    <a:gd name="T20" fmla="*/ 80 w 330"/>
                    <a:gd name="T21" fmla="*/ 600 h 1247"/>
                    <a:gd name="T22" fmla="*/ 91 w 330"/>
                    <a:gd name="T23" fmla="*/ 759 h 1247"/>
                    <a:gd name="T24" fmla="*/ 110 w 330"/>
                    <a:gd name="T25" fmla="*/ 850 h 1247"/>
                    <a:gd name="T26" fmla="*/ 124 w 330"/>
                    <a:gd name="T27" fmla="*/ 922 h 1247"/>
                    <a:gd name="T28" fmla="*/ 121 w 330"/>
                    <a:gd name="T29" fmla="*/ 952 h 1247"/>
                    <a:gd name="T30" fmla="*/ 171 w 330"/>
                    <a:gd name="T31" fmla="*/ 1035 h 1247"/>
                    <a:gd name="T32" fmla="*/ 223 w 330"/>
                    <a:gd name="T33" fmla="*/ 1088 h 1247"/>
                    <a:gd name="T34" fmla="*/ 281 w 330"/>
                    <a:gd name="T35" fmla="*/ 1137 h 1247"/>
                    <a:gd name="T36" fmla="*/ 330 w 330"/>
                    <a:gd name="T37" fmla="*/ 1161 h 1247"/>
                    <a:gd name="T38" fmla="*/ 330 w 330"/>
                    <a:gd name="T39" fmla="*/ 1202 h 1247"/>
                    <a:gd name="T40" fmla="*/ 303 w 330"/>
                    <a:gd name="T41" fmla="*/ 1236 h 1247"/>
                    <a:gd name="T42" fmla="*/ 239 w 330"/>
                    <a:gd name="T43" fmla="*/ 1247 h 1247"/>
                    <a:gd name="T44" fmla="*/ 193 w 330"/>
                    <a:gd name="T45" fmla="*/ 1225 h 1247"/>
                    <a:gd name="T46" fmla="*/ 193 w 330"/>
                    <a:gd name="T47" fmla="*/ 1194 h 1247"/>
                    <a:gd name="T48" fmla="*/ 155 w 330"/>
                    <a:gd name="T49" fmla="*/ 1088 h 1247"/>
                    <a:gd name="T50" fmla="*/ 91 w 330"/>
                    <a:gd name="T51" fmla="*/ 1032 h 1247"/>
                    <a:gd name="T52" fmla="*/ 45 w 330"/>
                    <a:gd name="T53" fmla="*/ 974 h 1247"/>
                    <a:gd name="T54" fmla="*/ 11 w 330"/>
                    <a:gd name="T55" fmla="*/ 944 h 1247"/>
                    <a:gd name="T56" fmla="*/ 22 w 330"/>
                    <a:gd name="T57" fmla="*/ 906 h 1247"/>
                    <a:gd name="T58" fmla="*/ 41 w 330"/>
                    <a:gd name="T59" fmla="*/ 804 h 1247"/>
                    <a:gd name="T60" fmla="*/ 41 w 330"/>
                    <a:gd name="T61" fmla="*/ 611 h 1247"/>
                    <a:gd name="T62" fmla="*/ 33 w 330"/>
                    <a:gd name="T63" fmla="*/ 474 h 1247"/>
                    <a:gd name="T64" fmla="*/ 33 w 330"/>
                    <a:gd name="T65" fmla="*/ 338 h 1247"/>
                    <a:gd name="T66" fmla="*/ 30 w 330"/>
                    <a:gd name="T67" fmla="*/ 190 h 1247"/>
                    <a:gd name="T68" fmla="*/ 0 w 330"/>
                    <a:gd name="T69" fmla="*/ 99 h 124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30"/>
                    <a:gd name="T106" fmla="*/ 0 h 1247"/>
                    <a:gd name="T107" fmla="*/ 330 w 330"/>
                    <a:gd name="T108" fmla="*/ 1247 h 124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30" h="1247">
                      <a:moveTo>
                        <a:pt x="0" y="99"/>
                      </a:moveTo>
                      <a:lnTo>
                        <a:pt x="0" y="19"/>
                      </a:lnTo>
                      <a:lnTo>
                        <a:pt x="33" y="0"/>
                      </a:lnTo>
                      <a:lnTo>
                        <a:pt x="86" y="0"/>
                      </a:lnTo>
                      <a:lnTo>
                        <a:pt x="124" y="46"/>
                      </a:lnTo>
                      <a:lnTo>
                        <a:pt x="132" y="88"/>
                      </a:lnTo>
                      <a:lnTo>
                        <a:pt x="124" y="179"/>
                      </a:lnTo>
                      <a:lnTo>
                        <a:pt x="99" y="292"/>
                      </a:lnTo>
                      <a:lnTo>
                        <a:pt x="86" y="467"/>
                      </a:lnTo>
                      <a:lnTo>
                        <a:pt x="80" y="581"/>
                      </a:lnTo>
                      <a:lnTo>
                        <a:pt x="80" y="600"/>
                      </a:lnTo>
                      <a:lnTo>
                        <a:pt x="91" y="759"/>
                      </a:lnTo>
                      <a:lnTo>
                        <a:pt x="110" y="850"/>
                      </a:lnTo>
                      <a:lnTo>
                        <a:pt x="124" y="922"/>
                      </a:lnTo>
                      <a:lnTo>
                        <a:pt x="121" y="952"/>
                      </a:lnTo>
                      <a:lnTo>
                        <a:pt x="171" y="1035"/>
                      </a:lnTo>
                      <a:lnTo>
                        <a:pt x="223" y="1088"/>
                      </a:lnTo>
                      <a:lnTo>
                        <a:pt x="281" y="1137"/>
                      </a:lnTo>
                      <a:lnTo>
                        <a:pt x="330" y="1161"/>
                      </a:lnTo>
                      <a:lnTo>
                        <a:pt x="330" y="1202"/>
                      </a:lnTo>
                      <a:lnTo>
                        <a:pt x="303" y="1236"/>
                      </a:lnTo>
                      <a:lnTo>
                        <a:pt x="239" y="1247"/>
                      </a:lnTo>
                      <a:lnTo>
                        <a:pt x="193" y="1225"/>
                      </a:lnTo>
                      <a:lnTo>
                        <a:pt x="193" y="1194"/>
                      </a:lnTo>
                      <a:lnTo>
                        <a:pt x="155" y="1088"/>
                      </a:lnTo>
                      <a:lnTo>
                        <a:pt x="91" y="1032"/>
                      </a:lnTo>
                      <a:lnTo>
                        <a:pt x="45" y="974"/>
                      </a:lnTo>
                      <a:lnTo>
                        <a:pt x="11" y="944"/>
                      </a:lnTo>
                      <a:lnTo>
                        <a:pt x="22" y="906"/>
                      </a:lnTo>
                      <a:lnTo>
                        <a:pt x="41" y="804"/>
                      </a:lnTo>
                      <a:lnTo>
                        <a:pt x="41" y="611"/>
                      </a:lnTo>
                      <a:lnTo>
                        <a:pt x="33" y="474"/>
                      </a:lnTo>
                      <a:lnTo>
                        <a:pt x="33" y="338"/>
                      </a:lnTo>
                      <a:lnTo>
                        <a:pt x="30" y="190"/>
                      </a:lnTo>
                      <a:lnTo>
                        <a:pt x="0" y="99"/>
                      </a:lnTo>
                      <a:close/>
                    </a:path>
                  </a:pathLst>
                </a:custGeom>
                <a:gradFill rotWithShape="0">
                  <a:gsLst>
                    <a:gs pos="0">
                      <a:srgbClr val="5E0000"/>
                    </a:gs>
                    <a:gs pos="50000">
                      <a:srgbClr val="CC0000"/>
                    </a:gs>
                    <a:gs pos="100000">
                      <a:srgbClr val="5E0000"/>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solidFill>
                      <a:srgbClr val="1C1C1C"/>
                    </a:solidFill>
                    <a:cs typeface="2  Nazanin" pitchFamily="2" charset="-78"/>
                  </a:endParaRPr>
                </a:p>
              </p:txBody>
            </p:sp>
          </p:grpSp>
          <p:grpSp>
            <p:nvGrpSpPr>
              <p:cNvPr id="50177" name="Group 187"/>
              <p:cNvGrpSpPr>
                <a:grpSpLocks/>
              </p:cNvGrpSpPr>
              <p:nvPr/>
            </p:nvGrpSpPr>
            <p:grpSpPr bwMode="auto">
              <a:xfrm>
                <a:off x="1824" y="2016"/>
                <a:ext cx="192" cy="768"/>
                <a:chOff x="2538" y="1879"/>
                <a:chExt cx="246" cy="944"/>
              </a:xfrm>
            </p:grpSpPr>
            <p:sp>
              <p:nvSpPr>
                <p:cNvPr id="50195" name="Freeform 188"/>
                <p:cNvSpPr>
                  <a:spLocks/>
                </p:cNvSpPr>
                <p:nvPr/>
              </p:nvSpPr>
              <p:spPr bwMode="auto">
                <a:xfrm>
                  <a:off x="2611" y="1879"/>
                  <a:ext cx="159" cy="204"/>
                </a:xfrm>
                <a:custGeom>
                  <a:avLst/>
                  <a:gdLst>
                    <a:gd name="T0" fmla="*/ 0 w 477"/>
                    <a:gd name="T1" fmla="*/ 258 h 613"/>
                    <a:gd name="T2" fmla="*/ 35 w 477"/>
                    <a:gd name="T3" fmla="*/ 133 h 613"/>
                    <a:gd name="T4" fmla="*/ 80 w 477"/>
                    <a:gd name="T5" fmla="*/ 69 h 613"/>
                    <a:gd name="T6" fmla="*/ 137 w 477"/>
                    <a:gd name="T7" fmla="*/ 23 h 613"/>
                    <a:gd name="T8" fmla="*/ 194 w 477"/>
                    <a:gd name="T9" fmla="*/ 0 h 613"/>
                    <a:gd name="T10" fmla="*/ 270 w 477"/>
                    <a:gd name="T11" fmla="*/ 7 h 613"/>
                    <a:gd name="T12" fmla="*/ 319 w 477"/>
                    <a:gd name="T13" fmla="*/ 57 h 613"/>
                    <a:gd name="T14" fmla="*/ 364 w 477"/>
                    <a:gd name="T15" fmla="*/ 148 h 613"/>
                    <a:gd name="T16" fmla="*/ 383 w 477"/>
                    <a:gd name="T17" fmla="*/ 270 h 613"/>
                    <a:gd name="T18" fmla="*/ 383 w 477"/>
                    <a:gd name="T19" fmla="*/ 408 h 613"/>
                    <a:gd name="T20" fmla="*/ 474 w 477"/>
                    <a:gd name="T21" fmla="*/ 502 h 613"/>
                    <a:gd name="T22" fmla="*/ 477 w 477"/>
                    <a:gd name="T23" fmla="*/ 545 h 613"/>
                    <a:gd name="T24" fmla="*/ 463 w 477"/>
                    <a:gd name="T25" fmla="*/ 548 h 613"/>
                    <a:gd name="T26" fmla="*/ 375 w 477"/>
                    <a:gd name="T27" fmla="*/ 464 h 613"/>
                    <a:gd name="T28" fmla="*/ 349 w 477"/>
                    <a:gd name="T29" fmla="*/ 525 h 613"/>
                    <a:gd name="T30" fmla="*/ 296 w 477"/>
                    <a:gd name="T31" fmla="*/ 578 h 613"/>
                    <a:gd name="T32" fmla="*/ 247 w 477"/>
                    <a:gd name="T33" fmla="*/ 605 h 613"/>
                    <a:gd name="T34" fmla="*/ 167 w 477"/>
                    <a:gd name="T35" fmla="*/ 613 h 613"/>
                    <a:gd name="T36" fmla="*/ 65 w 477"/>
                    <a:gd name="T37" fmla="*/ 570 h 613"/>
                    <a:gd name="T38" fmla="*/ 19 w 477"/>
                    <a:gd name="T39" fmla="*/ 479 h 613"/>
                    <a:gd name="T40" fmla="*/ 0 w 477"/>
                    <a:gd name="T41" fmla="*/ 389 h 613"/>
                    <a:gd name="T42" fmla="*/ 0 w 477"/>
                    <a:gd name="T43" fmla="*/ 258 h 61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77"/>
                    <a:gd name="T67" fmla="*/ 0 h 613"/>
                    <a:gd name="T68" fmla="*/ 477 w 477"/>
                    <a:gd name="T69" fmla="*/ 613 h 61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77" h="613">
                      <a:moveTo>
                        <a:pt x="0" y="258"/>
                      </a:moveTo>
                      <a:lnTo>
                        <a:pt x="35" y="133"/>
                      </a:lnTo>
                      <a:lnTo>
                        <a:pt x="80" y="69"/>
                      </a:lnTo>
                      <a:lnTo>
                        <a:pt x="137" y="23"/>
                      </a:lnTo>
                      <a:lnTo>
                        <a:pt x="194" y="0"/>
                      </a:lnTo>
                      <a:lnTo>
                        <a:pt x="270" y="7"/>
                      </a:lnTo>
                      <a:lnTo>
                        <a:pt x="319" y="57"/>
                      </a:lnTo>
                      <a:lnTo>
                        <a:pt x="364" y="148"/>
                      </a:lnTo>
                      <a:lnTo>
                        <a:pt x="383" y="270"/>
                      </a:lnTo>
                      <a:lnTo>
                        <a:pt x="383" y="408"/>
                      </a:lnTo>
                      <a:lnTo>
                        <a:pt x="474" y="502"/>
                      </a:lnTo>
                      <a:lnTo>
                        <a:pt x="477" y="545"/>
                      </a:lnTo>
                      <a:lnTo>
                        <a:pt x="463" y="548"/>
                      </a:lnTo>
                      <a:lnTo>
                        <a:pt x="375" y="464"/>
                      </a:lnTo>
                      <a:lnTo>
                        <a:pt x="349" y="525"/>
                      </a:lnTo>
                      <a:lnTo>
                        <a:pt x="296" y="578"/>
                      </a:lnTo>
                      <a:lnTo>
                        <a:pt x="247" y="605"/>
                      </a:lnTo>
                      <a:lnTo>
                        <a:pt x="167" y="613"/>
                      </a:lnTo>
                      <a:lnTo>
                        <a:pt x="65" y="570"/>
                      </a:lnTo>
                      <a:lnTo>
                        <a:pt x="19" y="479"/>
                      </a:lnTo>
                      <a:lnTo>
                        <a:pt x="0" y="389"/>
                      </a:lnTo>
                      <a:lnTo>
                        <a:pt x="0" y="258"/>
                      </a:lnTo>
                      <a:close/>
                    </a:path>
                  </a:pathLst>
                </a:custGeom>
                <a:gradFill rotWithShape="0">
                  <a:gsLst>
                    <a:gs pos="0">
                      <a:srgbClr val="000000"/>
                    </a:gs>
                    <a:gs pos="50000">
                      <a:srgbClr val="000000"/>
                    </a:gs>
                    <a:gs pos="100000">
                      <a:srgbClr val="000000"/>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solidFill>
                      <a:srgbClr val="1C1C1C"/>
                    </a:solidFill>
                    <a:cs typeface="2  Nazanin" pitchFamily="2" charset="-78"/>
                  </a:endParaRPr>
                </a:p>
              </p:txBody>
            </p:sp>
            <p:sp>
              <p:nvSpPr>
                <p:cNvPr id="50196" name="Freeform 189"/>
                <p:cNvSpPr>
                  <a:spLocks/>
                </p:cNvSpPr>
                <p:nvPr/>
              </p:nvSpPr>
              <p:spPr bwMode="auto">
                <a:xfrm>
                  <a:off x="2594" y="2098"/>
                  <a:ext cx="142" cy="329"/>
                </a:xfrm>
                <a:custGeom>
                  <a:avLst/>
                  <a:gdLst>
                    <a:gd name="T0" fmla="*/ 62 w 426"/>
                    <a:gd name="T1" fmla="*/ 64 h 987"/>
                    <a:gd name="T2" fmla="*/ 115 w 426"/>
                    <a:gd name="T3" fmla="*/ 22 h 987"/>
                    <a:gd name="T4" fmla="*/ 176 w 426"/>
                    <a:gd name="T5" fmla="*/ 7 h 987"/>
                    <a:gd name="T6" fmla="*/ 233 w 426"/>
                    <a:gd name="T7" fmla="*/ 0 h 987"/>
                    <a:gd name="T8" fmla="*/ 309 w 426"/>
                    <a:gd name="T9" fmla="*/ 11 h 987"/>
                    <a:gd name="T10" fmla="*/ 393 w 426"/>
                    <a:gd name="T11" fmla="*/ 64 h 987"/>
                    <a:gd name="T12" fmla="*/ 426 w 426"/>
                    <a:gd name="T13" fmla="*/ 158 h 987"/>
                    <a:gd name="T14" fmla="*/ 426 w 426"/>
                    <a:gd name="T15" fmla="*/ 303 h 987"/>
                    <a:gd name="T16" fmla="*/ 423 w 426"/>
                    <a:gd name="T17" fmla="*/ 440 h 987"/>
                    <a:gd name="T18" fmla="*/ 381 w 426"/>
                    <a:gd name="T19" fmla="*/ 649 h 987"/>
                    <a:gd name="T20" fmla="*/ 346 w 426"/>
                    <a:gd name="T21" fmla="*/ 819 h 987"/>
                    <a:gd name="T22" fmla="*/ 309 w 426"/>
                    <a:gd name="T23" fmla="*/ 929 h 987"/>
                    <a:gd name="T24" fmla="*/ 230 w 426"/>
                    <a:gd name="T25" fmla="*/ 987 h 987"/>
                    <a:gd name="T26" fmla="*/ 115 w 426"/>
                    <a:gd name="T27" fmla="*/ 974 h 987"/>
                    <a:gd name="T28" fmla="*/ 58 w 426"/>
                    <a:gd name="T29" fmla="*/ 888 h 987"/>
                    <a:gd name="T30" fmla="*/ 24 w 426"/>
                    <a:gd name="T31" fmla="*/ 759 h 987"/>
                    <a:gd name="T32" fmla="*/ 5 w 426"/>
                    <a:gd name="T33" fmla="*/ 614 h 987"/>
                    <a:gd name="T34" fmla="*/ 0 w 426"/>
                    <a:gd name="T35" fmla="*/ 397 h 987"/>
                    <a:gd name="T36" fmla="*/ 16 w 426"/>
                    <a:gd name="T37" fmla="*/ 246 h 987"/>
                    <a:gd name="T38" fmla="*/ 39 w 426"/>
                    <a:gd name="T39" fmla="*/ 110 h 987"/>
                    <a:gd name="T40" fmla="*/ 62 w 426"/>
                    <a:gd name="T41" fmla="*/ 64 h 98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26"/>
                    <a:gd name="T64" fmla="*/ 0 h 987"/>
                    <a:gd name="T65" fmla="*/ 426 w 426"/>
                    <a:gd name="T66" fmla="*/ 987 h 98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26" h="987">
                      <a:moveTo>
                        <a:pt x="62" y="64"/>
                      </a:moveTo>
                      <a:lnTo>
                        <a:pt x="115" y="22"/>
                      </a:lnTo>
                      <a:lnTo>
                        <a:pt x="176" y="7"/>
                      </a:lnTo>
                      <a:lnTo>
                        <a:pt x="233" y="0"/>
                      </a:lnTo>
                      <a:lnTo>
                        <a:pt x="309" y="11"/>
                      </a:lnTo>
                      <a:lnTo>
                        <a:pt x="393" y="64"/>
                      </a:lnTo>
                      <a:lnTo>
                        <a:pt x="426" y="158"/>
                      </a:lnTo>
                      <a:lnTo>
                        <a:pt x="426" y="303"/>
                      </a:lnTo>
                      <a:lnTo>
                        <a:pt x="423" y="440"/>
                      </a:lnTo>
                      <a:lnTo>
                        <a:pt x="381" y="649"/>
                      </a:lnTo>
                      <a:lnTo>
                        <a:pt x="346" y="819"/>
                      </a:lnTo>
                      <a:lnTo>
                        <a:pt x="309" y="929"/>
                      </a:lnTo>
                      <a:lnTo>
                        <a:pt x="230" y="987"/>
                      </a:lnTo>
                      <a:lnTo>
                        <a:pt x="115" y="974"/>
                      </a:lnTo>
                      <a:lnTo>
                        <a:pt x="58" y="888"/>
                      </a:lnTo>
                      <a:lnTo>
                        <a:pt x="24" y="759"/>
                      </a:lnTo>
                      <a:lnTo>
                        <a:pt x="5" y="614"/>
                      </a:lnTo>
                      <a:lnTo>
                        <a:pt x="0" y="397"/>
                      </a:lnTo>
                      <a:lnTo>
                        <a:pt x="16" y="246"/>
                      </a:lnTo>
                      <a:lnTo>
                        <a:pt x="39" y="110"/>
                      </a:lnTo>
                      <a:lnTo>
                        <a:pt x="62" y="64"/>
                      </a:lnTo>
                      <a:close/>
                    </a:path>
                  </a:pathLst>
                </a:custGeom>
                <a:gradFill rotWithShape="0">
                  <a:gsLst>
                    <a:gs pos="0">
                      <a:srgbClr val="000000"/>
                    </a:gs>
                    <a:gs pos="50000">
                      <a:srgbClr val="000000"/>
                    </a:gs>
                    <a:gs pos="100000">
                      <a:srgbClr val="000000"/>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solidFill>
                      <a:srgbClr val="1C1C1C"/>
                    </a:solidFill>
                    <a:cs typeface="2  Nazanin" pitchFamily="2" charset="-78"/>
                  </a:endParaRPr>
                </a:p>
              </p:txBody>
            </p:sp>
            <p:sp>
              <p:nvSpPr>
                <p:cNvPr id="50197" name="Freeform 190"/>
                <p:cNvSpPr>
                  <a:spLocks/>
                </p:cNvSpPr>
                <p:nvPr/>
              </p:nvSpPr>
              <p:spPr bwMode="auto">
                <a:xfrm>
                  <a:off x="2538" y="2098"/>
                  <a:ext cx="83" cy="405"/>
                </a:xfrm>
                <a:custGeom>
                  <a:avLst/>
                  <a:gdLst>
                    <a:gd name="T0" fmla="*/ 171 w 250"/>
                    <a:gd name="T1" fmla="*/ 8 h 1214"/>
                    <a:gd name="T2" fmla="*/ 231 w 250"/>
                    <a:gd name="T3" fmla="*/ 0 h 1214"/>
                    <a:gd name="T4" fmla="*/ 250 w 250"/>
                    <a:gd name="T5" fmla="*/ 54 h 1214"/>
                    <a:gd name="T6" fmla="*/ 219 w 250"/>
                    <a:gd name="T7" fmla="*/ 122 h 1214"/>
                    <a:gd name="T8" fmla="*/ 174 w 250"/>
                    <a:gd name="T9" fmla="*/ 159 h 1214"/>
                    <a:gd name="T10" fmla="*/ 136 w 250"/>
                    <a:gd name="T11" fmla="*/ 250 h 1214"/>
                    <a:gd name="T12" fmla="*/ 91 w 250"/>
                    <a:gd name="T13" fmla="*/ 373 h 1214"/>
                    <a:gd name="T14" fmla="*/ 72 w 250"/>
                    <a:gd name="T15" fmla="*/ 486 h 1214"/>
                    <a:gd name="T16" fmla="*/ 60 w 250"/>
                    <a:gd name="T17" fmla="*/ 679 h 1214"/>
                    <a:gd name="T18" fmla="*/ 72 w 250"/>
                    <a:gd name="T19" fmla="*/ 861 h 1214"/>
                    <a:gd name="T20" fmla="*/ 94 w 250"/>
                    <a:gd name="T21" fmla="*/ 945 h 1214"/>
                    <a:gd name="T22" fmla="*/ 78 w 250"/>
                    <a:gd name="T23" fmla="*/ 1036 h 1214"/>
                    <a:gd name="T24" fmla="*/ 60 w 250"/>
                    <a:gd name="T25" fmla="*/ 1104 h 1214"/>
                    <a:gd name="T26" fmla="*/ 67 w 250"/>
                    <a:gd name="T27" fmla="*/ 1214 h 1214"/>
                    <a:gd name="T28" fmla="*/ 37 w 250"/>
                    <a:gd name="T29" fmla="*/ 1206 h 1214"/>
                    <a:gd name="T30" fmla="*/ 11 w 250"/>
                    <a:gd name="T31" fmla="*/ 1116 h 1214"/>
                    <a:gd name="T32" fmla="*/ 0 w 250"/>
                    <a:gd name="T33" fmla="*/ 1036 h 1214"/>
                    <a:gd name="T34" fmla="*/ 33 w 250"/>
                    <a:gd name="T35" fmla="*/ 929 h 1214"/>
                    <a:gd name="T36" fmla="*/ 22 w 250"/>
                    <a:gd name="T37" fmla="*/ 830 h 1214"/>
                    <a:gd name="T38" fmla="*/ 11 w 250"/>
                    <a:gd name="T39" fmla="*/ 671 h 1214"/>
                    <a:gd name="T40" fmla="*/ 11 w 250"/>
                    <a:gd name="T41" fmla="*/ 478 h 1214"/>
                    <a:gd name="T42" fmla="*/ 33 w 250"/>
                    <a:gd name="T43" fmla="*/ 274 h 1214"/>
                    <a:gd name="T44" fmla="*/ 72 w 250"/>
                    <a:gd name="T45" fmla="*/ 122 h 1214"/>
                    <a:gd name="T46" fmla="*/ 113 w 250"/>
                    <a:gd name="T47" fmla="*/ 43 h 1214"/>
                    <a:gd name="T48" fmla="*/ 171 w 250"/>
                    <a:gd name="T49" fmla="*/ 8 h 121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50"/>
                    <a:gd name="T76" fmla="*/ 0 h 1214"/>
                    <a:gd name="T77" fmla="*/ 250 w 250"/>
                    <a:gd name="T78" fmla="*/ 1214 h 121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50" h="1214">
                      <a:moveTo>
                        <a:pt x="171" y="8"/>
                      </a:moveTo>
                      <a:lnTo>
                        <a:pt x="231" y="0"/>
                      </a:lnTo>
                      <a:lnTo>
                        <a:pt x="250" y="54"/>
                      </a:lnTo>
                      <a:lnTo>
                        <a:pt x="219" y="122"/>
                      </a:lnTo>
                      <a:lnTo>
                        <a:pt x="174" y="159"/>
                      </a:lnTo>
                      <a:lnTo>
                        <a:pt x="136" y="250"/>
                      </a:lnTo>
                      <a:lnTo>
                        <a:pt x="91" y="373"/>
                      </a:lnTo>
                      <a:lnTo>
                        <a:pt x="72" y="486"/>
                      </a:lnTo>
                      <a:lnTo>
                        <a:pt x="60" y="679"/>
                      </a:lnTo>
                      <a:lnTo>
                        <a:pt x="72" y="861"/>
                      </a:lnTo>
                      <a:lnTo>
                        <a:pt x="94" y="945"/>
                      </a:lnTo>
                      <a:lnTo>
                        <a:pt x="78" y="1036"/>
                      </a:lnTo>
                      <a:lnTo>
                        <a:pt x="60" y="1104"/>
                      </a:lnTo>
                      <a:lnTo>
                        <a:pt x="67" y="1214"/>
                      </a:lnTo>
                      <a:lnTo>
                        <a:pt x="37" y="1206"/>
                      </a:lnTo>
                      <a:lnTo>
                        <a:pt x="11" y="1116"/>
                      </a:lnTo>
                      <a:lnTo>
                        <a:pt x="0" y="1036"/>
                      </a:lnTo>
                      <a:lnTo>
                        <a:pt x="33" y="929"/>
                      </a:lnTo>
                      <a:lnTo>
                        <a:pt x="22" y="830"/>
                      </a:lnTo>
                      <a:lnTo>
                        <a:pt x="11" y="671"/>
                      </a:lnTo>
                      <a:lnTo>
                        <a:pt x="11" y="478"/>
                      </a:lnTo>
                      <a:lnTo>
                        <a:pt x="33" y="274"/>
                      </a:lnTo>
                      <a:lnTo>
                        <a:pt x="72" y="122"/>
                      </a:lnTo>
                      <a:lnTo>
                        <a:pt x="113" y="43"/>
                      </a:lnTo>
                      <a:lnTo>
                        <a:pt x="171" y="8"/>
                      </a:lnTo>
                      <a:close/>
                    </a:path>
                  </a:pathLst>
                </a:custGeom>
                <a:gradFill rotWithShape="0">
                  <a:gsLst>
                    <a:gs pos="0">
                      <a:srgbClr val="000000"/>
                    </a:gs>
                    <a:gs pos="50000">
                      <a:srgbClr val="000000"/>
                    </a:gs>
                    <a:gs pos="100000">
                      <a:srgbClr val="000000"/>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solidFill>
                      <a:srgbClr val="1C1C1C"/>
                    </a:solidFill>
                    <a:cs typeface="2  Nazanin" pitchFamily="2" charset="-78"/>
                  </a:endParaRPr>
                </a:p>
              </p:txBody>
            </p:sp>
            <p:sp>
              <p:nvSpPr>
                <p:cNvPr id="50198" name="Freeform 191"/>
                <p:cNvSpPr>
                  <a:spLocks/>
                </p:cNvSpPr>
                <p:nvPr/>
              </p:nvSpPr>
              <p:spPr bwMode="auto">
                <a:xfrm>
                  <a:off x="2720" y="2108"/>
                  <a:ext cx="53" cy="385"/>
                </a:xfrm>
                <a:custGeom>
                  <a:avLst/>
                  <a:gdLst>
                    <a:gd name="T0" fmla="*/ 3 w 159"/>
                    <a:gd name="T1" fmla="*/ 4 h 1154"/>
                    <a:gd name="T2" fmla="*/ 68 w 159"/>
                    <a:gd name="T3" fmla="*/ 0 h 1154"/>
                    <a:gd name="T4" fmla="*/ 113 w 159"/>
                    <a:gd name="T5" fmla="*/ 91 h 1154"/>
                    <a:gd name="T6" fmla="*/ 159 w 159"/>
                    <a:gd name="T7" fmla="*/ 342 h 1154"/>
                    <a:gd name="T8" fmla="*/ 159 w 159"/>
                    <a:gd name="T9" fmla="*/ 630 h 1154"/>
                    <a:gd name="T10" fmla="*/ 137 w 159"/>
                    <a:gd name="T11" fmla="*/ 877 h 1154"/>
                    <a:gd name="T12" fmla="*/ 159 w 159"/>
                    <a:gd name="T13" fmla="*/ 961 h 1154"/>
                    <a:gd name="T14" fmla="*/ 159 w 159"/>
                    <a:gd name="T15" fmla="*/ 1074 h 1154"/>
                    <a:gd name="T16" fmla="*/ 137 w 159"/>
                    <a:gd name="T17" fmla="*/ 1154 h 1154"/>
                    <a:gd name="T18" fmla="*/ 107 w 159"/>
                    <a:gd name="T19" fmla="*/ 1082 h 1154"/>
                    <a:gd name="T20" fmla="*/ 91 w 159"/>
                    <a:gd name="T21" fmla="*/ 972 h 1154"/>
                    <a:gd name="T22" fmla="*/ 57 w 159"/>
                    <a:gd name="T23" fmla="*/ 888 h 1154"/>
                    <a:gd name="T24" fmla="*/ 95 w 159"/>
                    <a:gd name="T25" fmla="*/ 813 h 1154"/>
                    <a:gd name="T26" fmla="*/ 118 w 159"/>
                    <a:gd name="T27" fmla="*/ 630 h 1154"/>
                    <a:gd name="T28" fmla="*/ 118 w 159"/>
                    <a:gd name="T29" fmla="*/ 459 h 1154"/>
                    <a:gd name="T30" fmla="*/ 95 w 159"/>
                    <a:gd name="T31" fmla="*/ 289 h 1154"/>
                    <a:gd name="T32" fmla="*/ 49 w 159"/>
                    <a:gd name="T33" fmla="*/ 163 h 1154"/>
                    <a:gd name="T34" fmla="*/ 0 w 159"/>
                    <a:gd name="T35" fmla="*/ 102 h 1154"/>
                    <a:gd name="T36" fmla="*/ 3 w 159"/>
                    <a:gd name="T37" fmla="*/ 4 h 115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59"/>
                    <a:gd name="T58" fmla="*/ 0 h 1154"/>
                    <a:gd name="T59" fmla="*/ 159 w 159"/>
                    <a:gd name="T60" fmla="*/ 1154 h 115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59" h="1154">
                      <a:moveTo>
                        <a:pt x="3" y="4"/>
                      </a:moveTo>
                      <a:lnTo>
                        <a:pt x="68" y="0"/>
                      </a:lnTo>
                      <a:lnTo>
                        <a:pt x="113" y="91"/>
                      </a:lnTo>
                      <a:lnTo>
                        <a:pt x="159" y="342"/>
                      </a:lnTo>
                      <a:lnTo>
                        <a:pt x="159" y="630"/>
                      </a:lnTo>
                      <a:lnTo>
                        <a:pt x="137" y="877"/>
                      </a:lnTo>
                      <a:lnTo>
                        <a:pt x="159" y="961"/>
                      </a:lnTo>
                      <a:lnTo>
                        <a:pt x="159" y="1074"/>
                      </a:lnTo>
                      <a:lnTo>
                        <a:pt x="137" y="1154"/>
                      </a:lnTo>
                      <a:lnTo>
                        <a:pt x="107" y="1082"/>
                      </a:lnTo>
                      <a:lnTo>
                        <a:pt x="91" y="972"/>
                      </a:lnTo>
                      <a:lnTo>
                        <a:pt x="57" y="888"/>
                      </a:lnTo>
                      <a:lnTo>
                        <a:pt x="95" y="813"/>
                      </a:lnTo>
                      <a:lnTo>
                        <a:pt x="118" y="630"/>
                      </a:lnTo>
                      <a:lnTo>
                        <a:pt x="118" y="459"/>
                      </a:lnTo>
                      <a:lnTo>
                        <a:pt x="95" y="289"/>
                      </a:lnTo>
                      <a:lnTo>
                        <a:pt x="49" y="163"/>
                      </a:lnTo>
                      <a:lnTo>
                        <a:pt x="0" y="102"/>
                      </a:lnTo>
                      <a:lnTo>
                        <a:pt x="3" y="4"/>
                      </a:lnTo>
                      <a:close/>
                    </a:path>
                  </a:pathLst>
                </a:custGeom>
                <a:gradFill rotWithShape="0">
                  <a:gsLst>
                    <a:gs pos="0">
                      <a:srgbClr val="000000"/>
                    </a:gs>
                    <a:gs pos="50000">
                      <a:srgbClr val="000000"/>
                    </a:gs>
                    <a:gs pos="100000">
                      <a:srgbClr val="000000"/>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solidFill>
                      <a:srgbClr val="1C1C1C"/>
                    </a:solidFill>
                    <a:cs typeface="2  Nazanin" pitchFamily="2" charset="-78"/>
                  </a:endParaRPr>
                </a:p>
              </p:txBody>
            </p:sp>
            <p:sp>
              <p:nvSpPr>
                <p:cNvPr id="50199" name="Freeform 192"/>
                <p:cNvSpPr>
                  <a:spLocks/>
                </p:cNvSpPr>
                <p:nvPr/>
              </p:nvSpPr>
              <p:spPr bwMode="auto">
                <a:xfrm>
                  <a:off x="2595" y="2362"/>
                  <a:ext cx="119" cy="461"/>
                </a:xfrm>
                <a:custGeom>
                  <a:avLst/>
                  <a:gdLst>
                    <a:gd name="T0" fmla="*/ 34 w 358"/>
                    <a:gd name="T1" fmla="*/ 0 h 1383"/>
                    <a:gd name="T2" fmla="*/ 76 w 358"/>
                    <a:gd name="T3" fmla="*/ 57 h 1383"/>
                    <a:gd name="T4" fmla="*/ 93 w 358"/>
                    <a:gd name="T5" fmla="*/ 116 h 1383"/>
                    <a:gd name="T6" fmla="*/ 110 w 358"/>
                    <a:gd name="T7" fmla="*/ 317 h 1383"/>
                    <a:gd name="T8" fmla="*/ 118 w 358"/>
                    <a:gd name="T9" fmla="*/ 451 h 1383"/>
                    <a:gd name="T10" fmla="*/ 118 w 358"/>
                    <a:gd name="T11" fmla="*/ 681 h 1383"/>
                    <a:gd name="T12" fmla="*/ 115 w 358"/>
                    <a:gd name="T13" fmla="*/ 898 h 1383"/>
                    <a:gd name="T14" fmla="*/ 98 w 358"/>
                    <a:gd name="T15" fmla="*/ 1071 h 1383"/>
                    <a:gd name="T16" fmla="*/ 85 w 358"/>
                    <a:gd name="T17" fmla="*/ 1124 h 1383"/>
                    <a:gd name="T18" fmla="*/ 173 w 358"/>
                    <a:gd name="T19" fmla="*/ 1153 h 1383"/>
                    <a:gd name="T20" fmla="*/ 247 w 358"/>
                    <a:gd name="T21" fmla="*/ 1186 h 1383"/>
                    <a:gd name="T22" fmla="*/ 347 w 358"/>
                    <a:gd name="T23" fmla="*/ 1258 h 1383"/>
                    <a:gd name="T24" fmla="*/ 358 w 358"/>
                    <a:gd name="T25" fmla="*/ 1286 h 1383"/>
                    <a:gd name="T26" fmla="*/ 349 w 358"/>
                    <a:gd name="T27" fmla="*/ 1340 h 1383"/>
                    <a:gd name="T28" fmla="*/ 300 w 358"/>
                    <a:gd name="T29" fmla="*/ 1383 h 1383"/>
                    <a:gd name="T30" fmla="*/ 280 w 358"/>
                    <a:gd name="T31" fmla="*/ 1359 h 1383"/>
                    <a:gd name="T32" fmla="*/ 264 w 358"/>
                    <a:gd name="T33" fmla="*/ 1301 h 1383"/>
                    <a:gd name="T34" fmla="*/ 216 w 358"/>
                    <a:gd name="T35" fmla="*/ 1254 h 1383"/>
                    <a:gd name="T36" fmla="*/ 134 w 358"/>
                    <a:gd name="T37" fmla="*/ 1200 h 1383"/>
                    <a:gd name="T38" fmla="*/ 82 w 358"/>
                    <a:gd name="T39" fmla="*/ 1186 h 1383"/>
                    <a:gd name="T40" fmla="*/ 19 w 358"/>
                    <a:gd name="T41" fmla="*/ 1186 h 1383"/>
                    <a:gd name="T42" fmla="*/ 19 w 358"/>
                    <a:gd name="T43" fmla="*/ 1143 h 1383"/>
                    <a:gd name="T44" fmla="*/ 49 w 358"/>
                    <a:gd name="T45" fmla="*/ 1094 h 1383"/>
                    <a:gd name="T46" fmla="*/ 76 w 358"/>
                    <a:gd name="T47" fmla="*/ 941 h 1383"/>
                    <a:gd name="T48" fmla="*/ 85 w 358"/>
                    <a:gd name="T49" fmla="*/ 778 h 1383"/>
                    <a:gd name="T50" fmla="*/ 82 w 358"/>
                    <a:gd name="T51" fmla="*/ 634 h 1383"/>
                    <a:gd name="T52" fmla="*/ 76 w 358"/>
                    <a:gd name="T53" fmla="*/ 451 h 1383"/>
                    <a:gd name="T54" fmla="*/ 59 w 358"/>
                    <a:gd name="T55" fmla="*/ 293 h 1383"/>
                    <a:gd name="T56" fmla="*/ 24 w 358"/>
                    <a:gd name="T57" fmla="*/ 177 h 1383"/>
                    <a:gd name="T58" fmla="*/ 0 w 358"/>
                    <a:gd name="T59" fmla="*/ 72 h 1383"/>
                    <a:gd name="T60" fmla="*/ 7 w 358"/>
                    <a:gd name="T61" fmla="*/ 34 h 1383"/>
                    <a:gd name="T62" fmla="*/ 34 w 358"/>
                    <a:gd name="T63" fmla="*/ 0 h 138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58"/>
                    <a:gd name="T97" fmla="*/ 0 h 1383"/>
                    <a:gd name="T98" fmla="*/ 358 w 358"/>
                    <a:gd name="T99" fmla="*/ 1383 h 138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58" h="1383">
                      <a:moveTo>
                        <a:pt x="34" y="0"/>
                      </a:moveTo>
                      <a:lnTo>
                        <a:pt x="76" y="57"/>
                      </a:lnTo>
                      <a:lnTo>
                        <a:pt x="93" y="116"/>
                      </a:lnTo>
                      <a:lnTo>
                        <a:pt x="110" y="317"/>
                      </a:lnTo>
                      <a:lnTo>
                        <a:pt x="118" y="451"/>
                      </a:lnTo>
                      <a:lnTo>
                        <a:pt x="118" y="681"/>
                      </a:lnTo>
                      <a:lnTo>
                        <a:pt x="115" y="898"/>
                      </a:lnTo>
                      <a:lnTo>
                        <a:pt x="98" y="1071"/>
                      </a:lnTo>
                      <a:lnTo>
                        <a:pt x="85" y="1124"/>
                      </a:lnTo>
                      <a:lnTo>
                        <a:pt x="173" y="1153"/>
                      </a:lnTo>
                      <a:lnTo>
                        <a:pt x="247" y="1186"/>
                      </a:lnTo>
                      <a:lnTo>
                        <a:pt x="347" y="1258"/>
                      </a:lnTo>
                      <a:lnTo>
                        <a:pt x="358" y="1286"/>
                      </a:lnTo>
                      <a:lnTo>
                        <a:pt x="349" y="1340"/>
                      </a:lnTo>
                      <a:lnTo>
                        <a:pt x="300" y="1383"/>
                      </a:lnTo>
                      <a:lnTo>
                        <a:pt x="280" y="1359"/>
                      </a:lnTo>
                      <a:lnTo>
                        <a:pt x="264" y="1301"/>
                      </a:lnTo>
                      <a:lnTo>
                        <a:pt x="216" y="1254"/>
                      </a:lnTo>
                      <a:lnTo>
                        <a:pt x="134" y="1200"/>
                      </a:lnTo>
                      <a:lnTo>
                        <a:pt x="82" y="1186"/>
                      </a:lnTo>
                      <a:lnTo>
                        <a:pt x="19" y="1186"/>
                      </a:lnTo>
                      <a:lnTo>
                        <a:pt x="19" y="1143"/>
                      </a:lnTo>
                      <a:lnTo>
                        <a:pt x="49" y="1094"/>
                      </a:lnTo>
                      <a:lnTo>
                        <a:pt x="76" y="941"/>
                      </a:lnTo>
                      <a:lnTo>
                        <a:pt x="85" y="778"/>
                      </a:lnTo>
                      <a:lnTo>
                        <a:pt x="82" y="634"/>
                      </a:lnTo>
                      <a:lnTo>
                        <a:pt x="76" y="451"/>
                      </a:lnTo>
                      <a:lnTo>
                        <a:pt x="59" y="293"/>
                      </a:lnTo>
                      <a:lnTo>
                        <a:pt x="24" y="177"/>
                      </a:lnTo>
                      <a:lnTo>
                        <a:pt x="0" y="72"/>
                      </a:lnTo>
                      <a:lnTo>
                        <a:pt x="7" y="34"/>
                      </a:lnTo>
                      <a:lnTo>
                        <a:pt x="34" y="0"/>
                      </a:lnTo>
                      <a:close/>
                    </a:path>
                  </a:pathLst>
                </a:custGeom>
                <a:gradFill rotWithShape="0">
                  <a:gsLst>
                    <a:gs pos="0">
                      <a:srgbClr val="000000"/>
                    </a:gs>
                    <a:gs pos="50000">
                      <a:srgbClr val="000000"/>
                    </a:gs>
                    <a:gs pos="100000">
                      <a:srgbClr val="000000"/>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solidFill>
                      <a:srgbClr val="1C1C1C"/>
                    </a:solidFill>
                    <a:cs typeface="2  Nazanin" pitchFamily="2" charset="-78"/>
                  </a:endParaRPr>
                </a:p>
              </p:txBody>
            </p:sp>
            <p:sp>
              <p:nvSpPr>
                <p:cNvPr id="50200" name="Freeform 193"/>
                <p:cNvSpPr>
                  <a:spLocks/>
                </p:cNvSpPr>
                <p:nvPr/>
              </p:nvSpPr>
              <p:spPr bwMode="auto">
                <a:xfrm>
                  <a:off x="2674" y="2362"/>
                  <a:ext cx="110" cy="416"/>
                </a:xfrm>
                <a:custGeom>
                  <a:avLst/>
                  <a:gdLst>
                    <a:gd name="T0" fmla="*/ 0 w 330"/>
                    <a:gd name="T1" fmla="*/ 99 h 1247"/>
                    <a:gd name="T2" fmla="*/ 0 w 330"/>
                    <a:gd name="T3" fmla="*/ 19 h 1247"/>
                    <a:gd name="T4" fmla="*/ 33 w 330"/>
                    <a:gd name="T5" fmla="*/ 0 h 1247"/>
                    <a:gd name="T6" fmla="*/ 86 w 330"/>
                    <a:gd name="T7" fmla="*/ 0 h 1247"/>
                    <a:gd name="T8" fmla="*/ 124 w 330"/>
                    <a:gd name="T9" fmla="*/ 46 h 1247"/>
                    <a:gd name="T10" fmla="*/ 132 w 330"/>
                    <a:gd name="T11" fmla="*/ 88 h 1247"/>
                    <a:gd name="T12" fmla="*/ 124 w 330"/>
                    <a:gd name="T13" fmla="*/ 179 h 1247"/>
                    <a:gd name="T14" fmla="*/ 99 w 330"/>
                    <a:gd name="T15" fmla="*/ 292 h 1247"/>
                    <a:gd name="T16" fmla="*/ 86 w 330"/>
                    <a:gd name="T17" fmla="*/ 467 h 1247"/>
                    <a:gd name="T18" fmla="*/ 80 w 330"/>
                    <a:gd name="T19" fmla="*/ 581 h 1247"/>
                    <a:gd name="T20" fmla="*/ 80 w 330"/>
                    <a:gd name="T21" fmla="*/ 600 h 1247"/>
                    <a:gd name="T22" fmla="*/ 91 w 330"/>
                    <a:gd name="T23" fmla="*/ 759 h 1247"/>
                    <a:gd name="T24" fmla="*/ 110 w 330"/>
                    <a:gd name="T25" fmla="*/ 850 h 1247"/>
                    <a:gd name="T26" fmla="*/ 124 w 330"/>
                    <a:gd name="T27" fmla="*/ 922 h 1247"/>
                    <a:gd name="T28" fmla="*/ 121 w 330"/>
                    <a:gd name="T29" fmla="*/ 952 h 1247"/>
                    <a:gd name="T30" fmla="*/ 171 w 330"/>
                    <a:gd name="T31" fmla="*/ 1035 h 1247"/>
                    <a:gd name="T32" fmla="*/ 223 w 330"/>
                    <a:gd name="T33" fmla="*/ 1088 h 1247"/>
                    <a:gd name="T34" fmla="*/ 281 w 330"/>
                    <a:gd name="T35" fmla="*/ 1137 h 1247"/>
                    <a:gd name="T36" fmla="*/ 330 w 330"/>
                    <a:gd name="T37" fmla="*/ 1161 h 1247"/>
                    <a:gd name="T38" fmla="*/ 330 w 330"/>
                    <a:gd name="T39" fmla="*/ 1202 h 1247"/>
                    <a:gd name="T40" fmla="*/ 303 w 330"/>
                    <a:gd name="T41" fmla="*/ 1236 h 1247"/>
                    <a:gd name="T42" fmla="*/ 239 w 330"/>
                    <a:gd name="T43" fmla="*/ 1247 h 1247"/>
                    <a:gd name="T44" fmla="*/ 193 w 330"/>
                    <a:gd name="T45" fmla="*/ 1225 h 1247"/>
                    <a:gd name="T46" fmla="*/ 193 w 330"/>
                    <a:gd name="T47" fmla="*/ 1194 h 1247"/>
                    <a:gd name="T48" fmla="*/ 155 w 330"/>
                    <a:gd name="T49" fmla="*/ 1088 h 1247"/>
                    <a:gd name="T50" fmla="*/ 91 w 330"/>
                    <a:gd name="T51" fmla="*/ 1032 h 1247"/>
                    <a:gd name="T52" fmla="*/ 45 w 330"/>
                    <a:gd name="T53" fmla="*/ 974 h 1247"/>
                    <a:gd name="T54" fmla="*/ 11 w 330"/>
                    <a:gd name="T55" fmla="*/ 944 h 1247"/>
                    <a:gd name="T56" fmla="*/ 22 w 330"/>
                    <a:gd name="T57" fmla="*/ 906 h 1247"/>
                    <a:gd name="T58" fmla="*/ 41 w 330"/>
                    <a:gd name="T59" fmla="*/ 804 h 1247"/>
                    <a:gd name="T60" fmla="*/ 41 w 330"/>
                    <a:gd name="T61" fmla="*/ 611 h 1247"/>
                    <a:gd name="T62" fmla="*/ 33 w 330"/>
                    <a:gd name="T63" fmla="*/ 474 h 1247"/>
                    <a:gd name="T64" fmla="*/ 33 w 330"/>
                    <a:gd name="T65" fmla="*/ 338 h 1247"/>
                    <a:gd name="T66" fmla="*/ 30 w 330"/>
                    <a:gd name="T67" fmla="*/ 190 h 1247"/>
                    <a:gd name="T68" fmla="*/ 0 w 330"/>
                    <a:gd name="T69" fmla="*/ 99 h 124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30"/>
                    <a:gd name="T106" fmla="*/ 0 h 1247"/>
                    <a:gd name="T107" fmla="*/ 330 w 330"/>
                    <a:gd name="T108" fmla="*/ 1247 h 124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30" h="1247">
                      <a:moveTo>
                        <a:pt x="0" y="99"/>
                      </a:moveTo>
                      <a:lnTo>
                        <a:pt x="0" y="19"/>
                      </a:lnTo>
                      <a:lnTo>
                        <a:pt x="33" y="0"/>
                      </a:lnTo>
                      <a:lnTo>
                        <a:pt x="86" y="0"/>
                      </a:lnTo>
                      <a:lnTo>
                        <a:pt x="124" y="46"/>
                      </a:lnTo>
                      <a:lnTo>
                        <a:pt x="132" y="88"/>
                      </a:lnTo>
                      <a:lnTo>
                        <a:pt x="124" y="179"/>
                      </a:lnTo>
                      <a:lnTo>
                        <a:pt x="99" y="292"/>
                      </a:lnTo>
                      <a:lnTo>
                        <a:pt x="86" y="467"/>
                      </a:lnTo>
                      <a:lnTo>
                        <a:pt x="80" y="581"/>
                      </a:lnTo>
                      <a:lnTo>
                        <a:pt x="80" y="600"/>
                      </a:lnTo>
                      <a:lnTo>
                        <a:pt x="91" y="759"/>
                      </a:lnTo>
                      <a:lnTo>
                        <a:pt x="110" y="850"/>
                      </a:lnTo>
                      <a:lnTo>
                        <a:pt x="124" y="922"/>
                      </a:lnTo>
                      <a:lnTo>
                        <a:pt x="121" y="952"/>
                      </a:lnTo>
                      <a:lnTo>
                        <a:pt x="171" y="1035"/>
                      </a:lnTo>
                      <a:lnTo>
                        <a:pt x="223" y="1088"/>
                      </a:lnTo>
                      <a:lnTo>
                        <a:pt x="281" y="1137"/>
                      </a:lnTo>
                      <a:lnTo>
                        <a:pt x="330" y="1161"/>
                      </a:lnTo>
                      <a:lnTo>
                        <a:pt x="330" y="1202"/>
                      </a:lnTo>
                      <a:lnTo>
                        <a:pt x="303" y="1236"/>
                      </a:lnTo>
                      <a:lnTo>
                        <a:pt x="239" y="1247"/>
                      </a:lnTo>
                      <a:lnTo>
                        <a:pt x="193" y="1225"/>
                      </a:lnTo>
                      <a:lnTo>
                        <a:pt x="193" y="1194"/>
                      </a:lnTo>
                      <a:lnTo>
                        <a:pt x="155" y="1088"/>
                      </a:lnTo>
                      <a:lnTo>
                        <a:pt x="91" y="1032"/>
                      </a:lnTo>
                      <a:lnTo>
                        <a:pt x="45" y="974"/>
                      </a:lnTo>
                      <a:lnTo>
                        <a:pt x="11" y="944"/>
                      </a:lnTo>
                      <a:lnTo>
                        <a:pt x="22" y="906"/>
                      </a:lnTo>
                      <a:lnTo>
                        <a:pt x="41" y="804"/>
                      </a:lnTo>
                      <a:lnTo>
                        <a:pt x="41" y="611"/>
                      </a:lnTo>
                      <a:lnTo>
                        <a:pt x="33" y="474"/>
                      </a:lnTo>
                      <a:lnTo>
                        <a:pt x="33" y="338"/>
                      </a:lnTo>
                      <a:lnTo>
                        <a:pt x="30" y="190"/>
                      </a:lnTo>
                      <a:lnTo>
                        <a:pt x="0" y="99"/>
                      </a:lnTo>
                      <a:close/>
                    </a:path>
                  </a:pathLst>
                </a:custGeom>
                <a:gradFill rotWithShape="0">
                  <a:gsLst>
                    <a:gs pos="0">
                      <a:srgbClr val="000000"/>
                    </a:gs>
                    <a:gs pos="50000">
                      <a:srgbClr val="000000"/>
                    </a:gs>
                    <a:gs pos="100000">
                      <a:srgbClr val="000000"/>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solidFill>
                      <a:srgbClr val="1C1C1C"/>
                    </a:solidFill>
                    <a:cs typeface="2  Nazanin" pitchFamily="2" charset="-78"/>
                  </a:endParaRPr>
                </a:p>
              </p:txBody>
            </p:sp>
          </p:grpSp>
        </p:grpSp>
        <p:sp>
          <p:nvSpPr>
            <p:cNvPr id="50182" name="Text Box 197"/>
            <p:cNvSpPr txBox="1">
              <a:spLocks noChangeArrowheads="1"/>
            </p:cNvSpPr>
            <p:nvPr/>
          </p:nvSpPr>
          <p:spPr bwMode="auto">
            <a:xfrm>
              <a:off x="4572000" y="5100932"/>
              <a:ext cx="4190999" cy="3710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lnSpc>
                  <a:spcPct val="80000"/>
                </a:lnSpc>
                <a:spcBef>
                  <a:spcPct val="50000"/>
                </a:spcBef>
              </a:pPr>
              <a:r>
                <a:rPr lang="fa-IR" sz="2000" b="1" dirty="0" smtClean="0">
                  <a:solidFill>
                    <a:srgbClr val="FFFF00"/>
                  </a:solidFill>
                  <a:cs typeface="2  Nazanin" pitchFamily="2" charset="-78"/>
                </a:rPr>
                <a:t>گروه گواه: متغیر مستقل دستکاری نمی شود</a:t>
              </a:r>
              <a:endParaRPr lang="en-US" sz="2000" dirty="0">
                <a:solidFill>
                  <a:srgbClr val="FFFF00"/>
                </a:solidFill>
                <a:cs typeface="2  Nazanin" pitchFamily="2" charset="-78"/>
              </a:endParaRPr>
            </a:p>
          </p:txBody>
        </p:sp>
        <p:sp>
          <p:nvSpPr>
            <p:cNvPr id="50183" name="Line 198"/>
            <p:cNvSpPr>
              <a:spLocks noChangeShapeType="1"/>
            </p:cNvSpPr>
            <p:nvPr/>
          </p:nvSpPr>
          <p:spPr bwMode="auto">
            <a:xfrm flipH="1">
              <a:off x="2286000" y="2514600"/>
              <a:ext cx="1676400" cy="1371600"/>
            </a:xfrm>
            <a:prstGeom prst="line">
              <a:avLst/>
            </a:prstGeom>
            <a:noFill/>
            <a:ln w="57150">
              <a:solidFill>
                <a:srgbClr val="333399"/>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solidFill>
                  <a:srgbClr val="1C1C1C"/>
                </a:solidFill>
                <a:cs typeface="2  Nazanin" pitchFamily="2" charset="-78"/>
              </a:endParaRPr>
            </a:p>
          </p:txBody>
        </p:sp>
        <p:sp>
          <p:nvSpPr>
            <p:cNvPr id="50184" name="Line 199"/>
            <p:cNvSpPr>
              <a:spLocks noChangeShapeType="1"/>
            </p:cNvSpPr>
            <p:nvPr/>
          </p:nvSpPr>
          <p:spPr bwMode="auto">
            <a:xfrm>
              <a:off x="5105400" y="2514600"/>
              <a:ext cx="1981200" cy="1371600"/>
            </a:xfrm>
            <a:prstGeom prst="line">
              <a:avLst/>
            </a:prstGeom>
            <a:noFill/>
            <a:ln w="57150">
              <a:solidFill>
                <a:srgbClr val="333399"/>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solidFill>
                  <a:srgbClr val="1C1C1C"/>
                </a:solidFill>
                <a:cs typeface="2  Nazanin" pitchFamily="2" charset="-78"/>
              </a:endParaRPr>
            </a:p>
          </p:txBody>
        </p:sp>
        <p:sp>
          <p:nvSpPr>
            <p:cNvPr id="50186" name="Text Box 201"/>
            <p:cNvSpPr txBox="1">
              <a:spLocks noChangeArrowheads="1"/>
            </p:cNvSpPr>
            <p:nvPr/>
          </p:nvSpPr>
          <p:spPr bwMode="auto">
            <a:xfrm>
              <a:off x="1828800" y="1919287"/>
              <a:ext cx="4038600" cy="5484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fa-IR" sz="2800" b="1" dirty="0" smtClean="0">
                  <a:solidFill>
                    <a:srgbClr val="FFFF00"/>
                  </a:solidFill>
                  <a:cs typeface="2  Nazanin" pitchFamily="2" charset="-78"/>
                </a:rPr>
                <a:t>جامعه مورد بررسی</a:t>
              </a:r>
              <a:endParaRPr lang="en-US" sz="2800" b="1" dirty="0">
                <a:solidFill>
                  <a:srgbClr val="FFFF00"/>
                </a:solidFill>
                <a:cs typeface="2  Nazanin" pitchFamily="2" charset="-78"/>
              </a:endParaRPr>
            </a:p>
          </p:txBody>
        </p:sp>
        <p:sp>
          <p:nvSpPr>
            <p:cNvPr id="50187" name="Text Box 202"/>
            <p:cNvSpPr txBox="1">
              <a:spLocks noChangeArrowheads="1"/>
            </p:cNvSpPr>
            <p:nvPr/>
          </p:nvSpPr>
          <p:spPr bwMode="auto">
            <a:xfrm>
              <a:off x="228600" y="5105400"/>
              <a:ext cx="4343400" cy="3710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lnSpc>
                  <a:spcPct val="80000"/>
                </a:lnSpc>
                <a:spcBef>
                  <a:spcPct val="50000"/>
                </a:spcBef>
              </a:pPr>
              <a:r>
                <a:rPr lang="fa-IR" sz="2000" b="1" dirty="0">
                  <a:solidFill>
                    <a:srgbClr val="FFFF00"/>
                  </a:solidFill>
                  <a:cs typeface="2  Nazanin" pitchFamily="2" charset="-78"/>
                </a:rPr>
                <a:t>گروه </a:t>
              </a:r>
              <a:r>
                <a:rPr lang="fa-IR" sz="2000" b="1" dirty="0" smtClean="0">
                  <a:solidFill>
                    <a:srgbClr val="FFFF00"/>
                  </a:solidFill>
                  <a:cs typeface="2  Nazanin" pitchFamily="2" charset="-78"/>
                </a:rPr>
                <a:t>آزمایش: </a:t>
              </a:r>
              <a:r>
                <a:rPr lang="fa-IR" sz="2000" b="1" dirty="0">
                  <a:solidFill>
                    <a:srgbClr val="FFFF00"/>
                  </a:solidFill>
                  <a:cs typeface="2  Nazanin" pitchFamily="2" charset="-78"/>
                </a:rPr>
                <a:t>متغیر مستقل دستکاری </a:t>
              </a:r>
              <a:r>
                <a:rPr lang="fa-IR" sz="2000" b="1" dirty="0" smtClean="0">
                  <a:solidFill>
                    <a:srgbClr val="FFFF00"/>
                  </a:solidFill>
                  <a:cs typeface="2  Nazanin" pitchFamily="2" charset="-78"/>
                </a:rPr>
                <a:t>می </a:t>
              </a:r>
              <a:r>
                <a:rPr lang="fa-IR" sz="2000" b="1" dirty="0">
                  <a:solidFill>
                    <a:srgbClr val="FFFF00"/>
                  </a:solidFill>
                  <a:cs typeface="2  Nazanin" pitchFamily="2" charset="-78"/>
                </a:rPr>
                <a:t>شود</a:t>
              </a:r>
              <a:endParaRPr lang="en-US" sz="2000" dirty="0">
                <a:solidFill>
                  <a:srgbClr val="FFFF00"/>
                </a:solidFill>
                <a:cs typeface="2  Nazanin" pitchFamily="2" charset="-78"/>
              </a:endParaRPr>
            </a:p>
          </p:txBody>
        </p:sp>
      </p:grpSp>
      <p:sp>
        <p:nvSpPr>
          <p:cNvPr id="3" name="Title 2"/>
          <p:cNvSpPr>
            <a:spLocks noGrp="1"/>
          </p:cNvSpPr>
          <p:nvPr>
            <p:ph type="title"/>
          </p:nvPr>
        </p:nvSpPr>
        <p:spPr>
          <a:solidFill>
            <a:srgbClr val="FF0000"/>
          </a:solidFill>
        </p:spPr>
        <p:txBody>
          <a:bodyPr/>
          <a:lstStyle/>
          <a:p>
            <a:pPr algn="ctr"/>
            <a:r>
              <a:rPr lang="fa-IR" sz="4000" dirty="0">
                <a:solidFill>
                  <a:srgbClr val="000000"/>
                </a:solidFill>
                <a:cs typeface="2  Titr" pitchFamily="2" charset="-78"/>
              </a:rPr>
              <a:t>گروه </a:t>
            </a:r>
            <a:r>
              <a:rPr lang="fa-IR" sz="4000" dirty="0" smtClean="0">
                <a:solidFill>
                  <a:srgbClr val="000000"/>
                </a:solidFill>
                <a:cs typeface="2  Titr" pitchFamily="2" charset="-78"/>
              </a:rPr>
              <a:t>آزمایش و گواه  در تحقیق آزمایشی</a:t>
            </a:r>
            <a:endParaRPr lang="en-US" sz="4000" dirty="0">
              <a:solidFill>
                <a:srgbClr val="000000"/>
              </a:solidFill>
              <a:cs typeface="2  Titr" pitchFamily="2" charset="-78"/>
            </a:endParaRPr>
          </a:p>
        </p:txBody>
      </p:sp>
    </p:spTree>
    <p:extLst>
      <p:ext uri="{BB962C8B-B14F-4D97-AF65-F5344CB8AC3E}">
        <p14:creationId xmlns="" xmlns:p14="http://schemas.microsoft.com/office/powerpoint/2010/main" val="848982624"/>
      </p:ext>
    </p:extLst>
  </p:cSld>
  <p:clrMapOvr>
    <a:masterClrMapping/>
  </p:clrMapOvr>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type="title"/>
          </p:nvPr>
        </p:nvSpPr>
        <p:spPr>
          <a:solidFill>
            <a:srgbClr val="FFFF00"/>
          </a:solidFill>
        </p:spPr>
        <p:txBody>
          <a:bodyPr/>
          <a:lstStyle/>
          <a:p>
            <a:pPr marL="514350" indent="-514350" algn="ctr"/>
            <a:r>
              <a:rPr lang="fa-IR" sz="4000" dirty="0" smtClean="0">
                <a:solidFill>
                  <a:srgbClr val="000000"/>
                </a:solidFill>
                <a:cs typeface="2  Titr" pitchFamily="2" charset="-78"/>
              </a:rPr>
              <a:t>2)تحقیق </a:t>
            </a:r>
            <a:r>
              <a:rPr lang="fa-IR" sz="4000" dirty="0">
                <a:solidFill>
                  <a:srgbClr val="000000"/>
                </a:solidFill>
                <a:cs typeface="2  Titr" pitchFamily="2" charset="-78"/>
              </a:rPr>
              <a:t>توصیفی(غیر آزمایشی)</a:t>
            </a:r>
            <a:endParaRPr lang="en-US" sz="4000" dirty="0">
              <a:solidFill>
                <a:srgbClr val="000000"/>
              </a:solidFill>
              <a:cs typeface="2  Titr" pitchFamily="2" charset="-78"/>
            </a:endParaRPr>
          </a:p>
        </p:txBody>
      </p:sp>
      <p:sp>
        <p:nvSpPr>
          <p:cNvPr id="4" name="Content Placeholder 3"/>
          <p:cNvSpPr>
            <a:spLocks noGrp="1"/>
          </p:cNvSpPr>
          <p:nvPr>
            <p:ph idx="1"/>
          </p:nvPr>
        </p:nvSpPr>
        <p:spPr>
          <a:xfrm>
            <a:off x="457200" y="1600200"/>
            <a:ext cx="8229600" cy="4953000"/>
          </a:xfrm>
          <a:solidFill>
            <a:srgbClr val="00B0F0"/>
          </a:solidFill>
        </p:spPr>
        <p:txBody>
          <a:bodyPr>
            <a:normAutofit/>
          </a:bodyPr>
          <a:lstStyle/>
          <a:p>
            <a:pPr algn="r" rtl="1"/>
            <a:r>
              <a:rPr lang="fa-IR" dirty="0" smtClean="0">
                <a:solidFill>
                  <a:srgbClr val="000000"/>
                </a:solidFill>
                <a:cs typeface="2  Nazanin" pitchFamily="2" charset="-78"/>
              </a:rPr>
              <a:t>مجموعه روش هایی که هدف آن ها </a:t>
            </a:r>
            <a:r>
              <a:rPr lang="fa-IR" b="1" dirty="0" smtClean="0">
                <a:solidFill>
                  <a:srgbClr val="FFFF00"/>
                </a:solidFill>
                <a:cs typeface="2  Nazanin" pitchFamily="2" charset="-78"/>
              </a:rPr>
              <a:t>توصیف شرایط </a:t>
            </a:r>
            <a:r>
              <a:rPr lang="fa-IR" dirty="0" smtClean="0">
                <a:solidFill>
                  <a:srgbClr val="000000"/>
                </a:solidFill>
                <a:cs typeface="2  Nazanin" pitchFamily="2" charset="-78"/>
              </a:rPr>
              <a:t>یا پدیده های مورد بررسی است.</a:t>
            </a:r>
          </a:p>
          <a:p>
            <a:pPr marL="0" indent="0" algn="r" rtl="1">
              <a:buNone/>
            </a:pPr>
            <a:r>
              <a:rPr lang="fa-IR" sz="3600" b="1" dirty="0" smtClean="0">
                <a:solidFill>
                  <a:srgbClr val="FFFF00"/>
                </a:solidFill>
                <a:cs typeface="2  Nazanin" pitchFamily="2" charset="-78"/>
              </a:rPr>
              <a:t>انواع تحقیقات توصیفی:</a:t>
            </a:r>
          </a:p>
          <a:p>
            <a:pPr algn="r" rtl="1"/>
            <a:r>
              <a:rPr lang="fa-IR" dirty="0" smtClean="0">
                <a:solidFill>
                  <a:srgbClr val="000000"/>
                </a:solidFill>
                <a:cs typeface="2  Nazanin" pitchFamily="2" charset="-78"/>
              </a:rPr>
              <a:t>تحقیق پیمایشی</a:t>
            </a:r>
          </a:p>
          <a:p>
            <a:pPr algn="r" rtl="1"/>
            <a:r>
              <a:rPr lang="fa-IR" dirty="0" smtClean="0">
                <a:solidFill>
                  <a:srgbClr val="000000"/>
                </a:solidFill>
                <a:cs typeface="2  Nazanin" pitchFamily="2" charset="-78"/>
              </a:rPr>
              <a:t>تحقیق همبستگی</a:t>
            </a:r>
          </a:p>
          <a:p>
            <a:pPr algn="r" rtl="1"/>
            <a:r>
              <a:rPr lang="fa-IR" dirty="0" smtClean="0">
                <a:solidFill>
                  <a:srgbClr val="000000"/>
                </a:solidFill>
                <a:cs typeface="2  Nazanin" pitchFamily="2" charset="-78"/>
              </a:rPr>
              <a:t>تحقیق اقدام پژوهی</a:t>
            </a:r>
          </a:p>
          <a:p>
            <a:pPr algn="r" rtl="1"/>
            <a:r>
              <a:rPr lang="fa-IR" dirty="0" smtClean="0">
                <a:solidFill>
                  <a:srgbClr val="000000"/>
                </a:solidFill>
                <a:cs typeface="2  Nazanin" pitchFamily="2" charset="-78"/>
              </a:rPr>
              <a:t>مورد کاوی یا بررسی موردی</a:t>
            </a:r>
          </a:p>
          <a:p>
            <a:pPr algn="r" rtl="1"/>
            <a:r>
              <a:rPr lang="fa-IR" dirty="0" smtClean="0">
                <a:solidFill>
                  <a:srgbClr val="000000"/>
                </a:solidFill>
                <a:cs typeface="2  Nazanin" pitchFamily="2" charset="-78"/>
              </a:rPr>
              <a:t>تحقیق پس رویدادی (علّی- مقایسه ای)</a:t>
            </a:r>
          </a:p>
        </p:txBody>
      </p:sp>
    </p:spTree>
    <p:extLst>
      <p:ext uri="{BB962C8B-B14F-4D97-AF65-F5344CB8AC3E}">
        <p14:creationId xmlns="" xmlns:p14="http://schemas.microsoft.com/office/powerpoint/2010/main" val="660390642"/>
      </p:ext>
    </p:extLst>
  </p:cSld>
  <p:clrMapOvr>
    <a:masterClrMapping/>
  </p:clrMapOv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610600" cy="1600200"/>
          </a:xfrm>
          <a:solidFill>
            <a:srgbClr val="00B0F0"/>
          </a:solidFill>
        </p:spPr>
        <p:style>
          <a:lnRef idx="0">
            <a:schemeClr val="dk1"/>
          </a:lnRef>
          <a:fillRef idx="3">
            <a:schemeClr val="dk1"/>
          </a:fillRef>
          <a:effectRef idx="3">
            <a:schemeClr val="dk1"/>
          </a:effectRef>
          <a:fontRef idx="minor">
            <a:schemeClr val="lt1"/>
          </a:fontRef>
        </p:style>
        <p:txBody>
          <a:bodyPr>
            <a:normAutofit/>
          </a:bodyPr>
          <a:lstStyle/>
          <a:p>
            <a:pPr marL="514350" indent="-514350" algn="ctr"/>
            <a:r>
              <a:rPr lang="fa-IR" dirty="0">
                <a:solidFill>
                  <a:srgbClr val="000000"/>
                </a:solidFill>
                <a:cs typeface="2  Titr" pitchFamily="2" charset="-78"/>
              </a:rPr>
              <a:t>تحقیق پیمایشی</a:t>
            </a:r>
            <a:br>
              <a:rPr lang="fa-IR" dirty="0">
                <a:solidFill>
                  <a:srgbClr val="000000"/>
                </a:solidFill>
                <a:cs typeface="2  Titr" pitchFamily="2" charset="-78"/>
              </a:rPr>
            </a:br>
            <a:r>
              <a:rPr lang="en-US" dirty="0">
                <a:solidFill>
                  <a:srgbClr val="000000"/>
                </a:solidFill>
                <a:cs typeface="2  Titr" pitchFamily="2" charset="-78"/>
              </a:rPr>
              <a:t>Survey Research</a:t>
            </a:r>
          </a:p>
        </p:txBody>
      </p:sp>
      <p:sp>
        <p:nvSpPr>
          <p:cNvPr id="3" name="Content Placeholder 2"/>
          <p:cNvSpPr>
            <a:spLocks noGrp="1"/>
          </p:cNvSpPr>
          <p:nvPr>
            <p:ph idx="1"/>
          </p:nvPr>
        </p:nvSpPr>
        <p:spPr>
          <a:xfrm>
            <a:off x="228600" y="1828800"/>
            <a:ext cx="8763000" cy="4800600"/>
          </a:xfrm>
          <a:solidFill>
            <a:schemeClr val="accent2">
              <a:lumMod val="40000"/>
              <a:lumOff val="60000"/>
            </a:schemeClr>
          </a:solidFill>
        </p:spPr>
        <p:txBody>
          <a:bodyPr>
            <a:noAutofit/>
          </a:bodyPr>
          <a:lstStyle/>
          <a:p>
            <a:pPr marL="0" indent="0" algn="just" rtl="1">
              <a:buNone/>
            </a:pPr>
            <a:r>
              <a:rPr lang="fa-IR" sz="2800" dirty="0">
                <a:solidFill>
                  <a:srgbClr val="000000"/>
                </a:solidFill>
                <a:cs typeface="2  Nazanin" pitchFamily="2" charset="-78"/>
              </a:rPr>
              <a:t>انتخاب </a:t>
            </a:r>
            <a:r>
              <a:rPr lang="fa-IR" sz="2800" b="1" dirty="0">
                <a:solidFill>
                  <a:srgbClr val="FFFF00"/>
                </a:solidFill>
                <a:cs typeface="2  Nazanin" pitchFamily="2" charset="-78"/>
              </a:rPr>
              <a:t>نمونه ای با حجم وسیع </a:t>
            </a:r>
            <a:r>
              <a:rPr lang="fa-IR" sz="2800" dirty="0">
                <a:solidFill>
                  <a:srgbClr val="000000"/>
                </a:solidFill>
                <a:cs typeface="2  Nazanin" pitchFamily="2" charset="-78"/>
              </a:rPr>
              <a:t>و معرف جامعه برای بررسی </a:t>
            </a:r>
            <a:r>
              <a:rPr lang="fa-IR" sz="2800" dirty="0" smtClean="0">
                <a:solidFill>
                  <a:srgbClr val="000000"/>
                </a:solidFill>
                <a:cs typeface="2  Nazanin" pitchFamily="2" charset="-78"/>
              </a:rPr>
              <a:t>تعدادی </a:t>
            </a:r>
            <a:r>
              <a:rPr lang="fa-IR" sz="2800" dirty="0">
                <a:solidFill>
                  <a:srgbClr val="000000"/>
                </a:solidFill>
                <a:cs typeface="2  Nazanin" pitchFamily="2" charset="-78"/>
              </a:rPr>
              <a:t>از متغیرها. </a:t>
            </a:r>
            <a:r>
              <a:rPr lang="fa-IR" sz="2800" dirty="0" smtClean="0">
                <a:solidFill>
                  <a:srgbClr val="000000"/>
                </a:solidFill>
                <a:cs typeface="2  Nazanin" pitchFamily="2" charset="-78"/>
              </a:rPr>
              <a:t>این </a:t>
            </a:r>
            <a:r>
              <a:rPr lang="fa-IR" sz="2800" dirty="0">
                <a:solidFill>
                  <a:srgbClr val="000000"/>
                </a:solidFill>
                <a:cs typeface="2  Nazanin" pitchFamily="2" charset="-78"/>
              </a:rPr>
              <a:t>پژوهش در پاسخ به سوالات زیر است.</a:t>
            </a:r>
          </a:p>
          <a:p>
            <a:pPr marL="0" indent="0" algn="just" rtl="1">
              <a:buNone/>
            </a:pPr>
            <a:r>
              <a:rPr lang="fa-IR" sz="2800" dirty="0">
                <a:solidFill>
                  <a:srgbClr val="000000"/>
                </a:solidFill>
                <a:cs typeface="2  Nazanin" pitchFamily="2" charset="-78"/>
              </a:rPr>
              <a:t>ماهیت شرایط موجود چگونه است؟ چه رابطه ای بین رویدادها وجود دارد؟/ وضعیت موجود چگونه است؟</a:t>
            </a:r>
          </a:p>
          <a:p>
            <a:pPr marL="0" indent="0" algn="just" rtl="1">
              <a:buNone/>
            </a:pPr>
            <a:r>
              <a:rPr lang="fa-IR" sz="2800" dirty="0">
                <a:solidFill>
                  <a:srgbClr val="000000"/>
                </a:solidFill>
                <a:cs typeface="2  Nazanin" pitchFamily="2" charset="-78"/>
              </a:rPr>
              <a:t>انواع تحقیقات پیمایشی:</a:t>
            </a:r>
          </a:p>
          <a:p>
            <a:pPr algn="just" rtl="1"/>
            <a:r>
              <a:rPr lang="fa-IR" sz="2800" dirty="0">
                <a:solidFill>
                  <a:srgbClr val="000000"/>
                </a:solidFill>
                <a:cs typeface="2  Nazanin" pitchFamily="2" charset="-78"/>
              </a:rPr>
              <a:t>روش مقطعی </a:t>
            </a:r>
            <a:r>
              <a:rPr lang="en-US" sz="2800" dirty="0">
                <a:solidFill>
                  <a:srgbClr val="000000"/>
                </a:solidFill>
                <a:cs typeface="2  Nazanin" pitchFamily="2" charset="-78"/>
              </a:rPr>
              <a:t>(Cross Sectional)</a:t>
            </a:r>
            <a:r>
              <a:rPr lang="fa-IR" sz="2800" dirty="0">
                <a:solidFill>
                  <a:srgbClr val="000000"/>
                </a:solidFill>
                <a:cs typeface="2  Nazanin" pitchFamily="2" charset="-78"/>
              </a:rPr>
              <a:t>: در یک مقطع زمان (یک روز، هفته یا ماه)</a:t>
            </a:r>
            <a:endParaRPr lang="en-US" sz="2800" dirty="0">
              <a:solidFill>
                <a:srgbClr val="000000"/>
              </a:solidFill>
              <a:cs typeface="2  Nazanin" pitchFamily="2" charset="-78"/>
            </a:endParaRPr>
          </a:p>
          <a:p>
            <a:pPr algn="just" rtl="1"/>
            <a:r>
              <a:rPr lang="fa-IR" sz="2800" dirty="0">
                <a:solidFill>
                  <a:srgbClr val="000000"/>
                </a:solidFill>
                <a:cs typeface="2  Nazanin" pitchFamily="2" charset="-78"/>
              </a:rPr>
              <a:t>روش طولی </a:t>
            </a:r>
            <a:r>
              <a:rPr lang="en-US" sz="2800" dirty="0">
                <a:solidFill>
                  <a:srgbClr val="000000"/>
                </a:solidFill>
                <a:cs typeface="2  Nazanin" pitchFamily="2" charset="-78"/>
              </a:rPr>
              <a:t>(Longitudinal)</a:t>
            </a:r>
            <a:r>
              <a:rPr lang="fa-IR" sz="2800" dirty="0">
                <a:solidFill>
                  <a:srgbClr val="000000"/>
                </a:solidFill>
                <a:cs typeface="2  Nazanin" pitchFamily="2" charset="-78"/>
              </a:rPr>
              <a:t>:  در طول زمان یا زمان هاب مختلف جمع آوری می شود تا تغییرات بر حسب زمان بدست آید. </a:t>
            </a:r>
          </a:p>
          <a:p>
            <a:pPr algn="just" rtl="1"/>
            <a:r>
              <a:rPr lang="fa-IR" sz="2800" dirty="0" smtClean="0">
                <a:solidFill>
                  <a:srgbClr val="000000"/>
                </a:solidFill>
                <a:cs typeface="2  Nazanin" pitchFamily="2" charset="-78"/>
              </a:rPr>
              <a:t>روش دلفی </a:t>
            </a:r>
            <a:r>
              <a:rPr lang="en-US" sz="2800" dirty="0" smtClean="0">
                <a:solidFill>
                  <a:srgbClr val="000000"/>
                </a:solidFill>
                <a:cs typeface="2  Nazanin" pitchFamily="2" charset="-78"/>
              </a:rPr>
              <a:t>(Delphi Technique)</a:t>
            </a:r>
            <a:endParaRPr lang="fa-IR" sz="2800" dirty="0">
              <a:solidFill>
                <a:srgbClr val="000000"/>
              </a:solidFill>
              <a:cs typeface="2  Nazanin" pitchFamily="2" charset="-78"/>
            </a:endParaRPr>
          </a:p>
        </p:txBody>
      </p:sp>
      <p:sp>
        <p:nvSpPr>
          <p:cNvPr id="4" name="Slide Number Placeholder 3"/>
          <p:cNvSpPr>
            <a:spLocks noGrp="1"/>
          </p:cNvSpPr>
          <p:nvPr>
            <p:ph type="sldNum" sz="quarter" idx="12"/>
          </p:nvPr>
        </p:nvSpPr>
        <p:spPr/>
        <p:txBody>
          <a:bodyPr/>
          <a:lstStyle/>
          <a:p>
            <a:pPr>
              <a:defRPr/>
            </a:pPr>
            <a:fld id="{B037382B-A75B-4472-8D16-DF8CA4A62C1F}" type="slidenum">
              <a:rPr lang="ar-SA" sz="1800" smtClean="0"/>
              <a:pPr>
                <a:defRPr/>
              </a:pPr>
              <a:t>88</a:t>
            </a:fld>
            <a:endParaRPr lang="en-US" sz="1800" dirty="0"/>
          </a:p>
        </p:txBody>
      </p:sp>
    </p:spTree>
    <p:extLst>
      <p:ext uri="{BB962C8B-B14F-4D97-AF65-F5344CB8AC3E}">
        <p14:creationId xmlns="" xmlns:p14="http://schemas.microsoft.com/office/powerpoint/2010/main" val="1739425435"/>
      </p:ext>
    </p:extLst>
  </p:cSld>
  <p:clrMapOvr>
    <a:masterClrMapping/>
  </p:clrMapOvr>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0000"/>
          </a:solidFill>
        </p:spPr>
        <p:txBody>
          <a:bodyPr>
            <a:normAutofit fontScale="90000"/>
          </a:bodyPr>
          <a:lstStyle/>
          <a:p>
            <a:pPr marL="514350" indent="-514350" algn="ctr"/>
            <a:r>
              <a:rPr lang="fa-IR" dirty="0">
                <a:solidFill>
                  <a:srgbClr val="000000"/>
                </a:solidFill>
                <a:cs typeface="2  Titr" pitchFamily="2" charset="-78"/>
              </a:rPr>
              <a:t>روش </a:t>
            </a:r>
            <a:r>
              <a:rPr lang="fa-IR" dirty="0" smtClean="0">
                <a:solidFill>
                  <a:srgbClr val="000000"/>
                </a:solidFill>
                <a:cs typeface="2  Titr" pitchFamily="2" charset="-78"/>
              </a:rPr>
              <a:t>دلفی</a:t>
            </a:r>
            <a:br>
              <a:rPr lang="fa-IR" dirty="0" smtClean="0">
                <a:solidFill>
                  <a:srgbClr val="000000"/>
                </a:solidFill>
                <a:cs typeface="2  Titr" pitchFamily="2" charset="-78"/>
              </a:rPr>
            </a:br>
            <a:r>
              <a:rPr lang="fa-IR" dirty="0" smtClean="0">
                <a:solidFill>
                  <a:srgbClr val="000000"/>
                </a:solidFill>
                <a:cs typeface="2  Titr" pitchFamily="2" charset="-78"/>
              </a:rPr>
              <a:t> </a:t>
            </a:r>
            <a:r>
              <a:rPr lang="en-US" dirty="0">
                <a:solidFill>
                  <a:srgbClr val="000000"/>
                </a:solidFill>
                <a:cs typeface="2  Titr" pitchFamily="2" charset="-78"/>
              </a:rPr>
              <a:t>(Delphi Technique)</a:t>
            </a:r>
          </a:p>
        </p:txBody>
      </p:sp>
      <p:sp>
        <p:nvSpPr>
          <p:cNvPr id="3" name="Content Placeholder 2"/>
          <p:cNvSpPr>
            <a:spLocks noGrp="1"/>
          </p:cNvSpPr>
          <p:nvPr>
            <p:ph idx="1"/>
          </p:nvPr>
        </p:nvSpPr>
        <p:spPr>
          <a:xfrm>
            <a:off x="457200" y="1600200"/>
            <a:ext cx="8229600" cy="5029200"/>
          </a:xfrm>
          <a:solidFill>
            <a:srgbClr val="FFFF00"/>
          </a:solidFill>
          <a:ln>
            <a:noFill/>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r" rtl="1"/>
            <a:r>
              <a:rPr lang="fa-IR" dirty="0">
                <a:solidFill>
                  <a:srgbClr val="000000"/>
                </a:solidFill>
                <a:cs typeface="2  Nazanin" pitchFamily="2" charset="-78"/>
              </a:rPr>
              <a:t>بررسی دیدگاه خبرگان و یا صاحبنظران در زمینه درجه اهمیت عوامل </a:t>
            </a:r>
          </a:p>
          <a:p>
            <a:pPr algn="r" rtl="1"/>
            <a:r>
              <a:rPr lang="fa-IR" dirty="0">
                <a:solidFill>
                  <a:srgbClr val="000000"/>
                </a:solidFill>
                <a:cs typeface="2  Nazanin" pitchFamily="2" charset="-78"/>
              </a:rPr>
              <a:t>توزیع پرسشنامه دور اول بین خبرگان</a:t>
            </a:r>
          </a:p>
          <a:p>
            <a:pPr algn="r" rtl="1"/>
            <a:r>
              <a:rPr lang="fa-IR" dirty="0" smtClean="0">
                <a:solidFill>
                  <a:srgbClr val="000000"/>
                </a:solidFill>
                <a:cs typeface="2  Nazanin" pitchFamily="2" charset="-78"/>
              </a:rPr>
              <a:t>تجزیه </a:t>
            </a:r>
            <a:r>
              <a:rPr lang="fa-IR" dirty="0">
                <a:solidFill>
                  <a:srgbClr val="000000"/>
                </a:solidFill>
                <a:cs typeface="2  Nazanin" pitchFamily="2" charset="-78"/>
              </a:rPr>
              <a:t>و تحلیل و رتبه بندی نتایج پرسشنامه دور اول</a:t>
            </a:r>
          </a:p>
          <a:p>
            <a:pPr algn="r" rtl="1"/>
            <a:r>
              <a:rPr lang="fa-IR" dirty="0">
                <a:solidFill>
                  <a:srgbClr val="000000"/>
                </a:solidFill>
                <a:cs typeface="2  Nazanin" pitchFamily="2" charset="-78"/>
              </a:rPr>
              <a:t>طراحی پرسشنامه دور دوم حاوی رتبه بندی های مرحله اول: از خبرگان خواسته می شود تا در صورتی که دیدگاه آنها با رتبه بندی بدست آمده مرحله اول انطباق ندارد آنرا در دور دوم تعدیل کنند.</a:t>
            </a:r>
            <a:endParaRPr lang="en-US" dirty="0">
              <a:solidFill>
                <a:srgbClr val="000000"/>
              </a:solidFill>
              <a:cs typeface="2  Nazanin" pitchFamily="2" charset="-78"/>
            </a:endParaRPr>
          </a:p>
        </p:txBody>
      </p:sp>
    </p:spTree>
    <p:extLst>
      <p:ext uri="{BB962C8B-B14F-4D97-AF65-F5344CB8AC3E}">
        <p14:creationId xmlns="" xmlns:p14="http://schemas.microsoft.com/office/powerpoint/2010/main" val="126142410"/>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04800"/>
            <a:ext cx="8686800" cy="6324600"/>
          </a:xfrm>
        </p:spPr>
        <p:style>
          <a:lnRef idx="1">
            <a:schemeClr val="accent1"/>
          </a:lnRef>
          <a:fillRef idx="2">
            <a:schemeClr val="accent1"/>
          </a:fillRef>
          <a:effectRef idx="1">
            <a:schemeClr val="accent1"/>
          </a:effectRef>
          <a:fontRef idx="minor">
            <a:schemeClr val="dk1"/>
          </a:fontRef>
        </p:style>
        <p:txBody>
          <a:bodyPr>
            <a:normAutofit/>
          </a:bodyPr>
          <a:lstStyle/>
          <a:p>
            <a:pPr algn="ctr" rtl="1">
              <a:buNone/>
            </a:pPr>
            <a:r>
              <a:rPr lang="fa-IR" sz="4800" b="1" dirty="0" smtClean="0">
                <a:solidFill>
                  <a:srgbClr val="C00000"/>
                </a:solidFill>
                <a:cs typeface="B Zar" pitchFamily="2" charset="-78"/>
              </a:rPr>
              <a:t>نکته:</a:t>
            </a:r>
          </a:p>
          <a:p>
            <a:pPr algn="ctr" rtl="1">
              <a:buNone/>
            </a:pPr>
            <a:endParaRPr lang="fa-IR" sz="1400" b="1" dirty="0" smtClean="0">
              <a:solidFill>
                <a:srgbClr val="C00000"/>
              </a:solidFill>
              <a:cs typeface="B Zar" pitchFamily="2" charset="-78"/>
            </a:endParaRPr>
          </a:p>
          <a:p>
            <a:pPr algn="ctr" rtl="1">
              <a:buNone/>
            </a:pPr>
            <a:r>
              <a:rPr lang="fa-IR" sz="3600" b="1" dirty="0" smtClean="0">
                <a:solidFill>
                  <a:srgbClr val="002060"/>
                </a:solidFill>
                <a:cs typeface="B Zar" pitchFamily="2" charset="-78"/>
              </a:rPr>
              <a:t>موضوع و مساله ای که محقق به دنبال آن است باید به دو سوال ذیل پاسخ دهد:</a:t>
            </a:r>
          </a:p>
          <a:p>
            <a:pPr algn="ctr" rtl="1">
              <a:buNone/>
            </a:pPr>
            <a:endParaRPr lang="fa-IR" sz="1800" b="1" dirty="0" smtClean="0">
              <a:solidFill>
                <a:srgbClr val="002060"/>
              </a:solidFill>
              <a:cs typeface="B Zar" pitchFamily="2" charset="-78"/>
            </a:endParaRPr>
          </a:p>
          <a:p>
            <a:pPr algn="r" rtl="1">
              <a:lnSpc>
                <a:spcPct val="150000"/>
              </a:lnSpc>
              <a:buNone/>
            </a:pPr>
            <a:r>
              <a:rPr lang="fa-IR" dirty="0" smtClean="0">
                <a:cs typeface="B Zar" pitchFamily="2" charset="-78"/>
              </a:rPr>
              <a:t>1. چه حقیقتی است که بر </a:t>
            </a:r>
            <a:r>
              <a:rPr lang="fa-IR" b="1" dirty="0" smtClean="0">
                <a:solidFill>
                  <a:srgbClr val="FF0000"/>
                </a:solidFill>
                <a:cs typeface="B Zar" pitchFamily="2" charset="-78"/>
              </a:rPr>
              <a:t>محقق مجهول </a:t>
            </a:r>
            <a:r>
              <a:rPr lang="fa-IR" dirty="0" smtClean="0">
                <a:cs typeface="B Zar" pitchFamily="2" charset="-78"/>
              </a:rPr>
              <a:t>است و می خواهد به وسیله این تحقیق کشف کند؟</a:t>
            </a:r>
          </a:p>
          <a:p>
            <a:pPr algn="r" rtl="1">
              <a:lnSpc>
                <a:spcPct val="150000"/>
              </a:lnSpc>
              <a:buNone/>
            </a:pPr>
            <a:r>
              <a:rPr lang="fa-IR" dirty="0" smtClean="0">
                <a:cs typeface="B Zar" pitchFamily="2" charset="-78"/>
              </a:rPr>
              <a:t>2. کشف این حقیقت </a:t>
            </a:r>
            <a:r>
              <a:rPr lang="fa-IR" b="1" dirty="0" smtClean="0">
                <a:solidFill>
                  <a:srgbClr val="FF0000"/>
                </a:solidFill>
                <a:cs typeface="B Zar" pitchFamily="2" charset="-78"/>
              </a:rPr>
              <a:t>از نظر علمی و عملی </a:t>
            </a:r>
            <a:r>
              <a:rPr lang="fa-IR" dirty="0" smtClean="0">
                <a:cs typeface="B Zar" pitchFamily="2" charset="-78"/>
              </a:rPr>
              <a:t>چه نتایجی خواهد داشت؟</a:t>
            </a:r>
            <a:endParaRPr lang="en-US" dirty="0">
              <a:cs typeface="B Zar" pitchFamily="2" charset="-78"/>
            </a:endParaRP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6"/>
          </a:lnRef>
          <a:fillRef idx="3">
            <a:schemeClr val="accent6"/>
          </a:fillRef>
          <a:effectRef idx="3">
            <a:schemeClr val="accent6"/>
          </a:effectRef>
          <a:fontRef idx="minor">
            <a:schemeClr val="lt1"/>
          </a:fontRef>
        </p:style>
        <p:txBody>
          <a:bodyPr/>
          <a:lstStyle/>
          <a:p>
            <a:pPr algn="ctr"/>
            <a:r>
              <a:rPr lang="fa-IR" dirty="0">
                <a:solidFill>
                  <a:srgbClr val="000000"/>
                </a:solidFill>
                <a:cs typeface="2  Titr" pitchFamily="2" charset="-78"/>
              </a:rPr>
              <a:t>روش تحقیق همبستگی</a:t>
            </a:r>
            <a:endParaRPr lang="en-US" dirty="0">
              <a:solidFill>
                <a:srgbClr val="000000"/>
              </a:solidFill>
              <a:cs typeface="2  Titr" pitchFamily="2" charset="-78"/>
            </a:endParaRPr>
          </a:p>
        </p:txBody>
      </p:sp>
      <p:sp>
        <p:nvSpPr>
          <p:cNvPr id="3" name="Content Placeholder 2"/>
          <p:cNvSpPr>
            <a:spLocks noGrp="1"/>
          </p:cNvSpPr>
          <p:nvPr>
            <p:ph idx="1"/>
          </p:nvPr>
        </p:nvSpPr>
        <p:spPr>
          <a:xfrm>
            <a:off x="457200" y="1600200"/>
            <a:ext cx="8229600" cy="5029200"/>
          </a:xfrm>
          <a:solidFill>
            <a:srgbClr val="00B0F0"/>
          </a:solidFill>
          <a:ln/>
          <a:extLst>
            <a:ext uri="{AF507438-7753-43E0-B8FC-AC1667EBCBE1}">
              <a14:hiddenEffects xmlns="" xmlns:a14="http://schemas.microsoft.com/office/drawing/2010/main">
                <a:effectLst>
                  <a:outerShdw dist="35921" dir="2700000" algn="ctr" rotWithShape="0">
                    <a:schemeClr val="bg2"/>
                  </a:outerShdw>
                </a:effectLst>
              </a14:hiddenEffects>
            </a:ext>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t" anchorCtr="0" compatLnSpc="1">
            <a:prstTxWarp prst="textNoShape">
              <a:avLst/>
            </a:prstTxWarp>
          </a:bodyPr>
          <a:lstStyle/>
          <a:p>
            <a:pPr marL="0" indent="0" algn="r" rtl="1">
              <a:lnSpc>
                <a:spcPct val="150000"/>
              </a:lnSpc>
              <a:buNone/>
            </a:pPr>
            <a:r>
              <a:rPr lang="fa-IR" dirty="0">
                <a:solidFill>
                  <a:srgbClr val="000000"/>
                </a:solidFill>
                <a:cs typeface="2  Nazanin" pitchFamily="2" charset="-78"/>
              </a:rPr>
              <a:t>رابطه بین متغیرها بر اساس </a:t>
            </a:r>
            <a:r>
              <a:rPr lang="fa-IR" b="1" dirty="0">
                <a:solidFill>
                  <a:srgbClr val="FFFF00"/>
                </a:solidFill>
                <a:cs typeface="2  Nazanin" pitchFamily="2" charset="-78"/>
              </a:rPr>
              <a:t>هدف تحقیق </a:t>
            </a:r>
            <a:r>
              <a:rPr lang="fa-IR" dirty="0">
                <a:solidFill>
                  <a:srgbClr val="000000"/>
                </a:solidFill>
                <a:cs typeface="2  Nazanin" pitchFamily="2" charset="-78"/>
              </a:rPr>
              <a:t>بررسی می شود. </a:t>
            </a:r>
          </a:p>
          <a:p>
            <a:pPr marL="0" indent="0" algn="r" rtl="1">
              <a:lnSpc>
                <a:spcPct val="150000"/>
              </a:lnSpc>
              <a:buNone/>
            </a:pPr>
            <a:r>
              <a:rPr lang="fa-IR" sz="3600" b="1" dirty="0">
                <a:solidFill>
                  <a:srgbClr val="FFFF00"/>
                </a:solidFill>
                <a:cs typeface="2  Nazanin" pitchFamily="2" charset="-78"/>
              </a:rPr>
              <a:t>انواع تحقیقات همبستگی:</a:t>
            </a:r>
          </a:p>
          <a:p>
            <a:pPr algn="r" rtl="1">
              <a:lnSpc>
                <a:spcPct val="150000"/>
              </a:lnSpc>
            </a:pPr>
            <a:r>
              <a:rPr lang="fa-IR" dirty="0">
                <a:solidFill>
                  <a:srgbClr val="000000"/>
                </a:solidFill>
                <a:cs typeface="2  Nazanin" pitchFamily="2" charset="-78"/>
              </a:rPr>
              <a:t>همبستگی دو متغیری: بررسی همزمانی دو متغیر</a:t>
            </a:r>
          </a:p>
          <a:p>
            <a:pPr algn="r" rtl="1">
              <a:lnSpc>
                <a:spcPct val="150000"/>
              </a:lnSpc>
            </a:pPr>
            <a:r>
              <a:rPr lang="fa-IR" dirty="0">
                <a:solidFill>
                  <a:srgbClr val="000000"/>
                </a:solidFill>
                <a:cs typeface="2  Nazanin" pitchFamily="2" charset="-78"/>
              </a:rPr>
              <a:t>تحلیل رگرسیون: بررسی تغییرات متغیر وابسته بر حسب تغییرات متغیرهای </a:t>
            </a:r>
            <a:r>
              <a:rPr lang="fa-IR" dirty="0" smtClean="0">
                <a:solidFill>
                  <a:srgbClr val="000000"/>
                </a:solidFill>
                <a:cs typeface="2  Nazanin" pitchFamily="2" charset="-78"/>
              </a:rPr>
              <a:t>مستقل</a:t>
            </a:r>
            <a:endParaRPr lang="fa-IR" dirty="0">
              <a:solidFill>
                <a:srgbClr val="000000"/>
              </a:solidFill>
              <a:cs typeface="2  Nazanin" pitchFamily="2" charset="-78"/>
            </a:endParaRPr>
          </a:p>
        </p:txBody>
      </p:sp>
      <p:sp>
        <p:nvSpPr>
          <p:cNvPr id="4" name="Slide Number Placeholder 3"/>
          <p:cNvSpPr>
            <a:spLocks noGrp="1"/>
          </p:cNvSpPr>
          <p:nvPr>
            <p:ph type="sldNum" sz="quarter" idx="12"/>
          </p:nvPr>
        </p:nvSpPr>
        <p:spPr/>
        <p:txBody>
          <a:bodyPr/>
          <a:lstStyle/>
          <a:p>
            <a:pPr>
              <a:defRPr/>
            </a:pPr>
            <a:fld id="{B037382B-A75B-4472-8D16-DF8CA4A62C1F}" type="slidenum">
              <a:rPr lang="ar-SA" smtClean="0"/>
              <a:pPr>
                <a:defRPr/>
              </a:pPr>
              <a:t>90</a:t>
            </a:fld>
            <a:endParaRPr lang="en-US"/>
          </a:p>
        </p:txBody>
      </p:sp>
    </p:spTree>
    <p:extLst>
      <p:ext uri="{BB962C8B-B14F-4D97-AF65-F5344CB8AC3E}">
        <p14:creationId xmlns="" xmlns:p14="http://schemas.microsoft.com/office/powerpoint/2010/main" val="4247477867"/>
      </p:ext>
    </p:extLst>
  </p:cSld>
  <p:clrMapOvr>
    <a:masterClrMapping/>
  </p:clrMapOvr>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0000"/>
          </a:solidFill>
        </p:spPr>
        <p:txBody>
          <a:bodyPr/>
          <a:lstStyle/>
          <a:p>
            <a:pPr algn="ctr"/>
            <a:r>
              <a:rPr lang="fa-IR" dirty="0">
                <a:solidFill>
                  <a:srgbClr val="000000"/>
                </a:solidFill>
                <a:cs typeface="2  Titr" pitchFamily="2" charset="-78"/>
              </a:rPr>
              <a:t>پژوهش کیفی: مطالعه موردی</a:t>
            </a:r>
            <a:endParaRPr lang="en-US" dirty="0">
              <a:solidFill>
                <a:srgbClr val="000000"/>
              </a:solidFill>
              <a:cs typeface="2  Titr" pitchFamily="2" charset="-78"/>
            </a:endParaRPr>
          </a:p>
        </p:txBody>
      </p:sp>
      <p:sp>
        <p:nvSpPr>
          <p:cNvPr id="3" name="Content Placeholder 2"/>
          <p:cNvSpPr>
            <a:spLocks noGrp="1"/>
          </p:cNvSpPr>
          <p:nvPr>
            <p:ph idx="1"/>
          </p:nvPr>
        </p:nvSpPr>
        <p:spPr>
          <a:solidFill>
            <a:srgbClr val="FFFF00"/>
          </a:solidFill>
          <a:ln>
            <a:noFill/>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r" rtl="1">
              <a:lnSpc>
                <a:spcPct val="150000"/>
              </a:lnSpc>
            </a:pPr>
            <a:r>
              <a:rPr lang="fa-IR" dirty="0">
                <a:solidFill>
                  <a:srgbClr val="000000"/>
                </a:solidFill>
                <a:cs typeface="2  Nazanin" pitchFamily="2" charset="-78"/>
              </a:rPr>
              <a:t>پژوهشگر یک مورد را انتخاب و </a:t>
            </a:r>
            <a:r>
              <a:rPr lang="fa-IR" dirty="0" smtClean="0">
                <a:solidFill>
                  <a:srgbClr val="000000"/>
                </a:solidFill>
                <a:cs typeface="2  Nazanin" pitchFamily="2" charset="-78"/>
              </a:rPr>
              <a:t>آن را </a:t>
            </a:r>
            <a:r>
              <a:rPr lang="fa-IR" dirty="0">
                <a:solidFill>
                  <a:srgbClr val="000000"/>
                </a:solidFill>
                <a:cs typeface="2  Nazanin" pitchFamily="2" charset="-78"/>
              </a:rPr>
              <a:t>از جنبه های متعدد بررسی می می کند.</a:t>
            </a:r>
          </a:p>
          <a:p>
            <a:pPr algn="r" rtl="1">
              <a:lnSpc>
                <a:spcPct val="150000"/>
              </a:lnSpc>
            </a:pPr>
            <a:r>
              <a:rPr lang="fa-IR" dirty="0">
                <a:solidFill>
                  <a:srgbClr val="000000"/>
                </a:solidFill>
                <a:cs typeface="2  Nazanin" pitchFamily="2" charset="-78"/>
              </a:rPr>
              <a:t>به بیان دیگر بررسی عمیق </a:t>
            </a:r>
            <a:r>
              <a:rPr lang="fa-IR" b="1" dirty="0">
                <a:solidFill>
                  <a:srgbClr val="FF0000"/>
                </a:solidFill>
                <a:cs typeface="2  Nazanin" pitchFamily="2" charset="-78"/>
              </a:rPr>
              <a:t>تعداد زیادی ویژگی در تعداد معدودی </a:t>
            </a:r>
            <a:r>
              <a:rPr lang="fa-IR" dirty="0">
                <a:solidFill>
                  <a:srgbClr val="000000"/>
                </a:solidFill>
                <a:cs typeface="2  Nazanin" pitchFamily="2" charset="-78"/>
              </a:rPr>
              <a:t>از موارد </a:t>
            </a:r>
            <a:r>
              <a:rPr lang="en-US" dirty="0">
                <a:solidFill>
                  <a:srgbClr val="000000"/>
                </a:solidFill>
                <a:cs typeface="2  Nazanin" pitchFamily="2" charset="-78"/>
              </a:rPr>
              <a:t>(Cases)</a:t>
            </a:r>
            <a:r>
              <a:rPr lang="fa-IR" dirty="0">
                <a:solidFill>
                  <a:srgbClr val="000000"/>
                </a:solidFill>
                <a:cs typeface="2  Nazanin" pitchFamily="2" charset="-78"/>
              </a:rPr>
              <a:t> در یک دوره </a:t>
            </a:r>
            <a:r>
              <a:rPr lang="fa-IR" dirty="0" smtClean="0">
                <a:solidFill>
                  <a:srgbClr val="000000"/>
                </a:solidFill>
                <a:cs typeface="2  Nazanin" pitchFamily="2" charset="-78"/>
              </a:rPr>
              <a:t>زمانی</a:t>
            </a:r>
            <a:endParaRPr lang="fa-IR" dirty="0">
              <a:solidFill>
                <a:srgbClr val="000000"/>
              </a:solidFill>
              <a:cs typeface="2  Nazanin" pitchFamily="2" charset="-78"/>
            </a:endParaRPr>
          </a:p>
        </p:txBody>
      </p:sp>
      <p:sp>
        <p:nvSpPr>
          <p:cNvPr id="4" name="Slide Number Placeholder 3"/>
          <p:cNvSpPr>
            <a:spLocks noGrp="1"/>
          </p:cNvSpPr>
          <p:nvPr>
            <p:ph type="sldNum" sz="quarter" idx="12"/>
          </p:nvPr>
        </p:nvSpPr>
        <p:spPr/>
        <p:txBody>
          <a:bodyPr/>
          <a:lstStyle/>
          <a:p>
            <a:pPr>
              <a:defRPr/>
            </a:pPr>
            <a:fld id="{B037382B-A75B-4472-8D16-DF8CA4A62C1F}" type="slidenum">
              <a:rPr lang="ar-SA" smtClean="0"/>
              <a:pPr>
                <a:defRPr/>
              </a:pPr>
              <a:t>91</a:t>
            </a:fld>
            <a:endParaRPr lang="en-US"/>
          </a:p>
        </p:txBody>
      </p:sp>
    </p:spTree>
    <p:extLst>
      <p:ext uri="{BB962C8B-B14F-4D97-AF65-F5344CB8AC3E}">
        <p14:creationId xmlns="" xmlns:p14="http://schemas.microsoft.com/office/powerpoint/2010/main" val="69895091"/>
      </p:ext>
    </p:extLst>
  </p:cSld>
  <p:clrMapOvr>
    <a:masterClrMapping/>
  </p:clrMapOvr>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78562"/>
          </a:xfrm>
        </p:spPr>
        <p:txBody>
          <a:bodyPr>
            <a:normAutofit/>
          </a:bodyPr>
          <a:lstStyle/>
          <a:p>
            <a:r>
              <a:rPr lang="fa-IR" sz="9600" dirty="0" smtClean="0">
                <a:cs typeface="B Titr" pitchFamily="2" charset="-78"/>
              </a:rPr>
              <a:t>جلسه نهم</a:t>
            </a:r>
            <a:endParaRPr lang="fa-IR" sz="9600" dirty="0">
              <a:cs typeface="B Titr" pitchFamily="2" charset="-78"/>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AutoShape 2"/>
          <p:cNvSpPr>
            <a:spLocks noGrp="1" noChangeArrowheads="1"/>
          </p:cNvSpPr>
          <p:nvPr>
            <p:ph type="title"/>
          </p:nvPr>
        </p:nvSpPr>
        <p:spPr/>
        <p:style>
          <a:lnRef idx="0">
            <a:schemeClr val="accent2"/>
          </a:lnRef>
          <a:fillRef idx="3">
            <a:schemeClr val="accent2"/>
          </a:fillRef>
          <a:effectRef idx="3">
            <a:schemeClr val="accent2"/>
          </a:effectRef>
          <a:fontRef idx="minor">
            <a:schemeClr val="lt1"/>
          </a:fontRef>
        </p:style>
        <p:txBody>
          <a:bodyPr/>
          <a:lstStyle/>
          <a:p>
            <a:pPr algn="ctr"/>
            <a:r>
              <a:rPr lang="fa-IR" dirty="0">
                <a:solidFill>
                  <a:srgbClr val="000000"/>
                </a:solidFill>
                <a:cs typeface="2  Titr" pitchFamily="2" charset="-78"/>
              </a:rPr>
              <a:t>روش اقدام پژوهی</a:t>
            </a:r>
            <a:endParaRPr lang="en-US" dirty="0">
              <a:solidFill>
                <a:srgbClr val="000000"/>
              </a:solidFill>
              <a:cs typeface="2  Titr" pitchFamily="2" charset="-78"/>
            </a:endParaRPr>
          </a:p>
        </p:txBody>
      </p:sp>
      <p:sp>
        <p:nvSpPr>
          <p:cNvPr id="92163" name="Rectangle 3"/>
          <p:cNvSpPr>
            <a:spLocks noGrp="1" noChangeArrowheads="1"/>
          </p:cNvSpPr>
          <p:nvPr>
            <p:ph idx="1"/>
          </p:nvPr>
        </p:nvSpPr>
        <p:spPr/>
        <p:style>
          <a:lnRef idx="1">
            <a:schemeClr val="accent2"/>
          </a:lnRef>
          <a:fillRef idx="2">
            <a:schemeClr val="accent2"/>
          </a:fillRef>
          <a:effectRef idx="1">
            <a:schemeClr val="accent2"/>
          </a:effectRef>
          <a:fontRef idx="minor">
            <a:schemeClr val="dk1"/>
          </a:fontRef>
        </p:style>
        <p:txBody>
          <a:bodyPr>
            <a:normAutofit lnSpcReduction="10000"/>
          </a:bodyPr>
          <a:lstStyle/>
          <a:p>
            <a:pPr algn="just" rtl="1">
              <a:lnSpc>
                <a:spcPct val="150000"/>
              </a:lnSpc>
            </a:pPr>
            <a:r>
              <a:rPr lang="fa-IR" dirty="0" smtClean="0">
                <a:cs typeface="2  Nazanin" pitchFamily="2" charset="-78"/>
              </a:rPr>
              <a:t>در </a:t>
            </a:r>
            <a:r>
              <a:rPr lang="fa-IR" dirty="0">
                <a:cs typeface="2  Nazanin" pitchFamily="2" charset="-78"/>
              </a:rPr>
              <a:t>اقدام پژوهی، پژوهشگر به </a:t>
            </a:r>
            <a:r>
              <a:rPr lang="fa-IR" b="1" dirty="0">
                <a:solidFill>
                  <a:srgbClr val="FF0000"/>
                </a:solidFill>
                <a:cs typeface="2  Nazanin" pitchFamily="2" charset="-78"/>
              </a:rPr>
              <a:t>جنبه های عملی و </a:t>
            </a:r>
            <a:r>
              <a:rPr lang="fa-IR" b="1" dirty="0" smtClean="0">
                <a:solidFill>
                  <a:srgbClr val="FF0000"/>
                </a:solidFill>
                <a:cs typeface="2  Nazanin" pitchFamily="2" charset="-78"/>
              </a:rPr>
              <a:t>مشکلات آموزشی</a:t>
            </a:r>
            <a:r>
              <a:rPr lang="fa-IR" dirty="0" smtClean="0">
                <a:cs typeface="2  Nazanin" pitchFamily="2" charset="-78"/>
              </a:rPr>
              <a:t>  توجه </a:t>
            </a:r>
            <a:r>
              <a:rPr lang="fa-IR" dirty="0">
                <a:cs typeface="2  Nazanin" pitchFamily="2" charset="-78"/>
              </a:rPr>
              <a:t>دارد. بنابراین به جنبه های عملی بیش از جنبه های فنی توجه می شود</a:t>
            </a:r>
            <a:r>
              <a:rPr lang="fa-IR" dirty="0" smtClean="0">
                <a:cs typeface="2  Nazanin" pitchFamily="2" charset="-78"/>
              </a:rPr>
              <a:t>.</a:t>
            </a:r>
          </a:p>
          <a:p>
            <a:pPr algn="just" rtl="1">
              <a:lnSpc>
                <a:spcPct val="150000"/>
              </a:lnSpc>
            </a:pPr>
            <a:r>
              <a:rPr lang="fa-IR" dirty="0" smtClean="0">
                <a:cs typeface="2  Nazanin" pitchFamily="2" charset="-78"/>
              </a:rPr>
              <a:t>هدف اقدام پژوهی، </a:t>
            </a:r>
            <a:r>
              <a:rPr lang="fa-IR" b="1" dirty="0" smtClean="0">
                <a:solidFill>
                  <a:srgbClr val="FF0000"/>
                </a:solidFill>
                <a:cs typeface="2  Nazanin" pitchFamily="2" charset="-78"/>
              </a:rPr>
              <a:t>توصیف شرایط </a:t>
            </a:r>
            <a:r>
              <a:rPr lang="fa-IR" dirty="0" smtClean="0">
                <a:cs typeface="2  Nazanin" pitchFamily="2" charset="-78"/>
              </a:rPr>
              <a:t>یا پدیده های مربوطه و </a:t>
            </a:r>
            <a:r>
              <a:rPr lang="fa-IR" b="1" dirty="0" smtClean="0">
                <a:solidFill>
                  <a:srgbClr val="FF0000"/>
                </a:solidFill>
                <a:cs typeface="2  Nazanin" pitchFamily="2" charset="-78"/>
              </a:rPr>
              <a:t>جستجو و اجرای راه حل های </a:t>
            </a:r>
            <a:r>
              <a:rPr lang="fa-IR" dirty="0" smtClean="0">
                <a:cs typeface="2  Nazanin" pitchFamily="2" charset="-78"/>
              </a:rPr>
              <a:t>مناسب جهت بهبود وضع موجود است.</a:t>
            </a:r>
            <a:endParaRPr lang="en-US" dirty="0">
              <a:cs typeface="2  Nazanin" pitchFamily="2" charset="-78"/>
            </a:endParaRPr>
          </a:p>
        </p:txBody>
      </p:sp>
      <p:sp>
        <p:nvSpPr>
          <p:cNvPr id="6" name="Slide Number Placeholder 5"/>
          <p:cNvSpPr>
            <a:spLocks noGrp="1"/>
          </p:cNvSpPr>
          <p:nvPr>
            <p:ph type="sldNum" sz="quarter" idx="12"/>
          </p:nvPr>
        </p:nvSpPr>
        <p:spPr/>
        <p:txBody>
          <a:bodyPr/>
          <a:lstStyle/>
          <a:p>
            <a:fld id="{C188E974-A867-4F22-9159-708632893BFF}" type="slidenum">
              <a:rPr lang="ar-SA"/>
              <a:pPr/>
              <a:t>93</a:t>
            </a:fld>
            <a:endParaRPr lang="en-US" dirty="0"/>
          </a:p>
        </p:txBody>
      </p:sp>
    </p:spTree>
    <p:extLst>
      <p:ext uri="{BB962C8B-B14F-4D97-AF65-F5344CB8AC3E}">
        <p14:creationId xmlns="" xmlns:p14="http://schemas.microsoft.com/office/powerpoint/2010/main" val="3452968626"/>
      </p:ext>
    </p:extLst>
  </p:cSld>
  <p:clrMapOvr>
    <a:masterClrMapping/>
  </p:clrMapOvr>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AutoShape 2"/>
          <p:cNvSpPr>
            <a:spLocks noGrp="1" noChangeArrowheads="1"/>
          </p:cNvSpPr>
          <p:nvPr>
            <p:ph type="title"/>
          </p:nvPr>
        </p:nvSpPr>
        <p:spPr/>
        <p:style>
          <a:lnRef idx="0">
            <a:schemeClr val="accent4"/>
          </a:lnRef>
          <a:fillRef idx="3">
            <a:schemeClr val="accent4"/>
          </a:fillRef>
          <a:effectRef idx="3">
            <a:schemeClr val="accent4"/>
          </a:effectRef>
          <a:fontRef idx="minor">
            <a:schemeClr val="lt1"/>
          </a:fontRef>
        </p:style>
        <p:txBody>
          <a:bodyPr/>
          <a:lstStyle/>
          <a:p>
            <a:pPr algn="ctr" rtl="1"/>
            <a:r>
              <a:rPr lang="fa-IR" dirty="0">
                <a:solidFill>
                  <a:srgbClr val="000000"/>
                </a:solidFill>
                <a:cs typeface="2  Titr" pitchFamily="2" charset="-78"/>
              </a:rPr>
              <a:t>مراحل اقدام پژوهی</a:t>
            </a:r>
            <a:endParaRPr lang="en-US" dirty="0">
              <a:solidFill>
                <a:srgbClr val="000000"/>
              </a:solidFill>
              <a:cs typeface="2  Titr" pitchFamily="2" charset="-78"/>
            </a:endParaRPr>
          </a:p>
        </p:txBody>
      </p:sp>
      <p:sp>
        <p:nvSpPr>
          <p:cNvPr id="93187" name="Rectangle 3"/>
          <p:cNvSpPr>
            <a:spLocks noGrp="1" noChangeArrowheads="1"/>
          </p:cNvSpPr>
          <p:nvPr>
            <p:ph idx="1"/>
          </p:nvPr>
        </p:nvSpPr>
        <p:spPr>
          <a:xfrm>
            <a:off x="457200" y="1600200"/>
            <a:ext cx="8229600" cy="5029200"/>
          </a:xfrm>
        </p:spPr>
        <p:style>
          <a:lnRef idx="1">
            <a:schemeClr val="accent4"/>
          </a:lnRef>
          <a:fillRef idx="2">
            <a:schemeClr val="accent4"/>
          </a:fillRef>
          <a:effectRef idx="1">
            <a:schemeClr val="accent4"/>
          </a:effectRef>
          <a:fontRef idx="minor">
            <a:schemeClr val="dk1"/>
          </a:fontRef>
        </p:style>
        <p:txBody>
          <a:bodyPr>
            <a:normAutofit fontScale="92500" lnSpcReduction="10000"/>
          </a:bodyPr>
          <a:lstStyle/>
          <a:p>
            <a:pPr algn="just" rtl="1">
              <a:lnSpc>
                <a:spcPct val="150000"/>
              </a:lnSpc>
            </a:pPr>
            <a:r>
              <a:rPr lang="fa-IR" b="1" dirty="0">
                <a:cs typeface="2  Nazanin" pitchFamily="2" charset="-78"/>
              </a:rPr>
              <a:t>مرحله اول: تشخیص و برنامه ریزی</a:t>
            </a:r>
          </a:p>
          <a:p>
            <a:pPr algn="just" rtl="1">
              <a:lnSpc>
                <a:spcPct val="150000"/>
              </a:lnSpc>
              <a:buFont typeface="Wingdings" pitchFamily="2" charset="2"/>
              <a:buNone/>
            </a:pPr>
            <a:r>
              <a:rPr lang="fa-IR" dirty="0">
                <a:cs typeface="2  Nazanin" pitchFamily="2" charset="-78"/>
              </a:rPr>
              <a:t>شناخت مشکل و علل احتمالی آن و سپس به کمک مشاوران یا سایر همکاران به برنماه ریزیبرای حل مشکل پرداخت.</a:t>
            </a:r>
          </a:p>
          <a:p>
            <a:pPr algn="just" rtl="1">
              <a:lnSpc>
                <a:spcPct val="150000"/>
              </a:lnSpc>
            </a:pPr>
            <a:r>
              <a:rPr lang="fa-IR" b="1" dirty="0">
                <a:cs typeface="2  Nazanin" pitchFamily="2" charset="-78"/>
              </a:rPr>
              <a:t>مرحله دوم:اقدام برای رفع مشکل</a:t>
            </a:r>
          </a:p>
          <a:p>
            <a:pPr algn="just" rtl="1">
              <a:lnSpc>
                <a:spcPct val="150000"/>
              </a:lnSpc>
              <a:buFont typeface="Wingdings" pitchFamily="2" charset="2"/>
              <a:buNone/>
            </a:pPr>
            <a:r>
              <a:rPr lang="fa-IR" dirty="0">
                <a:cs typeface="2  Nazanin" pitchFamily="2" charset="-78"/>
              </a:rPr>
              <a:t>اقدام بر اساس برنامه تدوین شده</a:t>
            </a:r>
          </a:p>
          <a:p>
            <a:pPr algn="just" rtl="1">
              <a:lnSpc>
                <a:spcPct val="150000"/>
              </a:lnSpc>
            </a:pPr>
            <a:r>
              <a:rPr lang="fa-IR" sz="2600" b="1" dirty="0">
                <a:cs typeface="2  Nazanin" pitchFamily="2" charset="-78"/>
              </a:rPr>
              <a:t>مرحله سوم: مشاهده تغییرات انجام شده برای رفع مشکل</a:t>
            </a:r>
          </a:p>
          <a:p>
            <a:pPr algn="just" rtl="1">
              <a:lnSpc>
                <a:spcPct val="150000"/>
              </a:lnSpc>
            </a:pPr>
            <a:r>
              <a:rPr lang="fa-IR" sz="2600" b="1" dirty="0">
                <a:cs typeface="2  Nazanin" pitchFamily="2" charset="-78"/>
              </a:rPr>
              <a:t>مرحله چهارم</a:t>
            </a:r>
            <a:r>
              <a:rPr lang="fa-IR" b="1" dirty="0">
                <a:cs typeface="2  Nazanin" pitchFamily="2" charset="-78"/>
              </a:rPr>
              <a:t>: تحلیل و تعدیل اقدامات</a:t>
            </a:r>
            <a:endParaRPr lang="en-US" b="1" dirty="0">
              <a:cs typeface="2  Nazanin" pitchFamily="2" charset="-78"/>
            </a:endParaRPr>
          </a:p>
        </p:txBody>
      </p:sp>
      <p:sp>
        <p:nvSpPr>
          <p:cNvPr id="6" name="Slide Number Placeholder 5"/>
          <p:cNvSpPr>
            <a:spLocks noGrp="1"/>
          </p:cNvSpPr>
          <p:nvPr>
            <p:ph type="sldNum" sz="quarter" idx="12"/>
          </p:nvPr>
        </p:nvSpPr>
        <p:spPr/>
        <p:txBody>
          <a:bodyPr/>
          <a:lstStyle/>
          <a:p>
            <a:fld id="{3CE48D3C-E81A-4887-BEEF-F3E65F3E0BAD}" type="slidenum">
              <a:rPr lang="ar-SA"/>
              <a:pPr/>
              <a:t>94</a:t>
            </a:fld>
            <a:endParaRPr lang="en-US"/>
          </a:p>
        </p:txBody>
      </p:sp>
    </p:spTree>
    <p:extLst>
      <p:ext uri="{BB962C8B-B14F-4D97-AF65-F5344CB8AC3E}">
        <p14:creationId xmlns="" xmlns:p14="http://schemas.microsoft.com/office/powerpoint/2010/main" val="1071713374"/>
      </p:ext>
    </p:extLst>
  </p:cSld>
  <p:clrMapOvr>
    <a:masterClrMapping/>
  </p:clrMapOvr>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6"/>
          </a:lnRef>
          <a:fillRef idx="3">
            <a:schemeClr val="accent6"/>
          </a:fillRef>
          <a:effectRef idx="3">
            <a:schemeClr val="accent6"/>
          </a:effectRef>
          <a:fontRef idx="minor">
            <a:schemeClr val="lt1"/>
          </a:fontRef>
        </p:style>
        <p:txBody>
          <a:bodyPr/>
          <a:lstStyle/>
          <a:p>
            <a:pPr algn="ctr" rtl="1"/>
            <a:r>
              <a:rPr lang="fa-IR" dirty="0">
                <a:solidFill>
                  <a:srgbClr val="000000"/>
                </a:solidFill>
                <a:cs typeface="2  Titr" pitchFamily="2" charset="-78"/>
              </a:rPr>
              <a:t>سایر روش های تحقیق</a:t>
            </a:r>
            <a:endParaRPr lang="en-US" dirty="0">
              <a:solidFill>
                <a:srgbClr val="000000"/>
              </a:solidFill>
              <a:cs typeface="2  Titr" pitchFamily="2" charset="-78"/>
            </a:endParaRPr>
          </a:p>
        </p:txBody>
      </p:sp>
      <p:sp>
        <p:nvSpPr>
          <p:cNvPr id="3" name="Content Placeholder 2"/>
          <p:cNvSpPr>
            <a:spLocks noGrp="1"/>
          </p:cNvSpPr>
          <p:nvPr>
            <p:ph idx="1"/>
          </p:nvPr>
        </p:nvSpPr>
        <p:spPr>
          <a:ln/>
          <a:extLst>
            <a:ext uri="{AF507438-7753-43E0-B8FC-AC1667EBCBE1}">
              <a14:hiddenEffects xmlns="" xmlns:a14="http://schemas.microsoft.com/office/drawing/2010/main">
                <a:effectLst>
                  <a:outerShdw dist="35921" dir="2700000" algn="ctr" rotWithShape="0">
                    <a:schemeClr val="bg2"/>
                  </a:outerShdw>
                </a:effectLst>
              </a14:hiddenEffects>
            </a:ext>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t" anchorCtr="0" compatLnSpc="1">
            <a:prstTxWarp prst="textNoShape">
              <a:avLst/>
            </a:prstTxWarp>
            <a:noAutofit/>
          </a:bodyPr>
          <a:lstStyle/>
          <a:p>
            <a:pPr marL="514350" indent="-514350" algn="r" rtl="1">
              <a:lnSpc>
                <a:spcPct val="150000"/>
              </a:lnSpc>
              <a:buFont typeface="+mj-lt"/>
              <a:buAutoNum type="arabicPeriod"/>
            </a:pPr>
            <a:r>
              <a:rPr lang="fa-IR" sz="3600" b="1" dirty="0">
                <a:solidFill>
                  <a:srgbClr val="000000"/>
                </a:solidFill>
                <a:cs typeface="2  Nazanin" pitchFamily="2" charset="-78"/>
              </a:rPr>
              <a:t>روش تحقیق تاریخی</a:t>
            </a:r>
          </a:p>
          <a:p>
            <a:pPr marL="514350" indent="-514350" algn="r" rtl="1">
              <a:lnSpc>
                <a:spcPct val="150000"/>
              </a:lnSpc>
              <a:buFont typeface="+mj-lt"/>
              <a:buAutoNum type="arabicPeriod"/>
            </a:pPr>
            <a:r>
              <a:rPr lang="fa-IR" sz="3600" b="1" dirty="0">
                <a:solidFill>
                  <a:srgbClr val="000000"/>
                </a:solidFill>
                <a:cs typeface="2  Nazanin" pitchFamily="2" charset="-78"/>
              </a:rPr>
              <a:t>تحقیق قوم نگاری</a:t>
            </a:r>
          </a:p>
          <a:p>
            <a:pPr marL="514350" indent="-514350" algn="r" rtl="1">
              <a:lnSpc>
                <a:spcPct val="150000"/>
              </a:lnSpc>
              <a:buFont typeface="+mj-lt"/>
              <a:buAutoNum type="arabicPeriod"/>
            </a:pPr>
            <a:r>
              <a:rPr lang="fa-IR" sz="3600" b="1" dirty="0">
                <a:solidFill>
                  <a:srgbClr val="000000"/>
                </a:solidFill>
                <a:cs typeface="2  Nazanin" pitchFamily="2" charset="-78"/>
              </a:rPr>
              <a:t>تحلیل </a:t>
            </a:r>
            <a:r>
              <a:rPr lang="fa-IR" sz="3600" b="1" dirty="0" smtClean="0">
                <a:solidFill>
                  <a:srgbClr val="000000"/>
                </a:solidFill>
                <a:cs typeface="2  Nazanin" pitchFamily="2" charset="-78"/>
              </a:rPr>
              <a:t>محتوا</a:t>
            </a:r>
          </a:p>
          <a:p>
            <a:pPr marL="514350" indent="-514350" algn="r" rtl="1">
              <a:lnSpc>
                <a:spcPct val="150000"/>
              </a:lnSpc>
              <a:buFont typeface="+mj-lt"/>
              <a:buAutoNum type="arabicPeriod"/>
            </a:pPr>
            <a:r>
              <a:rPr lang="fa-IR" sz="3600" b="1" dirty="0" smtClean="0">
                <a:solidFill>
                  <a:srgbClr val="000000"/>
                </a:solidFill>
                <a:cs typeface="2  Nazanin" pitchFamily="2" charset="-78"/>
              </a:rPr>
              <a:t>فرا تحلیل</a:t>
            </a:r>
          </a:p>
          <a:p>
            <a:pPr marL="514350" indent="-514350" algn="r" rtl="1">
              <a:lnSpc>
                <a:spcPct val="150000"/>
              </a:lnSpc>
              <a:buFont typeface="+mj-lt"/>
              <a:buAutoNum type="arabicPeriod"/>
            </a:pPr>
            <a:r>
              <a:rPr lang="fa-IR" sz="3600" b="1" dirty="0" smtClean="0">
                <a:solidFill>
                  <a:srgbClr val="000000"/>
                </a:solidFill>
                <a:cs typeface="2  Nazanin" pitchFamily="2" charset="-78"/>
              </a:rPr>
              <a:t>و...</a:t>
            </a:r>
            <a:endParaRPr lang="en-US" sz="3600" b="1" dirty="0">
              <a:solidFill>
                <a:srgbClr val="000000"/>
              </a:solidFill>
              <a:cs typeface="2  Nazanin" pitchFamily="2" charset="-78"/>
            </a:endParaRPr>
          </a:p>
        </p:txBody>
      </p:sp>
      <p:sp>
        <p:nvSpPr>
          <p:cNvPr id="4" name="Slide Number Placeholder 3"/>
          <p:cNvSpPr>
            <a:spLocks noGrp="1"/>
          </p:cNvSpPr>
          <p:nvPr>
            <p:ph type="sldNum" sz="quarter" idx="12"/>
          </p:nvPr>
        </p:nvSpPr>
        <p:spPr/>
        <p:txBody>
          <a:bodyPr/>
          <a:lstStyle/>
          <a:p>
            <a:pPr>
              <a:defRPr/>
            </a:pPr>
            <a:fld id="{B037382B-A75B-4472-8D16-DF8CA4A62C1F}" type="slidenum">
              <a:rPr lang="ar-SA" smtClean="0"/>
              <a:pPr>
                <a:defRPr/>
              </a:pPr>
              <a:t>95</a:t>
            </a:fld>
            <a:endParaRPr lang="en-US" dirty="0"/>
          </a:p>
        </p:txBody>
      </p:sp>
    </p:spTree>
    <p:extLst>
      <p:ext uri="{BB962C8B-B14F-4D97-AF65-F5344CB8AC3E}">
        <p14:creationId xmlns="" xmlns:p14="http://schemas.microsoft.com/office/powerpoint/2010/main" val="734515348"/>
      </p:ext>
    </p:extLst>
  </p:cSld>
  <p:clrMapOvr>
    <a:masterClrMapping/>
  </p:clrMapOvr>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lstStyle/>
          <a:p>
            <a:pPr algn="ctr"/>
            <a:r>
              <a:rPr lang="fa-IR" dirty="0">
                <a:solidFill>
                  <a:srgbClr val="000000"/>
                </a:solidFill>
                <a:cs typeface="2  Titr" pitchFamily="2" charset="-78"/>
              </a:rPr>
              <a:t>پژوهش کیفی: تحلیل محتوا</a:t>
            </a:r>
            <a:endParaRPr lang="en-US" dirty="0">
              <a:solidFill>
                <a:srgbClr val="000000"/>
              </a:solidFill>
              <a:cs typeface="2  Titr" pitchFamily="2" charset="-78"/>
            </a:endParaRPr>
          </a:p>
        </p:txBody>
      </p:sp>
      <p:sp>
        <p:nvSpPr>
          <p:cNvPr id="3" name="Content Placeholder 2"/>
          <p:cNvSpPr>
            <a:spLocks noGrp="1"/>
          </p:cNvSpPr>
          <p:nvPr>
            <p:ph idx="1"/>
          </p:nvPr>
        </p:nvSpPr>
        <p:spPr>
          <a:xfrm>
            <a:off x="457200" y="1600200"/>
            <a:ext cx="8229600" cy="4953000"/>
          </a:xfrm>
          <a:solidFill>
            <a:srgbClr val="00B0F0"/>
          </a:solidFill>
          <a:ln/>
          <a:extLst>
            <a:ext uri="{AF507438-7753-43E0-B8FC-AC1667EBCBE1}">
              <a14:hiddenEffects xmlns="" xmlns:a14="http://schemas.microsoft.com/office/drawing/2010/main">
                <a:effectLst>
                  <a:outerShdw dist="35921" dir="2700000" algn="ctr" rotWithShape="0">
                    <a:schemeClr val="bg2"/>
                  </a:outerShdw>
                </a:effectLst>
              </a14:hiddenEffects>
            </a:ext>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anchor="t" anchorCtr="0" compatLnSpc="1">
            <a:prstTxWarp prst="textNoShape">
              <a:avLst/>
            </a:prstTxWarp>
          </a:bodyPr>
          <a:lstStyle/>
          <a:p>
            <a:pPr marL="514350" indent="-514350" algn="r" rtl="1">
              <a:lnSpc>
                <a:spcPct val="150000"/>
              </a:lnSpc>
              <a:buFont typeface="+mj-lt"/>
              <a:buAutoNum type="arabicPeriod"/>
            </a:pPr>
            <a:r>
              <a:rPr lang="fa-IR" b="1" dirty="0">
                <a:solidFill>
                  <a:srgbClr val="000000"/>
                </a:solidFill>
                <a:cs typeface="2  Nazanin" pitchFamily="2" charset="-78"/>
              </a:rPr>
              <a:t>بررسی محتوای آشکار </a:t>
            </a:r>
            <a:r>
              <a:rPr lang="fa-IR" b="1" dirty="0">
                <a:solidFill>
                  <a:srgbClr val="FF0000"/>
                </a:solidFill>
                <a:cs typeface="2  Nazanin" pitchFamily="2" charset="-78"/>
              </a:rPr>
              <a:t>پیام های موجود </a:t>
            </a:r>
            <a:r>
              <a:rPr lang="fa-IR" b="1" dirty="0">
                <a:solidFill>
                  <a:srgbClr val="000000"/>
                </a:solidFill>
                <a:cs typeface="2  Nazanin" pitchFamily="2" charset="-78"/>
              </a:rPr>
              <a:t>در یک متن.</a:t>
            </a:r>
            <a:endParaRPr lang="en-US" b="1" dirty="0">
              <a:solidFill>
                <a:srgbClr val="000000"/>
              </a:solidFill>
              <a:cs typeface="2  Nazanin" pitchFamily="2" charset="-78"/>
            </a:endParaRPr>
          </a:p>
          <a:p>
            <a:pPr marL="514350" indent="-514350" algn="r" rtl="1">
              <a:lnSpc>
                <a:spcPct val="150000"/>
              </a:lnSpc>
              <a:buFont typeface="+mj-lt"/>
              <a:buAutoNum type="arabicPeriod"/>
            </a:pPr>
            <a:r>
              <a:rPr lang="fa-IR" b="1" dirty="0">
                <a:solidFill>
                  <a:srgbClr val="000000"/>
                </a:solidFill>
                <a:cs typeface="2  Nazanin" pitchFamily="2" charset="-78"/>
              </a:rPr>
              <a:t> در این روش محتوای آشکار و پیام ها </a:t>
            </a:r>
            <a:r>
              <a:rPr lang="fa-IR" b="1" dirty="0" smtClean="0">
                <a:solidFill>
                  <a:srgbClr val="FF0000"/>
                </a:solidFill>
                <a:cs typeface="2  Nazanin" pitchFamily="2" charset="-78"/>
              </a:rPr>
              <a:t>به صورت </a:t>
            </a:r>
            <a:r>
              <a:rPr lang="fa-IR" b="1" dirty="0">
                <a:solidFill>
                  <a:srgbClr val="FF0000"/>
                </a:solidFill>
                <a:cs typeface="2  Nazanin" pitchFamily="2" charset="-78"/>
              </a:rPr>
              <a:t>نظام دار و کمی توصیف </a:t>
            </a:r>
            <a:r>
              <a:rPr lang="fa-IR" b="1" dirty="0">
                <a:solidFill>
                  <a:srgbClr val="000000"/>
                </a:solidFill>
                <a:cs typeface="2  Nazanin" pitchFamily="2" charset="-78"/>
              </a:rPr>
              <a:t>می شود. </a:t>
            </a:r>
          </a:p>
          <a:p>
            <a:pPr marL="514350" indent="-514350" algn="r" rtl="1">
              <a:lnSpc>
                <a:spcPct val="150000"/>
              </a:lnSpc>
              <a:buFont typeface="+mj-lt"/>
              <a:buAutoNum type="arabicPeriod"/>
            </a:pPr>
            <a:r>
              <a:rPr lang="fa-IR" b="1" dirty="0">
                <a:solidFill>
                  <a:srgbClr val="000000"/>
                </a:solidFill>
                <a:cs typeface="2  Nazanin" pitchFamily="2" charset="-78"/>
              </a:rPr>
              <a:t>به عبارت دیگر این روش فنی برای </a:t>
            </a:r>
            <a:r>
              <a:rPr lang="fa-IR" b="1" dirty="0">
                <a:solidFill>
                  <a:srgbClr val="FF0000"/>
                </a:solidFill>
                <a:cs typeface="2  Nazanin" pitchFamily="2" charset="-78"/>
              </a:rPr>
              <a:t>تبدیل داده های کیفی به کمی </a:t>
            </a:r>
            <a:r>
              <a:rPr lang="fa-IR" b="1" dirty="0">
                <a:solidFill>
                  <a:srgbClr val="000000"/>
                </a:solidFill>
                <a:cs typeface="2  Nazanin" pitchFamily="2" charset="-78"/>
              </a:rPr>
              <a:t>است.</a:t>
            </a:r>
          </a:p>
        </p:txBody>
      </p:sp>
      <p:sp>
        <p:nvSpPr>
          <p:cNvPr id="4" name="Slide Number Placeholder 3"/>
          <p:cNvSpPr>
            <a:spLocks noGrp="1"/>
          </p:cNvSpPr>
          <p:nvPr>
            <p:ph type="sldNum" sz="quarter" idx="12"/>
          </p:nvPr>
        </p:nvSpPr>
        <p:spPr/>
        <p:txBody>
          <a:bodyPr/>
          <a:lstStyle/>
          <a:p>
            <a:pPr>
              <a:defRPr/>
            </a:pPr>
            <a:fld id="{B037382B-A75B-4472-8D16-DF8CA4A62C1F}" type="slidenum">
              <a:rPr lang="ar-SA" smtClean="0"/>
              <a:pPr>
                <a:defRPr/>
              </a:pPr>
              <a:t>96</a:t>
            </a:fld>
            <a:endParaRPr lang="en-US"/>
          </a:p>
        </p:txBody>
      </p:sp>
    </p:spTree>
    <p:extLst>
      <p:ext uri="{BB962C8B-B14F-4D97-AF65-F5344CB8AC3E}">
        <p14:creationId xmlns="" xmlns:p14="http://schemas.microsoft.com/office/powerpoint/2010/main" val="3520851356"/>
      </p:ext>
    </p:extLst>
  </p:cSld>
  <p:clrMapOvr>
    <a:masterClrMapping/>
  </p:clrMapOvr>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6"/>
          </a:lnRef>
          <a:fillRef idx="3">
            <a:schemeClr val="accent6"/>
          </a:fillRef>
          <a:effectRef idx="3">
            <a:schemeClr val="accent6"/>
          </a:effectRef>
          <a:fontRef idx="minor">
            <a:schemeClr val="lt1"/>
          </a:fontRef>
        </p:style>
        <p:txBody>
          <a:bodyPr/>
          <a:lstStyle/>
          <a:p>
            <a:pPr algn="ctr"/>
            <a:r>
              <a:rPr lang="fa-IR" dirty="0">
                <a:solidFill>
                  <a:srgbClr val="000000"/>
                </a:solidFill>
                <a:cs typeface="2  Titr" pitchFamily="2" charset="-78"/>
              </a:rPr>
              <a:t>مراحل تحلیل محتوا</a:t>
            </a:r>
            <a:endParaRPr lang="en-US" dirty="0">
              <a:solidFill>
                <a:srgbClr val="000000"/>
              </a:solidFill>
              <a:cs typeface="2  Titr" pitchFamily="2" charset="-78"/>
            </a:endParaRPr>
          </a:p>
        </p:txBody>
      </p:sp>
      <p:sp>
        <p:nvSpPr>
          <p:cNvPr id="3" name="Content Placeholder 2"/>
          <p:cNvSpPr>
            <a:spLocks noGrp="1"/>
          </p:cNvSpPr>
          <p:nvPr>
            <p:ph idx="1"/>
          </p:nvPr>
        </p:nvSpPr>
        <p:spPr>
          <a:xfrm>
            <a:off x="457200" y="1600200"/>
            <a:ext cx="8229600" cy="4953000"/>
          </a:xfrm>
        </p:spPr>
        <p:style>
          <a:lnRef idx="1">
            <a:schemeClr val="accent6"/>
          </a:lnRef>
          <a:fillRef idx="2">
            <a:schemeClr val="accent6"/>
          </a:fillRef>
          <a:effectRef idx="1">
            <a:schemeClr val="accent6"/>
          </a:effectRef>
          <a:fontRef idx="minor">
            <a:schemeClr val="dk1"/>
          </a:fontRef>
        </p:style>
        <p:txBody>
          <a:bodyPr>
            <a:normAutofit/>
          </a:bodyPr>
          <a:lstStyle/>
          <a:p>
            <a:pPr marL="514350" indent="-514350" algn="r" rtl="1">
              <a:lnSpc>
                <a:spcPct val="150000"/>
              </a:lnSpc>
              <a:buFont typeface="+mj-lt"/>
              <a:buAutoNum type="arabicPeriod"/>
            </a:pPr>
            <a:r>
              <a:rPr lang="fa-IR" b="1" dirty="0" smtClean="0">
                <a:solidFill>
                  <a:srgbClr val="FF0000"/>
                </a:solidFill>
                <a:cs typeface="2  Nazanin" pitchFamily="2" charset="-78"/>
              </a:rPr>
              <a:t>انتخاب واحد ثبت: </a:t>
            </a:r>
            <a:r>
              <a:rPr lang="fa-IR" dirty="0" smtClean="0">
                <a:solidFill>
                  <a:srgbClr val="000000"/>
                </a:solidFill>
                <a:cs typeface="2  Nazanin" pitchFamily="2" charset="-78"/>
              </a:rPr>
              <a:t>جملات/ واژگان کلیدی/ موضوع</a:t>
            </a:r>
          </a:p>
          <a:p>
            <a:pPr marL="514350" indent="-514350" algn="r" rtl="1">
              <a:lnSpc>
                <a:spcPct val="150000"/>
              </a:lnSpc>
              <a:buFont typeface="+mj-lt"/>
              <a:buAutoNum type="arabicPeriod"/>
            </a:pPr>
            <a:r>
              <a:rPr lang="fa-IR" b="1" dirty="0" smtClean="0">
                <a:solidFill>
                  <a:srgbClr val="FF0000"/>
                </a:solidFill>
                <a:cs typeface="2  Nazanin" pitchFamily="2" charset="-78"/>
              </a:rPr>
              <a:t>شمارش واحدها</a:t>
            </a:r>
          </a:p>
          <a:p>
            <a:pPr marL="514350" indent="-514350" algn="r" rtl="1">
              <a:lnSpc>
                <a:spcPct val="150000"/>
              </a:lnSpc>
              <a:buFont typeface="+mj-lt"/>
              <a:buAutoNum type="arabicPeriod"/>
            </a:pPr>
            <a:r>
              <a:rPr lang="fa-IR" dirty="0" smtClean="0">
                <a:solidFill>
                  <a:srgbClr val="000000"/>
                </a:solidFill>
                <a:cs typeface="2  Nazanin" pitchFamily="2" charset="-78"/>
              </a:rPr>
              <a:t>مقوله بندی یا </a:t>
            </a:r>
            <a:r>
              <a:rPr lang="fa-IR" b="1" dirty="0" smtClean="0">
                <a:solidFill>
                  <a:srgbClr val="FF0000"/>
                </a:solidFill>
                <a:cs typeface="2  Nazanin" pitchFamily="2" charset="-78"/>
              </a:rPr>
              <a:t>دسته بندی </a:t>
            </a:r>
            <a:r>
              <a:rPr lang="fa-IR" dirty="0" smtClean="0">
                <a:solidFill>
                  <a:srgbClr val="000000"/>
                </a:solidFill>
                <a:cs typeface="2  Nazanin" pitchFamily="2" charset="-78"/>
              </a:rPr>
              <a:t>بر اساس متمایز کردن و سپس گروه بندی کردن بر اساس </a:t>
            </a:r>
            <a:r>
              <a:rPr lang="fa-IR" b="1" dirty="0" smtClean="0">
                <a:solidFill>
                  <a:srgbClr val="FF0000"/>
                </a:solidFill>
                <a:cs typeface="2  Nazanin" pitchFamily="2" charset="-78"/>
              </a:rPr>
              <a:t>شباهت ها </a:t>
            </a:r>
            <a:r>
              <a:rPr lang="fa-IR" dirty="0" smtClean="0">
                <a:solidFill>
                  <a:srgbClr val="000000"/>
                </a:solidFill>
                <a:cs typeface="2  Nazanin" pitchFamily="2" charset="-78"/>
              </a:rPr>
              <a:t>با توجه به جامع بودن و مانعیت هر طبقه</a:t>
            </a:r>
          </a:p>
          <a:p>
            <a:pPr marL="514350" indent="-514350" algn="r" rtl="1">
              <a:lnSpc>
                <a:spcPct val="150000"/>
              </a:lnSpc>
              <a:buFont typeface="+mj-lt"/>
              <a:buAutoNum type="arabicPeriod"/>
            </a:pPr>
            <a:r>
              <a:rPr lang="fa-IR" b="1" dirty="0" smtClean="0">
                <a:solidFill>
                  <a:srgbClr val="FF0000"/>
                </a:solidFill>
                <a:cs typeface="2  Nazanin" pitchFamily="2" charset="-78"/>
              </a:rPr>
              <a:t>پردازش داده ها </a:t>
            </a:r>
            <a:r>
              <a:rPr lang="fa-IR" dirty="0" smtClean="0">
                <a:solidFill>
                  <a:srgbClr val="000000"/>
                </a:solidFill>
                <a:cs typeface="2  Nazanin" pitchFamily="2" charset="-78"/>
              </a:rPr>
              <a:t>به صورت دستی یا کامپیوتری</a:t>
            </a:r>
          </a:p>
          <a:p>
            <a:endParaRPr lang="en-US" dirty="0">
              <a:solidFill>
                <a:srgbClr val="000000"/>
              </a:solidFill>
              <a:cs typeface="2  Nazanin" pitchFamily="2" charset="-78"/>
            </a:endParaRPr>
          </a:p>
        </p:txBody>
      </p:sp>
      <p:sp>
        <p:nvSpPr>
          <p:cNvPr id="4" name="Slide Number Placeholder 3"/>
          <p:cNvSpPr>
            <a:spLocks noGrp="1"/>
          </p:cNvSpPr>
          <p:nvPr>
            <p:ph type="sldNum" sz="quarter" idx="12"/>
          </p:nvPr>
        </p:nvSpPr>
        <p:spPr/>
        <p:txBody>
          <a:bodyPr/>
          <a:lstStyle/>
          <a:p>
            <a:pPr>
              <a:defRPr/>
            </a:pPr>
            <a:fld id="{B037382B-A75B-4472-8D16-DF8CA4A62C1F}" type="slidenum">
              <a:rPr lang="ar-SA" smtClean="0"/>
              <a:pPr>
                <a:defRPr/>
              </a:pPr>
              <a:t>97</a:t>
            </a:fld>
            <a:endParaRPr lang="en-US"/>
          </a:p>
        </p:txBody>
      </p:sp>
    </p:spTree>
    <p:extLst>
      <p:ext uri="{BB962C8B-B14F-4D97-AF65-F5344CB8AC3E}">
        <p14:creationId xmlns="" xmlns:p14="http://schemas.microsoft.com/office/powerpoint/2010/main" val="1484300777"/>
      </p:ext>
    </p:extLst>
  </p:cSld>
  <p:clrMapOvr>
    <a:masterClrMapping/>
  </p:clrMapOvr>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2"/>
          <p:cNvSpPr>
            <a:spLocks noGrp="1" noChangeArrowheads="1"/>
          </p:cNvSpPr>
          <p:nvPr>
            <p:ph type="title"/>
          </p:nvPr>
        </p:nvSpPr>
        <p:spPr>
          <a:xfrm>
            <a:off x="304800" y="304801"/>
            <a:ext cx="8534400" cy="1373188"/>
          </a:xfrm>
          <a:solidFill>
            <a:srgbClr val="FFFF00"/>
          </a:solidFill>
        </p:spPr>
        <p:txBody>
          <a:bodyPr>
            <a:normAutofit/>
          </a:bodyPr>
          <a:lstStyle/>
          <a:p>
            <a:r>
              <a:rPr lang="fa-IR" sz="3200" b="1" dirty="0" smtClean="0">
                <a:solidFill>
                  <a:srgbClr val="002060"/>
                </a:solidFill>
                <a:cs typeface="B Zar" pitchFamily="2" charset="-78"/>
              </a:rPr>
              <a:t>تقسيم بندی انواع تحقيق</a:t>
            </a:r>
            <a:br>
              <a:rPr lang="fa-IR" sz="3200" b="1" dirty="0" smtClean="0">
                <a:solidFill>
                  <a:srgbClr val="002060"/>
                </a:solidFill>
                <a:cs typeface="B Zar" pitchFamily="2" charset="-78"/>
              </a:rPr>
            </a:br>
            <a:r>
              <a:rPr lang="fa-IR" sz="3200" b="1" dirty="0" smtClean="0">
                <a:solidFill>
                  <a:srgbClr val="002060"/>
                </a:solidFill>
                <a:cs typeface="B Zar" pitchFamily="2" charset="-78"/>
              </a:rPr>
              <a:t>بر حسب نحوه گرد آوری اطلاعات يا ماهیت تحقيق</a:t>
            </a:r>
            <a:endParaRPr lang="en-US" sz="4800" b="1" dirty="0" smtClean="0">
              <a:solidFill>
                <a:srgbClr val="002060"/>
              </a:solidFill>
              <a:cs typeface="B Zar" pitchFamily="2" charset="-78"/>
            </a:endParaRPr>
          </a:p>
        </p:txBody>
      </p:sp>
      <p:sp>
        <p:nvSpPr>
          <p:cNvPr id="21509" name="Rectangle 3"/>
          <p:cNvSpPr>
            <a:spLocks noGrp="1" noChangeArrowheads="1"/>
          </p:cNvSpPr>
          <p:nvPr>
            <p:ph idx="1"/>
          </p:nvPr>
        </p:nvSpPr>
        <p:spPr>
          <a:xfrm>
            <a:off x="228600" y="1828800"/>
            <a:ext cx="8610600" cy="4724400"/>
          </a:xfrm>
          <a:solidFill>
            <a:srgbClr val="FFFF00"/>
          </a:solidFill>
        </p:spPr>
        <p:txBody>
          <a:bodyPr>
            <a:normAutofit lnSpcReduction="10000"/>
          </a:bodyPr>
          <a:lstStyle/>
          <a:p>
            <a:pPr algn="just" rtl="1" eaLnBrk="1" hangingPunct="1">
              <a:lnSpc>
                <a:spcPct val="150000"/>
              </a:lnSpc>
            </a:pPr>
            <a:r>
              <a:rPr lang="fa-IR" sz="3200" b="1" dirty="0" smtClean="0">
                <a:solidFill>
                  <a:srgbClr val="DE062A"/>
                </a:solidFill>
                <a:cs typeface="B Zar" pitchFamily="2" charset="-78"/>
              </a:rPr>
              <a:t>توصيفی </a:t>
            </a:r>
          </a:p>
          <a:p>
            <a:pPr algn="just" rtl="1" eaLnBrk="1" hangingPunct="1">
              <a:lnSpc>
                <a:spcPct val="150000"/>
              </a:lnSpc>
            </a:pPr>
            <a:r>
              <a:rPr lang="fa-IR" sz="3200" b="1" dirty="0" smtClean="0">
                <a:solidFill>
                  <a:srgbClr val="002060"/>
                </a:solidFill>
                <a:cs typeface="B Zar" pitchFamily="2" charset="-78"/>
              </a:rPr>
              <a:t>(توصيف شرايط, اشياء, امور وپديده ها به منظور شناخت بيشتر آن ها).</a:t>
            </a:r>
          </a:p>
          <a:p>
            <a:pPr algn="just" rtl="1" eaLnBrk="1" hangingPunct="1">
              <a:lnSpc>
                <a:spcPct val="150000"/>
              </a:lnSpc>
            </a:pPr>
            <a:r>
              <a:rPr lang="fa-IR" sz="3200" b="1" dirty="0" smtClean="0">
                <a:solidFill>
                  <a:srgbClr val="DE062A"/>
                </a:solidFill>
                <a:cs typeface="B Zar" pitchFamily="2" charset="-78"/>
              </a:rPr>
              <a:t>پس رويدادي (علّي- مقايسه اي)</a:t>
            </a:r>
            <a:r>
              <a:rPr lang="fa-IR" sz="3200" b="1" dirty="0" smtClean="0">
                <a:cs typeface="B Zar" pitchFamily="2" charset="-78"/>
              </a:rPr>
              <a:t> </a:t>
            </a:r>
          </a:p>
          <a:p>
            <a:pPr algn="just" rtl="1" eaLnBrk="1" hangingPunct="1">
              <a:lnSpc>
                <a:spcPct val="150000"/>
              </a:lnSpc>
            </a:pPr>
            <a:r>
              <a:rPr lang="fa-IR" sz="3200" b="1" dirty="0" smtClean="0">
                <a:solidFill>
                  <a:srgbClr val="002060"/>
                </a:solidFill>
                <a:cs typeface="B Zar" pitchFamily="2" charset="-78"/>
              </a:rPr>
              <a:t>كه هدف آن شناسايي معلول به منظوركشف علل احتمالي آن يا مطالعة متغير وابسته به منظور يافتن متغير مستقل</a:t>
            </a:r>
          </a:p>
        </p:txBody>
      </p:sp>
      <p:sp>
        <p:nvSpPr>
          <p:cNvPr id="5" name="Slide Number Placeholder 5"/>
          <p:cNvSpPr>
            <a:spLocks noGrp="1"/>
          </p:cNvSpPr>
          <p:nvPr>
            <p:ph type="sldNum" sz="quarter" idx="12"/>
          </p:nvPr>
        </p:nvSpPr>
        <p:spPr/>
        <p:txBody>
          <a:bodyPr/>
          <a:lstStyle/>
          <a:p>
            <a:pPr>
              <a:defRPr/>
            </a:pPr>
            <a:fld id="{6ACBF1E3-53D4-468A-AB2F-F10410CAF510}" type="slidenum">
              <a:rPr lang="ar-SA"/>
              <a:pPr>
                <a:defRPr/>
              </a:pPr>
              <a:t>98</a:t>
            </a:fld>
            <a:endParaRPr lang="en-US">
              <a:cs typeface="Arial" charset="0"/>
            </a:endParaRPr>
          </a:p>
        </p:txBody>
      </p:sp>
    </p:spTree>
  </p:cSld>
  <p:clrMapOvr>
    <a:masterClrMapping/>
  </p:clrMapOvr>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2"/>
          <p:cNvSpPr>
            <a:spLocks noGrp="1" noChangeArrowheads="1"/>
          </p:cNvSpPr>
          <p:nvPr>
            <p:ph type="title"/>
          </p:nvPr>
        </p:nvSpPr>
        <p:spPr>
          <a:xfrm>
            <a:off x="304800" y="457200"/>
            <a:ext cx="8534400" cy="914400"/>
          </a:xfrm>
        </p:spPr>
        <p:style>
          <a:lnRef idx="3">
            <a:schemeClr val="lt1"/>
          </a:lnRef>
          <a:fillRef idx="1">
            <a:schemeClr val="accent6"/>
          </a:fillRef>
          <a:effectRef idx="1">
            <a:schemeClr val="accent6"/>
          </a:effectRef>
          <a:fontRef idx="minor">
            <a:schemeClr val="lt1"/>
          </a:fontRef>
        </p:style>
        <p:txBody>
          <a:bodyPr/>
          <a:lstStyle/>
          <a:p>
            <a:pPr algn="ctr" rtl="1" eaLnBrk="1" hangingPunct="1"/>
            <a:r>
              <a:rPr lang="fa-IR" sz="4800" b="1" dirty="0" smtClean="0">
                <a:solidFill>
                  <a:srgbClr val="0070C0"/>
                </a:solidFill>
                <a:cs typeface="Lotus" pitchFamily="2" charset="-78"/>
              </a:rPr>
              <a:t>تقسيم بندی انواع تحقيق</a:t>
            </a:r>
            <a:endParaRPr lang="en-US" sz="4800" b="1" dirty="0" smtClean="0">
              <a:solidFill>
                <a:srgbClr val="0070C0"/>
              </a:solidFill>
              <a:cs typeface="Lotus" pitchFamily="2" charset="-78"/>
            </a:endParaRPr>
          </a:p>
        </p:txBody>
      </p:sp>
      <p:sp>
        <p:nvSpPr>
          <p:cNvPr id="25605" name="Rectangle 3"/>
          <p:cNvSpPr>
            <a:spLocks noGrp="1" noChangeArrowheads="1"/>
          </p:cNvSpPr>
          <p:nvPr>
            <p:ph idx="1"/>
          </p:nvPr>
        </p:nvSpPr>
        <p:spPr>
          <a:xfrm>
            <a:off x="304800" y="1524000"/>
            <a:ext cx="8458200" cy="5105400"/>
          </a:xfrm>
        </p:spPr>
        <p:style>
          <a:lnRef idx="0">
            <a:schemeClr val="accent6"/>
          </a:lnRef>
          <a:fillRef idx="3">
            <a:schemeClr val="accent6"/>
          </a:fillRef>
          <a:effectRef idx="3">
            <a:schemeClr val="accent6"/>
          </a:effectRef>
          <a:fontRef idx="minor">
            <a:schemeClr val="lt1"/>
          </a:fontRef>
        </p:style>
        <p:txBody>
          <a:bodyPr>
            <a:normAutofit/>
          </a:bodyPr>
          <a:lstStyle/>
          <a:p>
            <a:pPr algn="just" rtl="1">
              <a:lnSpc>
                <a:spcPct val="200000"/>
              </a:lnSpc>
            </a:pPr>
            <a:r>
              <a:rPr lang="fa-IR" sz="3200" b="1" dirty="0" smtClean="0">
                <a:solidFill>
                  <a:srgbClr val="FFFF00"/>
                </a:solidFill>
                <a:cs typeface="B Zar" pitchFamily="2" charset="-78"/>
              </a:rPr>
              <a:t>تحقيق تاريخي </a:t>
            </a:r>
            <a:r>
              <a:rPr lang="ar-SA" b="1" dirty="0" smtClean="0">
                <a:solidFill>
                  <a:srgbClr val="0070C0"/>
                </a:solidFill>
                <a:cs typeface="B Zar" pitchFamily="2" charset="-78"/>
              </a:rPr>
              <a:t>تحقیقی که در آن با تکیه بر اسناد و مدارک، آنچه را که </a:t>
            </a:r>
            <a:r>
              <a:rPr lang="ar-SA" b="1" dirty="0" smtClean="0">
                <a:solidFill>
                  <a:srgbClr val="FFFF00"/>
                </a:solidFill>
                <a:cs typeface="B Zar" pitchFamily="2" charset="-78"/>
              </a:rPr>
              <a:t>مربوط به گذشته </a:t>
            </a:r>
            <a:r>
              <a:rPr lang="ar-SA" b="1" dirty="0" smtClean="0">
                <a:solidFill>
                  <a:srgbClr val="0070C0"/>
                </a:solidFill>
                <a:cs typeface="B Zar" pitchFamily="2" charset="-78"/>
              </a:rPr>
              <a:t>است بررسی، تبیین و تحلیل می‌کنند</a:t>
            </a:r>
            <a:r>
              <a:rPr lang="ar-SA" b="1" dirty="0" smtClean="0">
                <a:solidFill>
                  <a:srgbClr val="0070C0"/>
                </a:solidFill>
                <a:latin typeface="M Mitra" pitchFamily="2" charset="-78"/>
                <a:cs typeface="B Zar" pitchFamily="2" charset="-78"/>
              </a:rPr>
              <a:t>.</a:t>
            </a:r>
            <a:endParaRPr lang="fa-IR" b="1" dirty="0" smtClean="0">
              <a:solidFill>
                <a:srgbClr val="0070C0"/>
              </a:solidFill>
              <a:cs typeface="B Zar" pitchFamily="2" charset="-78"/>
            </a:endParaRPr>
          </a:p>
          <a:p>
            <a:pPr algn="just" rtl="1" eaLnBrk="1" hangingPunct="1">
              <a:lnSpc>
                <a:spcPct val="200000"/>
              </a:lnSpc>
            </a:pPr>
            <a:r>
              <a:rPr lang="fa-IR" sz="3200" dirty="0" smtClean="0">
                <a:solidFill>
                  <a:srgbClr val="FFFF00"/>
                </a:solidFill>
                <a:cs typeface="B Zar" pitchFamily="2" charset="-78"/>
              </a:rPr>
              <a:t>قوم نگاري</a:t>
            </a:r>
            <a:r>
              <a:rPr lang="fa-IR" dirty="0" smtClean="0">
                <a:solidFill>
                  <a:srgbClr val="FFFF00"/>
                </a:solidFill>
                <a:cs typeface="B Zar" pitchFamily="2" charset="-78"/>
              </a:rPr>
              <a:t> </a:t>
            </a:r>
            <a:r>
              <a:rPr lang="fa-IR" b="1" dirty="0" smtClean="0">
                <a:solidFill>
                  <a:srgbClr val="0070C0"/>
                </a:solidFill>
                <a:cs typeface="B Zar" pitchFamily="2" charset="-78"/>
              </a:rPr>
              <a:t>تحقيقات مردم شناسي از طريق </a:t>
            </a:r>
            <a:r>
              <a:rPr lang="fa-IR" b="1" dirty="0" smtClean="0">
                <a:solidFill>
                  <a:srgbClr val="FFFF00"/>
                </a:solidFill>
                <a:cs typeface="B Zar" pitchFamily="2" charset="-78"/>
              </a:rPr>
              <a:t>ثبت وقايع </a:t>
            </a:r>
            <a:r>
              <a:rPr lang="fa-IR" b="1" dirty="0" smtClean="0">
                <a:solidFill>
                  <a:srgbClr val="0070C0"/>
                </a:solidFill>
                <a:cs typeface="B Zar" pitchFamily="2" charset="-78"/>
              </a:rPr>
              <a:t>و پديده ها </a:t>
            </a:r>
            <a:r>
              <a:rPr lang="fa-IR" b="1" dirty="0" smtClean="0">
                <a:solidFill>
                  <a:srgbClr val="FFFF00"/>
                </a:solidFill>
                <a:cs typeface="B Zar" pitchFamily="2" charset="-78"/>
              </a:rPr>
              <a:t>در شرايط طبيعي </a:t>
            </a:r>
            <a:r>
              <a:rPr lang="fa-IR" b="1" dirty="0" smtClean="0">
                <a:solidFill>
                  <a:srgbClr val="0070C0"/>
                </a:solidFill>
                <a:cs typeface="B Zar" pitchFamily="2" charset="-78"/>
              </a:rPr>
              <a:t>وقوع</a:t>
            </a:r>
          </a:p>
          <a:p>
            <a:pPr algn="r" rtl="1" eaLnBrk="1" hangingPunct="1">
              <a:lnSpc>
                <a:spcPct val="90000"/>
              </a:lnSpc>
              <a:buNone/>
            </a:pPr>
            <a:endParaRPr lang="fa-IR" b="1" dirty="0" smtClean="0">
              <a:cs typeface="Lotus" pitchFamily="2" charset="-78"/>
            </a:endParaRPr>
          </a:p>
          <a:p>
            <a:pPr eaLnBrk="1" hangingPunct="1">
              <a:lnSpc>
                <a:spcPct val="90000"/>
              </a:lnSpc>
            </a:pPr>
            <a:endParaRPr lang="en-US" sz="2400" dirty="0" smtClean="0">
              <a:cs typeface="Lotus" pitchFamily="2" charset="-78"/>
            </a:endParaRPr>
          </a:p>
        </p:txBody>
      </p:sp>
      <p:sp>
        <p:nvSpPr>
          <p:cNvPr id="5" name="Slide Number Placeholder 5"/>
          <p:cNvSpPr>
            <a:spLocks noGrp="1"/>
          </p:cNvSpPr>
          <p:nvPr>
            <p:ph type="sldNum" sz="quarter" idx="12"/>
          </p:nvPr>
        </p:nvSpPr>
        <p:spPr/>
        <p:txBody>
          <a:bodyPr/>
          <a:lstStyle/>
          <a:p>
            <a:pPr>
              <a:defRPr/>
            </a:pPr>
            <a:fld id="{274ABC37-1E04-4EB4-8F03-0FEAC121CC6E}" type="slidenum">
              <a:rPr lang="ar-SA"/>
              <a:pPr>
                <a:defRPr/>
              </a:pPr>
              <a:t>99</a:t>
            </a:fld>
            <a:endParaRPr lang="en-US">
              <a:cs typeface="Arial" charset="0"/>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1419</TotalTime>
  <Words>6904</Words>
  <Application>Microsoft Office PowerPoint</Application>
  <PresentationFormat>On-screen Show (4:3)</PresentationFormat>
  <Paragraphs>806</Paragraphs>
  <Slides>131</Slides>
  <Notes>83</Notes>
  <HiddenSlides>1</HiddenSlides>
  <MMClips>7</MMClips>
  <ScaleCrop>false</ScaleCrop>
  <HeadingPairs>
    <vt:vector size="4" baseType="variant">
      <vt:variant>
        <vt:lpstr>Theme</vt:lpstr>
      </vt:variant>
      <vt:variant>
        <vt:i4>1</vt:i4>
      </vt:variant>
      <vt:variant>
        <vt:lpstr>Slide Titles</vt:lpstr>
      </vt:variant>
      <vt:variant>
        <vt:i4>131</vt:i4>
      </vt:variant>
    </vt:vector>
  </HeadingPairs>
  <TitlesOfParts>
    <vt:vector size="132" baseType="lpstr">
      <vt:lpstr>Office Theme</vt:lpstr>
      <vt:lpstr>روش تحقیق و ماخذ شناسی پردیس شهید رجایی ارومیه کلاس ادبیات 96 </vt:lpstr>
      <vt:lpstr>جلسه دوم</vt:lpstr>
      <vt:lpstr>تعریف تحقیق</vt:lpstr>
      <vt:lpstr>فرایند تحقیق علمی</vt:lpstr>
      <vt:lpstr>جریان کلی تحقیق</vt:lpstr>
      <vt:lpstr>مراحل اجرای تحقیق</vt:lpstr>
      <vt:lpstr>ویژگی های موضوع تحقیق</vt:lpstr>
      <vt:lpstr>منابع و مراجع  برای انتخاب موضوع تحقیق</vt:lpstr>
      <vt:lpstr>Slide 9</vt:lpstr>
      <vt:lpstr>1. انتخاب موضوع تحقیق  و ملاک های آن</vt:lpstr>
      <vt:lpstr>دوباره کاری نباشد!</vt:lpstr>
      <vt:lpstr>قابلیت اجرا داشته باشد</vt:lpstr>
      <vt:lpstr>ملاحظات اخلاقی</vt:lpstr>
      <vt:lpstr>سایر معیارها  در انتخاب موضوع</vt:lpstr>
      <vt:lpstr>توصیه هایی برای تعیین عنوان تحقیق</vt:lpstr>
      <vt:lpstr>توصیه هایی برای تعیین عنوان تحقیق</vt:lpstr>
      <vt:lpstr>Slide 17</vt:lpstr>
      <vt:lpstr>طرح چهار دبیلیو: (4 W) در انتخاب موضوع</vt:lpstr>
      <vt:lpstr>Slide 19</vt:lpstr>
      <vt:lpstr>3. بیان مساله تحقیق</vt:lpstr>
      <vt:lpstr>فواید مطالعه  ادبیات و سوابق مساله تحقیق</vt:lpstr>
      <vt:lpstr>ملاک های تدوین مساله تحقیق</vt:lpstr>
      <vt:lpstr>نمونه ای برای اجزای بیان مساله</vt:lpstr>
      <vt:lpstr>Slide 24</vt:lpstr>
      <vt:lpstr>Slide 25</vt:lpstr>
      <vt:lpstr>Slide 26</vt:lpstr>
      <vt:lpstr>4. مطالعه و بررسی پیشینه و مبانی نظری تحقیق</vt:lpstr>
      <vt:lpstr>بررسی مبانی نظری و پیشینه تحقیق  در مراحل گوناگون </vt:lpstr>
      <vt:lpstr>اقسام سوابق تحقیق </vt:lpstr>
      <vt:lpstr>گام های اصلی  بررسی پیشینه تحقیق</vt:lpstr>
      <vt:lpstr>فرایندکامل بررسی پیشینه تحقیق</vt:lpstr>
      <vt:lpstr>روش جمع آوری سوابق نظری و عملی در تحقیق </vt:lpstr>
      <vt:lpstr>نمونه هایی از فیش های تحقیق </vt:lpstr>
      <vt:lpstr>نمونه هایی از فیش های تحقیق </vt:lpstr>
      <vt:lpstr>چگونگی تنظیم منابع مربوط به موضوع تحقیق  (پیشنهادات به محقق) </vt:lpstr>
      <vt:lpstr>چگونگی تنظیم منابع مربوط به موضوع تحقیق  (پیشنهادات به محقق) </vt:lpstr>
      <vt:lpstr>مشكلاتي كه  پژوهشگر نوپا را نگران مي كند:</vt:lpstr>
      <vt:lpstr>Slide 38</vt:lpstr>
      <vt:lpstr>منابع اطلاعاتی برای پیشینه تحقیق</vt:lpstr>
      <vt:lpstr>روش های دستیابی به منابع</vt:lpstr>
      <vt:lpstr>جلسه پنجم</vt:lpstr>
      <vt:lpstr>5. تدوین مدل نظری</vt:lpstr>
      <vt:lpstr>تعریف چارچوب نظری</vt:lpstr>
      <vt:lpstr>مراحل تدوین چارچوب نظری</vt:lpstr>
      <vt:lpstr>فواید تدوین چارچوب نظری</vt:lpstr>
      <vt:lpstr>Slide 46</vt:lpstr>
      <vt:lpstr>Slide 47</vt:lpstr>
      <vt:lpstr>Slide 48</vt:lpstr>
      <vt:lpstr>Slide 49</vt:lpstr>
      <vt:lpstr>هدف كلي</vt:lpstr>
      <vt:lpstr>اهداف جزيي</vt:lpstr>
      <vt:lpstr>خصوصيات و نگارش اهداف</vt:lpstr>
      <vt:lpstr>جلسه ششم</vt:lpstr>
      <vt:lpstr>7. سؤال های تحقیق</vt:lpstr>
      <vt:lpstr>انواع سوال تحقیق</vt:lpstr>
      <vt:lpstr>Slide 56</vt:lpstr>
      <vt:lpstr>Slide 57</vt:lpstr>
      <vt:lpstr>Slide 58</vt:lpstr>
      <vt:lpstr> 8. فرضیه های تحقیق </vt:lpstr>
      <vt:lpstr>Slide 60</vt:lpstr>
      <vt:lpstr>انواع فرضیه</vt:lpstr>
      <vt:lpstr>فرضیه پژوهشی به دو صورت نوشته می شود: </vt:lpstr>
      <vt:lpstr>فرضیه صفر : (H0) </vt:lpstr>
      <vt:lpstr>ويژگي هاي فرضيه تحقيق</vt:lpstr>
      <vt:lpstr>Slide 65</vt:lpstr>
      <vt:lpstr>جلسه هفتم</vt:lpstr>
      <vt:lpstr>Slide 67</vt:lpstr>
      <vt:lpstr>تعریف مفهومی و عملیاتی متغیر</vt:lpstr>
      <vt:lpstr>9. انواع متغیرها </vt:lpstr>
      <vt:lpstr>Slide 70</vt:lpstr>
      <vt:lpstr>متغیر مستقل و  وابسته </vt:lpstr>
      <vt:lpstr>Slide 72</vt:lpstr>
      <vt:lpstr>Slide 73</vt:lpstr>
      <vt:lpstr>Slide 74</vt:lpstr>
      <vt:lpstr>متغیرهای دو ارزشی و چند ارزشی </vt:lpstr>
      <vt:lpstr>جلسه هشتم</vt:lpstr>
      <vt:lpstr>تقسیم بندی روش های تحقیق به طور کلی</vt:lpstr>
      <vt:lpstr>تحقیقات کمی و کیفی</vt:lpstr>
      <vt:lpstr>تحقیقات کمی و کیفی</vt:lpstr>
      <vt:lpstr>فرق  روش تحقيق کمي و کيفي</vt:lpstr>
      <vt:lpstr>تقسیم بندی د یگر روش های تحقیق</vt:lpstr>
      <vt:lpstr>روش های تحقیق بر اساس هدف</vt:lpstr>
      <vt:lpstr>Slide 83</vt:lpstr>
      <vt:lpstr>انواع روش های تحقیق  بر اساس شیوه گردآوری داده ها</vt:lpstr>
      <vt:lpstr>1)تحقیق آزمایشی</vt:lpstr>
      <vt:lpstr>گروه آزمایش و گواه  در تحقیق آزمایشی</vt:lpstr>
      <vt:lpstr>2)تحقیق توصیفی(غیر آزمایشی)</vt:lpstr>
      <vt:lpstr>تحقیق پیمایشی Survey Research</vt:lpstr>
      <vt:lpstr>روش دلفی  (Delphi Technique)</vt:lpstr>
      <vt:lpstr>روش تحقیق همبستگی</vt:lpstr>
      <vt:lpstr>پژوهش کیفی: مطالعه موردی</vt:lpstr>
      <vt:lpstr>جلسه نهم</vt:lpstr>
      <vt:lpstr>روش اقدام پژوهی</vt:lpstr>
      <vt:lpstr>مراحل اقدام پژوهی</vt:lpstr>
      <vt:lpstr>سایر روش های تحقیق</vt:lpstr>
      <vt:lpstr>پژوهش کیفی: تحلیل محتوا</vt:lpstr>
      <vt:lpstr>مراحل تحلیل محتوا</vt:lpstr>
      <vt:lpstr>تقسيم بندی انواع تحقيق بر حسب نحوه گرد آوری اطلاعات يا ماهیت تحقيق</vt:lpstr>
      <vt:lpstr>تقسيم بندی انواع تحقيق</vt:lpstr>
      <vt:lpstr>جلسه دهم</vt:lpstr>
      <vt:lpstr>Slide 101</vt:lpstr>
      <vt:lpstr>Slide 102</vt:lpstr>
      <vt:lpstr>Slide 103</vt:lpstr>
      <vt:lpstr>Slide 104</vt:lpstr>
      <vt:lpstr>Slide 105</vt:lpstr>
      <vt:lpstr>Slide 106</vt:lpstr>
      <vt:lpstr>Slide 107</vt:lpstr>
      <vt:lpstr>نقاط قوت پرسشنامه:</vt:lpstr>
      <vt:lpstr>Slide 109</vt:lpstr>
      <vt:lpstr>نقاط ضعف پرسشنامه:</vt:lpstr>
      <vt:lpstr>جلسه یازدهم</vt:lpstr>
      <vt:lpstr>اصطلاح روایی بودن تحقیق:</vt:lpstr>
      <vt:lpstr>پایایی در تحقیق یعنی چه؟ </vt:lpstr>
      <vt:lpstr>Slide 114</vt:lpstr>
      <vt:lpstr>Slide 115</vt:lpstr>
      <vt:lpstr>Slide 116</vt:lpstr>
      <vt:lpstr>Slide 117</vt:lpstr>
      <vt:lpstr>Slide 118</vt:lpstr>
      <vt:lpstr>Slide 119</vt:lpstr>
      <vt:lpstr>12. جامعه آماری</vt:lpstr>
      <vt:lpstr>دلایل نمونه گیری</vt:lpstr>
      <vt:lpstr>روش های نمونه گیری</vt:lpstr>
      <vt:lpstr>تعیین حجم نمونه با فرمول</vt:lpstr>
      <vt:lpstr>جلسه دوازدهم</vt:lpstr>
      <vt:lpstr>13. پردا زش داده ها</vt:lpstr>
      <vt:lpstr>Slide 126</vt:lpstr>
      <vt:lpstr>Slide 127</vt:lpstr>
      <vt:lpstr>Slide 128</vt:lpstr>
      <vt:lpstr>Slide 129</vt:lpstr>
      <vt:lpstr>جلسه سیزدهم مرور مطالب </vt:lpstr>
      <vt:lpstr>جلسه چهاردهم بررسی تکالیف و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روش تحقیق و ماخذ شناسی</dc:title>
  <dc:creator>arshia</dc:creator>
  <cp:lastModifiedBy>1</cp:lastModifiedBy>
  <cp:revision>172</cp:revision>
  <dcterms:created xsi:type="dcterms:W3CDTF">2012-03-11T13:45:08Z</dcterms:created>
  <dcterms:modified xsi:type="dcterms:W3CDTF">2020-04-12T05:14:45Z</dcterms:modified>
</cp:coreProperties>
</file>