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77" r:id="rId2"/>
    <p:sldId id="299" r:id="rId3"/>
    <p:sldId id="264" r:id="rId4"/>
    <p:sldId id="257" r:id="rId5"/>
    <p:sldId id="259" r:id="rId6"/>
    <p:sldId id="258" r:id="rId7"/>
    <p:sldId id="282" r:id="rId8"/>
    <p:sldId id="268" r:id="rId9"/>
    <p:sldId id="276" r:id="rId10"/>
    <p:sldId id="284" r:id="rId11"/>
    <p:sldId id="261" r:id="rId12"/>
    <p:sldId id="286" r:id="rId13"/>
    <p:sldId id="263" r:id="rId14"/>
    <p:sldId id="288" r:id="rId15"/>
    <p:sldId id="290" r:id="rId16"/>
    <p:sldId id="291" r:id="rId17"/>
    <p:sldId id="289" r:id="rId18"/>
    <p:sldId id="265" r:id="rId19"/>
    <p:sldId id="266" r:id="rId20"/>
    <p:sldId id="298" r:id="rId21"/>
    <p:sldId id="267" r:id="rId22"/>
    <p:sldId id="269" r:id="rId23"/>
    <p:sldId id="297" r:id="rId24"/>
    <p:sldId id="295" r:id="rId25"/>
    <p:sldId id="270" r:id="rId26"/>
    <p:sldId id="271" r:id="rId27"/>
    <p:sldId id="273" r:id="rId28"/>
    <p:sldId id="274" r:id="rId2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488A9-58C1-4A5A-8EB2-500550D3CD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C8E32D8-74ED-47C6-A2EE-386A2AF6D2A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Jadid" panose="00000700000000000000" pitchFamily="2" charset="-78"/>
            </a:rPr>
            <a:t>روش های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Jadid" panose="00000700000000000000" pitchFamily="2" charset="-78"/>
            </a:rPr>
            <a:t> ماخذ نویسی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Jadid" panose="00000700000000000000" pitchFamily="2" charset="-78"/>
          </a:endParaRPr>
        </a:p>
      </dgm:t>
    </dgm:pt>
    <dgm:pt modelId="{36F75767-018C-4437-ADF2-02E401C46496}" type="parTrans" cxnId="{9D57CBC6-C3F7-43C0-B0EC-A56933B4FC3E}">
      <dgm:prSet/>
      <dgm:spPr/>
    </dgm:pt>
    <dgm:pt modelId="{1DC57C1C-FF00-4670-A620-B91E11E7E949}" type="sibTrans" cxnId="{9D57CBC6-C3F7-43C0-B0EC-A56933B4FC3E}">
      <dgm:prSet/>
      <dgm:spPr/>
    </dgm:pt>
    <dgm:pt modelId="{4ECDAF05-FC08-46EA-AD25-F42C1B5F56C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پی نویس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gm:t>
    </dgm:pt>
    <dgm:pt modelId="{2FE61835-C920-4D3F-BD55-13BE2A2ABABD}" type="parTrans" cxnId="{29929456-C5E1-4ED1-933D-3F96DBFD94C2}">
      <dgm:prSet/>
      <dgm:spPr/>
    </dgm:pt>
    <dgm:pt modelId="{69C1708A-6C71-41FD-9893-8D70DEC6EAC7}" type="sibTrans" cxnId="{29929456-C5E1-4ED1-933D-3F96DBFD94C2}">
      <dgm:prSet/>
      <dgm:spPr/>
    </dgm:pt>
    <dgm:pt modelId="{08590EB6-E5DC-4916-97FF-EA3C55FB9A7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میان نویس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gm:t>
    </dgm:pt>
    <dgm:pt modelId="{4DC8BDCD-04A7-456D-87D8-4669466849B8}" type="parTrans" cxnId="{A81319AB-FA0E-47A5-8AA3-7F5E9306FDC3}">
      <dgm:prSet/>
      <dgm:spPr/>
    </dgm:pt>
    <dgm:pt modelId="{BF985385-46D7-4EB6-BFA9-92896A844774}" type="sibTrans" cxnId="{A81319AB-FA0E-47A5-8AA3-7F5E9306FDC3}">
      <dgm:prSet/>
      <dgm:spPr/>
    </dgm:pt>
    <dgm:pt modelId="{A9CD439A-5315-4E42-9B15-24E10B90F66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پانویس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gm:t>
    </dgm:pt>
    <dgm:pt modelId="{4FBDD266-8ABC-4E23-A0F0-F322E9249E41}" type="parTrans" cxnId="{A846A5E6-5903-4350-BCA4-6509734EF5CF}">
      <dgm:prSet/>
      <dgm:spPr/>
    </dgm:pt>
    <dgm:pt modelId="{E80326DD-2116-4ABE-B859-EAE764D55EA7}" type="sibTrans" cxnId="{A846A5E6-5903-4350-BCA4-6509734EF5CF}">
      <dgm:prSet/>
      <dgm:spPr/>
    </dgm:pt>
    <dgm:pt modelId="{ECCF2FE6-8C0E-4FF8-AEF2-589CCE97BAC6}" type="pres">
      <dgm:prSet presAssocID="{454488A9-58C1-4A5A-8EB2-500550D3CD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DE2517-ACA0-48DE-96C9-BDF934D3C816}" type="pres">
      <dgm:prSet presAssocID="{5C8E32D8-74ED-47C6-A2EE-386A2AF6D2AA}" presName="hierRoot1" presStyleCnt="0">
        <dgm:presLayoutVars>
          <dgm:hierBranch/>
        </dgm:presLayoutVars>
      </dgm:prSet>
      <dgm:spPr/>
    </dgm:pt>
    <dgm:pt modelId="{2F959916-EBD6-49E2-81ED-73BAE1ECA93A}" type="pres">
      <dgm:prSet presAssocID="{5C8E32D8-74ED-47C6-A2EE-386A2AF6D2AA}" presName="rootComposite1" presStyleCnt="0"/>
      <dgm:spPr/>
    </dgm:pt>
    <dgm:pt modelId="{FCAF7BB9-BBF5-4BAD-B188-39340C717420}" type="pres">
      <dgm:prSet presAssocID="{5C8E32D8-74ED-47C6-A2EE-386A2AF6D2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ECE18D-2349-4E41-9907-6AA1DB2339B7}" type="pres">
      <dgm:prSet presAssocID="{5C8E32D8-74ED-47C6-A2EE-386A2AF6D2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68CDF0-5342-4CC8-897A-6435B87B168D}" type="pres">
      <dgm:prSet presAssocID="{5C8E32D8-74ED-47C6-A2EE-386A2AF6D2AA}" presName="hierChild2" presStyleCnt="0"/>
      <dgm:spPr/>
    </dgm:pt>
    <dgm:pt modelId="{460B8A8B-E979-4A0B-983B-15FCD11D496C}" type="pres">
      <dgm:prSet presAssocID="{2FE61835-C920-4D3F-BD55-13BE2A2ABABD}" presName="Name35" presStyleLbl="parChTrans1D2" presStyleIdx="0" presStyleCnt="3"/>
      <dgm:spPr/>
    </dgm:pt>
    <dgm:pt modelId="{F169FB4F-4BD0-4251-ABAD-1D454DCA1F23}" type="pres">
      <dgm:prSet presAssocID="{4ECDAF05-FC08-46EA-AD25-F42C1B5F56C8}" presName="hierRoot2" presStyleCnt="0">
        <dgm:presLayoutVars>
          <dgm:hierBranch/>
        </dgm:presLayoutVars>
      </dgm:prSet>
      <dgm:spPr/>
    </dgm:pt>
    <dgm:pt modelId="{2C61B2EF-8990-4456-9C90-ECFBFCF76CD5}" type="pres">
      <dgm:prSet presAssocID="{4ECDAF05-FC08-46EA-AD25-F42C1B5F56C8}" presName="rootComposite" presStyleCnt="0"/>
      <dgm:spPr/>
    </dgm:pt>
    <dgm:pt modelId="{C3CDB804-8B9C-406E-886E-7F9F50D7835A}" type="pres">
      <dgm:prSet presAssocID="{4ECDAF05-FC08-46EA-AD25-F42C1B5F56C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A7379-B907-46B4-994B-481494141DB3}" type="pres">
      <dgm:prSet presAssocID="{4ECDAF05-FC08-46EA-AD25-F42C1B5F56C8}" presName="rootConnector" presStyleLbl="node2" presStyleIdx="0" presStyleCnt="3"/>
      <dgm:spPr/>
      <dgm:t>
        <a:bodyPr/>
        <a:lstStyle/>
        <a:p>
          <a:endParaRPr lang="en-US"/>
        </a:p>
      </dgm:t>
    </dgm:pt>
    <dgm:pt modelId="{6DB4288B-8AFC-4D44-8299-86E83386BBD8}" type="pres">
      <dgm:prSet presAssocID="{4ECDAF05-FC08-46EA-AD25-F42C1B5F56C8}" presName="hierChild4" presStyleCnt="0"/>
      <dgm:spPr/>
    </dgm:pt>
    <dgm:pt modelId="{9137E42D-BB68-4053-963C-4C1E536CF4A0}" type="pres">
      <dgm:prSet presAssocID="{4ECDAF05-FC08-46EA-AD25-F42C1B5F56C8}" presName="hierChild5" presStyleCnt="0"/>
      <dgm:spPr/>
    </dgm:pt>
    <dgm:pt modelId="{91DEE467-D8A5-4C29-B18B-C96BAE24BE78}" type="pres">
      <dgm:prSet presAssocID="{4DC8BDCD-04A7-456D-87D8-4669466849B8}" presName="Name35" presStyleLbl="parChTrans1D2" presStyleIdx="1" presStyleCnt="3"/>
      <dgm:spPr/>
    </dgm:pt>
    <dgm:pt modelId="{CABDA544-2280-484E-9465-4EC71CE4DB3C}" type="pres">
      <dgm:prSet presAssocID="{08590EB6-E5DC-4916-97FF-EA3C55FB9A79}" presName="hierRoot2" presStyleCnt="0">
        <dgm:presLayoutVars>
          <dgm:hierBranch/>
        </dgm:presLayoutVars>
      </dgm:prSet>
      <dgm:spPr/>
    </dgm:pt>
    <dgm:pt modelId="{5FD50609-39C2-4087-B7D4-F18E6816319A}" type="pres">
      <dgm:prSet presAssocID="{08590EB6-E5DC-4916-97FF-EA3C55FB9A79}" presName="rootComposite" presStyleCnt="0"/>
      <dgm:spPr/>
    </dgm:pt>
    <dgm:pt modelId="{3BD47F18-B31E-483E-A3B3-36283AAC6CA8}" type="pres">
      <dgm:prSet presAssocID="{08590EB6-E5DC-4916-97FF-EA3C55FB9A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F2D1A-45F8-4104-8613-FD62B93C97CE}" type="pres">
      <dgm:prSet presAssocID="{08590EB6-E5DC-4916-97FF-EA3C55FB9A79}" presName="rootConnector" presStyleLbl="node2" presStyleIdx="1" presStyleCnt="3"/>
      <dgm:spPr/>
      <dgm:t>
        <a:bodyPr/>
        <a:lstStyle/>
        <a:p>
          <a:endParaRPr lang="en-US"/>
        </a:p>
      </dgm:t>
    </dgm:pt>
    <dgm:pt modelId="{91283354-822D-48AB-9289-E1AE78980DB6}" type="pres">
      <dgm:prSet presAssocID="{08590EB6-E5DC-4916-97FF-EA3C55FB9A79}" presName="hierChild4" presStyleCnt="0"/>
      <dgm:spPr/>
    </dgm:pt>
    <dgm:pt modelId="{371F5B78-28C3-427A-841D-BE1B2D6C84C6}" type="pres">
      <dgm:prSet presAssocID="{08590EB6-E5DC-4916-97FF-EA3C55FB9A79}" presName="hierChild5" presStyleCnt="0"/>
      <dgm:spPr/>
    </dgm:pt>
    <dgm:pt modelId="{6F1819C2-3352-445B-8FFA-6C14E5705320}" type="pres">
      <dgm:prSet presAssocID="{4FBDD266-8ABC-4E23-A0F0-F322E9249E41}" presName="Name35" presStyleLbl="parChTrans1D2" presStyleIdx="2" presStyleCnt="3"/>
      <dgm:spPr/>
    </dgm:pt>
    <dgm:pt modelId="{F3727E21-4821-4E77-8BDA-3DD50B5B29E5}" type="pres">
      <dgm:prSet presAssocID="{A9CD439A-5315-4E42-9B15-24E10B90F665}" presName="hierRoot2" presStyleCnt="0">
        <dgm:presLayoutVars>
          <dgm:hierBranch/>
        </dgm:presLayoutVars>
      </dgm:prSet>
      <dgm:spPr/>
    </dgm:pt>
    <dgm:pt modelId="{0F1ADFFC-9AD6-4ACF-B967-D839B54C892A}" type="pres">
      <dgm:prSet presAssocID="{A9CD439A-5315-4E42-9B15-24E10B90F665}" presName="rootComposite" presStyleCnt="0"/>
      <dgm:spPr/>
    </dgm:pt>
    <dgm:pt modelId="{A74E6453-E256-41D0-9CC7-8B57BE072AF2}" type="pres">
      <dgm:prSet presAssocID="{A9CD439A-5315-4E42-9B15-24E10B90F66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3C8D3-DAFC-4F7F-8E69-4C5E6A10260F}" type="pres">
      <dgm:prSet presAssocID="{A9CD439A-5315-4E42-9B15-24E10B90F665}" presName="rootConnector" presStyleLbl="node2" presStyleIdx="2" presStyleCnt="3"/>
      <dgm:spPr/>
      <dgm:t>
        <a:bodyPr/>
        <a:lstStyle/>
        <a:p>
          <a:endParaRPr lang="en-US"/>
        </a:p>
      </dgm:t>
    </dgm:pt>
    <dgm:pt modelId="{29E2534B-D143-43A3-8EAF-A94027BBA899}" type="pres">
      <dgm:prSet presAssocID="{A9CD439A-5315-4E42-9B15-24E10B90F665}" presName="hierChild4" presStyleCnt="0"/>
      <dgm:spPr/>
    </dgm:pt>
    <dgm:pt modelId="{FF49704F-0A8E-41FD-BB87-1035CD9E6B51}" type="pres">
      <dgm:prSet presAssocID="{A9CD439A-5315-4E42-9B15-24E10B90F665}" presName="hierChild5" presStyleCnt="0"/>
      <dgm:spPr/>
    </dgm:pt>
    <dgm:pt modelId="{A4923764-2A76-4B12-B60B-D1EAC934AFC9}" type="pres">
      <dgm:prSet presAssocID="{5C8E32D8-74ED-47C6-A2EE-386A2AF6D2AA}" presName="hierChild3" presStyleCnt="0"/>
      <dgm:spPr/>
    </dgm:pt>
  </dgm:ptLst>
  <dgm:cxnLst>
    <dgm:cxn modelId="{62B2F014-A941-49FE-8131-1DA8BEB85B4C}" type="presOf" srcId="{08590EB6-E5DC-4916-97FF-EA3C55FB9A79}" destId="{3BD47F18-B31E-483E-A3B3-36283AAC6CA8}" srcOrd="0" destOrd="0" presId="urn:microsoft.com/office/officeart/2005/8/layout/orgChart1"/>
    <dgm:cxn modelId="{AC419448-A0E0-4408-8DDB-14320A1CAF30}" type="presOf" srcId="{5C8E32D8-74ED-47C6-A2EE-386A2AF6D2AA}" destId="{14ECE18D-2349-4E41-9907-6AA1DB2339B7}" srcOrd="1" destOrd="0" presId="urn:microsoft.com/office/officeart/2005/8/layout/orgChart1"/>
    <dgm:cxn modelId="{9D57CBC6-C3F7-43C0-B0EC-A56933B4FC3E}" srcId="{454488A9-58C1-4A5A-8EB2-500550D3CD37}" destId="{5C8E32D8-74ED-47C6-A2EE-386A2AF6D2AA}" srcOrd="0" destOrd="0" parTransId="{36F75767-018C-4437-ADF2-02E401C46496}" sibTransId="{1DC57C1C-FF00-4670-A620-B91E11E7E949}"/>
    <dgm:cxn modelId="{83D30C60-C7AF-468F-8611-E5CEB836BE12}" type="presOf" srcId="{4DC8BDCD-04A7-456D-87D8-4669466849B8}" destId="{91DEE467-D8A5-4C29-B18B-C96BAE24BE78}" srcOrd="0" destOrd="0" presId="urn:microsoft.com/office/officeart/2005/8/layout/orgChart1"/>
    <dgm:cxn modelId="{7754095F-2C98-4F81-A471-81D6B07CECDB}" type="presOf" srcId="{454488A9-58C1-4A5A-8EB2-500550D3CD37}" destId="{ECCF2FE6-8C0E-4FF8-AEF2-589CCE97BAC6}" srcOrd="0" destOrd="0" presId="urn:microsoft.com/office/officeart/2005/8/layout/orgChart1"/>
    <dgm:cxn modelId="{4E709E5E-9733-45AE-B8EF-A03B9C9D4CF6}" type="presOf" srcId="{4ECDAF05-FC08-46EA-AD25-F42C1B5F56C8}" destId="{C3CDB804-8B9C-406E-886E-7F9F50D7835A}" srcOrd="0" destOrd="0" presId="urn:microsoft.com/office/officeart/2005/8/layout/orgChart1"/>
    <dgm:cxn modelId="{A81319AB-FA0E-47A5-8AA3-7F5E9306FDC3}" srcId="{5C8E32D8-74ED-47C6-A2EE-386A2AF6D2AA}" destId="{08590EB6-E5DC-4916-97FF-EA3C55FB9A79}" srcOrd="1" destOrd="0" parTransId="{4DC8BDCD-04A7-456D-87D8-4669466849B8}" sibTransId="{BF985385-46D7-4EB6-BFA9-92896A844774}"/>
    <dgm:cxn modelId="{F6241A62-B1DD-4ADB-9D9B-B36A57A63BA3}" type="presOf" srcId="{5C8E32D8-74ED-47C6-A2EE-386A2AF6D2AA}" destId="{FCAF7BB9-BBF5-4BAD-B188-39340C717420}" srcOrd="0" destOrd="0" presId="urn:microsoft.com/office/officeart/2005/8/layout/orgChart1"/>
    <dgm:cxn modelId="{797461C5-0270-42DF-B797-C43ACB10F993}" type="presOf" srcId="{2FE61835-C920-4D3F-BD55-13BE2A2ABABD}" destId="{460B8A8B-E979-4A0B-983B-15FCD11D496C}" srcOrd="0" destOrd="0" presId="urn:microsoft.com/office/officeart/2005/8/layout/orgChart1"/>
    <dgm:cxn modelId="{23EAD967-372D-4044-8620-37568F4FB64C}" type="presOf" srcId="{4ECDAF05-FC08-46EA-AD25-F42C1B5F56C8}" destId="{FF6A7379-B907-46B4-994B-481494141DB3}" srcOrd="1" destOrd="0" presId="urn:microsoft.com/office/officeart/2005/8/layout/orgChart1"/>
    <dgm:cxn modelId="{29929456-C5E1-4ED1-933D-3F96DBFD94C2}" srcId="{5C8E32D8-74ED-47C6-A2EE-386A2AF6D2AA}" destId="{4ECDAF05-FC08-46EA-AD25-F42C1B5F56C8}" srcOrd="0" destOrd="0" parTransId="{2FE61835-C920-4D3F-BD55-13BE2A2ABABD}" sibTransId="{69C1708A-6C71-41FD-9893-8D70DEC6EAC7}"/>
    <dgm:cxn modelId="{865E5A63-B626-4F1D-953F-C40494B35558}" type="presOf" srcId="{08590EB6-E5DC-4916-97FF-EA3C55FB9A79}" destId="{C2EF2D1A-45F8-4104-8613-FD62B93C97CE}" srcOrd="1" destOrd="0" presId="urn:microsoft.com/office/officeart/2005/8/layout/orgChart1"/>
    <dgm:cxn modelId="{A846A5E6-5903-4350-BCA4-6509734EF5CF}" srcId="{5C8E32D8-74ED-47C6-A2EE-386A2AF6D2AA}" destId="{A9CD439A-5315-4E42-9B15-24E10B90F665}" srcOrd="2" destOrd="0" parTransId="{4FBDD266-8ABC-4E23-A0F0-F322E9249E41}" sibTransId="{E80326DD-2116-4ABE-B859-EAE764D55EA7}"/>
    <dgm:cxn modelId="{49F66877-229E-40F9-92D1-DD0B5A9366CB}" type="presOf" srcId="{A9CD439A-5315-4E42-9B15-24E10B90F665}" destId="{A74E6453-E256-41D0-9CC7-8B57BE072AF2}" srcOrd="0" destOrd="0" presId="urn:microsoft.com/office/officeart/2005/8/layout/orgChart1"/>
    <dgm:cxn modelId="{F4225A03-C9EB-4512-9CBA-4CA8200E03FA}" type="presOf" srcId="{A9CD439A-5315-4E42-9B15-24E10B90F665}" destId="{FC73C8D3-DAFC-4F7F-8E69-4C5E6A10260F}" srcOrd="1" destOrd="0" presId="urn:microsoft.com/office/officeart/2005/8/layout/orgChart1"/>
    <dgm:cxn modelId="{4CFA17C0-8E8B-4BFA-9A07-3E7EFDBD5EFB}" type="presOf" srcId="{4FBDD266-8ABC-4E23-A0F0-F322E9249E41}" destId="{6F1819C2-3352-445B-8FFA-6C14E5705320}" srcOrd="0" destOrd="0" presId="urn:microsoft.com/office/officeart/2005/8/layout/orgChart1"/>
    <dgm:cxn modelId="{D10A665F-D125-4E12-A977-72726E73CF7C}" type="presParOf" srcId="{ECCF2FE6-8C0E-4FF8-AEF2-589CCE97BAC6}" destId="{4DDE2517-ACA0-48DE-96C9-BDF934D3C816}" srcOrd="0" destOrd="0" presId="urn:microsoft.com/office/officeart/2005/8/layout/orgChart1"/>
    <dgm:cxn modelId="{3C7C5D73-3CCC-4E8F-9A8E-658CB2184E9F}" type="presParOf" srcId="{4DDE2517-ACA0-48DE-96C9-BDF934D3C816}" destId="{2F959916-EBD6-49E2-81ED-73BAE1ECA93A}" srcOrd="0" destOrd="0" presId="urn:microsoft.com/office/officeart/2005/8/layout/orgChart1"/>
    <dgm:cxn modelId="{97D8E019-8443-43DC-8A43-CF4522375E0E}" type="presParOf" srcId="{2F959916-EBD6-49E2-81ED-73BAE1ECA93A}" destId="{FCAF7BB9-BBF5-4BAD-B188-39340C717420}" srcOrd="0" destOrd="0" presId="urn:microsoft.com/office/officeart/2005/8/layout/orgChart1"/>
    <dgm:cxn modelId="{0C9A7D45-2EC0-48B7-BBF5-340B00110558}" type="presParOf" srcId="{2F959916-EBD6-49E2-81ED-73BAE1ECA93A}" destId="{14ECE18D-2349-4E41-9907-6AA1DB2339B7}" srcOrd="1" destOrd="0" presId="urn:microsoft.com/office/officeart/2005/8/layout/orgChart1"/>
    <dgm:cxn modelId="{22B30D09-13BD-4470-A20B-83D7D41CC9D1}" type="presParOf" srcId="{4DDE2517-ACA0-48DE-96C9-BDF934D3C816}" destId="{AE68CDF0-5342-4CC8-897A-6435B87B168D}" srcOrd="1" destOrd="0" presId="urn:microsoft.com/office/officeart/2005/8/layout/orgChart1"/>
    <dgm:cxn modelId="{0CDED0FD-87C6-4C20-8D0E-66AC81E2E248}" type="presParOf" srcId="{AE68CDF0-5342-4CC8-897A-6435B87B168D}" destId="{460B8A8B-E979-4A0B-983B-15FCD11D496C}" srcOrd="0" destOrd="0" presId="urn:microsoft.com/office/officeart/2005/8/layout/orgChart1"/>
    <dgm:cxn modelId="{885578D7-4D28-4A09-8666-7271593FD693}" type="presParOf" srcId="{AE68CDF0-5342-4CC8-897A-6435B87B168D}" destId="{F169FB4F-4BD0-4251-ABAD-1D454DCA1F23}" srcOrd="1" destOrd="0" presId="urn:microsoft.com/office/officeart/2005/8/layout/orgChart1"/>
    <dgm:cxn modelId="{4C1202D6-7805-4C12-81B9-18C5454B575A}" type="presParOf" srcId="{F169FB4F-4BD0-4251-ABAD-1D454DCA1F23}" destId="{2C61B2EF-8990-4456-9C90-ECFBFCF76CD5}" srcOrd="0" destOrd="0" presId="urn:microsoft.com/office/officeart/2005/8/layout/orgChart1"/>
    <dgm:cxn modelId="{509BFA04-C805-4472-A95C-8208F8018161}" type="presParOf" srcId="{2C61B2EF-8990-4456-9C90-ECFBFCF76CD5}" destId="{C3CDB804-8B9C-406E-886E-7F9F50D7835A}" srcOrd="0" destOrd="0" presId="urn:microsoft.com/office/officeart/2005/8/layout/orgChart1"/>
    <dgm:cxn modelId="{E8AB4A8E-E85F-4CAF-86B9-3DFC820DDA45}" type="presParOf" srcId="{2C61B2EF-8990-4456-9C90-ECFBFCF76CD5}" destId="{FF6A7379-B907-46B4-994B-481494141DB3}" srcOrd="1" destOrd="0" presId="urn:microsoft.com/office/officeart/2005/8/layout/orgChart1"/>
    <dgm:cxn modelId="{FC7F8C5A-4413-4FD7-B39A-DD9C39E66D41}" type="presParOf" srcId="{F169FB4F-4BD0-4251-ABAD-1D454DCA1F23}" destId="{6DB4288B-8AFC-4D44-8299-86E83386BBD8}" srcOrd="1" destOrd="0" presId="urn:microsoft.com/office/officeart/2005/8/layout/orgChart1"/>
    <dgm:cxn modelId="{1A2491A5-FAD3-48DB-9E93-9D1524B0007B}" type="presParOf" srcId="{F169FB4F-4BD0-4251-ABAD-1D454DCA1F23}" destId="{9137E42D-BB68-4053-963C-4C1E536CF4A0}" srcOrd="2" destOrd="0" presId="urn:microsoft.com/office/officeart/2005/8/layout/orgChart1"/>
    <dgm:cxn modelId="{6A436322-732D-4184-BBE1-70FB20274574}" type="presParOf" srcId="{AE68CDF0-5342-4CC8-897A-6435B87B168D}" destId="{91DEE467-D8A5-4C29-B18B-C96BAE24BE78}" srcOrd="2" destOrd="0" presId="urn:microsoft.com/office/officeart/2005/8/layout/orgChart1"/>
    <dgm:cxn modelId="{FDACF1E2-84B9-46B3-A614-FFAAD64D53BC}" type="presParOf" srcId="{AE68CDF0-5342-4CC8-897A-6435B87B168D}" destId="{CABDA544-2280-484E-9465-4EC71CE4DB3C}" srcOrd="3" destOrd="0" presId="urn:microsoft.com/office/officeart/2005/8/layout/orgChart1"/>
    <dgm:cxn modelId="{2D983821-628D-47C3-AAC4-21790770D34F}" type="presParOf" srcId="{CABDA544-2280-484E-9465-4EC71CE4DB3C}" destId="{5FD50609-39C2-4087-B7D4-F18E6816319A}" srcOrd="0" destOrd="0" presId="urn:microsoft.com/office/officeart/2005/8/layout/orgChart1"/>
    <dgm:cxn modelId="{52E348BD-9DEB-44F6-B25F-7E52907B1DF8}" type="presParOf" srcId="{5FD50609-39C2-4087-B7D4-F18E6816319A}" destId="{3BD47F18-B31E-483E-A3B3-36283AAC6CA8}" srcOrd="0" destOrd="0" presId="urn:microsoft.com/office/officeart/2005/8/layout/orgChart1"/>
    <dgm:cxn modelId="{DEC23A91-77CC-44D2-8549-4CA2AD89221C}" type="presParOf" srcId="{5FD50609-39C2-4087-B7D4-F18E6816319A}" destId="{C2EF2D1A-45F8-4104-8613-FD62B93C97CE}" srcOrd="1" destOrd="0" presId="urn:microsoft.com/office/officeart/2005/8/layout/orgChart1"/>
    <dgm:cxn modelId="{BB4FE6D7-C380-4478-8A77-265C649ACBFA}" type="presParOf" srcId="{CABDA544-2280-484E-9465-4EC71CE4DB3C}" destId="{91283354-822D-48AB-9289-E1AE78980DB6}" srcOrd="1" destOrd="0" presId="urn:microsoft.com/office/officeart/2005/8/layout/orgChart1"/>
    <dgm:cxn modelId="{1567AD78-EF51-4229-B559-C791EE5DB23E}" type="presParOf" srcId="{CABDA544-2280-484E-9465-4EC71CE4DB3C}" destId="{371F5B78-28C3-427A-841D-BE1B2D6C84C6}" srcOrd="2" destOrd="0" presId="urn:microsoft.com/office/officeart/2005/8/layout/orgChart1"/>
    <dgm:cxn modelId="{2171F75E-E7AC-44DE-9A91-DDEF16A1530C}" type="presParOf" srcId="{AE68CDF0-5342-4CC8-897A-6435B87B168D}" destId="{6F1819C2-3352-445B-8FFA-6C14E5705320}" srcOrd="4" destOrd="0" presId="urn:microsoft.com/office/officeart/2005/8/layout/orgChart1"/>
    <dgm:cxn modelId="{A63BDA97-114F-4BE4-A720-720A44EFC94B}" type="presParOf" srcId="{AE68CDF0-5342-4CC8-897A-6435B87B168D}" destId="{F3727E21-4821-4E77-8BDA-3DD50B5B29E5}" srcOrd="5" destOrd="0" presId="urn:microsoft.com/office/officeart/2005/8/layout/orgChart1"/>
    <dgm:cxn modelId="{DE592B4A-3D4D-4D58-AD2F-F16D9B3D95D0}" type="presParOf" srcId="{F3727E21-4821-4E77-8BDA-3DD50B5B29E5}" destId="{0F1ADFFC-9AD6-4ACF-B967-D839B54C892A}" srcOrd="0" destOrd="0" presId="urn:microsoft.com/office/officeart/2005/8/layout/orgChart1"/>
    <dgm:cxn modelId="{55602370-9D1F-4A9B-A6C6-2ED5BD29E26C}" type="presParOf" srcId="{0F1ADFFC-9AD6-4ACF-B967-D839B54C892A}" destId="{A74E6453-E256-41D0-9CC7-8B57BE072AF2}" srcOrd="0" destOrd="0" presId="urn:microsoft.com/office/officeart/2005/8/layout/orgChart1"/>
    <dgm:cxn modelId="{F3FA832E-8A30-438D-BBD2-32377DAC7193}" type="presParOf" srcId="{0F1ADFFC-9AD6-4ACF-B967-D839B54C892A}" destId="{FC73C8D3-DAFC-4F7F-8E69-4C5E6A10260F}" srcOrd="1" destOrd="0" presId="urn:microsoft.com/office/officeart/2005/8/layout/orgChart1"/>
    <dgm:cxn modelId="{5AA97B29-E68D-453E-A121-53EEFBADFF7F}" type="presParOf" srcId="{F3727E21-4821-4E77-8BDA-3DD50B5B29E5}" destId="{29E2534B-D143-43A3-8EAF-A94027BBA899}" srcOrd="1" destOrd="0" presId="urn:microsoft.com/office/officeart/2005/8/layout/orgChart1"/>
    <dgm:cxn modelId="{E78CED09-DC13-4B4A-BF6D-B4CB8AEAAF11}" type="presParOf" srcId="{F3727E21-4821-4E77-8BDA-3DD50B5B29E5}" destId="{FF49704F-0A8E-41FD-BB87-1035CD9E6B51}" srcOrd="2" destOrd="0" presId="urn:microsoft.com/office/officeart/2005/8/layout/orgChart1"/>
    <dgm:cxn modelId="{35D38E50-B558-4EF6-9253-45235F8B56C0}" type="presParOf" srcId="{4DDE2517-ACA0-48DE-96C9-BDF934D3C816}" destId="{A4923764-2A76-4B12-B60B-D1EAC934AF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19C2-3352-445B-8FFA-6C14E5705320}">
      <dsp:nvSpPr>
        <dsp:cNvPr id="0" name=""/>
        <dsp:cNvSpPr/>
      </dsp:nvSpPr>
      <dsp:spPr>
        <a:xfrm>
          <a:off x="4114799" y="26810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EE467-D8A5-4C29-B18B-C96BAE24BE78}">
      <dsp:nvSpPr>
        <dsp:cNvPr id="0" name=""/>
        <dsp:cNvSpPr/>
      </dsp:nvSpPr>
      <dsp:spPr>
        <a:xfrm>
          <a:off x="4069079" y="26810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B8A8B-E979-4A0B-983B-15FCD11D496C}">
      <dsp:nvSpPr>
        <dsp:cNvPr id="0" name=""/>
        <dsp:cNvSpPr/>
      </dsp:nvSpPr>
      <dsp:spPr>
        <a:xfrm>
          <a:off x="1203548" y="26810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F7BB9-BBF5-4BAD-B188-39340C717420}">
      <dsp:nvSpPr>
        <dsp:cNvPr id="0" name=""/>
        <dsp:cNvSpPr/>
      </dsp:nvSpPr>
      <dsp:spPr>
        <a:xfrm>
          <a:off x="2911803" y="14780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Jadid" panose="00000700000000000000" pitchFamily="2" charset="-78"/>
            </a:rPr>
            <a:t>روش های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Jadid" panose="00000700000000000000" pitchFamily="2" charset="-78"/>
            </a:rPr>
            <a:t> ماخذ نویسی</a:t>
          </a:r>
          <a:endParaRPr kumimoji="0" lang="en-US" sz="3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Jadid" panose="00000700000000000000" pitchFamily="2" charset="-78"/>
          </a:endParaRPr>
        </a:p>
      </dsp:txBody>
      <dsp:txXfrm>
        <a:off x="2911803" y="1478074"/>
        <a:ext cx="2405992" cy="1202996"/>
      </dsp:txXfrm>
    </dsp:sp>
    <dsp:sp modelId="{C3CDB804-8B9C-406E-886E-7F9F50D7835A}">
      <dsp:nvSpPr>
        <dsp:cNvPr id="0" name=""/>
        <dsp:cNvSpPr/>
      </dsp:nvSpPr>
      <dsp:spPr>
        <a:xfrm>
          <a:off x="552" y="31863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پی نویس</a:t>
          </a:r>
          <a:endParaRPr kumimoji="0" lang="en-US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sp:txBody>
      <dsp:txXfrm>
        <a:off x="552" y="3186329"/>
        <a:ext cx="2405992" cy="1202996"/>
      </dsp:txXfrm>
    </dsp:sp>
    <dsp:sp modelId="{3BD47F18-B31E-483E-A3B3-36283AAC6CA8}">
      <dsp:nvSpPr>
        <dsp:cNvPr id="0" name=""/>
        <dsp:cNvSpPr/>
      </dsp:nvSpPr>
      <dsp:spPr>
        <a:xfrm>
          <a:off x="2911803" y="31863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میان نویس</a:t>
          </a:r>
          <a:endParaRPr kumimoji="0" lang="en-US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sp:txBody>
      <dsp:txXfrm>
        <a:off x="2911803" y="3186329"/>
        <a:ext cx="2405992" cy="1202996"/>
      </dsp:txXfrm>
    </dsp:sp>
    <dsp:sp modelId="{A74E6453-E256-41D0-9CC7-8B57BE072AF2}">
      <dsp:nvSpPr>
        <dsp:cNvPr id="0" name=""/>
        <dsp:cNvSpPr/>
      </dsp:nvSpPr>
      <dsp:spPr>
        <a:xfrm>
          <a:off x="5823054" y="31863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Badr" panose="00000400000000000000" pitchFamily="2" charset="-78"/>
            </a:rPr>
            <a:t>پانویس</a:t>
          </a:r>
          <a:endParaRPr kumimoji="0" lang="en-US" sz="3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Badr" panose="00000400000000000000" pitchFamily="2" charset="-78"/>
          </a:endParaRPr>
        </a:p>
      </dsp:txBody>
      <dsp:txXfrm>
        <a:off x="5823054" y="31863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339F-6284-4889-9DF9-277F1E77E23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0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87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31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1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2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6C7D-35E8-474D-98CD-46AF35E71499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2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0288-501F-4EFF-A004-8E444F2DABEA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76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99BBB-763B-428D-954A-58E17E1A92D1}" type="slidenum">
              <a:rPr lang="fa-IR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F5B5-8DAA-4070-99F2-FB4EA5956397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3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9E8A-0620-49D2-83CE-EE7E2D7D81DF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9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238D-EE0A-4845-9F15-2159B60D7E24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1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5645-26E2-4D55-B4DC-2972426AB1E2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62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91EB-36AC-4BD5-BC34-64381DFCBB29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800-66DD-4D17-B931-3CE7C5E1FC70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6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9176-E7BC-483B-A70E-CD0D19D347F7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09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48B7-097F-4E40-A345-B018272E1556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60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314A-432B-4C22-B707-047BF092589B}" type="slidenum">
              <a:rPr lang="fa-IR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661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229600" cy="632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fa-I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9600" b="1" dirty="0" smtClean="0">
                <a:cs typeface="B Badr" panose="00000400000000000000" pitchFamily="2" charset="-78"/>
              </a:rPr>
              <a:t>به نام خدا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9600" b="1" dirty="0" smtClean="0">
              <a:cs typeface="B Badr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9600" b="1" dirty="0" smtClean="0">
                <a:cs typeface="B Badr" panose="00000400000000000000" pitchFamily="2" charset="-78"/>
              </a:rPr>
              <a:t>بایرام رجب زاده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510" y="152400"/>
            <a:ext cx="8430690" cy="1400530"/>
          </a:xfrm>
        </p:spPr>
        <p:txBody>
          <a:bodyPr/>
          <a:lstStyle/>
          <a:p>
            <a:pPr eaLnBrk="1" hangingPunct="1"/>
            <a:r>
              <a:rPr lang="fa-IR" altLang="fa-IR" sz="5400" b="1" dirty="0" smtClean="0">
                <a:cs typeface="B Nazanin" panose="00000400000000000000" pitchFamily="2" charset="-78"/>
              </a:rPr>
              <a:t>ویژگی های موضوع اقدام پژوه</a:t>
            </a:r>
            <a:r>
              <a:rPr lang="fa-IR" altLang="fa-IR" b="1" dirty="0" smtClean="0">
                <a:cs typeface="B Nazanin" panose="00000400000000000000" pitchFamily="2" charset="-78"/>
              </a:rPr>
              <a:t> </a:t>
            </a:r>
            <a:endParaRPr lang="en-US" alt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011500" cy="4347875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با  رشته تحصیلی فرد مرتبط باشد 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قابل بررسی باشد .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3- مورد علاقه فرد باشد 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4- در توان پژوهشگر باشد 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5- منابع کافی در اختیار باشد 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6- ضرورتی ندارد موضوع اقدام پژوهی بررسی رابطه بین دو چیز باشد .</a:t>
            </a:r>
            <a:endParaRPr lang="en-US" altLang="fa-IR" sz="2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589587"/>
          </a:xfrm>
        </p:spPr>
        <p:txBody>
          <a:bodyPr/>
          <a:lstStyle/>
          <a:p>
            <a:pPr algn="ctr" eaLnBrk="1" hangingPunct="1"/>
            <a:r>
              <a:rPr lang="fa-IR" altLang="fa-IR" sz="7200" b="1" dirty="0" smtClean="0">
                <a:cs typeface="B Nazanin" panose="00000400000000000000" pitchFamily="2" charset="-78"/>
              </a:rPr>
              <a:t>مرحله دوم : </a:t>
            </a:r>
            <a:r>
              <a:rPr lang="fa-IR" altLang="fa-IR" sz="8000" b="1" dirty="0" smtClean="0">
                <a:cs typeface="B Davat" panose="00000400000000000000" pitchFamily="2" charset="-78"/>
              </a:rPr>
              <a:t/>
            </a:r>
            <a:br>
              <a:rPr lang="fa-IR" altLang="fa-IR" sz="8000" b="1" dirty="0" smtClean="0">
                <a:cs typeface="B Davat" panose="00000400000000000000" pitchFamily="2" charset="-78"/>
              </a:rPr>
            </a:br>
            <a:r>
              <a:rPr lang="fa-IR" altLang="fa-IR" sz="8000" b="1" dirty="0" smtClean="0">
                <a:cs typeface="B Davat" panose="00000400000000000000" pitchFamily="2" charset="-78"/>
              </a:rPr>
              <a:t/>
            </a:r>
            <a:br>
              <a:rPr lang="fa-IR" altLang="fa-IR" sz="8000" b="1" dirty="0" smtClean="0">
                <a:cs typeface="B Davat" panose="00000400000000000000" pitchFamily="2" charset="-78"/>
              </a:rPr>
            </a:br>
            <a:r>
              <a:rPr lang="fa-IR" altLang="fa-IR" sz="5400" b="1" dirty="0" smtClean="0">
                <a:cs typeface="B Nazanin" panose="00000400000000000000" pitchFamily="2" charset="-78"/>
              </a:rPr>
              <a:t>توصیف وضعیت موجود و بیان مساله</a:t>
            </a:r>
            <a:r>
              <a:rPr lang="fa-IR" altLang="fa-IR" sz="4800" b="1" dirty="0" smtClean="0">
                <a:cs typeface="2  Titr" pitchFamily="2" charset="-78"/>
              </a:rPr>
              <a:t> </a:t>
            </a:r>
            <a:endParaRPr lang="en-US" altLang="fa-IR" sz="4800" b="1" dirty="0" smtClean="0">
              <a:cs typeface="2  Titr" pitchFamily="2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2090" cy="1400530"/>
          </a:xfrm>
        </p:spPr>
        <p:txBody>
          <a:bodyPr/>
          <a:lstStyle/>
          <a:p>
            <a:pPr eaLnBrk="1" hangingPunct="1"/>
            <a:r>
              <a:rPr lang="fa-IR" altLang="fa-IR" sz="4800" b="1" dirty="0" smtClean="0">
                <a:cs typeface="B Nazanin" panose="00000400000000000000" pitchFamily="2" charset="-78"/>
              </a:rPr>
              <a:t>چه چیزهایی را باید توصیف کنیم؟</a:t>
            </a:r>
            <a:endParaRPr lang="en-US" altLang="fa-IR" sz="4800" b="1" dirty="0" smtClean="0">
              <a:cs typeface="B Nazanin" panose="00000400000000000000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8991600" cy="4195481"/>
          </a:xfrm>
        </p:spPr>
        <p:txBody>
          <a:bodyPr>
            <a:no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1- وضعیت کلاس یا مدرسه را توصیف کنیم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2- مدرسه کجا قرار دارد ؟ چه نوع مدرسه ای است ؟ چند </a:t>
            </a:r>
            <a:r>
              <a:rPr lang="fa-IR" altLang="fa-IR" sz="2800" dirty="0" smtClean="0">
                <a:cs typeface="B Nazanin" panose="00000400000000000000" pitchFamily="2" charset="-78"/>
              </a:rPr>
              <a:t>نوآموز </a:t>
            </a:r>
            <a:r>
              <a:rPr lang="fa-IR" altLang="fa-IR" sz="2800" dirty="0" smtClean="0">
                <a:cs typeface="B Nazanin" panose="00000400000000000000" pitchFamily="2" charset="-78"/>
              </a:rPr>
              <a:t>دارد ؟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3- در چه درسی ؟ یا چه دانش آموزی ؟ چرا به فکر این مساله افتادم ؟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4- اگر دانش آموز است در چه سنی قرار دارد ؟ وضعیت ظاهری وی چگونه است ؟ این دانش آموز چه مشکلاتی دارد ؟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5- چه شواهدی در دست دارید که نیاز به پژوهش پیدا کردید ؟ </a:t>
            </a:r>
            <a:endParaRPr lang="en-US" altLang="fa-IR" sz="2800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/>
          <a:lstStyle/>
          <a:p>
            <a:pPr algn="ctr" eaLnBrk="1" hangingPunct="1"/>
            <a:r>
              <a:rPr lang="fa-IR" altLang="fa-IR" sz="4800" b="1" dirty="0" smtClean="0">
                <a:cs typeface="B Nazanin" panose="00000400000000000000" pitchFamily="2" charset="-78"/>
              </a:rPr>
              <a:t>مرحله سوم : گردآوری اطلاعات </a:t>
            </a:r>
            <a:br>
              <a:rPr lang="fa-IR" altLang="fa-IR" sz="4800" b="1" dirty="0" smtClean="0">
                <a:cs typeface="B Nazanin" panose="00000400000000000000" pitchFamily="2" charset="-78"/>
              </a:rPr>
            </a:br>
            <a:r>
              <a:rPr lang="fa-IR" altLang="fa-IR" sz="2500" b="1" dirty="0" smtClean="0">
                <a:cs typeface="B Nazanin" panose="00000400000000000000" pitchFamily="2" charset="-78"/>
              </a:rPr>
              <a:t>برای گردآوری اطلاعات باید به سوال های زیر پاسخ  داد:</a:t>
            </a:r>
            <a:endParaRPr lang="en-US" altLang="fa-IR" sz="2500" b="1" dirty="0" smtClean="0">
              <a:cs typeface="B Nazanin" panose="00000400000000000000" pitchFamily="2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27275"/>
            <a:ext cx="8839200" cy="4530725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چه اطلاعاتی لازم دارید و از چه منابعی می توان اطلاعات لازم را به دست آورد ؟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از چه روش هایی می توان برای گردآوری اطلاعات استفاده کرد ؟ چرا؟( چرایی استفاده از روش )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3- هدف از گردآوری اطلاعات چیست ؟</a:t>
            </a:r>
            <a:endParaRPr lang="en-US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55380" cy="1400530"/>
          </a:xfrm>
        </p:spPr>
        <p:txBody>
          <a:bodyPr/>
          <a:lstStyle/>
          <a:p>
            <a:pPr eaLnBrk="1" hangingPunct="1"/>
            <a:r>
              <a:rPr lang="fa-IR" altLang="fa-IR" sz="4800" b="1" dirty="0" smtClean="0">
                <a:cs typeface="B Nazanin" panose="00000400000000000000" pitchFamily="2" charset="-78"/>
              </a:rPr>
              <a:t>روش های گردآوری اطلاعات </a:t>
            </a:r>
            <a:endParaRPr lang="en-US" altLang="fa-IR" sz="4800" b="1" dirty="0" smtClean="0">
              <a:cs typeface="B Nazanin" panose="00000400000000000000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087700" cy="4195481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1- مصاحبه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2- مشاهده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3- پرسشنامه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4- اسناد و مدارک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5- یادداشت های روزانه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dirty="0" smtClean="0">
                <a:cs typeface="B Nazanin" panose="00000400000000000000" pitchFamily="2" charset="-78"/>
              </a:rPr>
              <a:t>6- استفاده از عکس ، ضبط صوت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fa-IR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55380" cy="1400530"/>
          </a:xfrm>
        </p:spPr>
        <p:txBody>
          <a:bodyPr/>
          <a:lstStyle/>
          <a:p>
            <a:pPr algn="ctr" eaLnBrk="1" hangingPunct="1"/>
            <a:r>
              <a:rPr lang="fa-IR" altLang="fa-IR" sz="7200" b="1" dirty="0" smtClean="0">
                <a:cs typeface="B Nazanin" panose="00000400000000000000" pitchFamily="2" charset="-78"/>
              </a:rPr>
              <a:t>شرایط مصاحبه</a:t>
            </a:r>
            <a:r>
              <a:rPr lang="fa-IR" altLang="fa-IR" sz="3800" dirty="0" smtClean="0">
                <a:cs typeface="B Nazanin" panose="00000400000000000000" pitchFamily="2" charset="-78"/>
              </a:rPr>
              <a:t> </a:t>
            </a:r>
            <a:endParaRPr lang="en-US" altLang="fa-IR" sz="3800" dirty="0" smtClean="0">
              <a:cs typeface="B Nazanin" panose="000004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8001000" cy="4576475"/>
          </a:xfrm>
        </p:spPr>
        <p:txBody>
          <a:bodyPr>
            <a:normAutofit/>
          </a:bodyPr>
          <a:lstStyle/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cs typeface="B Nazanin" panose="00000400000000000000" pitchFamily="2" charset="-78"/>
              </a:rPr>
              <a:t>1- ایجاد جو دوستانه 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cs typeface="B Nazanin" panose="00000400000000000000" pitchFamily="2" charset="-78"/>
              </a:rPr>
              <a:t>2- یادداشت برداری از مصاحبه 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cs typeface="B Nazanin" panose="00000400000000000000" pitchFamily="2" charset="-78"/>
              </a:rPr>
              <a:t>3- نظم در ارائه سوال 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cs typeface="B Nazanin" panose="00000400000000000000" pitchFamily="2" charset="-78"/>
              </a:rPr>
              <a:t>4- نشان ندادن عکس العمل به پاسخ های آزمودنی </a:t>
            </a:r>
          </a:p>
          <a:p>
            <a:pPr algn="just" rtl="1" eaLnBrk="1" hangingPunct="1">
              <a:buFont typeface="Wingdings" panose="05000000000000000000" pitchFamily="2" charset="2"/>
              <a:buNone/>
            </a:pPr>
            <a:endParaRPr lang="en-US" alt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algn="ctr" eaLnBrk="1" hangingPunct="1"/>
            <a:r>
              <a:rPr lang="fa-IR" altLang="fa-IR" sz="8000" dirty="0" smtClean="0">
                <a:cs typeface="B Nazanin" panose="00000400000000000000" pitchFamily="2" charset="-78"/>
              </a:rPr>
              <a:t>انواع مشاهده</a:t>
            </a:r>
            <a:r>
              <a:rPr lang="fa-IR" altLang="fa-IR" dirty="0" smtClean="0">
                <a:cs typeface="B Nazanin" panose="00000400000000000000" pitchFamily="2" charset="-78"/>
              </a:rPr>
              <a:t> </a:t>
            </a:r>
            <a:endParaRPr lang="en-US" altLang="fa-IR" dirty="0" smtClean="0">
              <a:cs typeface="B Nazanin" panose="00000400000000000000" pitchFamily="2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35257" y="2133600"/>
            <a:ext cx="9144000" cy="4530725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3600" dirty="0" smtClean="0">
                <a:cs typeface="B Nazanin" panose="00000400000000000000" pitchFamily="2" charset="-78"/>
              </a:rPr>
              <a:t>1- </a:t>
            </a:r>
            <a:r>
              <a:rPr lang="fa-IR" altLang="fa-IR" sz="3600" b="1" dirty="0" smtClean="0">
                <a:cs typeface="B Nazanin" panose="00000400000000000000" pitchFamily="2" charset="-78"/>
              </a:rPr>
              <a:t>مشاهده با استفاده از شیوه آماری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cs typeface="B Nazanin" panose="00000400000000000000" pitchFamily="2" charset="-78"/>
              </a:rPr>
              <a:t>2- مشاهده از طریق تحلیل عمل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cs typeface="B Nazanin" panose="00000400000000000000" pitchFamily="2" charset="-78"/>
              </a:rPr>
              <a:t>3- مشاهده از طریق تحلیل کنش و واکنش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cs typeface="B Nazanin" panose="00000400000000000000" pitchFamily="2" charset="-78"/>
              </a:rPr>
              <a:t>4- مشاهده از طریق سیاهه رفتار  </a:t>
            </a:r>
            <a:endParaRPr lang="en-US" altLang="fa-IR" sz="36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304800"/>
            <a:ext cx="8839200" cy="1139825"/>
          </a:xfrm>
        </p:spPr>
        <p:txBody>
          <a:bodyPr/>
          <a:lstStyle/>
          <a:p>
            <a:pPr algn="ctr" eaLnBrk="1" hangingPunct="1"/>
            <a:r>
              <a:rPr lang="fa-IR" altLang="fa-IR" sz="3600" b="1" dirty="0" smtClean="0">
                <a:cs typeface="B Nazanin" panose="00000400000000000000" pitchFamily="2" charset="-78"/>
              </a:rPr>
              <a:t>مرحله چهارم : یافتن راه حل مناسب برای مساله</a:t>
            </a:r>
            <a:r>
              <a:rPr lang="fa-IR" altLang="fa-IR" sz="3600" dirty="0" smtClean="0">
                <a:cs typeface="B Nazanin" panose="00000400000000000000" pitchFamily="2" charset="-78"/>
              </a:rPr>
              <a:t> </a:t>
            </a:r>
            <a:endParaRPr lang="en-US" altLang="fa-IR" sz="3600" dirty="0" smtClean="0">
              <a:cs typeface="B Nazanin" panose="00000400000000000000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چگونه راه حل مناسب را انتخاب کردید </a:t>
            </a: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؟</a:t>
            </a:r>
            <a:endParaRPr lang="fa-IR" altLang="fa-IR" sz="2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آیا این راه حل قطعی است ؟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چه موقع می فهمید که راه حل پیشنهادی شما درست بوده یا نه ؟</a:t>
            </a:r>
            <a:endParaRPr lang="en-US" altLang="fa-IR" sz="2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8229600" cy="636587"/>
          </a:xfrm>
        </p:spPr>
        <p:txBody>
          <a:bodyPr/>
          <a:lstStyle/>
          <a:p>
            <a:pPr algn="ctr" eaLnBrk="1" hangingPunct="1"/>
            <a:r>
              <a:rPr lang="fa-IR" altLang="fa-IR" sz="3600" b="1" dirty="0" smtClean="0">
                <a:cs typeface="B Nazanin" panose="00000400000000000000" pitchFamily="2" charset="-78"/>
              </a:rPr>
              <a:t>مرحله پنجم : اجرای عمل(راه حل ) انتخاب شده</a:t>
            </a:r>
            <a:r>
              <a:rPr lang="fa-IR" altLang="fa-IR" sz="3800" dirty="0" smtClean="0">
                <a:cs typeface="B Nazanin" panose="00000400000000000000" pitchFamily="2" charset="-78"/>
              </a:rPr>
              <a:t> </a:t>
            </a:r>
            <a:endParaRPr lang="en-US" altLang="fa-IR" sz="3800" dirty="0" smtClean="0">
              <a:cs typeface="B Nazanin" panose="00000400000000000000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163900" cy="4195481"/>
          </a:xfrm>
        </p:spPr>
        <p:txBody>
          <a:bodyPr/>
          <a:lstStyle/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آیا کار شما در این مرحله تمام شده است </a:t>
            </a: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؟</a:t>
            </a:r>
            <a:endParaRPr lang="fa-IR" altLang="fa-IR" sz="32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buFont typeface="Arial" panose="020B0604020202020204" pitchFamily="34" charset="0"/>
              <a:buChar char="•"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وظیفه شما در این مرحله چیست ؟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a-IR" altLang="fa-IR" sz="4200" b="1" dirty="0" smtClean="0">
              <a:solidFill>
                <a:schemeClr val="tx2"/>
              </a:solidFill>
              <a:latin typeface="Garamond" panose="02020404030301010803" pitchFamily="18" charset="0"/>
              <a:cs typeface="2  Davat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a-IR" altLang="fa-IR" sz="4200" b="1" dirty="0" smtClean="0">
              <a:solidFill>
                <a:schemeClr val="tx2"/>
              </a:solidFill>
              <a:latin typeface="Garamond" panose="02020404030301010803" pitchFamily="18" charset="0"/>
              <a:cs typeface="2  Davat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fa-IR" sz="4200" b="1" dirty="0" smtClean="0">
              <a:solidFill>
                <a:schemeClr val="tx2"/>
              </a:solidFill>
              <a:latin typeface="Garamond" panose="02020404030301010803" pitchFamily="18" charset="0"/>
              <a:cs typeface="2  Davat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6000" b="1" smtClean="0">
                <a:latin typeface="F_Shiraz" pitchFamily="2" charset="2"/>
                <a:cs typeface="B Homa" panose="00000400000000000000" pitchFamily="2" charset="-78"/>
              </a:rPr>
              <a:t>کاربرگ شماره ( 1 )</a:t>
            </a:r>
            <a:r>
              <a:rPr lang="fa-IR" altLang="fa-IR" smtClean="0"/>
              <a:t> </a:t>
            </a:r>
            <a:endParaRPr lang="en-US" altLang="fa-I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dirty="0" smtClean="0"/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Farnaz" panose="00000400000000000000" pitchFamily="2" charset="-78"/>
              </a:rPr>
              <a:t>چه تعریفی</a:t>
            </a:r>
            <a:r>
              <a:rPr lang="en-US" altLang="fa-IR" sz="2800" b="1" dirty="0" smtClean="0">
                <a:cs typeface="B Farnaz" panose="00000400000000000000" pitchFamily="2" charset="-78"/>
              </a:rPr>
              <a:t> </a:t>
            </a:r>
            <a:r>
              <a:rPr lang="fa-IR" altLang="fa-IR" sz="2800" b="1" dirty="0" smtClean="0">
                <a:cs typeface="B Farnaz" panose="00000400000000000000" pitchFamily="2" charset="-78"/>
              </a:rPr>
              <a:t>از  اقدام پژوهی دارید ؟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800" b="1" dirty="0" smtClean="0">
              <a:cs typeface="B Farnaz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Farnaz" panose="00000400000000000000" pitchFamily="2" charset="-78"/>
              </a:rPr>
              <a:t>هرچه به ذهنتان می رسد بر روی کاغذ بیاورید</a:t>
            </a:r>
            <a:r>
              <a:rPr lang="fa-IR" altLang="fa-IR" sz="2800" dirty="0" smtClean="0">
                <a:cs typeface="B Farnaz" panose="00000400000000000000" pitchFamily="2" charset="-78"/>
              </a:rPr>
              <a:t> ؟ </a:t>
            </a:r>
            <a:endParaRPr lang="en-US" altLang="fa-IR" sz="2800" dirty="0" smtClean="0">
              <a:cs typeface="B Farnaz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055380" cy="1400530"/>
          </a:xfrm>
        </p:spPr>
        <p:txBody>
          <a:bodyPr/>
          <a:lstStyle/>
          <a:p>
            <a:pPr eaLnBrk="1" hangingPunct="1"/>
            <a:r>
              <a:rPr lang="fa-IR" altLang="fa-IR" sz="6000" b="1" dirty="0" smtClean="0">
                <a:cs typeface="B Nazanin" panose="00000400000000000000" pitchFamily="2" charset="-78"/>
              </a:rPr>
              <a:t>کاربرگ شماره ( </a:t>
            </a:r>
            <a:r>
              <a:rPr lang="fa-IR" altLang="fa-IR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9)</a:t>
            </a:r>
            <a:r>
              <a:rPr lang="fa-IR" altLang="fa-IR" dirty="0" smtClean="0">
                <a:cs typeface="B Nazanin" panose="00000400000000000000" pitchFamily="2" charset="-78"/>
              </a:rPr>
              <a:t>  </a:t>
            </a:r>
            <a:endParaRPr lang="en-US" altLang="fa-IR" dirty="0" smtClean="0">
              <a:cs typeface="B Nazanin" panose="00000400000000000000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2743200"/>
            <a:ext cx="9144000" cy="3463925"/>
          </a:xfrm>
        </p:spPr>
        <p:txBody>
          <a:bodyPr>
            <a:normAutofit/>
          </a:bodyPr>
          <a:lstStyle/>
          <a:p>
            <a:pPr algn="ct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  برای تحقیق خود راه حل های مناسبی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پیشنهاد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بدهید و از میان آنها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یک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راه حل را انتخاب و دلایل انتخاب آن را ذکر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کنید</a:t>
            </a:r>
            <a:endParaRPr lang="en-US" alt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73" y="304800"/>
            <a:ext cx="8202090" cy="1400530"/>
          </a:xfrm>
        </p:spPr>
        <p:txBody>
          <a:bodyPr/>
          <a:lstStyle/>
          <a:p>
            <a:pPr algn="ctr" eaLnBrk="1" hangingPunct="1"/>
            <a:r>
              <a:rPr lang="fa-IR" altLang="fa-IR" sz="4000" b="1" dirty="0" smtClean="0">
                <a:cs typeface="B Nazanin" panose="00000400000000000000" pitchFamily="2" charset="-78"/>
              </a:rPr>
              <a:t>مرحله ششم : ارزیابی نتایج به دست آمده</a:t>
            </a:r>
            <a:r>
              <a:rPr lang="fa-IR" altLang="fa-IR" sz="4000" dirty="0" smtClean="0">
                <a:cs typeface="B Nazanin" panose="00000400000000000000" pitchFamily="2" charset="-78"/>
              </a:rPr>
              <a:t> </a:t>
            </a:r>
            <a:endParaRPr lang="en-US" altLang="fa-IR" sz="4000" dirty="0" smtClean="0">
              <a:cs typeface="B Nazanin" panose="00000400000000000000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240100" cy="4195481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در ارزیابی از چه کسانی استفاده می کنید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؟</a:t>
            </a: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راه حل جدید را با راه حل های قبلی ( سنتی ) مقایسه کنید ؟ چه تفاوت هایی با هم دارند ؟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5870"/>
            <a:ext cx="7287690" cy="1400530"/>
          </a:xfrm>
        </p:spPr>
        <p:txBody>
          <a:bodyPr/>
          <a:lstStyle/>
          <a:p>
            <a:pPr algn="ctr" eaLnBrk="1" hangingPunct="1"/>
            <a:r>
              <a:rPr lang="fa-IR" altLang="fa-IR" sz="3600" b="1" dirty="0" smtClean="0">
                <a:cs typeface="B Nazanin" panose="00000400000000000000" pitchFamily="2" charset="-78"/>
              </a:rPr>
              <a:t>مرحله هفتم</a:t>
            </a:r>
            <a:r>
              <a:rPr lang="fa-IR" altLang="fa-IR" sz="3200" dirty="0" smtClean="0">
                <a:cs typeface="B Nazanin" panose="00000400000000000000" pitchFamily="2" charset="-78"/>
              </a:rPr>
              <a:t> </a:t>
            </a:r>
            <a:r>
              <a:rPr lang="fa-IR" altLang="fa-IR" sz="3600" b="1" dirty="0" smtClean="0">
                <a:cs typeface="B Nazanin" panose="00000400000000000000" pitchFamily="2" charset="-78"/>
              </a:rPr>
              <a:t>: واکنش نسبت به راه جدید</a:t>
            </a:r>
            <a:r>
              <a:rPr lang="fa-IR" altLang="fa-IR" sz="3200" dirty="0" smtClean="0">
                <a:cs typeface="B Nazanin" panose="00000400000000000000" pitchFamily="2" charset="-78"/>
              </a:rPr>
              <a:t> </a:t>
            </a:r>
            <a:endParaRPr lang="en-US" altLang="fa-IR" sz="3200" dirty="0" smtClean="0">
              <a:cs typeface="B Nazanin" panose="00000400000000000000" pitchFamily="2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fa-IR" altLang="fa-IR" b="1" dirty="0" smtClean="0">
              <a:cs typeface="2  Titr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a-IR" altLang="fa-IR" b="1" dirty="0" smtClean="0">
              <a:cs typeface="2  Titr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a-IR" altLang="fa-IR" b="1" dirty="0" smtClean="0">
              <a:cs typeface="2  Titr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a-IR" altLang="fa-IR" dirty="0" smtClean="0"/>
              <a:t>                                                   </a:t>
            </a:r>
            <a:endParaRPr lang="en-US" altLang="fa-IR" dirty="0" smtClean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276600" y="2233435"/>
            <a:ext cx="2971800" cy="4572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276600" y="3699711"/>
            <a:ext cx="2971800" cy="4572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600200" y="2277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نتایج مثبت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277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ادامه کار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78636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نتایج منفی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436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تغییر روش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fa-IR" sz="4400" b="1" dirty="0" smtClean="0">
                <a:cs typeface="B Nazanin" panose="00000400000000000000" pitchFamily="2" charset="-78"/>
              </a:rPr>
              <a:t>شیوه های </a:t>
            </a:r>
            <a:r>
              <a:rPr lang="fa-IR" altLang="fa-IR" sz="4400" b="1" dirty="0" smtClean="0">
                <a:cs typeface="B Nazanin" panose="00000400000000000000" pitchFamily="2" charset="-78"/>
              </a:rPr>
              <a:t>اعتبار </a:t>
            </a:r>
            <a:r>
              <a:rPr lang="fa-IR" altLang="fa-IR" sz="4400" b="1" dirty="0" smtClean="0">
                <a:cs typeface="B Nazanin" panose="00000400000000000000" pitchFamily="2" charset="-78"/>
              </a:rPr>
              <a:t>یابی پژوهش </a:t>
            </a:r>
            <a:endParaRPr lang="en-US" altLang="fa-IR" sz="4400" b="1" dirty="0" smtClean="0">
              <a:cs typeface="B Nazanin" panose="00000400000000000000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316300" cy="4195481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1- خود اعتبار یابی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2- اعتباریابی توسط همکاران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3- اعتباریابی توسط رده های بالا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4- عامه مردم </a:t>
            </a:r>
            <a:endParaRPr lang="en-US" altLang="fa-IR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algn="ctr" eaLnBrk="1" hangingPunct="1"/>
            <a:r>
              <a:rPr lang="fa-IR" altLang="fa-IR" sz="4800" b="1" dirty="0" smtClean="0">
                <a:cs typeface="B Nazanin" panose="00000400000000000000" pitchFamily="2" charset="-78"/>
              </a:rPr>
              <a:t>کاربرگ شماره ( 10)</a:t>
            </a:r>
            <a:r>
              <a:rPr lang="fa-IR" altLang="fa-IR" sz="3800" dirty="0" smtClean="0">
                <a:cs typeface="B Nazanin" panose="00000400000000000000" pitchFamily="2" charset="-78"/>
              </a:rPr>
              <a:t> </a:t>
            </a:r>
            <a:endParaRPr lang="en-US" altLang="fa-IR" sz="3800" dirty="0" smtClean="0">
              <a:cs typeface="B Nazanin" panose="00000400000000000000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 b="1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با </a:t>
            </a:r>
            <a:r>
              <a:rPr lang="fa-IR" altLang="fa-IR" sz="2800" b="1" dirty="0" smtClean="0">
                <a:cs typeface="B Nazanin" panose="00000400000000000000" pitchFamily="2" charset="-78"/>
              </a:rPr>
              <a:t>توجه به مراحل اقدام پژوهی و مطالب گفته شده در ارتباط با موارد زیر سوال هایی  طرح  کنید و پژوهش خود را ارزیابی کنید  </a:t>
            </a:r>
            <a:endParaRPr lang="fa-IR" altLang="fa-IR" sz="2800" b="1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800" b="1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cs typeface="B Nazanin" panose="00000400000000000000" pitchFamily="2" charset="-78"/>
              </a:rPr>
              <a:t>1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– عنوان 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پژوهش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2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- 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مساله پژوهش 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3- اطلاعات جمع آوری شده 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4-  اقدام 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پیشنهادی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5- 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ارزیابی داده ها 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6- یافته های جدید  </a:t>
            </a:r>
            <a:endParaRPr lang="fa-IR" altLang="fa-IR" sz="2400" b="1" dirty="0" smtClean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cs typeface="B Nazanin" panose="00000400000000000000" pitchFamily="2" charset="-78"/>
              </a:rPr>
              <a:t>7- </a:t>
            </a:r>
            <a:r>
              <a:rPr lang="fa-IR" altLang="fa-IR" sz="2400" b="1" dirty="0" smtClean="0">
                <a:cs typeface="B Nazanin" panose="00000400000000000000" pitchFamily="2" charset="-78"/>
              </a:rPr>
              <a:t>گزارش نهایی</a:t>
            </a:r>
          </a:p>
          <a:p>
            <a:pPr algn="just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a-IR" sz="32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4900" b="1" dirty="0" smtClean="0">
              <a:cs typeface="2  Titr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4900" b="1" dirty="0" smtClean="0">
              <a:cs typeface="2  Titr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7200" b="1" dirty="0" smtClean="0">
                <a:cs typeface="B Nazanin" panose="00000400000000000000" pitchFamily="2" charset="-78"/>
              </a:rPr>
              <a:t>تدوین گزارش</a:t>
            </a:r>
            <a:endParaRPr lang="en-US" altLang="fa-IR" sz="7200" b="1" dirty="0" smtClean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fa-IR" sz="4800" b="1" dirty="0" smtClean="0">
                <a:cs typeface="B Nazanin" panose="00000400000000000000" pitchFamily="2" charset="-78"/>
              </a:rPr>
              <a:t>نکات مورد توجه</a:t>
            </a:r>
            <a:r>
              <a:rPr lang="fa-IR" altLang="fa-IR" sz="4000" dirty="0" smtClean="0">
                <a:cs typeface="B Nazanin" panose="00000400000000000000" pitchFamily="2" charset="-78"/>
              </a:rPr>
              <a:t> </a:t>
            </a:r>
            <a:endParaRPr lang="en-US" altLang="fa-IR" sz="4000" dirty="0" smtClean="0">
              <a:cs typeface="B Nazanin" panose="00000400000000000000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316300" cy="4195481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کلی گویی نکنید و از نوشتن مطالب حاشیه ای خودداری کنید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حاشیه کاغذ را نقاشی یا رنگی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نکنید،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فاصله(2) سانتی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متردر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چهاطرف کاغذ را رعایت کنید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3- تایپ و صحافی کنید .از فونت (14) و خط نازنین ، یاقوت  یا لوتوس استفاده کنید </a:t>
            </a: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fa-IR" sz="24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4- یک مقدمه برای گزارش خود بنویسید .</a:t>
            </a:r>
            <a:endParaRPr lang="en-US" altLang="fa-IR" sz="24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 eaLnBrk="1" hangingPunct="1"/>
            <a:r>
              <a:rPr lang="fa-IR" altLang="fa-IR" sz="4400" b="1" dirty="0" smtClean="0">
                <a:cs typeface="B Nazanin" panose="00000400000000000000" pitchFamily="2" charset="-78"/>
              </a:rPr>
              <a:t>مطالب مقدماتی </a:t>
            </a:r>
            <a:r>
              <a:rPr lang="en-US" altLang="fa-IR" sz="4400" b="1" dirty="0" smtClean="0">
                <a:cs typeface="B Nazanin" panose="00000400000000000000" pitchFamily="2" charset="-78"/>
              </a:rPr>
              <a:t/>
            </a:r>
            <a:br>
              <a:rPr lang="en-US" altLang="fa-IR" sz="4400" b="1" dirty="0" smtClean="0">
                <a:cs typeface="B Nazanin" panose="00000400000000000000" pitchFamily="2" charset="-78"/>
              </a:rPr>
            </a:br>
            <a:endParaRPr lang="en-US" altLang="fa-IR" sz="4400" b="1" dirty="0" smtClean="0">
              <a:cs typeface="B Nazanin" panose="00000400000000000000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1- صفحه نام خدا ، عنوان و  مشخصات پژوهشگر معلم و سال تحصیلی و عنوان درس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3- چکیده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4- تشکر و قدردانی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5- فهرست مطالب ، جداول ، نمودارها </a:t>
            </a:r>
            <a:r>
              <a:rPr lang="fa-IR" altLang="fa-IR" sz="2400" dirty="0" smtClean="0">
                <a:cs typeface="B Nazanin" panose="00000400000000000000" pitchFamily="2" charset="-78"/>
              </a:rPr>
              <a:t>، </a:t>
            </a:r>
            <a:r>
              <a:rPr lang="fa-IR" altLang="fa-IR" sz="2400" dirty="0" smtClean="0">
                <a:cs typeface="B Nazanin" panose="00000400000000000000" pitchFamily="2" charset="-78"/>
              </a:rPr>
              <a:t>شکل ها و </a:t>
            </a:r>
            <a:r>
              <a:rPr lang="fa-IR" altLang="fa-IR" sz="2400" dirty="0" smtClean="0">
                <a:cs typeface="B Nazanin" panose="00000400000000000000" pitchFamily="2" charset="-78"/>
              </a:rPr>
              <a:t>تصاویر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fa-IR" sz="2400" dirty="0" smtClean="0">
                <a:cs typeface="B Nazanin" panose="00000400000000000000" pitchFamily="2" charset="-78"/>
              </a:rPr>
              <a:t>6-مقدمه </a:t>
            </a:r>
            <a:r>
              <a:rPr lang="fa-IR" altLang="fa-IR" sz="2400" dirty="0" smtClean="0">
                <a:cs typeface="B Nazanin" panose="00000400000000000000" pitchFamily="2" charset="-78"/>
              </a:rPr>
              <a:t>، </a:t>
            </a:r>
            <a:r>
              <a:rPr lang="fa-IR" altLang="fa-IR" sz="2400" dirty="0" smtClean="0">
                <a:cs typeface="B Nazanin" panose="00000400000000000000" pitchFamily="2" charset="-78"/>
              </a:rPr>
              <a:t>برای هر کدام صفحات جداگانه اختصاص دهید 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fa-IR" sz="2400" dirty="0" smtClean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altLang="fa-IR" sz="6000" b="1" dirty="0" smtClean="0">
                <a:cs typeface="B Nazanin" panose="00000400000000000000" pitchFamily="2" charset="-78"/>
              </a:rPr>
              <a:t>محتوا</a:t>
            </a:r>
            <a:endParaRPr lang="en-US" altLang="fa-IR" sz="6000" b="1" dirty="0" smtClean="0">
              <a:cs typeface="B Nazanin" panose="00000400000000000000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16173" y="2057400"/>
            <a:ext cx="6711654" cy="4195481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4400" b="1" dirty="0" smtClean="0">
                <a:cs typeface="B Nazanin" panose="00000400000000000000" pitchFamily="2" charset="-78"/>
              </a:rPr>
              <a:t>شامل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4400" b="1" dirty="0" smtClean="0">
                <a:cs typeface="B Nazanin" panose="00000400000000000000" pitchFamily="2" charset="-78"/>
              </a:rPr>
              <a:t>مراحل اقدام پژوهی و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4400" b="1" dirty="0" smtClean="0">
                <a:cs typeface="B Nazanin" panose="00000400000000000000" pitchFamily="2" charset="-78"/>
              </a:rPr>
              <a:t>منابع و پیوست ها است .</a:t>
            </a:r>
            <a:endParaRPr lang="en-US" altLang="fa-IR" sz="4400" b="1" dirty="0" smtClean="0">
              <a:cs typeface="B Nazanin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fa-IR" sz="1200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382000" cy="58261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6600" dirty="0" smtClean="0">
                <a:cs typeface="B Davat" panose="00000400000000000000" pitchFamily="2" charset="-78"/>
              </a:rPr>
              <a:t>اقدام پژوهی چیست ؟</a:t>
            </a:r>
            <a:r>
              <a:rPr lang="fa-IR" altLang="fa-IR" dirty="0" smtClean="0">
                <a:cs typeface="B Davat" panose="00000400000000000000" pitchFamily="2" charset="-78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>
              <a:cs typeface="B Davat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 smtClean="0">
              <a:cs typeface="B Davat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fa-IR" sz="2800" dirty="0" smtClean="0">
                <a:cs typeface="B Nazanin" panose="00000400000000000000" pitchFamily="2" charset="-78"/>
              </a:rPr>
              <a:t>شیوه ای از پژوهش است که در آن معلم به صورت عملی مشکلات کلاس درس را مورد پژوهش قرار می دهد و از نتایج آن برای بهیود فرایند یاددهی – یادگیری استفاده می کند 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altLang="fa-IR" sz="2800" dirty="0" smtClean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altLang="fa-IR" sz="2800" dirty="0" smtClean="0">
                <a:cs typeface="B Nazanin" panose="00000400000000000000" pitchFamily="2" charset="-78"/>
              </a:rPr>
              <a:t>نوعی فعالیت علمی است که در آن افراد در کار و فعالیت می کوشند تا  وضعیت ناتمطلوب موجود را به وضعیت نسبتا مطلوب تغییر دهند 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algn="ctr" eaLnBrk="1" hangingPunct="1"/>
            <a:r>
              <a:rPr lang="fa-IR" altLang="fa-IR" sz="6600" b="1" dirty="0" smtClean="0">
                <a:cs typeface="B Davat" panose="00000400000000000000" pitchFamily="2" charset="-78"/>
              </a:rPr>
              <a:t>فواید اقدام پژوهی</a:t>
            </a:r>
            <a:endParaRPr lang="en-US" altLang="fa-IR" sz="6600" b="1" dirty="0" smtClean="0">
              <a:cs typeface="B Davat" panose="00000400000000000000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33516"/>
            <a:ext cx="8382000" cy="4800600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بهبود وضعیت فرایند یادگیری و همچنین  وضع زندگی ، رفتار و شغل افراد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بازخورد فوری به معلم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3- معلمان ضمن پژوهش ، رشد کرده و بالنده می شود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4- نتایج به دست آمده کاملا کاربردی می شود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5- مشارکت معلمان در پژوهش انگیزه آنان را افزایش می دهد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6- تحقیقات محلی و بومی می شوند .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7- نوعی آموزش ضمن خدمت است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8- نیاز به تهیه طرح قبلی ندارد و قابل انعطاف است . </a:t>
            </a:r>
            <a:endParaRPr lang="en-US" altLang="fa-IR" sz="2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1188"/>
            <a:ext cx="8229600" cy="806450"/>
          </a:xfrm>
        </p:spPr>
        <p:txBody>
          <a:bodyPr/>
          <a:lstStyle/>
          <a:p>
            <a:pPr algn="ctr" eaLnBrk="1" hangingPunct="1"/>
            <a:r>
              <a:rPr lang="fa-IR" altLang="fa-IR" sz="5400" b="1" dirty="0" smtClean="0">
                <a:cs typeface="B Nazanin" panose="00000400000000000000" pitchFamily="2" charset="-78"/>
              </a:rPr>
              <a:t>چه مهارت هایی لازم دارید ؟</a:t>
            </a:r>
            <a:endParaRPr lang="en-US" altLang="fa-IR" sz="5400" b="1" dirty="0" smtClean="0">
              <a:cs typeface="B Nazanin" panose="00000400000000000000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859100" cy="4195481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گوش دادن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مدیریت خود و دیگران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3- همکاری و همفکری با دیگران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4- برطرف نمودن مشکلات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5-  تحمل شنیدن همه صداها و تامل در آنها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6- تبدیل زبان دانشگاهی به زبان مردمی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36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7- رازداری</a:t>
            </a:r>
            <a:endParaRPr lang="en-US" altLang="fa-IR" sz="36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eaLnBrk="1" hangingPunct="1"/>
            <a:endParaRPr lang="en-US" altLang="fa-IR" sz="3600" b="1" dirty="0" smtClean="0">
              <a:solidFill>
                <a:schemeClr val="tx2"/>
              </a:solidFill>
              <a:latin typeface="Garamond" panose="02020404030301010803" pitchFamily="18" charset="0"/>
              <a:cs typeface="2  Davat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31188" cy="55975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4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از چه کسانی کمک بگیرید ؟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a-IR" altLang="fa-IR" sz="4800" b="1" dirty="0" smtClean="0">
              <a:solidFill>
                <a:schemeClr val="tx2"/>
              </a:solidFill>
              <a:latin typeface="Garamond" panose="02020404030301010803" pitchFamily="18" charset="0"/>
              <a:cs typeface="B Davat" panose="00000400000000000000" pitchFamily="2" charset="-78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1- اعضای مدرسه از قبیل : معلمان ، کادر اداری مدرسه ، دانش آموزان ، اولیای دانش آموزان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fa-IR" altLang="fa-IR" sz="28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fa-IR" altLang="fa-IR" sz="28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2- دوستان ، پژوهشگران و استادان دانشگاه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algn="ctr" eaLnBrk="1" hangingPunct="1"/>
            <a:r>
              <a:rPr lang="fa-IR" altLang="fa-IR" sz="6600" b="1" dirty="0" smtClean="0">
                <a:cs typeface="B Nazanin" panose="00000400000000000000" pitchFamily="2" charset="-78"/>
              </a:rPr>
              <a:t>زمینه های رازداری</a:t>
            </a:r>
            <a:r>
              <a:rPr lang="fa-IR" altLang="fa-IR" dirty="0" smtClean="0">
                <a:cs typeface="B Nazanin" panose="00000400000000000000" pitchFamily="2" charset="-78"/>
              </a:rPr>
              <a:t> </a:t>
            </a:r>
            <a:endParaRPr lang="en-US" altLang="fa-IR" dirty="0" smtClean="0">
              <a:cs typeface="B Nazanin" panose="00000400000000000000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0"/>
            <a:ext cx="8610600" cy="4530725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fa-IR" sz="32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1  - حفظ اسرار مربوط به اطلاعات جمع آوری شده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2 - حفظ اسرار مربوط به هویت اشخاص و مکان ها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3 - رازداری درباره داده ها 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4 - حفظ حق  همکاری نکردن با دیگرا ن</a:t>
            </a:r>
          </a:p>
          <a:p>
            <a:pPr algn="r" rt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fa-IR" sz="32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5 - آگاه سازی دیگران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fa-IR" sz="4400" b="1" dirty="0" smtClean="0">
              <a:solidFill>
                <a:schemeClr val="tx2"/>
              </a:solidFill>
              <a:latin typeface="Garamond" panose="02020404030301010803" pitchFamily="18" charset="0"/>
              <a:cs typeface="B Davat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4100" b="1" dirty="0" smtClean="0">
              <a:cs typeface="2  Titr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4100" b="1" dirty="0" smtClean="0">
              <a:cs typeface="2  Titr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sz="4100" b="1" dirty="0" smtClean="0">
              <a:cs typeface="2  Titr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6600" b="1" dirty="0" smtClean="0">
                <a:cs typeface="B Nazanin" panose="00000400000000000000" pitchFamily="2" charset="-78"/>
              </a:rPr>
              <a:t>مراحل اقدام پژوهی</a:t>
            </a:r>
            <a:endParaRPr lang="en-US" altLang="fa-IR" sz="66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5673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a-IR" altLang="fa-I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80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مرحله اول : </a:t>
            </a:r>
            <a:endParaRPr lang="en-US" altLang="fa-IR" sz="80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a-IR" altLang="fa-IR" sz="80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انتخاب </a:t>
            </a:r>
            <a:r>
              <a:rPr lang="fa-IR" altLang="fa-IR" sz="8000" b="1" dirty="0" smtClean="0">
                <a:solidFill>
                  <a:schemeClr val="tx2"/>
                </a:solidFill>
                <a:latin typeface="Garamond" panose="02020404030301010803" pitchFamily="18" charset="0"/>
                <a:cs typeface="B Nazanin" panose="00000400000000000000" pitchFamily="2" charset="-78"/>
              </a:rPr>
              <a:t>موضوع</a:t>
            </a:r>
            <a:endParaRPr lang="en-US" altLang="fa-IR" sz="8000" b="1" dirty="0" smtClean="0">
              <a:solidFill>
                <a:schemeClr val="tx2"/>
              </a:solidFill>
              <a:latin typeface="Garamond" panose="02020404030301010803" pitchFamily="18" charset="0"/>
              <a:cs typeface="B Nazanin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2149</TotalTime>
  <Words>929</Words>
  <Application>Microsoft Office PowerPoint</Application>
  <PresentationFormat>On-screen Show (4:3)</PresentationFormat>
  <Paragraphs>161</Paragraphs>
  <Slides>28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2  Davat</vt:lpstr>
      <vt:lpstr>2  Titr</vt:lpstr>
      <vt:lpstr>Arial</vt:lpstr>
      <vt:lpstr>B Badr</vt:lpstr>
      <vt:lpstr>B Davat</vt:lpstr>
      <vt:lpstr>B Farnaz</vt:lpstr>
      <vt:lpstr>B Homa</vt:lpstr>
      <vt:lpstr>B Jadid</vt:lpstr>
      <vt:lpstr>B Nazanin</vt:lpstr>
      <vt:lpstr>Century Gothic</vt:lpstr>
      <vt:lpstr>F_Shiraz</vt:lpstr>
      <vt:lpstr>Garamond</vt:lpstr>
      <vt:lpstr>Times New Roman</vt:lpstr>
      <vt:lpstr>Wingdings</vt:lpstr>
      <vt:lpstr>Wingdings 3</vt:lpstr>
      <vt:lpstr>Ion</vt:lpstr>
      <vt:lpstr>PowerPoint Presentation</vt:lpstr>
      <vt:lpstr>کاربرگ شماره ( 1 ) </vt:lpstr>
      <vt:lpstr>PowerPoint Presentation</vt:lpstr>
      <vt:lpstr>فواید اقدام پژوهی</vt:lpstr>
      <vt:lpstr>چه مهارت هایی لازم دارید ؟</vt:lpstr>
      <vt:lpstr>PowerPoint Presentation</vt:lpstr>
      <vt:lpstr>زمینه های رازداری </vt:lpstr>
      <vt:lpstr>PowerPoint Presentation</vt:lpstr>
      <vt:lpstr>PowerPoint Presentation</vt:lpstr>
      <vt:lpstr>ویژگی های موضوع اقدام پژوه </vt:lpstr>
      <vt:lpstr>مرحله دوم :   توصیف وضعیت موجود و بیان مساله </vt:lpstr>
      <vt:lpstr>چه چیزهایی را باید توصیف کنیم؟</vt:lpstr>
      <vt:lpstr>مرحله سوم : گردآوری اطلاعات  برای گردآوری اطلاعات باید به سوال های زیر پاسخ  داد:</vt:lpstr>
      <vt:lpstr>روش های گردآوری اطلاعات </vt:lpstr>
      <vt:lpstr>شرایط مصاحبه </vt:lpstr>
      <vt:lpstr>انواع مشاهده </vt:lpstr>
      <vt:lpstr>PowerPoint Presentation</vt:lpstr>
      <vt:lpstr>مرحله چهارم : یافتن راه حل مناسب برای مساله </vt:lpstr>
      <vt:lpstr>مرحله پنجم : اجرای عمل(راه حل ) انتخاب شده </vt:lpstr>
      <vt:lpstr>کاربرگ شماره ( 9)  </vt:lpstr>
      <vt:lpstr>مرحله ششم : ارزیابی نتایج به دست آمده </vt:lpstr>
      <vt:lpstr>مرحله هفتم : واکنش نسبت به راه جدید </vt:lpstr>
      <vt:lpstr>شیوه های اعتبار یابی پژوهش </vt:lpstr>
      <vt:lpstr>کاربرگ شماره ( 10) </vt:lpstr>
      <vt:lpstr>PowerPoint Presentation</vt:lpstr>
      <vt:lpstr>نکات مورد توجه </vt:lpstr>
      <vt:lpstr>مطالب مقدماتی  </vt:lpstr>
      <vt:lpstr>محتوا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اقدام پژوهی</dc:title>
  <dc:creator>saeed</dc:creator>
  <cp:lastModifiedBy>HAMED</cp:lastModifiedBy>
  <cp:revision>108</cp:revision>
  <dcterms:created xsi:type="dcterms:W3CDTF">2010-02-22T06:56:15Z</dcterms:created>
  <dcterms:modified xsi:type="dcterms:W3CDTF">2020-04-28T13:57:57Z</dcterms:modified>
</cp:coreProperties>
</file>