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6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7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8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4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2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7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7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2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372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6653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6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FB8C81C2-DFB9-465B-A304-43EE681E26A6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64F744B-F2D2-4231-885F-31B5F4BFC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20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lvl="0">
              <a:spcBef>
                <a:spcPct val="20000"/>
              </a:spcBef>
              <a:spcAft>
                <a:spcPts val="600"/>
              </a:spcAft>
            </a:pPr>
            <a:r>
              <a:rPr lang="fa-IR" sz="7200" b="1" dirty="0">
                <a:ln>
                  <a:noFill/>
                </a:ln>
                <a:solidFill>
                  <a:srgbClr val="FF0000"/>
                </a:solidFill>
                <a:ea typeface="+mn-ea"/>
                <a:cs typeface="B Nazanin" panose="00000400000000000000" pitchFamily="2" charset="-78"/>
              </a:rPr>
              <a:t>باسمه تعالی</a:t>
            </a:r>
            <a:endParaRPr lang="en-US" sz="7200" b="1" dirty="0">
              <a:ln>
                <a:noFill/>
              </a:ln>
              <a:solidFill>
                <a:srgbClr val="FF0000"/>
              </a:solidFill>
              <a:ea typeface="+mn-ea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a-IR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   </a:t>
            </a:r>
            <a:endParaRPr lang="en-US" sz="72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1948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marR="0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دانشگاه فرهنگیان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                                      پردیس شهید رجایی آذربایجان غربی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                آموزش مجازی-  مطالب مربوط به نگارش2- رشته آموزش عربی ورودی96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                            نیم سال دوم سال تحصیلی99-98- استاد: محسنی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/>
            </a:r>
            <a:b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                                            فایل پاورپوینت مقدّمات نگارش</a:t>
            </a:r>
            <a:endParaRPr lang="en-US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4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2  Esfehan" panose="00000700000000000000" pitchFamily="2" charset="-78"/>
              </a:rPr>
              <a:t>فایل پاورپوینت مقدّمات نگارش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90708880"/>
              </p:ext>
            </p:extLst>
          </p:nvPr>
        </p:nvGraphicFramePr>
        <p:xfrm>
          <a:off x="2642869" y="2232213"/>
          <a:ext cx="6891095" cy="3173506"/>
        </p:xfrm>
        <a:graphic>
          <a:graphicData uri="http://schemas.openxmlformats.org/drawingml/2006/table">
            <a:tbl>
              <a:tblPr rtl="1" firstRow="1" firstCol="1" bandRow="1">
                <a:tableStyleId>{EB344D84-9AFB-497E-A393-DC336BA19D2E}</a:tableStyleId>
              </a:tblPr>
              <a:tblGrid>
                <a:gridCol w="6891095">
                  <a:extLst>
                    <a:ext uri="{9D8B030D-6E8A-4147-A177-3AD203B41FA5}">
                      <a16:colId xmlns:a16="http://schemas.microsoft.com/office/drawing/2014/main" val="1239998625"/>
                    </a:ext>
                  </a:extLst>
                </a:gridCol>
              </a:tblGrid>
              <a:tr h="317350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65755" algn="ctr"/>
                        </a:tabLst>
                      </a:pPr>
                      <a:r>
                        <a:rPr lang="fa-IR" sz="1600" dirty="0">
                          <a:effectLst/>
                        </a:rPr>
                        <a:t>الف) ما هو دَورُ الکلام في حیاة الإنسان؟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865755" algn="ctr"/>
                        </a:tabLst>
                      </a:pPr>
                      <a:r>
                        <a:rPr lang="fa-IR" sz="1600" dirty="0">
                          <a:effectLst/>
                        </a:rPr>
                        <a:t>للکلامِ في حیاة الإنسان خُصوصیّةٌ معیّنةٌ.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 algn="r" rtl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865755" algn="ctr"/>
                        </a:tabLst>
                      </a:pPr>
                      <a:r>
                        <a:rPr lang="fa-IR" sz="1600" dirty="0">
                          <a:effectLst/>
                        </a:rPr>
                        <a:t>فَبِالکلام استطاعَ أن یخاطبَ الأقربین والأبعَدینَ.ویُعبّر عن کلّ ما یُخالِجه من آراءٍ وافکارٍ.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813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002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96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51692"/>
            <a:ext cx="10058400" cy="1662502"/>
          </a:xfrm>
        </p:spPr>
        <p:txBody>
          <a:bodyPr>
            <a:normAutofit/>
          </a:bodyPr>
          <a:lstStyle/>
          <a:p>
            <a:pPr marL="182880" lvl="0" indent="-182880" algn="ctr" rtl="1">
              <a:lnSpc>
                <a:spcPct val="100000"/>
              </a:lnSpc>
              <a:spcBef>
                <a:spcPts val="900"/>
              </a:spcBef>
            </a:pPr>
            <a:r>
              <a:rPr lang="fa-IR" sz="4000" b="1" i="1" dirty="0">
                <a:solidFill>
                  <a:srgbClr val="FF0000"/>
                </a:solidFill>
              </a:rPr>
              <a:t>ب)ما هو التّعبیر؟</a:t>
            </a:r>
            <a:endParaRPr lang="en-US" sz="40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fa-IR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بالتّعبیر </a:t>
            </a:r>
            <a:r>
              <a:rPr lang="fa-I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الکتابيِّ الّذي هو إدراک معاني المفردات،واکتسابُ العبارات الصّحیحة، والإعداد لربطِ الأفکار بعضها ببعض، وتشکیل الموضوع المتکامل الأجزاء.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0383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31 0.38241 L -0.07604 0.42245 C -0.06211 0.43148 -0.04115 0.43634 -0.01914 0.43634 C 0.00586 0.43634 0.02591 0.43148 0.03984 0.42245 L 0.1069 0.38241 " pathEditMode="relative" rAng="0" ptsTypes="AAAAA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22031"/>
            <a:ext cx="10058400" cy="1592163"/>
          </a:xfrm>
          <a:gradFill>
            <a:gsLst>
              <a:gs pos="0">
                <a:schemeClr val="accent5">
                  <a:tint val="1000"/>
                  <a:satMod val="100000"/>
                </a:schemeClr>
              </a:gs>
              <a:gs pos="68000">
                <a:schemeClr val="accent5">
                  <a:tint val="77000"/>
                  <a:satMod val="100000"/>
                </a:schemeClr>
              </a:gs>
              <a:gs pos="81000">
                <a:schemeClr val="accent5">
                  <a:tint val="79000"/>
                  <a:satMod val="100000"/>
                </a:schemeClr>
              </a:gs>
              <a:gs pos="86000">
                <a:schemeClr val="accent5">
                  <a:tint val="73000"/>
                  <a:satMod val="100000"/>
                </a:schemeClr>
              </a:gs>
              <a:gs pos="100000">
                <a:schemeClr val="accent5">
                  <a:tint val="35000"/>
                  <a:satMod val="10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marL="342900" marR="0" lvl="0" indent="-342900" algn="ctr" rt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  <a:buFont typeface="+mj-cs"/>
              <a:buAutoNum type="arabic1Minus" startAt="5"/>
            </a:pPr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>کیف </a:t>
            </a:r>
            <a:r>
              <a:rPr lang="fa-IR" b="1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>تکتب؟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Calibri" panose="020F0502020204030204" pitchFamily="34" charset="0"/>
              <a:ea typeface="MS Mincho" panose="02020609040205080304" pitchFamily="49" charset="-12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blipFill>
            <a:blip r:embed="rId2">
              <a:alphaModFix amt="96000"/>
            </a:blip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marR="0" lvl="0" indent="-342900" algn="r" rt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fa-IR" sz="3600" dirty="0" smtClean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العاملُ </a:t>
            </a:r>
            <a:r>
              <a:rPr lang="fa-IR" sz="36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الرّئیسيُّ في الإنشاء والمَقدُرة علی الکتابة والموضوعاتِ الأخری هو المُمارسة </a:t>
            </a:r>
            <a:r>
              <a:rPr lang="fa-IR" sz="3600" dirty="0"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>عَلَی</a:t>
            </a:r>
            <a:r>
              <a:rPr lang="fa-IR" sz="36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الکتابةِ والتّعبیرعن أغراضک بِأسلوبٍ عربيٍّ واضحِ. </a:t>
            </a:r>
            <a:endParaRPr lang="en-US" sz="2400" dirty="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9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107" y="691796"/>
            <a:ext cx="10058400" cy="13716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2-	حاولْ أن تکتبَ مُعبّرا عن رأیک الّذي </a:t>
            </a:r>
            <a:r>
              <a:rPr lang="fa-IR" sz="3200" dirty="0">
                <a:solidFill>
                  <a:schemeClr val="tx1"/>
                </a:solidFill>
                <a:cs typeface="B Nazanin" panose="00000400000000000000" pitchFamily="2" charset="-78"/>
              </a:rPr>
              <a:t>یَجیشُ</a:t>
            </a: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 في صدرک؛ فإذا ما سیطرتَ علی القلم بعض </a:t>
            </a:r>
            <a:endParaRPr lang="en-US" sz="3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blipFill>
            <a:blip r:embed="rId2">
              <a:alphaModFix amt="96000"/>
            </a:blip>
            <a:stretch>
              <a:fillRect/>
            </a:stretch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lnSpc>
                <a:spcPct val="150000"/>
              </a:lnSpc>
              <a:buNone/>
            </a:pPr>
            <a:r>
              <a:rPr lang="fa-IR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3_</a:t>
            </a:r>
            <a:r>
              <a:rPr lang="fa-I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   </a:t>
            </a:r>
            <a:r>
              <a:rPr lang="fa-IR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الطّالب </a:t>
            </a:r>
            <a:r>
              <a:rPr lang="fa-IR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الإیرانيّ الّذي یعیش في بیئة عربیةفهو إلی الحاجة إلی القواعد الرّئیسیّة في الصّرف والنّحووإعادتها وعلیه أن یقوّي مقدرتَه الّلغویة بالمطالعة المستمرّة.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114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65760"/>
            <a:ext cx="10058400" cy="1648434"/>
          </a:xfrm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marR="0" algn="r" rt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sz="2400" dirty="0" smtClean="0"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>4-ولکن </a:t>
            </a:r>
            <a:r>
              <a:rPr lang="fa-IR" sz="2400" dirty="0"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>هذا کُلُّه لا یُفیدُک في إتمام أغراضِک، وعلیک الإطّلاعُ الدّائمُ علی ما کَتَبَهُ البُلغاءوقادةُ الفکر،وأن تحاولَ محاکاةَ کتاباتِهم بکلّ وسیلةٍ ممکنةٍ.</a:t>
            </a:r>
            <a:r>
              <a:rPr lang="en-US" sz="1600" dirty="0"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  <a:t/>
            </a:r>
            <a:br>
              <a:rPr lang="en-US" sz="1600" dirty="0">
                <a:latin typeface="Calibri" panose="020F0502020204030204" pitchFamily="34" charset="0"/>
                <a:ea typeface="MS Mincho" panose="02020609040205080304" pitchFamily="49" charset="-128"/>
                <a:cs typeface="B Nazanin" panose="00000400000000000000" pitchFamily="2" charset="-78"/>
              </a:rPr>
            </a:b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7"/>
            <a:ext cx="10394707" cy="1397256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 rtl="1">
              <a:lnSpc>
                <a:spcPct val="300000"/>
              </a:lnSpc>
            </a:pPr>
            <a:r>
              <a:rPr lang="fa-IR" sz="2400" b="1" dirty="0" smtClean="0">
                <a:cs typeface="B Nazanin" panose="00000400000000000000" pitchFamily="2" charset="-78"/>
              </a:rPr>
              <a:t>5-فالمطالعة </a:t>
            </a:r>
            <a:r>
              <a:rPr lang="fa-IR" sz="2400" b="1" dirty="0">
                <a:cs typeface="B Nazanin" panose="00000400000000000000" pitchFamily="2" charset="-78"/>
              </a:rPr>
              <a:t>وخاصّةً کتب الأدب تَخلُقُ رجلاً آخرَ مِنَ الإنسان الّذي یکثر مطالعة الکتب القَیّمة.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732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0000"/>
              </a:gs>
              <a:gs pos="93000">
                <a:srgbClr val="7FABC5"/>
              </a:gs>
              <a:gs pos="62000">
                <a:schemeClr val="accent6">
                  <a:tint val="79000"/>
                  <a:satMod val="100000"/>
                </a:schemeClr>
              </a:gs>
              <a:gs pos="100000">
                <a:schemeClr val="accent6">
                  <a:tint val="35000"/>
                  <a:satMod val="100000"/>
                </a:schemeClr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fa-IR" sz="5400" b="1" dirty="0">
                <a:latin typeface="Times New Roman" panose="02020603050405020304" pitchFamily="18" charset="0"/>
                <a:ea typeface="MS Mincho" panose="02020609040205080304" pitchFamily="49" charset="-128"/>
                <a:cs typeface="2  Davat" panose="00000400000000000000" pitchFamily="2" charset="-78"/>
              </a:rPr>
              <a:t>فروردین 99</a:t>
            </a:r>
            <a:r>
              <a:rPr lang="en-US" sz="5400" b="1" dirty="0">
                <a:latin typeface="Times New Roman" panose="02020603050405020304" pitchFamily="18" charset="0"/>
                <a:ea typeface="MS Mincho" panose="02020609040205080304" pitchFamily="49" charset="-128"/>
                <a:cs typeface="2  Davat" panose="00000400000000000000" pitchFamily="2" charset="-78"/>
              </a:rPr>
              <a:t>	</a:t>
            </a:r>
            <a:r>
              <a:rPr lang="fa-IR" b="1" dirty="0">
                <a:latin typeface="Times New Roman" panose="02020603050405020304" pitchFamily="18" charset="0"/>
                <a:ea typeface="MS Mincho" panose="02020609040205080304" pitchFamily="49" charset="-128"/>
                <a:cs typeface="2  Davat" panose="00000400000000000000" pitchFamily="2" charset="-78"/>
              </a:rPr>
              <a:t>وفقّکم </a:t>
            </a:r>
            <a:r>
              <a:rPr lang="fa-IR" b="1" dirty="0">
                <a:latin typeface="Calibri" panose="020F0502020204030204" pitchFamily="34" charset="0"/>
                <a:ea typeface="MS Mincho" panose="02020609040205080304" pitchFamily="49" charset="-128"/>
                <a:cs typeface="2  Davat" panose="00000400000000000000" pitchFamily="2" charset="-78"/>
              </a:rPr>
              <a:t>الله.     محسنی</a:t>
            </a:r>
            <a:r>
              <a:rPr lang="fa-IR" b="1" dirty="0"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1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93</TotalTime>
  <Words>214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MS Mincho</vt:lpstr>
      <vt:lpstr>2  Davat</vt:lpstr>
      <vt:lpstr>2  Esfehan</vt:lpstr>
      <vt:lpstr>Arial</vt:lpstr>
      <vt:lpstr>B Nazanin</vt:lpstr>
      <vt:lpstr>Calibri</vt:lpstr>
      <vt:lpstr>Century Gothic</vt:lpstr>
      <vt:lpstr>Tahoma</vt:lpstr>
      <vt:lpstr>Times New Roman</vt:lpstr>
      <vt:lpstr>Savon</vt:lpstr>
      <vt:lpstr>باسمه تعالی</vt:lpstr>
      <vt:lpstr> دانشگاه فرهنگیان                                       پردیس شهید رجایی آذربایجان غربی                 آموزش مجازی-  مطالب مربوط به نگارش2- رشته آموزش عربی ورودی96                             نیم سال دوم سال تحصیلی99-98- استاد: محسنی                                             فایل پاورپوینت مقدّمات نگارش</vt:lpstr>
      <vt:lpstr>فایل پاورپوینت مقدّمات نگارش</vt:lpstr>
      <vt:lpstr>ب)ما هو التّعبیر؟</vt:lpstr>
      <vt:lpstr>کیف تکتب؟</vt:lpstr>
      <vt:lpstr>2- حاولْ أن تکتبَ مُعبّرا عن رأیک الّذي یَجیشُ في صدرک؛ فإذا ما سیطرتَ علی القلم بعض </vt:lpstr>
      <vt:lpstr>4-ولکن هذا کُلُّه لا یُفیدُک في إتمام أغراضِک، وعلیک الإطّلاعُ الدّائمُ علی ما کَتَبَهُ البُلغاءوقادةُ الفکر،وأن تحاولَ محاکاةَ کتاباتِهم بکلّ وسیلةٍ ممکنةٍ. </vt:lpstr>
      <vt:lpstr>فروردین 99 وفقّکم الله.     محسنی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باسمه تعالی</dc:title>
  <dc:creator>Vahid Nasrolah Zadeh</dc:creator>
  <cp:lastModifiedBy>Vahid Nasrolah Zadeh</cp:lastModifiedBy>
  <cp:revision>9</cp:revision>
  <dcterms:created xsi:type="dcterms:W3CDTF">2020-04-20T09:27:13Z</dcterms:created>
  <dcterms:modified xsi:type="dcterms:W3CDTF">2020-04-20T11:02:28Z</dcterms:modified>
</cp:coreProperties>
</file>