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59" r:id="rId3"/>
    <p:sldId id="264" r:id="rId4"/>
    <p:sldId id="265" r:id="rId5"/>
    <p:sldId id="267" r:id="rId6"/>
    <p:sldId id="268" r:id="rId7"/>
    <p:sldId id="269" r:id="rId8"/>
    <p:sldId id="270" r:id="rId9"/>
    <p:sldId id="272" r:id="rId10"/>
    <p:sldId id="273" r:id="rId11"/>
    <p:sldId id="274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4EAF7-DB17-409E-86AF-8D265CCD992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063C-2B69-45FA-86A3-936EAEAA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69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4EAF7-DB17-409E-86AF-8D265CCD992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063C-2B69-45FA-86A3-936EAEAA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9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4EAF7-DB17-409E-86AF-8D265CCD992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063C-2B69-45FA-86A3-936EAEAA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90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4EAF7-DB17-409E-86AF-8D265CCD992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063C-2B69-45FA-86A3-936EAEAA953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8545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4EAF7-DB17-409E-86AF-8D265CCD992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063C-2B69-45FA-86A3-936EAEAA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32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4EAF7-DB17-409E-86AF-8D265CCD992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063C-2B69-45FA-86A3-936EAEAA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99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4EAF7-DB17-409E-86AF-8D265CCD992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063C-2B69-45FA-86A3-936EAEAA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87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4EAF7-DB17-409E-86AF-8D265CCD992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063C-2B69-45FA-86A3-936EAEAA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6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4EAF7-DB17-409E-86AF-8D265CCD992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063C-2B69-45FA-86A3-936EAEAA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12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4EAF7-DB17-409E-86AF-8D265CCD992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063C-2B69-45FA-86A3-936EAEAA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4EAF7-DB17-409E-86AF-8D265CCD992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063C-2B69-45FA-86A3-936EAEAA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2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4EAF7-DB17-409E-86AF-8D265CCD992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063C-2B69-45FA-86A3-936EAEAA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82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4EAF7-DB17-409E-86AF-8D265CCD992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063C-2B69-45FA-86A3-936EAEAA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3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4EAF7-DB17-409E-86AF-8D265CCD992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063C-2B69-45FA-86A3-936EAEAA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7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4EAF7-DB17-409E-86AF-8D265CCD992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063C-2B69-45FA-86A3-936EAEAA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20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4EAF7-DB17-409E-86AF-8D265CCD992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063C-2B69-45FA-86A3-936EAEAA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3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4EAF7-DB17-409E-86AF-8D265CCD992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063C-2B69-45FA-86A3-936EAEAA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51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4EAF7-DB17-409E-86AF-8D265CCD992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0063C-2B69-45FA-86A3-936EAEAA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98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625" y="365124"/>
            <a:ext cx="11053175" cy="4895807"/>
          </a:xfrm>
        </p:spPr>
        <p:txBody>
          <a:bodyPr/>
          <a:lstStyle/>
          <a:p>
            <a:pPr algn="ctr"/>
            <a:r>
              <a:rPr lang="fa-IR" sz="9600" dirty="0" smtClean="0">
                <a:latin typeface="Aldhabi" panose="01000000000000000000" pitchFamily="2" charset="-78"/>
                <a:cs typeface="Aldhabi" panose="01000000000000000000" pitchFamily="2" charset="-78"/>
              </a:rPr>
              <a:t>ب</a:t>
            </a:r>
            <a:r>
              <a:rPr lang="fa-IR" sz="9600" dirty="0" smtClean="0">
                <a:solidFill>
                  <a:schemeClr val="tx1">
                    <a:lumMod val="9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سم </a:t>
            </a:r>
            <a:r>
              <a:rPr lang="fa-IR" sz="9600" dirty="0" smtClean="0">
                <a:solidFill>
                  <a:schemeClr val="accent1">
                    <a:lumMod val="7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الله</a:t>
            </a:r>
            <a:r>
              <a:rPr lang="fa-IR" sz="9600" dirty="0" smtClean="0">
                <a:solidFill>
                  <a:srgbClr val="00B05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الرحمن الرحیم</a:t>
            </a:r>
            <a:endParaRPr lang="en-US" sz="9600" dirty="0">
              <a:solidFill>
                <a:srgbClr val="00B05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99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6000" dirty="0">
                <a:solidFill>
                  <a:schemeClr val="accent2"/>
                </a:solidFill>
              </a:rPr>
              <a:t>تحلیل متن فارسی ششم با روش فلش</a:t>
            </a:r>
            <a:endParaRPr lang="en-US" sz="6000" dirty="0">
              <a:solidFill>
                <a:schemeClr val="accent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13796" y="2236322"/>
            <a:ext cx="10171738" cy="418953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49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6000" dirty="0" smtClean="0">
                <a:solidFill>
                  <a:schemeClr val="accent2"/>
                </a:solidFill>
              </a:rPr>
              <a:t>نتیجه گیری و پیشنهاد:</a:t>
            </a:r>
            <a:endParaRPr lang="en-US" sz="6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093" y="2096064"/>
            <a:ext cx="10741464" cy="4761936"/>
          </a:xfrm>
        </p:spPr>
        <p:txBody>
          <a:bodyPr>
            <a:normAutofit/>
          </a:bodyPr>
          <a:lstStyle/>
          <a:p>
            <a:r>
              <a:rPr lang="fa-IR" dirty="0"/>
              <a:t> </a:t>
            </a:r>
            <a:r>
              <a:rPr lang="fa-IR" dirty="0" smtClean="0"/>
              <a:t>1</a:t>
            </a:r>
            <a:r>
              <a:rPr lang="fa-IR" sz="2400" dirty="0" smtClean="0">
                <a:solidFill>
                  <a:srgbClr val="FFFF00"/>
                </a:solidFill>
              </a:rPr>
              <a:t>: در فرمول فلش شمار واژگان در هر جمله و میانگین شمار هجاها در یک صدکلمه </a:t>
            </a:r>
            <a:r>
              <a:rPr lang="fa-IR" sz="2400" dirty="0">
                <a:solidFill>
                  <a:srgbClr val="FFFF00"/>
                </a:solidFill>
              </a:rPr>
              <a:t>با درجه ی سادگی/ دشواری نوشته همخوانی ندارد. به عنوان مثال اگر درجه ی </a:t>
            </a:r>
            <a:r>
              <a:rPr lang="fa-IR" sz="2400" dirty="0" smtClean="0">
                <a:solidFill>
                  <a:srgbClr val="FFFF00"/>
                </a:solidFill>
              </a:rPr>
              <a:t>سادگی نوشته 81 </a:t>
            </a:r>
            <a:r>
              <a:rPr lang="fa-IR" sz="2400" dirty="0">
                <a:solidFill>
                  <a:srgbClr val="FFFF00"/>
                </a:solidFill>
              </a:rPr>
              <a:t>- </a:t>
            </a:r>
            <a:r>
              <a:rPr lang="fa-IR" sz="2400" dirty="0" smtClean="0">
                <a:solidFill>
                  <a:srgbClr val="FFFF00"/>
                </a:solidFill>
              </a:rPr>
              <a:t>90يعنی </a:t>
            </a:r>
            <a:r>
              <a:rPr lang="fa-IR" sz="2400" dirty="0">
                <a:solidFill>
                  <a:srgbClr val="FFFF00"/>
                </a:solidFill>
              </a:rPr>
              <a:t>مناسب کلاس ششم باشد به جای اين </a:t>
            </a:r>
            <a:r>
              <a:rPr lang="fa-IR" sz="2400" dirty="0" smtClean="0">
                <a:solidFill>
                  <a:srgbClr val="FFFF00"/>
                </a:solidFill>
              </a:rPr>
              <a:t>که </a:t>
            </a:r>
            <a:r>
              <a:rPr lang="fa-IR" sz="2400" dirty="0">
                <a:solidFill>
                  <a:srgbClr val="FFFF00"/>
                </a:solidFill>
              </a:rPr>
              <a:t>ميانگين شمار هجاها </a:t>
            </a:r>
            <a:r>
              <a:rPr lang="fa-IR" sz="2400" dirty="0" smtClean="0">
                <a:solidFill>
                  <a:srgbClr val="FFFF00"/>
                </a:solidFill>
              </a:rPr>
              <a:t>131باشد 209 است. </a:t>
            </a:r>
            <a:r>
              <a:rPr lang="fa-IR" sz="2400" dirty="0">
                <a:solidFill>
                  <a:srgbClr val="FFFF00"/>
                </a:solidFill>
              </a:rPr>
              <a:t>بنابراين بايد تعديلی در اين راستا صورت گيرد و شمار واژگان در </a:t>
            </a:r>
            <a:r>
              <a:rPr lang="fa-IR" sz="2400" dirty="0" smtClean="0">
                <a:solidFill>
                  <a:srgbClr val="FFFF00"/>
                </a:solidFill>
              </a:rPr>
              <a:t>هر </a:t>
            </a:r>
            <a:r>
              <a:rPr lang="fa-IR" sz="2400" dirty="0">
                <a:solidFill>
                  <a:srgbClr val="FFFF00"/>
                </a:solidFill>
              </a:rPr>
              <a:t>جمله و ميانگين شمار هجاها در يک صد کلمه در متون فارسی تصحيح گردد.  </a:t>
            </a:r>
            <a:endParaRPr lang="fa-IR" sz="2400" dirty="0" smtClean="0">
              <a:solidFill>
                <a:srgbClr val="FFFF00"/>
              </a:solidFill>
            </a:endParaRPr>
          </a:p>
          <a:p>
            <a:r>
              <a:rPr lang="fa-IR" sz="2400" dirty="0" smtClean="0">
                <a:solidFill>
                  <a:srgbClr val="FFFF00"/>
                </a:solidFill>
              </a:rPr>
              <a:t>2:در فرمول فلش لازم است همپوشانی اعداد تصحیح شودبه طور مثال عدد 90هم برای کلاس پنجم و هم برای</a:t>
            </a:r>
          </a:p>
          <a:p>
            <a:r>
              <a:rPr lang="fa-IR" sz="2400" dirty="0" smtClean="0">
                <a:solidFill>
                  <a:srgbClr val="FFFF00"/>
                </a:solidFill>
              </a:rPr>
              <a:t>کلاس ششم در نظر گرفته شده 90-100 برای کلاس پنجم و 80-90 برای کلاس ششم به این شکل تغییر یابد 91-100 برای کلاس پنجم و 81-90 برای کلاس ششم .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1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743" y="1862203"/>
            <a:ext cx="10353761" cy="3373677"/>
          </a:xfrm>
        </p:spPr>
        <p:txBody>
          <a:bodyPr>
            <a:normAutofit/>
          </a:bodyPr>
          <a:lstStyle/>
          <a:p>
            <a:r>
              <a:rPr lang="fa-IR" sz="8000" dirty="0" smtClean="0">
                <a:solidFill>
                  <a:srgbClr val="00B0F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سپاس از توجه عزیزان</a:t>
            </a:r>
            <a:endParaRPr lang="en-US" sz="8000" dirty="0">
              <a:solidFill>
                <a:srgbClr val="00B0F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37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5441" y="120281"/>
            <a:ext cx="9001462" cy="2387600"/>
          </a:xfrm>
        </p:spPr>
        <p:txBody>
          <a:bodyPr/>
          <a:lstStyle/>
          <a:p>
            <a:r>
              <a:rPr lang="fa-IR" dirty="0" smtClean="0">
                <a:latin typeface="EucrosiaUPC" panose="02020603050405020304" pitchFamily="18" charset="-34"/>
              </a:rPr>
              <a:t>فرمول خوانایی فلش</a:t>
            </a:r>
            <a:endParaRPr lang="en-US" dirty="0"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188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6000" dirty="0">
                <a:solidFill>
                  <a:schemeClr val="accent2"/>
                </a:solidFill>
              </a:rPr>
              <a:t>روش </a:t>
            </a:r>
            <a:r>
              <a:rPr lang="fa-IR" sz="6000" dirty="0" smtClean="0">
                <a:solidFill>
                  <a:schemeClr val="accent2"/>
                </a:solidFill>
              </a:rPr>
              <a:t>فلش:</a:t>
            </a:r>
            <a:endParaRPr lang="en-US" sz="6000" dirty="0">
              <a:solidFill>
                <a:schemeClr val="accent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27342" y="2467628"/>
            <a:ext cx="10140733" cy="1828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097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6000" dirty="0">
                <a:solidFill>
                  <a:schemeClr val="accent2"/>
                </a:solidFill>
              </a:rPr>
              <a:t>مراحل روش </a:t>
            </a:r>
            <a:r>
              <a:rPr lang="fa-IR" sz="6000" dirty="0" smtClean="0">
                <a:solidFill>
                  <a:schemeClr val="accent2"/>
                </a:solidFill>
              </a:rPr>
              <a:t>فلش:</a:t>
            </a:r>
            <a:endParaRPr lang="en-US" sz="6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solidFill>
                  <a:srgbClr val="FF0000"/>
                </a:solidFill>
              </a:rPr>
              <a:t>1)</a:t>
            </a:r>
            <a:r>
              <a:rPr lang="fa-IR" dirty="0" smtClean="0"/>
              <a:t>انتخاب </a:t>
            </a:r>
            <a:r>
              <a:rPr lang="fa-IR" dirty="0"/>
              <a:t>سه نمونه یکصد کلمه ای از اول،وسط وآخرکتاب </a:t>
            </a:r>
            <a:r>
              <a:rPr lang="fa-IR" dirty="0">
                <a:solidFill>
                  <a:srgbClr val="0070C0"/>
                </a:solidFill>
              </a:rPr>
              <a:t>به صورت تصادفی</a:t>
            </a:r>
          </a:p>
          <a:p>
            <a:pPr algn="r" rtl="1"/>
            <a:r>
              <a:rPr lang="fa-IR" dirty="0">
                <a:solidFill>
                  <a:srgbClr val="FF0000"/>
                </a:solidFill>
              </a:rPr>
              <a:t>۲)</a:t>
            </a:r>
            <a:r>
              <a:rPr lang="fa-IR" dirty="0"/>
              <a:t>شمارش تعداد </a:t>
            </a:r>
            <a:r>
              <a:rPr lang="fa-IR" dirty="0">
                <a:solidFill>
                  <a:srgbClr val="0070C0"/>
                </a:solidFill>
              </a:rPr>
              <a:t>جملات </a:t>
            </a:r>
            <a:r>
              <a:rPr lang="fa-IR" dirty="0"/>
              <a:t>هر نمونه</a:t>
            </a:r>
          </a:p>
          <a:p>
            <a:pPr algn="r" rtl="1"/>
            <a:r>
              <a:rPr lang="fa-IR" dirty="0">
                <a:solidFill>
                  <a:srgbClr val="FF0000"/>
                </a:solidFill>
              </a:rPr>
              <a:t>۳)</a:t>
            </a:r>
            <a:r>
              <a:rPr lang="fa-IR" dirty="0"/>
              <a:t>تعیین طول متوسط جملات ازطریق تقسیم </a:t>
            </a:r>
            <a:r>
              <a:rPr lang="fa-IR" dirty="0">
                <a:solidFill>
                  <a:srgbClr val="0070C0"/>
                </a:solidFill>
              </a:rPr>
              <a:t>تعداد کلمات </a:t>
            </a:r>
            <a:r>
              <a:rPr lang="fa-IR" dirty="0"/>
              <a:t>به </a:t>
            </a:r>
            <a:r>
              <a:rPr lang="fa-IR" dirty="0">
                <a:solidFill>
                  <a:srgbClr val="0070C0"/>
                </a:solidFill>
              </a:rPr>
              <a:t>تعداد جملات کامل </a:t>
            </a:r>
            <a:r>
              <a:rPr lang="fa-IR" dirty="0"/>
              <a:t>هرنمونه</a:t>
            </a:r>
          </a:p>
          <a:p>
            <a:pPr algn="r" rtl="1"/>
            <a:r>
              <a:rPr lang="fa-IR" dirty="0">
                <a:solidFill>
                  <a:srgbClr val="FF0000"/>
                </a:solidFill>
              </a:rPr>
              <a:t>۴)</a:t>
            </a:r>
            <a:r>
              <a:rPr lang="fa-IR" dirty="0"/>
              <a:t>شمارش تعداد سیلاب های موجود درمتون سه گانه و تعیین </a:t>
            </a:r>
            <a:r>
              <a:rPr lang="fa-IR" dirty="0">
                <a:solidFill>
                  <a:srgbClr val="0070C0"/>
                </a:solidFill>
              </a:rPr>
              <a:t>طول کلمات</a:t>
            </a:r>
          </a:p>
          <a:p>
            <a:pPr algn="r" rtl="1"/>
            <a:r>
              <a:rPr lang="fa-IR" dirty="0">
                <a:solidFill>
                  <a:srgbClr val="FF0000"/>
                </a:solidFill>
              </a:rPr>
              <a:t>۵)</a:t>
            </a:r>
            <a:r>
              <a:rPr lang="fa-IR" dirty="0"/>
              <a:t>تعیین </a:t>
            </a:r>
            <a:r>
              <a:rPr lang="fa-IR" dirty="0">
                <a:solidFill>
                  <a:srgbClr val="0070C0"/>
                </a:solidFill>
              </a:rPr>
              <a:t>میانگین</a:t>
            </a:r>
            <a:r>
              <a:rPr lang="fa-IR" dirty="0"/>
              <a:t> تعداد سیلاب ها(طول کلمات) و </a:t>
            </a:r>
            <a:r>
              <a:rPr lang="fa-IR" dirty="0">
                <a:solidFill>
                  <a:srgbClr val="0070C0"/>
                </a:solidFill>
              </a:rPr>
              <a:t>میانگین</a:t>
            </a:r>
            <a:r>
              <a:rPr lang="fa-IR" dirty="0"/>
              <a:t> طول متوسط جملات سه متن</a:t>
            </a:r>
          </a:p>
          <a:p>
            <a:pPr algn="r" rtl="1"/>
            <a:r>
              <a:rPr lang="fa-IR" dirty="0">
                <a:solidFill>
                  <a:srgbClr val="FF0000"/>
                </a:solidFill>
              </a:rPr>
              <a:t>۶)</a:t>
            </a:r>
            <a:r>
              <a:rPr lang="fa-IR" dirty="0"/>
              <a:t>ضرب میانگین طول کلمات(تعداد هجاها)در</a:t>
            </a:r>
            <a:r>
              <a:rPr lang="fa-IR" dirty="0">
                <a:solidFill>
                  <a:srgbClr val="0070C0"/>
                </a:solidFill>
              </a:rPr>
              <a:t>عدد ثابت۰.۸۴۶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6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8488" y="1381553"/>
            <a:ext cx="100751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0" cap="none" spc="0" normalizeH="0" baseline="0" noProof="0" dirty="0" smtClean="0">
                <a:ln w="3175" cmpd="sng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anose="02020404030301010803"/>
              </a:rPr>
              <a:t>۷)کسرکردن حاصل ضرب بند۶ازعددثابت۲۰۶.۸۳۵</a:t>
            </a:r>
            <a:r>
              <a:rPr kumimoji="0" lang="en-US" sz="2800" b="0" i="0" u="none" strike="noStrike" kern="0" cap="none" spc="0" normalizeH="0" baseline="0" noProof="0" dirty="0" smtClean="0">
                <a:ln w="3175" cmpd="sng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anose="02020404030301010803"/>
              </a:rPr>
              <a:t>    </a:t>
            </a:r>
            <a:r>
              <a:rPr kumimoji="0" lang="fa-IR" sz="2800" b="0" i="0" u="none" strike="noStrike" kern="0" cap="none" spc="0" normalizeH="0" baseline="0" noProof="0" dirty="0" smtClean="0">
                <a:ln w="3175" cmpd="sng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anose="02020404030301010803"/>
              </a:rPr>
              <a:t/>
            </a:r>
            <a:br>
              <a:rPr kumimoji="0" lang="fa-IR" sz="2800" b="0" i="0" u="none" strike="noStrike" kern="0" cap="none" spc="0" normalizeH="0" baseline="0" noProof="0" dirty="0" smtClean="0">
                <a:ln w="3175" cmpd="sng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anose="02020404030301010803"/>
              </a:rPr>
            </a:br>
            <a:r>
              <a:rPr kumimoji="0" lang="fa-IR" sz="2800" b="0" i="0" u="none" strike="noStrike" kern="0" cap="none" spc="0" normalizeH="0" baseline="0" noProof="0" dirty="0" smtClean="0">
                <a:ln w="3175" cmpd="sng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anose="02020404030301010803"/>
              </a:rPr>
              <a:t>۸)ضرب کردن متوسط طول جملات درعدد۱.۰۱۵</a:t>
            </a:r>
            <a:br>
              <a:rPr kumimoji="0" lang="fa-IR" sz="2800" b="0" i="0" u="none" strike="noStrike" kern="0" cap="none" spc="0" normalizeH="0" baseline="0" noProof="0" dirty="0" smtClean="0">
                <a:ln w="3175" cmpd="sng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anose="02020404030301010803"/>
              </a:rPr>
            </a:br>
            <a:r>
              <a:rPr kumimoji="0" lang="fa-IR" sz="2800" b="0" i="0" u="none" strike="noStrike" kern="0" cap="none" spc="0" normalizeH="0" baseline="0" noProof="0" dirty="0" smtClean="0">
                <a:ln w="3175" cmpd="sng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anose="02020404030301010803"/>
              </a:rPr>
              <a:t>۹)کم کردن حاصل ضرب ازباقی مانده محاسبات بند۷</a:t>
            </a:r>
            <a:br>
              <a:rPr kumimoji="0" lang="fa-IR" sz="2800" b="0" i="0" u="none" strike="noStrike" kern="0" cap="none" spc="0" normalizeH="0" baseline="0" noProof="0" dirty="0" smtClean="0">
                <a:ln w="3175" cmpd="sng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anose="02020404030301010803"/>
              </a:rPr>
            </a:br>
            <a:r>
              <a:rPr kumimoji="0" lang="fa-IR" sz="2800" b="0" i="0" u="none" strike="noStrike" kern="0" cap="none" spc="0" normalizeH="0" baseline="0" noProof="0" dirty="0" smtClean="0">
                <a:ln w="3175" cmpd="sng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anose="02020404030301010803"/>
              </a:rPr>
              <a:t>۱۰)عدد به دست آمده را درجدول قرارداده و درجه سادگی یا دشواری کتاب را تعیین مکنیم</a:t>
            </a:r>
            <a:br>
              <a:rPr kumimoji="0" lang="fa-IR" sz="2800" b="0" i="0" u="none" strike="noStrike" kern="0" cap="none" spc="0" normalizeH="0" baseline="0" noProof="0" dirty="0" smtClean="0">
                <a:ln w="3175" cmpd="sng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anose="02020404030301010803"/>
              </a:rPr>
            </a:b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35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0702" y="1478071"/>
            <a:ext cx="930683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800" dirty="0">
                <a:solidFill>
                  <a:srgbClr val="FFFF00"/>
                </a:solidFill>
              </a:rPr>
              <a:t>پس از تهيه ی کتاب های مورد نظر، از هر کتاب، سه نمونه ی يک صدکلمه ای از قسمت های ابتدا، ميانه و انتهای هر کتاب انتخاب شد. پس از استخراج نمونه های يک صدکلمه ای، اجزای هر يک صد کلمه مانند هجاها، تعداد کلمات چهارهجايی و بيشتر، شمارش و طول جملات محاسبه شد. سپس با استفاده از دو فرمول فلش / ديانی و گانينگ / ديانی محاسبه ی سطح خوانايی اين کتاب ها به دست آمد. قابل ذکر است که در شمارش اجزای فوق ضوابط ذيل در نظر گرفته و اعمال شد: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8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3468" y="113738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a-IR" sz="2400" dirty="0" smtClean="0">
                <a:solidFill>
                  <a:srgbClr val="FFFF00"/>
                </a:solidFill>
              </a:rPr>
              <a:t>1: در شمارش تعداد جمله </a:t>
            </a:r>
            <a:r>
              <a:rPr lang="fa-IR" sz="2400" dirty="0">
                <a:solidFill>
                  <a:srgbClr val="FFFF00"/>
                </a:solidFill>
              </a:rPr>
              <a:t>ها، علاوه بر نقطه، علامت سؤال و علامت تعجب نيز به معنای ختم جمله، نقطه ويرگول (؛) و ويرگول (،) نيز در صورتی که مفهوم پيام قبل از آن ها کامل باشد، به معنای ختم جمله در نظر گرفته شد.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1225" y="2686956"/>
            <a:ext cx="2948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 smtClean="0">
                <a:solidFill>
                  <a:srgbClr val="FFFF00"/>
                </a:solidFill>
              </a:rPr>
              <a:t>2:در </a:t>
            </a:r>
            <a:r>
              <a:rPr lang="fa-IR" sz="2400" dirty="0">
                <a:solidFill>
                  <a:srgbClr val="FFFF00"/>
                </a:solidFill>
              </a:rPr>
              <a:t>شمارش تعداد کلمات: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84654" y="3186308"/>
            <a:ext cx="50549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400" dirty="0">
                <a:solidFill>
                  <a:srgbClr val="FFFF00"/>
                </a:solidFill>
              </a:rPr>
              <a:t>الف. کلماتی که سرهم نوشته شده بود، يک واحد به حساب آمد</a:t>
            </a:r>
            <a:r>
              <a:rPr lang="fa-IR" dirty="0"/>
              <a:t>.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949281" y="3886196"/>
            <a:ext cx="35949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400" dirty="0">
                <a:solidFill>
                  <a:srgbClr val="FFFF00"/>
                </a:solidFill>
              </a:rPr>
              <a:t>ب. کلمات مرکب </a:t>
            </a:r>
            <a:r>
              <a:rPr lang="fa-IR" sz="2400" dirty="0" smtClean="0">
                <a:solidFill>
                  <a:srgbClr val="FFFF00"/>
                </a:solidFill>
              </a:rPr>
              <a:t>مانند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fa-IR" sz="2400" dirty="0" smtClean="0">
                <a:solidFill>
                  <a:srgbClr val="FFFF00"/>
                </a:solidFill>
              </a:rPr>
              <a:t>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56145" y="3855843"/>
            <a:ext cx="5107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400" dirty="0">
                <a:solidFill>
                  <a:srgbClr val="FFFF00"/>
                </a:solidFill>
              </a:rPr>
              <a:t>پادراز" و "کم کم" يک واحد به حساب آمد. ،"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94029" y="3799337"/>
            <a:ext cx="309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"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58145" y="4568807"/>
            <a:ext cx="4254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>
                <a:solidFill>
                  <a:srgbClr val="FFFF00"/>
                </a:solidFill>
              </a:rPr>
              <a:t>"وزوز" و... يک واحد به حساب آمد. ،"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59118" y="4604988"/>
            <a:ext cx="1949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>
                <a:solidFill>
                  <a:srgbClr val="FFFF00"/>
                </a:solidFill>
              </a:rPr>
              <a:t>ج. نام آواها مانند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56145" y="5409805"/>
            <a:ext cx="78857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400" dirty="0" smtClean="0">
                <a:solidFill>
                  <a:srgbClr val="FFFF00"/>
                </a:solidFill>
              </a:rPr>
              <a:t>3.در شمارش </a:t>
            </a:r>
            <a:r>
              <a:rPr lang="fa-IR" sz="2400" dirty="0">
                <a:solidFill>
                  <a:srgbClr val="FFFF00"/>
                </a:solidFill>
              </a:rPr>
              <a:t>تعداد هجاها، از شمارش کسره </a:t>
            </a:r>
            <a:r>
              <a:rPr lang="fa-IR" sz="2400" dirty="0" smtClean="0">
                <a:solidFill>
                  <a:srgbClr val="FFFF00"/>
                </a:solidFill>
              </a:rPr>
              <a:t>ی </a:t>
            </a:r>
            <a:r>
              <a:rPr lang="fa-IR" sz="2400" dirty="0">
                <a:solidFill>
                  <a:srgbClr val="FFFF00"/>
                </a:solidFill>
              </a:rPr>
              <a:t>زير برخی حروف (مانند کلاسِ درس) و  </a:t>
            </a:r>
            <a:r>
              <a:rPr lang="fa-IR" sz="2400" dirty="0" smtClean="0">
                <a:solidFill>
                  <a:srgbClr val="FFFF00"/>
                </a:solidFill>
              </a:rPr>
              <a:t>علامت </a:t>
            </a:r>
            <a:r>
              <a:rPr lang="fa-IR" sz="2400" dirty="0">
                <a:solidFill>
                  <a:srgbClr val="FFFF00"/>
                </a:solidFill>
              </a:rPr>
              <a:t>همزه (مانند خانۀ ما) صرف نظر </a:t>
            </a:r>
            <a:r>
              <a:rPr lang="fa-IR" sz="2400" dirty="0" smtClean="0">
                <a:solidFill>
                  <a:srgbClr val="FFFF00"/>
                </a:solidFill>
              </a:rPr>
              <a:t>شد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2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25" y="132108"/>
            <a:ext cx="8292230" cy="645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93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6000" dirty="0">
                <a:solidFill>
                  <a:schemeClr val="accent2"/>
                </a:solidFill>
              </a:rPr>
              <a:t>جدول دشواری و سادگی فلش</a:t>
            </a:r>
            <a:endParaRPr lang="en-US" sz="6000" dirty="0">
              <a:solidFill>
                <a:schemeClr val="accent2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6405" y="2574473"/>
            <a:ext cx="10233575" cy="391400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9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179</TotalTime>
  <Words>471</Words>
  <Application>Microsoft Office PowerPoint</Application>
  <PresentationFormat>Widescreen</PresentationFormat>
  <Paragraphs>28</Paragraphs>
  <Slides>12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Aldhabi</vt:lpstr>
      <vt:lpstr>Arial</vt:lpstr>
      <vt:lpstr>Bookman Old Style</vt:lpstr>
      <vt:lpstr>EucrosiaUPC</vt:lpstr>
      <vt:lpstr>Garamond</vt:lpstr>
      <vt:lpstr>Rockwell</vt:lpstr>
      <vt:lpstr>Times New Roman</vt:lpstr>
      <vt:lpstr>Urdu Typesetting</vt:lpstr>
      <vt:lpstr>Damask</vt:lpstr>
      <vt:lpstr>بسم الله الرحمن الرحیم</vt:lpstr>
      <vt:lpstr>فرمول خوانایی فلش</vt:lpstr>
      <vt:lpstr>روش فلش:</vt:lpstr>
      <vt:lpstr>مراحل روش فلش:</vt:lpstr>
      <vt:lpstr>PowerPoint Presentation</vt:lpstr>
      <vt:lpstr>PowerPoint Presentation</vt:lpstr>
      <vt:lpstr>PowerPoint Presentation</vt:lpstr>
      <vt:lpstr>PowerPoint Presentation</vt:lpstr>
      <vt:lpstr>جدول دشواری و سادگی فلش</vt:lpstr>
      <vt:lpstr>تحلیل متن فارسی ششم با روش فلش</vt:lpstr>
      <vt:lpstr>نتیجه گیری و پیشنهاد:</vt:lpstr>
      <vt:lpstr>سپاس از توجه عزیزان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Tanish</dc:creator>
  <cp:lastModifiedBy>abdolhosein</cp:lastModifiedBy>
  <cp:revision>19</cp:revision>
  <dcterms:created xsi:type="dcterms:W3CDTF">2020-04-27T13:31:34Z</dcterms:created>
  <dcterms:modified xsi:type="dcterms:W3CDTF">2020-04-27T17:44:02Z</dcterms:modified>
</cp:coreProperties>
</file>