
<file path=[Content_Types].xml><?xml version="1.0" encoding="utf-8"?>
<Types xmlns="http://schemas.openxmlformats.org/package/2006/content-types">
  <Default Extension="aac" ContentType="audio/aac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48B"/>
    <a:srgbClr val="92BAF6"/>
    <a:srgbClr val="57F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625" y="609599"/>
            <a:ext cx="4048218" cy="1192567"/>
          </a:xfrm>
        </p:spPr>
        <p:txBody>
          <a:bodyPr>
            <a:normAutofit/>
          </a:bodyPr>
          <a:lstStyle/>
          <a:p>
            <a:pPr algn="r" rtl="1"/>
            <a:r>
              <a:rPr lang="fa-IR" sz="1800" b="1" dirty="0" smtClean="0">
                <a:cs typeface="B Lotus" panose="00000400000000000000" pitchFamily="2" charset="-78"/>
              </a:rPr>
              <a:t>              </a:t>
            </a:r>
            <a:r>
              <a:rPr lang="fa-IR" sz="3100" b="1" dirty="0" smtClean="0">
                <a:cs typeface="B Lotus" panose="00000400000000000000" pitchFamily="2" charset="-78"/>
              </a:rPr>
              <a:t>بسم‌الله الرحمن الرحیم </a:t>
            </a:r>
            <a:r>
              <a:rPr lang="fa-IR" sz="1800" b="1" dirty="0" smtClean="0">
                <a:cs typeface="B Lotus" panose="00000400000000000000" pitchFamily="2" charset="-78"/>
              </a:rPr>
              <a:t/>
            </a:r>
            <a:br>
              <a:rPr lang="fa-IR" sz="1800" b="1" dirty="0" smtClean="0">
                <a:cs typeface="B Lotus" panose="00000400000000000000" pitchFamily="2" charset="-78"/>
              </a:rPr>
            </a:br>
            <a:r>
              <a:rPr lang="fa-IR" sz="1800" b="1" dirty="0" smtClean="0">
                <a:cs typeface="B Lotus" panose="00000400000000000000" pitchFamily="2" charset="-78"/>
              </a:rPr>
              <a:t>                   </a:t>
            </a:r>
            <a:r>
              <a:rPr lang="fa-IR" sz="2800" b="1" dirty="0" smtClean="0">
                <a:cs typeface="B Lotus" panose="00000400000000000000" pitchFamily="2" charset="-78"/>
              </a:rPr>
              <a:t>نظم 2 – شماره 4</a:t>
            </a:r>
            <a:endParaRPr lang="en-US" sz="2800" b="1" dirty="0">
              <a:cs typeface="B Lotus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/>
            <a:r>
              <a:rPr lang="fa-IR" dirty="0" smtClean="0">
                <a:cs typeface="2  Nazanin" panose="00000400000000000000" pitchFamily="2" charset="-78"/>
              </a:rPr>
              <a:t>دانشجو معلمان عزیز:</a:t>
            </a:r>
            <a:endParaRPr lang="en-US" dirty="0">
              <a:cs typeface="2  Nazanin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1600" dirty="0" smtClean="0">
                <a:solidFill>
                  <a:srgbClr val="00B050"/>
                </a:solidFill>
                <a:cs typeface="B Lotus" panose="00000400000000000000" pitchFamily="2" charset="-78"/>
              </a:rPr>
              <a:t>الف- امتحان پایان ترم از محتوای پاورپوینت های این واحد درسی خواهدبود.</a:t>
            </a:r>
          </a:p>
          <a:p>
            <a:pPr algn="just" rtl="1"/>
            <a:r>
              <a:rPr lang="fa-IR" sz="1600" dirty="0" smtClean="0">
                <a:solidFill>
                  <a:srgbClr val="00B050"/>
                </a:solidFill>
                <a:cs typeface="B Lotus" panose="00000400000000000000" pitchFamily="2" charset="-78"/>
              </a:rPr>
              <a:t>ب- در هر قصیده ابتدا به فایل صوتی که خوانش متن را دربر دارد گوش فرادهید.</a:t>
            </a:r>
          </a:p>
          <a:p>
            <a:pPr algn="just" rtl="1"/>
            <a:r>
              <a:rPr lang="fa-IR" sz="1600" dirty="0" smtClean="0">
                <a:solidFill>
                  <a:srgbClr val="00B050"/>
                </a:solidFill>
                <a:cs typeface="B Lotus" panose="00000400000000000000" pitchFamily="2" charset="-78"/>
              </a:rPr>
              <a:t>پ- ابیاتی که در بخش توضیحات کتاب معنی نشده اند در صفحات آتی معنی شده اند.</a:t>
            </a:r>
          </a:p>
          <a:p>
            <a:pPr algn="just" rtl="1"/>
            <a:r>
              <a:rPr lang="fa-IR" sz="1600" dirty="0" smtClean="0">
                <a:solidFill>
                  <a:srgbClr val="00B050"/>
                </a:solidFill>
                <a:cs typeface="B Lotus" panose="00000400000000000000" pitchFamily="2" charset="-78"/>
              </a:rPr>
              <a:t>ت- اشکالات احتمالی را از استاد سوال کنید تا موردی مبهم باقی نماند.  </a:t>
            </a:r>
            <a:endParaRPr lang="en-US" sz="1600" dirty="0">
              <a:solidFill>
                <a:srgbClr val="00B050"/>
              </a:solidFill>
              <a:cs typeface="B Lotus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just" rtl="1"/>
            <a:r>
              <a:rPr lang="fa-IR" dirty="0" smtClean="0">
                <a:solidFill>
                  <a:schemeClr val="accent1">
                    <a:lumMod val="50000"/>
                  </a:schemeClr>
                </a:solidFill>
                <a:cs typeface="2  Nazanin" panose="00000400000000000000" pitchFamily="2" charset="-78"/>
              </a:rPr>
              <a:t>اهداف واحد درسی نظم 2: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2  Nazanin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14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1- آشنایی با دو تن از شاعران فارسی زبان ایران(ناصر خسرو و مسعود سعد سلمان)</a:t>
            </a:r>
          </a:p>
          <a:p>
            <a:pPr marL="0" indent="0" algn="just" rtl="1">
              <a:buNone/>
            </a:pPr>
            <a:r>
              <a:rPr lang="fa-IR" sz="14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 2- ویژگی های شخصیتی و ادبی دو شاعر مذکور و عصر آنها</a:t>
            </a:r>
          </a:p>
          <a:p>
            <a:pPr marL="0" indent="0" algn="just" rtl="1">
              <a:buNone/>
            </a:pPr>
            <a:r>
              <a:rPr lang="fa-IR" sz="14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3- ویژگی های سبکی ( زبانی، ادبی و فکری) ناصر خسرو و مسعود سعد </a:t>
            </a:r>
          </a:p>
          <a:p>
            <a:pPr marL="0" indent="0" algn="just" rtl="1">
              <a:buNone/>
            </a:pPr>
            <a:r>
              <a:rPr lang="fa-IR" sz="14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4- آشنایی بیشتر با قالب شعری قصیده</a:t>
            </a:r>
          </a:p>
          <a:p>
            <a:pPr marL="0" indent="0" algn="just" rtl="1">
              <a:buNone/>
            </a:pPr>
            <a:r>
              <a:rPr lang="fa-IR" sz="14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5- آشنایی با خصوصیات سبک خراسانی</a:t>
            </a:r>
          </a:p>
          <a:p>
            <a:pPr marL="0" indent="0" algn="just" rtl="1">
              <a:buNone/>
            </a:pPr>
            <a:r>
              <a:rPr lang="fa-IR" sz="14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6 – آشنایی با آرایه های موجود در اشعار</a:t>
            </a:r>
            <a:endParaRPr lang="en-US" sz="1400" b="1" dirty="0">
              <a:solidFill>
                <a:srgbClr val="002060"/>
              </a:solidFill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5214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510" y="1498604"/>
            <a:ext cx="6105309" cy="2158996"/>
          </a:xfrm>
          <a:solidFill>
            <a:srgbClr val="FC748B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solidFill>
                  <a:schemeClr val="tx2">
                    <a:lumMod val="50000"/>
                  </a:schemeClr>
                </a:solidFill>
                <a:cs typeface="B Lotus" panose="00000400000000000000" pitchFamily="2" charset="-78"/>
              </a:rPr>
              <a:t>23-24- این دنیا یک روز چون پیرزنی سیاهپوست چهره زشتش را به تو نشان می‌دهد و یک روز چون دخترکی زیبارو، خودش را به تو نیکو جلوه می دهد.</a:t>
            </a:r>
            <a:br>
              <a:rPr lang="fa-IR" dirty="0" smtClean="0">
                <a:solidFill>
                  <a:schemeClr val="tx2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dirty="0" smtClean="0">
                <a:solidFill>
                  <a:schemeClr val="tx2">
                    <a:lumMod val="50000"/>
                  </a:schemeClr>
                </a:solidFill>
                <a:cs typeface="B Lotus" panose="00000400000000000000" pitchFamily="2" charset="-78"/>
              </a:rPr>
              <a:t>25- دنیا چون دریایی است که مردم در آن سرگردانند.</a:t>
            </a:r>
            <a:br>
              <a:rPr lang="fa-IR" dirty="0" smtClean="0">
                <a:solidFill>
                  <a:schemeClr val="tx2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dirty="0" smtClean="0">
                <a:solidFill>
                  <a:schemeClr val="tx2">
                    <a:lumMod val="50000"/>
                  </a:schemeClr>
                </a:solidFill>
                <a:cs typeface="B Lotus" panose="00000400000000000000" pitchFamily="2" charset="-78"/>
              </a:rPr>
              <a:t>26- سپاه نادانی به دین، اعلام جنگ کرده است.</a:t>
            </a:r>
            <a:br>
              <a:rPr lang="fa-IR" dirty="0" smtClean="0">
                <a:solidFill>
                  <a:schemeClr val="tx2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dirty="0" smtClean="0">
                <a:solidFill>
                  <a:schemeClr val="tx2">
                    <a:lumMod val="50000"/>
                  </a:schemeClr>
                </a:solidFill>
                <a:cs typeface="B Lotus" panose="00000400000000000000" pitchFamily="2" charset="-78"/>
              </a:rPr>
              <a:t>27- چرا از این اعلام جنگ جهالت نمی هراسی و از عقل، گرد خودت حصاری برای محافظت نمی کشی؟</a:t>
            </a:r>
            <a:r>
              <a:rPr lang="fa-IR" dirty="0" smtClean="0">
                <a:cs typeface="B Lotus" panose="00000400000000000000" pitchFamily="2" charset="-78"/>
              </a:rPr>
              <a:t/>
            </a:r>
            <a:br>
              <a:rPr lang="fa-IR" dirty="0" smtClean="0">
                <a:cs typeface="B Lotus" panose="00000400000000000000" pitchFamily="2" charset="-78"/>
              </a:rPr>
            </a:b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9" y="514350"/>
            <a:ext cx="3976855" cy="55276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8511" y="5104660"/>
            <a:ext cx="6105309" cy="25685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0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3380" y="230819"/>
            <a:ext cx="5335478" cy="2663301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rtl="1"/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لطفا به فایل صوتی گوش دهید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در بیت های 7 تا 12 آرایه تشبیه به وفور دیده می شود.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در بیت دوازده آرایه تشخیص ( سپیدار شخصیتی انسانی دارد)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>- در بیت پانزده، شاعر وجود انسان را به درخت تشبیه کرده و درخت استعاره از نهاد آدمی است. </a:t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rgbClr val="FF0000"/>
                </a:solidFill>
                <a:cs typeface="B Lotus" panose="00000400000000000000" pitchFamily="2" charset="-78"/>
              </a:rPr>
              <a:t>- تلاش کنید شعر را خودتان نیز از جنبه محتوایی و آرایه ای بررسی کرده و مفاهیم و نکات تازه ای بیابید.</a:t>
            </a:r>
            <a: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  <a:t/>
            </a:r>
            <a:br>
              <a:rPr lang="fa-IR" sz="2000" dirty="0" smtClean="0">
                <a:solidFill>
                  <a:schemeClr val="tx1"/>
                </a:solidFill>
                <a:cs typeface="B Lotus" panose="00000400000000000000" pitchFamily="2" charset="-78"/>
              </a:rPr>
            </a:br>
            <a:endParaRPr lang="en-US" sz="2000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380" y="4050832"/>
            <a:ext cx="5530787" cy="1355669"/>
          </a:xfrm>
          <a:solidFill>
            <a:srgbClr val="92D050"/>
          </a:solidFill>
        </p:spPr>
        <p:txBody>
          <a:bodyPr/>
          <a:lstStyle/>
          <a:p>
            <a:pPr rtl="1"/>
            <a:r>
              <a:rPr lang="fa-IR" b="1" dirty="0" smtClean="0">
                <a:solidFill>
                  <a:schemeClr val="tx1"/>
                </a:solidFill>
              </a:rPr>
              <a:t>وزن شعر:</a:t>
            </a:r>
          </a:p>
          <a:p>
            <a:pPr rtl="1"/>
            <a:r>
              <a:rPr lang="fa-IR" dirty="0" smtClean="0">
                <a:solidFill>
                  <a:schemeClr val="accent3">
                    <a:lumMod val="75000"/>
                  </a:schemeClr>
                </a:solidFill>
              </a:rPr>
              <a:t>قصیده بر وزن فعولن فعولن فعولن فعولن سروده شده است. ( بحر متقارب مثمن سالم)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20" y="0"/>
            <a:ext cx="4725879" cy="6858000"/>
          </a:xfrm>
          <a:prstGeom prst="rect">
            <a:avLst/>
          </a:prstGeom>
        </p:spPr>
      </p:pic>
      <p:pic>
        <p:nvPicPr>
          <p:cNvPr id="4" name="صدا۰۰۳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6150" y="19061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03" y="195309"/>
            <a:ext cx="5297338" cy="270768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just" rtl="1">
              <a:lnSpc>
                <a:spcPct val="200000"/>
              </a:lnSpc>
            </a:pPr>
            <a:r>
              <a:rPr lang="fa-IR" sz="1600" dirty="0" smtClean="0">
                <a:cs typeface="B Lotus" panose="00000400000000000000" pitchFamily="2" charset="-78"/>
              </a:rPr>
              <a:t/>
            </a:r>
            <a:br>
              <a:rPr lang="fa-IR" sz="1600" dirty="0" smtClean="0">
                <a:cs typeface="B Lotus" panose="00000400000000000000" pitchFamily="2" charset="-78"/>
              </a:rPr>
            </a:br>
            <a:r>
              <a:rPr lang="fa-IR" sz="1600" dirty="0">
                <a:cs typeface="B Lotus" panose="00000400000000000000" pitchFamily="2" charset="-78"/>
              </a:rPr>
              <a:t/>
            </a:r>
            <a:br>
              <a:rPr lang="fa-IR" sz="1600" dirty="0">
                <a:cs typeface="B Lotus" panose="00000400000000000000" pitchFamily="2" charset="-78"/>
              </a:rPr>
            </a:br>
            <a:r>
              <a:rPr lang="fa-IR" sz="1600" dirty="0" smtClean="0">
                <a:cs typeface="B Lotus" panose="00000400000000000000" pitchFamily="2" charset="-78"/>
              </a:rPr>
              <a:t/>
            </a:r>
            <a:br>
              <a:rPr lang="fa-IR" sz="1600" dirty="0" smtClean="0">
                <a:cs typeface="B Lotus" panose="00000400000000000000" pitchFamily="2" charset="-78"/>
              </a:rPr>
            </a:br>
            <a:r>
              <a:rPr lang="fa-IR" sz="1600" dirty="0" smtClean="0">
                <a:cs typeface="B Lotus" panose="00000400000000000000" pitchFamily="2" charset="-78"/>
              </a:rPr>
              <a:t/>
            </a:r>
            <a:br>
              <a:rPr lang="fa-IR" sz="1600" dirty="0" smtClean="0">
                <a:cs typeface="B Lotus" panose="00000400000000000000" pitchFamily="2" charset="-78"/>
              </a:rPr>
            </a:br>
            <a:r>
              <a:rPr lang="fa-IR" sz="1600" dirty="0">
                <a:cs typeface="B Lotus" panose="00000400000000000000" pitchFamily="2" charset="-78"/>
              </a:rPr>
              <a:t/>
            </a:r>
            <a:br>
              <a:rPr lang="fa-IR" sz="1600" dirty="0">
                <a:cs typeface="B Lotus" panose="00000400000000000000" pitchFamily="2" charset="-78"/>
              </a:rPr>
            </a:br>
            <a:r>
              <a:rPr lang="fa-IR" sz="1600" dirty="0" smtClean="0">
                <a:cs typeface="B Lotus" panose="00000400000000000000" pitchFamily="2" charset="-78"/>
              </a:rPr>
              <a:t/>
            </a:r>
            <a:br>
              <a:rPr lang="fa-IR" sz="1600" dirty="0" smtClean="0">
                <a:cs typeface="B Lotus" panose="00000400000000000000" pitchFamily="2" charset="-78"/>
              </a:rPr>
            </a:br>
            <a:r>
              <a:rPr lang="fa-IR" sz="1600" dirty="0">
                <a:cs typeface="B Lotus" panose="00000400000000000000" pitchFamily="2" charset="-78"/>
              </a:rPr>
              <a:t/>
            </a:r>
            <a:br>
              <a:rPr lang="fa-IR" sz="1600" dirty="0">
                <a:cs typeface="B Lotus" panose="00000400000000000000" pitchFamily="2" charset="-78"/>
              </a:rPr>
            </a:br>
            <a:r>
              <a:rPr lang="fa-IR" sz="1600" dirty="0" smtClean="0">
                <a:cs typeface="B Lotus" panose="00000400000000000000" pitchFamily="2" charset="-78"/>
              </a:rPr>
              <a:t/>
            </a:r>
            <a:br>
              <a:rPr lang="fa-IR" sz="1600" dirty="0" smtClean="0">
                <a:cs typeface="B Lotus" panose="00000400000000000000" pitchFamily="2" charset="-78"/>
              </a:rPr>
            </a:br>
            <a:r>
              <a:rPr lang="fa-IR" sz="1600" dirty="0" smtClean="0">
                <a:solidFill>
                  <a:schemeClr val="accent2">
                    <a:lumMod val="50000"/>
                  </a:schemeClr>
                </a:solidFill>
                <a:cs typeface="B Lotus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accent2">
                    <a:lumMod val="50000"/>
                  </a:schemeClr>
                </a:solidFill>
                <a:cs typeface="B Lotus" panose="00000400000000000000" pitchFamily="2" charset="-78"/>
              </a:rPr>
              <a:t>در این قصیده شاعر پس از تغزلی در ابتدای قصیده، از شعر و شاعری سخن می گوید و صرف شعر گفتن بدون هدف را از نظر رتبه و موقعیت کم ارزش تر از حتی آوازخوانان و خنیاگران درباری می داند و در انتها از شاعران می خواهد با بودن افرادی چون عمار و ابوذر از مدح زیبارویان و یا پادشاهانی چون محمود خودداری کنند</a:t>
            </a:r>
            <a:r>
              <a:rPr lang="fa-IR" b="1" dirty="0" smtClean="0">
                <a:solidFill>
                  <a:srgbClr val="FFFF00"/>
                </a:solidFill>
                <a:cs typeface="B Lotus" panose="00000400000000000000" pitchFamily="2" charset="-78"/>
              </a:rPr>
              <a:t>.</a:t>
            </a:r>
            <a:endParaRPr lang="en-US" sz="1600" dirty="0">
              <a:solidFill>
                <a:srgbClr val="FFFF0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55" y="88777"/>
            <a:ext cx="4216894" cy="6631620"/>
          </a:xfrm>
        </p:spPr>
      </p:pic>
      <p:sp>
        <p:nvSpPr>
          <p:cNvPr id="5" name="TextBox 4"/>
          <p:cNvSpPr txBox="1"/>
          <p:nvPr/>
        </p:nvSpPr>
        <p:spPr>
          <a:xfrm>
            <a:off x="1029810" y="4765978"/>
            <a:ext cx="5150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0000"/>
                </a:solidFill>
              </a:rPr>
              <a:t>یکی از معروف ترین ابیات زبان فارسی که زبانزد اهل ادب است بیت 32 این قصیده است که شاعر در آن زبان فارسی را به دُرّ گرانبها تشبیه می کند </a:t>
            </a:r>
            <a:r>
              <a:rPr lang="fa-IR" dirty="0">
                <a:solidFill>
                  <a:srgbClr val="FF0000"/>
                </a:solidFill>
              </a:rPr>
              <a:t> </a:t>
            </a:r>
            <a:r>
              <a:rPr lang="fa-IR" dirty="0" smtClean="0">
                <a:solidFill>
                  <a:srgbClr val="FF0000"/>
                </a:solidFill>
              </a:rPr>
              <a:t>و ناصر خسرو تاکید می کند که این زبان ارزشمند را به پای حاکمان خوک صفت زمانه نمی ریزد و در خدمت مدح آنها قرار نمی دهد.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85" y="1553592"/>
            <a:ext cx="6276513" cy="427903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r" rtl="1"/>
            <a: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FF0000"/>
                </a:solidFill>
                <a:cs typeface="B Lotus" panose="00000400000000000000" pitchFamily="2" charset="-78"/>
              </a:rPr>
              <a:t>توجه: ابتدا به توضیحات کتاب مراجعه کنید سپس به این توضیحات رجوع کنید.</a:t>
            </a:r>
            <a: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600" b="1" dirty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b="1" dirty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1- روزگار را در مورد سرنوشتت سرزنش مکن و دست از تکبر بردار.</a:t>
            </a:r>
            <a:b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4- در این دنیا حق دیگران را به آنها بده و این کار را به روز قیامت حواله مکن.</a:t>
            </a:r>
            <a:b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5- وقتی اعمال تو باعث سرنوشت بدت می شود در آنصورت انتظار سرنوشت خوب از روزگار نداشته باش.</a:t>
            </a:r>
            <a:b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6- از نظر زیبایی ظاهری مثل پریان نخواهی شد پس سعی کن رفتارت چون آنها زیبا باشد.</a:t>
            </a:r>
            <a:b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9- تو با اینهمه عقل و درایت چرا از انسانهای خوش معاشرت، آداب معاشرت نمی آموزی؟</a:t>
            </a:r>
            <a:b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10- به طبیعت نگاه کن که چگونه گلهای نرگس تازه رُسته همه جا را مثل تاج اسکندری همچون سیم و نقره کرده است. ( بخش سفید نرگس به سیم و نقره وبخش زرد آن به زر تشبیه شده است.</a:t>
            </a:r>
            <a:b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11- و درخت ترنج با برگهای سبز و میوه زردش شبیه سراپرده شاهان شده است.</a:t>
            </a:r>
            <a:b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12- درخت سپیدار هیچ میوه ای ندارد چرا که او فقر را انتخاب کرده است.</a:t>
            </a:r>
            <a:b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>13- سرپیچی ات از دانش اموختن، باعث خواهد شد که به مرتبه سروری نرسی.  </a:t>
            </a:r>
            <a:r>
              <a:rPr lang="fa-IR" sz="16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600" b="1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b="1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endParaRPr lang="en-US" sz="1600" dirty="0">
              <a:solidFill>
                <a:srgbClr val="00206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51" y="124288"/>
            <a:ext cx="4536490" cy="6587230"/>
          </a:xfrm>
        </p:spPr>
      </p:pic>
    </p:spTree>
    <p:extLst>
      <p:ext uri="{BB962C8B-B14F-4D97-AF65-F5344CB8AC3E}">
        <p14:creationId xmlns:p14="http://schemas.microsoft.com/office/powerpoint/2010/main" val="414597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8273"/>
            <a:ext cx="7019606" cy="168675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14- درخت وجود تو اگر میوه دانش آورد حتی آسمان را به زیر سلطه خود در می آوری.</a:t>
            </a:r>
            <a:b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17- شاعری به خودی خود ارزش ندارد بلکه ابزارهایی هستند برای اندوختن نعمت های این جهانی. </a:t>
            </a: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60" y="248576"/>
            <a:ext cx="3994952" cy="624987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71" y="2302460"/>
            <a:ext cx="6050132" cy="41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1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12558"/>
            <a:ext cx="6717765" cy="231707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r" rtl="1"/>
            <a: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>26- اگر تو حرفه شاعری را انتخاب کرده ای شخص دیگری نیز، حرفه آوازخوانی را برگزیده است.</a:t>
            </a:r>
            <a:b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>30- تو به خاطر طمع دروغ هایی را به شعر تبدیل می کنی( مدح شاهان) و البته دروغ، سرمایه کافران است.</a:t>
            </a:r>
            <a:b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>34- انسان دانا به کسی تعظیم می کند که خداوند او را برای رهبری مردم انتخاب کرده است.</a:t>
            </a:r>
            <a:b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>35- آن کسی که عدالتش همه آثار ظلم و ستم را از بین می برد.</a:t>
            </a:r>
            <a:b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/>
            </a:r>
            <a:b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/>
            </a:r>
            <a:b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sz="20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> </a:t>
            </a:r>
            <a: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  <a:t/>
            </a:r>
            <a:br>
              <a:rPr lang="fa-IR" sz="1600" dirty="0" smtClean="0">
                <a:solidFill>
                  <a:srgbClr val="002060"/>
                </a:solidFill>
                <a:cs typeface="B Lotus" panose="00000400000000000000" pitchFamily="2" charset="-78"/>
              </a:rPr>
            </a:br>
            <a:r>
              <a:rPr lang="fa-IR" sz="1600" dirty="0" smtClean="0">
                <a:cs typeface="B Lotus" panose="00000400000000000000" pitchFamily="2" charset="-78"/>
              </a:rPr>
              <a:t/>
            </a:r>
            <a:br>
              <a:rPr lang="fa-IR" sz="1600" dirty="0" smtClean="0">
                <a:cs typeface="B Lotus" panose="00000400000000000000" pitchFamily="2" charset="-78"/>
              </a:rPr>
            </a:br>
            <a:r>
              <a:rPr lang="fa-IR" sz="1600" dirty="0" smtClean="0">
                <a:cs typeface="B Lotus" panose="00000400000000000000" pitchFamily="2" charset="-78"/>
              </a:rPr>
              <a:t/>
            </a:r>
            <a:br>
              <a:rPr lang="fa-IR" sz="1600" dirty="0" smtClean="0">
                <a:cs typeface="B Lotus" panose="00000400000000000000" pitchFamily="2" charset="-78"/>
              </a:rPr>
            </a:br>
            <a:endParaRPr lang="en-US" sz="1600" dirty="0">
              <a:cs typeface="B Lotus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4589754"/>
            <a:ext cx="6399758" cy="1038689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fa-IR" sz="2600" dirty="0" smtClean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>31- </a:t>
            </a:r>
            <a:r>
              <a:rPr lang="fa-IR" sz="2600" dirty="0">
                <a:solidFill>
                  <a:schemeClr val="accent4">
                    <a:lumMod val="50000"/>
                  </a:schemeClr>
                </a:solidFill>
                <a:cs typeface="B Lotus" panose="00000400000000000000" pitchFamily="2" charset="-78"/>
              </a:rPr>
              <a:t>تعقید لفظی که در توضیح شماره 31 از آن سخن رفته است نوعی عیب فصاحت در علم معانی است.</a:t>
            </a:r>
            <a:endParaRPr lang="en-US" sz="2600" dirty="0">
              <a:cs typeface="B Lotus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29" y="204186"/>
            <a:ext cx="3977196" cy="6010183"/>
          </a:xfrm>
        </p:spPr>
      </p:pic>
    </p:spTree>
    <p:extLst>
      <p:ext uri="{BB962C8B-B14F-4D97-AF65-F5344CB8AC3E}">
        <p14:creationId xmlns:p14="http://schemas.microsoft.com/office/powerpoint/2010/main" val="416991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8727" y="5406502"/>
            <a:ext cx="4853455" cy="1038686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r" rtl="1"/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قصیده در یکی از وزنهای نامانوس عروضی یعنی مفعولُ فاعلاتُ مفاعیلن سروده شده است.( بحر مضارع مسدس اخرب مکفوف سالم عروض و ضرب)</a:t>
            </a:r>
            <a:endParaRPr lang="en-US" dirty="0">
              <a:solidFill>
                <a:srgbClr val="00206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09996"/>
            <a:ext cx="4110361" cy="6335192"/>
          </a:xfrm>
        </p:spPr>
      </p:pic>
      <p:sp>
        <p:nvSpPr>
          <p:cNvPr id="3" name="TextBox 2"/>
          <p:cNvSpPr txBox="1"/>
          <p:nvPr/>
        </p:nvSpPr>
        <p:spPr>
          <a:xfrm>
            <a:off x="5220070" y="1642369"/>
            <a:ext cx="4543667" cy="22159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 rtl="1">
              <a:buFontTx/>
              <a:buChar char="-"/>
            </a:pPr>
            <a:r>
              <a:rPr lang="fa-IR" sz="2000" dirty="0" smtClean="0">
                <a:solidFill>
                  <a:srgbClr val="FF0000"/>
                </a:solidFill>
                <a:cs typeface="B Lotus" panose="00000400000000000000" pitchFamily="2" charset="-78"/>
              </a:rPr>
              <a:t>ابتدا به خوانش قصیده توجه کنید.</a:t>
            </a:r>
          </a:p>
          <a:p>
            <a:pPr marL="285750" indent="-285750" algn="just" rtl="1">
              <a:buFontTx/>
              <a:buChar char="-"/>
            </a:pPr>
            <a:r>
              <a:rPr lang="fa-IR" sz="2000" dirty="0" smtClean="0">
                <a:solidFill>
                  <a:srgbClr val="FF0000"/>
                </a:solidFill>
                <a:cs typeface="B Lotus" panose="00000400000000000000" pitchFamily="2" charset="-78"/>
              </a:rPr>
              <a:t>شعر در گلایه از زمانه ای است که انسانهای شرور در آزادی کامل به شرارت مشغواند اما صاحبان خرد آواره و سرگردان هستند.</a:t>
            </a:r>
          </a:p>
          <a:p>
            <a:pPr algn="just" rtl="1"/>
            <a:r>
              <a:rPr lang="fa-IR" sz="2000" dirty="0" smtClean="0">
                <a:solidFill>
                  <a:srgbClr val="FF0000"/>
                </a:solidFill>
                <a:cs typeface="B Lotus" panose="00000400000000000000" pitchFamily="2" charset="-78"/>
              </a:rPr>
              <a:t>- ناصرخسرو در بیت 15 علت دشمنی حاکمان با خودش را در دوستی اهل بیت می داند.</a:t>
            </a:r>
          </a:p>
          <a:p>
            <a:endParaRPr lang="fa-IR" dirty="0"/>
          </a:p>
        </p:txBody>
      </p:sp>
      <p:pic>
        <p:nvPicPr>
          <p:cNvPr id="5" name="صدا۰۰۳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5474" y="20659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0676" y="310719"/>
            <a:ext cx="5433134" cy="108307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r" rtl="1"/>
            <a:r>
              <a:rPr lang="fa-IR" sz="1800" b="1" dirty="0" smtClean="0">
                <a:solidFill>
                  <a:schemeClr val="accent3">
                    <a:lumMod val="50000"/>
                  </a:schemeClr>
                </a:solidFill>
                <a:cs typeface="B Lotus" panose="00000400000000000000" pitchFamily="2" charset="-78"/>
              </a:rPr>
              <a:t>- در بیت 17، فعل «شد» فعل تام به معنی «گذشت» و یا «رفت» است.</a:t>
            </a:r>
            <a:br>
              <a:rPr lang="fa-IR" sz="1800" b="1" dirty="0" smtClean="0">
                <a:solidFill>
                  <a:schemeClr val="accent3">
                    <a:lumMod val="50000"/>
                  </a:schemeClr>
                </a:solidFill>
                <a:cs typeface="B Lotus" panose="00000400000000000000" pitchFamily="2" charset="-78"/>
              </a:rPr>
            </a:br>
            <a:r>
              <a:rPr lang="fa-IR" sz="1800" b="1" dirty="0" smtClean="0">
                <a:solidFill>
                  <a:schemeClr val="accent3">
                    <a:lumMod val="50000"/>
                  </a:schemeClr>
                </a:solidFill>
                <a:cs typeface="B Lotus" panose="00000400000000000000" pitchFamily="2" charset="-78"/>
              </a:rPr>
              <a:t>- مر در بیت 18 پیشوندی است که اغلب مفهومی تاکیدی دارد و در کنار کلمه هایی که نقش متممی یا مفعولی دارند می آمده است.</a:t>
            </a:r>
            <a:endParaRPr lang="en-US" sz="1800" b="1" dirty="0">
              <a:solidFill>
                <a:schemeClr val="accent3">
                  <a:lumMod val="50000"/>
                </a:schemeClr>
              </a:solidFill>
              <a:cs typeface="B Lotus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9" y="674148"/>
            <a:ext cx="3746535" cy="55276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0676" y="2777069"/>
            <a:ext cx="5433134" cy="605323"/>
          </a:xfrm>
          <a:solidFill>
            <a:srgbClr val="FFFF00"/>
          </a:solidFill>
        </p:spPr>
        <p:txBody>
          <a:bodyPr/>
          <a:lstStyle/>
          <a:p>
            <a:pPr algn="r" rtl="1"/>
            <a:r>
              <a:rPr lang="fa-IR" dirty="0" smtClean="0">
                <a:solidFill>
                  <a:schemeClr val="accent6">
                    <a:lumMod val="50000"/>
                  </a:schemeClr>
                </a:solidFill>
              </a:rPr>
              <a:t>2- انسان نادان همچون سنگ خارا است و از سنگ خارا جز رنج برای انسان فایده ای متصور نیست.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4660" y="1498604"/>
            <a:ext cx="6072326" cy="345513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00B050"/>
                </a:solidFill>
              </a:rPr>
              <a:t>3</a:t>
            </a:r>
            <a: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- رنجی که من از این مردم (که چون رمه ای بی سرپرست هستند) دیده ام هیچکس ندیده است.</a:t>
            </a:r>
            <a:b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6- همچنانکه پارچه ابریشمی وصله ناجوری برای یک پلاس بی ارزش است حضور منهم در کنار این مردم بی ارزش، چون وصله ناجور است.</a:t>
            </a:r>
            <a:b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9- این قاضی دزدی است که املاک مردم را از آنها می گیرد.</a:t>
            </a:r>
            <a:b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11- تمام اشرار و اراذل در بلخ از مجازات، ایمن هستند.( به خاطر بی‌لیاقتی این قاضی)</a:t>
            </a:r>
            <a:b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13- وقتی من امکان جنگیدن ندارم فرار برای من تنها راه چاره است.</a:t>
            </a:r>
            <a:b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rgbClr val="00B050"/>
                </a:solidFill>
                <a:cs typeface="B Lotus" panose="00000400000000000000" pitchFamily="2" charset="-78"/>
              </a:rPr>
              <a:t>16- روزگار تاکنون چنین انسانهایی ظالم و شرور را نزاده است.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9" y="540983"/>
            <a:ext cx="3907759" cy="5527675"/>
          </a:xfrm>
        </p:spPr>
      </p:pic>
    </p:spTree>
    <p:extLst>
      <p:ext uri="{BB962C8B-B14F-4D97-AF65-F5344CB8AC3E}">
        <p14:creationId xmlns:p14="http://schemas.microsoft.com/office/powerpoint/2010/main" val="33018076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486</TotalTime>
  <Words>456</Words>
  <Application>Microsoft Office PowerPoint</Application>
  <PresentationFormat>Widescreen</PresentationFormat>
  <Paragraphs>30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2  Nazanin</vt:lpstr>
      <vt:lpstr>Arial</vt:lpstr>
      <vt:lpstr>B Lotus</vt:lpstr>
      <vt:lpstr>Tahoma</vt:lpstr>
      <vt:lpstr>Trebuchet MS</vt:lpstr>
      <vt:lpstr>Wingdings 3</vt:lpstr>
      <vt:lpstr>Facet</vt:lpstr>
      <vt:lpstr>              بسم‌الله الرحمن الرحیم                     نظم 2 – شماره 4</vt:lpstr>
      <vt:lpstr>- لطفا به فایل صوتی گوش دهید - در بیت های 7 تا 12 آرایه تشبیه به وفور دیده می شود. - در بیت دوازده آرایه تشخیص ( سپیدار شخصیتی انسانی دارد) - در بیت پانزده، شاعر وجود انسان را به درخت تشبیه کرده و درخت استعاره از نهاد آدمی است.  - تلاش کنید شعر را خودتان نیز از جنبه محتوایی و آرایه ای بررسی کرده و مفاهیم و نکات تازه ای بیابید. </vt:lpstr>
      <vt:lpstr>         در این قصیده شاعر پس از تغزلی در ابتدای قصیده، از شعر و شاعری سخن می گوید و صرف شعر گفتن بدون هدف را از نظر رتبه و موقعیت کم ارزش تر از حتی آوازخوانان و خنیاگران درباری می داند و در انتها از شاعران می خواهد با بودن افرادی چون عمار و ابوذر از مدح زیبارویان و یا پادشاهانی چون محمود خودداری کنند.</vt:lpstr>
      <vt:lpstr> توجه: ابتدا به توضیحات کتاب مراجعه کنید سپس به این توضیحات رجوع کنید.  1- روزگار را در مورد سرنوشتت سرزنش مکن و دست از تکبر بردار. 4- در این دنیا حق دیگران را به آنها بده و این کار را به روز قیامت حواله مکن. 5- وقتی اعمال تو باعث سرنوشت بدت می شود در آنصورت انتظار سرنوشت خوب از روزگار نداشته باش. 6- از نظر زیبایی ظاهری مثل پریان نخواهی شد پس سعی کن رفتارت چون آنها زیبا باشد. 9- تو با اینهمه عقل و درایت چرا از انسانهای خوش معاشرت، آداب معاشرت نمی آموزی؟ 10- به طبیعت نگاه کن که چگونه گلهای نرگس تازه رُسته همه جا را مثل تاج اسکندری همچون سیم و نقره کرده است. ( بخش سفید نرگس به سیم و نقره وبخش زرد آن به زر تشبیه شده است. 11- و درخت ترنج با برگهای سبز و میوه زردش شبیه سراپرده شاهان شده است. 12- درخت سپیدار هیچ میوه ای ندارد چرا که او فقر را انتخاب کرده است. 13- سرپیچی ات از دانش اموختن، باعث خواهد شد که به مرتبه سروری نرسی.    </vt:lpstr>
      <vt:lpstr>14- درخت وجود تو اگر میوه دانش آورد حتی آسمان را به زیر سلطه خود در می آوری. 17- شاعری به خودی خود ارزش ندارد بلکه ابزارهایی هستند برای اندوختن نعمت های این جهانی. </vt:lpstr>
      <vt:lpstr>26- اگر تو حرفه شاعری را انتخاب کرده ای شخص دیگری نیز، حرفه آوازخوانی را برگزیده است. 30- تو به خاطر طمع دروغ هایی را به شعر تبدیل می کنی( مدح شاهان) و البته دروغ، سرمایه کافران است. 34- انسان دانا به کسی تعظیم می کند که خداوند او را برای رهبری مردم انتخاب کرده است. 35- آن کسی که عدالتش همه آثار ظلم و ستم را از بین می برد.        </vt:lpstr>
      <vt:lpstr>قصیده در یکی از وزنهای نامانوس عروضی یعنی مفعولُ فاعلاتُ مفاعیلن سروده شده است.( بحر مضارع مسدس اخرب مکفوف سالم عروض و ضرب)</vt:lpstr>
      <vt:lpstr>- در بیت 17، فعل «شد» فعل تام به معنی «گذشت» و یا «رفت» است. - مر در بیت 18 پیشوندی است که اغلب مفهومی تاکیدی دارد و در کنار کلمه هایی که نقش متممی یا مفعولی دارند می آمده است.</vt:lpstr>
      <vt:lpstr>3- رنجی که من از این مردم (که چون رمه ای بی سرپرست هستند) دیده ام هیچکس ندیده است. 6- همچنانکه پارچه ابریشمی وصله ناجوری برای یک پلاس بی ارزش است حضور منهم در کنار این مردم بی ارزش، چون وصله ناجور است. 9- این قاضی دزدی است که املاک مردم را از آنها می گیرد. 11- تمام اشرار و اراذل در بلخ از مجازات، ایمن هستند.( به خاطر بی‌لیاقتی این قاضی) 13- وقتی من امکان جنگیدن ندارم فرار برای من تنها راه چاره است. 16- روزگار تاکنون چنین انسانهایی ظالم و شرور را نزاده است. </vt:lpstr>
      <vt:lpstr>23-24- این دنیا یک روز چون پیرزنی سیاهپوست چهره زشتش را به تو نشان می‌دهد و یک روز چون دخترکی زیبارو، خودش را به تو نیکو جلوه می دهد. 25- دنیا چون دریایی است که مردم در آن سرگردانند. 26- سپاه نادانی به دین، اعلام جنگ کرده است. 27- چرا از این اعلام جنگ جهالت نمی هراسی و از عقل، گرد خودت حصاری برای محافظت نمی کشی؟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</dc:title>
  <dc:creator>zarin2009</dc:creator>
  <cp:lastModifiedBy>zarin2009</cp:lastModifiedBy>
  <cp:revision>53</cp:revision>
  <dcterms:created xsi:type="dcterms:W3CDTF">2020-04-08T07:23:22Z</dcterms:created>
  <dcterms:modified xsi:type="dcterms:W3CDTF">2020-04-21T06:47:51Z</dcterms:modified>
</cp:coreProperties>
</file>