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94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006D865D-0486-42CC-83A8-D2BF646FF137}"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168158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230677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809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241372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053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221243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64593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373241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204955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D865D-0486-42CC-83A8-D2BF646FF137}"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15153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6D865D-0486-42CC-83A8-D2BF646FF137}"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48339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6D865D-0486-42CC-83A8-D2BF646FF137}"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419801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6D865D-0486-42CC-83A8-D2BF646FF137}"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157055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D865D-0486-42CC-83A8-D2BF646FF137}"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228373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D865D-0486-42CC-83A8-D2BF646FF137}"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15130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D865D-0486-42CC-83A8-D2BF646FF137}"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6356F-50FA-4FC8-8E59-DD5706D8BABA}" type="slidenum">
              <a:rPr lang="en-US" smtClean="0"/>
              <a:t>‹#›</a:t>
            </a:fld>
            <a:endParaRPr lang="en-US"/>
          </a:p>
        </p:txBody>
      </p:sp>
    </p:spTree>
    <p:extLst>
      <p:ext uri="{BB962C8B-B14F-4D97-AF65-F5344CB8AC3E}">
        <p14:creationId xmlns:p14="http://schemas.microsoft.com/office/powerpoint/2010/main" val="400893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06D865D-0486-42CC-83A8-D2BF646FF137}" type="datetimeFigureOut">
              <a:rPr lang="en-US" smtClean="0"/>
              <a:t>4/21/2020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C06356F-50FA-4FC8-8E59-DD5706D8BABA}" type="slidenum">
              <a:rPr lang="en-US" smtClean="0"/>
              <a:t>‹#›</a:t>
            </a:fld>
            <a:endParaRPr lang="en-US"/>
          </a:p>
        </p:txBody>
      </p:sp>
    </p:spTree>
    <p:extLst>
      <p:ext uri="{BB962C8B-B14F-4D97-AF65-F5344CB8AC3E}">
        <p14:creationId xmlns:p14="http://schemas.microsoft.com/office/powerpoint/2010/main" val="1558826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8316" y="1006392"/>
            <a:ext cx="10145532" cy="4031873"/>
          </a:xfrm>
          <a:prstGeom prst="rect">
            <a:avLst/>
          </a:prstGeom>
          <a:noFill/>
        </p:spPr>
        <p:txBody>
          <a:bodyPr wrap="square" rtlCol="0">
            <a:spAutoFit/>
          </a:bodyPr>
          <a:lstStyle/>
          <a:p>
            <a:pPr algn="just" rtl="1"/>
            <a:r>
              <a:rPr lang="fa-IR" sz="3200" dirty="0" smtClean="0">
                <a:solidFill>
                  <a:schemeClr val="bg1"/>
                </a:solidFill>
              </a:rPr>
              <a:t>3_جامعه شناسان وانسان شناسان وروان شناسان اجتماعی که بر نظریه اجتماعی تاکید میکنند معتقدند که انسان </a:t>
            </a:r>
            <a:r>
              <a:rPr lang="fa-IR" sz="3200" dirty="0" smtClean="0">
                <a:solidFill>
                  <a:srgbClr val="FF0000"/>
                </a:solidFill>
              </a:rPr>
              <a:t>استعداد نامحدودی </a:t>
            </a:r>
            <a:r>
              <a:rPr lang="fa-IR" sz="3200" dirty="0" smtClean="0">
                <a:solidFill>
                  <a:schemeClr val="bg1"/>
                </a:solidFill>
              </a:rPr>
              <a:t>در یادگیری دارد که این استعداد با  انتظارات اجتماعی والگو های رفتاری محیط محدود می شود در این دیدگاه یادگیری </a:t>
            </a:r>
            <a:r>
              <a:rPr lang="fa-IR" sz="3200" dirty="0" smtClean="0">
                <a:solidFill>
                  <a:srgbClr val="FF0000"/>
                </a:solidFill>
              </a:rPr>
              <a:t>فرایندی اجتماعی </a:t>
            </a:r>
            <a:r>
              <a:rPr lang="fa-IR" sz="3200" dirty="0" smtClean="0">
                <a:solidFill>
                  <a:schemeClr val="bg1"/>
                </a:solidFill>
              </a:rPr>
              <a:t>است که از طریق جامعه پذیر شدن انجام میگیرد جامعه پذیری به وسیله عوامل اجتماعی گوناگون مانند خانواده .مدرسه و...انجام می </a:t>
            </a:r>
            <a:r>
              <a:rPr lang="fa-IR" sz="3200" dirty="0" smtClean="0">
                <a:solidFill>
                  <a:schemeClr val="bg1"/>
                </a:solidFill>
              </a:rPr>
              <a:t>پذیرد </a:t>
            </a:r>
            <a:endParaRPr lang="fa-IR" sz="3200" dirty="0" smtClean="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44128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2815" y="327422"/>
            <a:ext cx="8396850" cy="584775"/>
          </a:xfrm>
          <a:prstGeom prst="rect">
            <a:avLst/>
          </a:prstGeom>
          <a:noFill/>
        </p:spPr>
        <p:txBody>
          <a:bodyPr wrap="none" rtlCol="0">
            <a:spAutoFit/>
          </a:bodyPr>
          <a:lstStyle/>
          <a:p>
            <a:r>
              <a:rPr lang="fa-IR" sz="3200" dirty="0" smtClean="0">
                <a:solidFill>
                  <a:schemeClr val="bg1"/>
                </a:solidFill>
              </a:rPr>
              <a:t>کاربرد نظریه های یاد گیری در برنامه ریزی درس:</a:t>
            </a:r>
            <a:endParaRPr lang="en-US" sz="3200" dirty="0">
              <a:solidFill>
                <a:schemeClr val="bg1"/>
              </a:solidFill>
            </a:endParaRPr>
          </a:p>
        </p:txBody>
      </p:sp>
      <p:sp>
        <p:nvSpPr>
          <p:cNvPr id="6" name="TextBox 5"/>
          <p:cNvSpPr txBox="1"/>
          <p:nvPr/>
        </p:nvSpPr>
        <p:spPr>
          <a:xfrm>
            <a:off x="914400" y="973179"/>
            <a:ext cx="10343627" cy="1815882"/>
          </a:xfrm>
          <a:prstGeom prst="rect">
            <a:avLst/>
          </a:prstGeom>
          <a:noFill/>
        </p:spPr>
        <p:txBody>
          <a:bodyPr wrap="square" rtlCol="0">
            <a:spAutoFit/>
          </a:bodyPr>
          <a:lstStyle/>
          <a:p>
            <a:pPr algn="just" rtl="1"/>
            <a:r>
              <a:rPr lang="fa-IR" sz="2800" dirty="0" smtClean="0">
                <a:solidFill>
                  <a:schemeClr val="bg1"/>
                </a:solidFill>
              </a:rPr>
              <a:t>برنامه ریزان درسی باید به طریق مختلف فراگیران را به یاد گیری تشویق کنند از آن جا که هر نظریه یادگیری خاصی را توصیف می کند وفراگیران با هم تفاوت دارند نظریه های یادگیری گوناگون از روش های برنامه ریزی درسی مختلف حمایت می کند </a:t>
            </a:r>
            <a:endParaRPr lang="en-US" sz="2800" dirty="0">
              <a:solidFill>
                <a:schemeClr val="bg1"/>
              </a:solidFill>
            </a:endParaRPr>
          </a:p>
        </p:txBody>
      </p:sp>
      <p:sp>
        <p:nvSpPr>
          <p:cNvPr id="7" name="Rectangle 6"/>
          <p:cNvSpPr/>
          <p:nvPr/>
        </p:nvSpPr>
        <p:spPr>
          <a:xfrm>
            <a:off x="914400" y="4199105"/>
            <a:ext cx="10343627" cy="2062103"/>
          </a:xfrm>
          <a:prstGeom prst="rect">
            <a:avLst/>
          </a:prstGeom>
        </p:spPr>
        <p:txBody>
          <a:bodyPr wrap="square">
            <a:spAutoFit/>
          </a:bodyPr>
          <a:lstStyle/>
          <a:p>
            <a:pPr algn="just" rtl="1"/>
            <a:r>
              <a:rPr lang="fa-IR" sz="3200" dirty="0" smtClean="0">
                <a:solidFill>
                  <a:schemeClr val="bg1"/>
                </a:solidFill>
                <a:latin typeface="ArialMT"/>
              </a:rPr>
              <a:t>يادگيري ھاي فعال و منفعل </a:t>
            </a:r>
            <a:r>
              <a:rPr lang="fa-IR" sz="3200" dirty="0">
                <a:solidFill>
                  <a:schemeClr val="bg1"/>
                </a:solidFill>
                <a:latin typeface="ArialMT"/>
              </a:rPr>
              <a:t>،</a:t>
            </a:r>
            <a:r>
              <a:rPr lang="fa-IR" sz="3200" dirty="0" smtClean="0">
                <a:solidFill>
                  <a:schemeClr val="bg1"/>
                </a:solidFill>
                <a:latin typeface="ArialMT"/>
              </a:rPr>
              <a:t>معني دار وطوطي وار</a:t>
            </a:r>
            <a:r>
              <a:rPr lang="fa-IR" sz="3200" dirty="0">
                <a:solidFill>
                  <a:schemeClr val="bg1"/>
                </a:solidFill>
                <a:latin typeface="ArialMT"/>
              </a:rPr>
              <a:t>،</a:t>
            </a:r>
            <a:br>
              <a:rPr lang="fa-IR" sz="3200" dirty="0">
                <a:solidFill>
                  <a:schemeClr val="bg1"/>
                </a:solidFill>
                <a:latin typeface="ArialMT"/>
              </a:rPr>
            </a:br>
            <a:r>
              <a:rPr lang="fa-IR" sz="3200" dirty="0" smtClean="0">
                <a:solidFill>
                  <a:schemeClr val="bg1"/>
                </a:solidFill>
                <a:latin typeface="ArialMT"/>
              </a:rPr>
              <a:t>جزئي و كلي،فردي و اجتماعي موجود است، بعضي</a:t>
            </a:r>
            <a:r>
              <a:rPr lang="fa-IR" sz="3200" dirty="0">
                <a:solidFill>
                  <a:schemeClr val="bg1"/>
                </a:solidFill>
                <a:latin typeface="ArialMT"/>
              </a:rPr>
              <a:t/>
            </a:r>
            <a:br>
              <a:rPr lang="fa-IR" sz="3200" dirty="0">
                <a:solidFill>
                  <a:schemeClr val="bg1"/>
                </a:solidFill>
                <a:latin typeface="ArialMT"/>
              </a:rPr>
            </a:br>
            <a:r>
              <a:rPr lang="fa-IR" sz="3200" dirty="0" smtClean="0">
                <a:solidFill>
                  <a:schemeClr val="bg1"/>
                </a:solidFill>
                <a:latin typeface="ArialMT"/>
              </a:rPr>
              <a:t>ياد گري ھا نتيجه يک عامل خارجي وبعضي نتيجه يک</a:t>
            </a:r>
            <a:r>
              <a:rPr lang="fa-IR" sz="3200" dirty="0">
                <a:solidFill>
                  <a:schemeClr val="bg1"/>
                </a:solidFill>
                <a:latin typeface="ArialMT"/>
              </a:rPr>
              <a:t/>
            </a:r>
            <a:br>
              <a:rPr lang="fa-IR" sz="3200" dirty="0">
                <a:solidFill>
                  <a:schemeClr val="bg1"/>
                </a:solidFill>
                <a:latin typeface="ArialMT"/>
              </a:rPr>
            </a:br>
            <a:r>
              <a:rPr lang="fa-IR" sz="3200" dirty="0" smtClean="0">
                <a:solidFill>
                  <a:schemeClr val="bg1"/>
                </a:solidFill>
                <a:latin typeface="ArialMT"/>
              </a:rPr>
              <a:t>عامل دروني است  </a:t>
            </a:r>
            <a:endParaRPr lang="en-US" sz="3200" dirty="0">
              <a:solidFill>
                <a:schemeClr val="bg1"/>
              </a:solidFill>
            </a:endParaRPr>
          </a:p>
        </p:txBody>
      </p:sp>
      <p:sp>
        <p:nvSpPr>
          <p:cNvPr id="8" name="TextBox 7"/>
          <p:cNvSpPr txBox="1"/>
          <p:nvPr/>
        </p:nvSpPr>
        <p:spPr>
          <a:xfrm>
            <a:off x="7911240" y="3146738"/>
            <a:ext cx="3781805" cy="584775"/>
          </a:xfrm>
          <a:prstGeom prst="rect">
            <a:avLst/>
          </a:prstGeom>
          <a:noFill/>
        </p:spPr>
        <p:txBody>
          <a:bodyPr wrap="none" rtlCol="0">
            <a:spAutoFit/>
          </a:bodyPr>
          <a:lstStyle/>
          <a:p>
            <a:r>
              <a:rPr lang="fa-IR" sz="3200" dirty="0" smtClean="0">
                <a:solidFill>
                  <a:schemeClr val="bg1"/>
                </a:solidFill>
              </a:rPr>
              <a:t>انواع مختلف یادگیری:</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51231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111" y="620385"/>
            <a:ext cx="10278140" cy="1077218"/>
          </a:xfrm>
          <a:prstGeom prst="rect">
            <a:avLst/>
          </a:prstGeom>
          <a:noFill/>
        </p:spPr>
        <p:txBody>
          <a:bodyPr wrap="square" rtlCol="0">
            <a:spAutoFit/>
          </a:bodyPr>
          <a:lstStyle/>
          <a:p>
            <a:pPr algn="r"/>
            <a:r>
              <a:rPr lang="fa-IR" sz="3200" dirty="0" smtClean="0">
                <a:solidFill>
                  <a:schemeClr val="bg1"/>
                </a:solidFill>
              </a:rPr>
              <a:t>امروزه مفاهیمی از نظریه های یاد گیری در برنامه ریزی کاربرد دارند که عبارتند از:</a:t>
            </a:r>
            <a:endParaRPr lang="en-US" sz="3200" dirty="0">
              <a:solidFill>
                <a:schemeClr val="bg1"/>
              </a:solidFill>
            </a:endParaRPr>
          </a:p>
        </p:txBody>
      </p:sp>
      <p:sp>
        <p:nvSpPr>
          <p:cNvPr id="5" name="TextBox 4"/>
          <p:cNvSpPr txBox="1"/>
          <p:nvPr/>
        </p:nvSpPr>
        <p:spPr>
          <a:xfrm>
            <a:off x="3841897" y="1876654"/>
            <a:ext cx="7430239" cy="584775"/>
          </a:xfrm>
          <a:prstGeom prst="rect">
            <a:avLst/>
          </a:prstGeom>
          <a:noFill/>
        </p:spPr>
        <p:txBody>
          <a:bodyPr wrap="none" rtlCol="0">
            <a:spAutoFit/>
          </a:bodyPr>
          <a:lstStyle/>
          <a:p>
            <a:r>
              <a:rPr lang="fa-IR" sz="3200" dirty="0" smtClean="0">
                <a:solidFill>
                  <a:schemeClr val="bg1"/>
                </a:solidFill>
              </a:rPr>
              <a:t>1-همانند سازی :</a:t>
            </a:r>
            <a:r>
              <a:rPr lang="fa-IR" sz="3200" dirty="0" smtClean="0">
                <a:solidFill>
                  <a:schemeClr val="bg1"/>
                </a:solidFill>
              </a:rPr>
              <a:t>الگوی </a:t>
            </a:r>
            <a:r>
              <a:rPr lang="fa-IR" sz="3200" dirty="0" smtClean="0">
                <a:solidFill>
                  <a:schemeClr val="bg1"/>
                </a:solidFill>
              </a:rPr>
              <a:t>تربیتی مانند والدین</a:t>
            </a:r>
            <a:endParaRPr lang="en-US" sz="3200" dirty="0">
              <a:solidFill>
                <a:schemeClr val="bg1"/>
              </a:solidFill>
            </a:endParaRPr>
          </a:p>
        </p:txBody>
      </p:sp>
      <p:sp>
        <p:nvSpPr>
          <p:cNvPr id="7" name="TextBox 6"/>
          <p:cNvSpPr txBox="1"/>
          <p:nvPr/>
        </p:nvSpPr>
        <p:spPr>
          <a:xfrm>
            <a:off x="3359393" y="2808853"/>
            <a:ext cx="7786106" cy="584775"/>
          </a:xfrm>
          <a:prstGeom prst="rect">
            <a:avLst/>
          </a:prstGeom>
          <a:noFill/>
        </p:spPr>
        <p:txBody>
          <a:bodyPr wrap="none" rtlCol="0">
            <a:spAutoFit/>
          </a:bodyPr>
          <a:lstStyle/>
          <a:p>
            <a:r>
              <a:rPr lang="fa-IR" sz="3200" dirty="0" smtClean="0">
                <a:solidFill>
                  <a:schemeClr val="bg1"/>
                </a:solidFill>
              </a:rPr>
              <a:t>2-کسب:کسب دانش توسط به کارگیری ذهن</a:t>
            </a:r>
            <a:endParaRPr lang="en-US" sz="3200" dirty="0">
              <a:solidFill>
                <a:schemeClr val="bg1"/>
              </a:solidFill>
            </a:endParaRPr>
          </a:p>
        </p:txBody>
      </p:sp>
      <p:sp>
        <p:nvSpPr>
          <p:cNvPr id="8" name="TextBox 7"/>
          <p:cNvSpPr txBox="1"/>
          <p:nvPr/>
        </p:nvSpPr>
        <p:spPr>
          <a:xfrm>
            <a:off x="355366" y="3741052"/>
            <a:ext cx="10790133" cy="584775"/>
          </a:xfrm>
          <a:prstGeom prst="rect">
            <a:avLst/>
          </a:prstGeom>
          <a:noFill/>
        </p:spPr>
        <p:txBody>
          <a:bodyPr wrap="none" rtlCol="0">
            <a:spAutoFit/>
          </a:bodyPr>
          <a:lstStyle/>
          <a:p>
            <a:r>
              <a:rPr lang="fa-IR" sz="3200" dirty="0" smtClean="0">
                <a:solidFill>
                  <a:schemeClr val="bg1"/>
                </a:solidFill>
              </a:rPr>
              <a:t>3-ویژگی های فرهنگی :یادگیری مبتنی بر ویژگی های فرهنگی</a:t>
            </a:r>
            <a:endParaRPr lang="en-US" sz="3200" dirty="0">
              <a:solidFill>
                <a:schemeClr val="bg1"/>
              </a:solidFill>
            </a:endParaRPr>
          </a:p>
        </p:txBody>
      </p:sp>
      <p:sp>
        <p:nvSpPr>
          <p:cNvPr id="9" name="TextBox 8"/>
          <p:cNvSpPr txBox="1"/>
          <p:nvPr/>
        </p:nvSpPr>
        <p:spPr>
          <a:xfrm>
            <a:off x="5478563" y="4673251"/>
            <a:ext cx="5666936" cy="584775"/>
          </a:xfrm>
          <a:prstGeom prst="rect">
            <a:avLst/>
          </a:prstGeom>
          <a:noFill/>
        </p:spPr>
        <p:txBody>
          <a:bodyPr wrap="none" rtlCol="0">
            <a:spAutoFit/>
          </a:bodyPr>
          <a:lstStyle/>
          <a:p>
            <a:r>
              <a:rPr lang="fa-IR" sz="3200" dirty="0" smtClean="0">
                <a:solidFill>
                  <a:schemeClr val="bg1"/>
                </a:solidFill>
              </a:rPr>
              <a:t>4-روش های افزایش قدرت انتقال</a:t>
            </a:r>
            <a:endParaRPr lang="en-US" sz="3200" dirty="0">
              <a:solidFill>
                <a:schemeClr val="bg1"/>
              </a:solidFill>
            </a:endParaRPr>
          </a:p>
        </p:txBody>
      </p:sp>
      <p:sp>
        <p:nvSpPr>
          <p:cNvPr id="10" name="TextBox 9"/>
          <p:cNvSpPr txBox="1"/>
          <p:nvPr/>
        </p:nvSpPr>
        <p:spPr>
          <a:xfrm>
            <a:off x="6033202" y="5680252"/>
            <a:ext cx="5112297" cy="584775"/>
          </a:xfrm>
          <a:prstGeom prst="rect">
            <a:avLst/>
          </a:prstGeom>
          <a:noFill/>
        </p:spPr>
        <p:txBody>
          <a:bodyPr wrap="none" rtlCol="0">
            <a:spAutoFit/>
          </a:bodyPr>
          <a:lstStyle/>
          <a:p>
            <a:r>
              <a:rPr lang="fa-IR" sz="3200" dirty="0" smtClean="0">
                <a:solidFill>
                  <a:schemeClr val="bg1"/>
                </a:solidFill>
              </a:rPr>
              <a:t>5-اشتیاق به یادگیری و دانش</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75867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01200" y="576470"/>
            <a:ext cx="2071401" cy="523220"/>
          </a:xfrm>
          <a:prstGeom prst="rect">
            <a:avLst/>
          </a:prstGeom>
          <a:noFill/>
        </p:spPr>
        <p:txBody>
          <a:bodyPr wrap="none" rtlCol="0">
            <a:spAutoFit/>
          </a:bodyPr>
          <a:lstStyle/>
          <a:p>
            <a:r>
              <a:rPr lang="fa-IR" sz="2800" b="1" dirty="0" smtClean="0">
                <a:solidFill>
                  <a:srgbClr val="FF0000"/>
                </a:solidFill>
              </a:rPr>
              <a:t>نتیجه گیری</a:t>
            </a:r>
            <a:endParaRPr lang="en-US" sz="2800" b="1" dirty="0">
              <a:solidFill>
                <a:srgbClr val="FF0000"/>
              </a:solidFill>
            </a:endParaRPr>
          </a:p>
        </p:txBody>
      </p:sp>
      <p:sp>
        <p:nvSpPr>
          <p:cNvPr id="4" name="Rectangle 3"/>
          <p:cNvSpPr/>
          <p:nvPr/>
        </p:nvSpPr>
        <p:spPr>
          <a:xfrm>
            <a:off x="755374" y="2810985"/>
            <a:ext cx="10197547" cy="2062103"/>
          </a:xfrm>
          <a:prstGeom prst="rect">
            <a:avLst/>
          </a:prstGeom>
        </p:spPr>
        <p:txBody>
          <a:bodyPr wrap="square">
            <a:spAutoFit/>
          </a:bodyPr>
          <a:lstStyle/>
          <a:p>
            <a:pPr algn="just" rtl="1"/>
            <a:r>
              <a:rPr lang="fa-IR" sz="3200" dirty="0" smtClean="0">
                <a:solidFill>
                  <a:schemeClr val="bg1"/>
                </a:solidFill>
              </a:rPr>
              <a:t>مي توان با منبع قرار دادن يادگيری در تعيين ھدف و تأكيد </a:t>
            </a:r>
            <a:r>
              <a:rPr lang="fa-IR" sz="3200" dirty="0">
                <a:solidFill>
                  <a:schemeClr val="bg1"/>
                </a:solidFill>
              </a:rPr>
              <a:t>بر</a:t>
            </a:r>
          </a:p>
          <a:p>
            <a:pPr algn="just" rtl="1"/>
            <a:r>
              <a:rPr lang="fa-IR" sz="3200" dirty="0" smtClean="0">
                <a:solidFill>
                  <a:schemeClr val="bg1"/>
                </a:solidFill>
              </a:rPr>
              <a:t>فرآيند به جاي نتيجه وتأكيد برمھارت ھاي ذھني به جاي</a:t>
            </a:r>
            <a:endParaRPr lang="fa-IR" sz="3200" dirty="0">
              <a:solidFill>
                <a:schemeClr val="bg1"/>
              </a:solidFill>
            </a:endParaRPr>
          </a:p>
          <a:p>
            <a:pPr algn="just" rtl="1"/>
            <a:r>
              <a:rPr lang="fa-IR" sz="3200" dirty="0">
                <a:solidFill>
                  <a:schemeClr val="bg1"/>
                </a:solidFill>
              </a:rPr>
              <a:t>اطلاعات </a:t>
            </a:r>
            <a:r>
              <a:rPr lang="fa-IR" sz="3200" dirty="0" smtClean="0">
                <a:solidFill>
                  <a:schemeClr val="bg1"/>
                </a:solidFill>
              </a:rPr>
              <a:t>ومفاھيم متراكم برنامه ھاي درسي را اصلاح و تعدیل کرد</a:t>
            </a:r>
            <a:endParaRPr lang="en-US" sz="3200" dirty="0">
              <a:solidFill>
                <a:schemeClr val="bg1"/>
              </a:solidFill>
            </a:endParaRPr>
          </a:p>
        </p:txBody>
      </p:sp>
      <p:sp>
        <p:nvSpPr>
          <p:cNvPr id="5" name="Rectangle 4"/>
          <p:cNvSpPr/>
          <p:nvPr/>
        </p:nvSpPr>
        <p:spPr>
          <a:xfrm>
            <a:off x="1073426" y="1733767"/>
            <a:ext cx="9879495" cy="1077218"/>
          </a:xfrm>
          <a:prstGeom prst="rect">
            <a:avLst/>
          </a:prstGeom>
        </p:spPr>
        <p:txBody>
          <a:bodyPr wrap="square">
            <a:spAutoFit/>
          </a:bodyPr>
          <a:lstStyle/>
          <a:p>
            <a:pPr algn="just" rtl="1"/>
            <a:r>
              <a:rPr lang="fa-IR" sz="3200" dirty="0" smtClean="0">
                <a:solidFill>
                  <a:schemeClr val="bg1"/>
                </a:solidFill>
              </a:rPr>
              <a:t>با توجه به مطالب يادشده ميتوان نتيجه گرفت كه يادگيري</a:t>
            </a:r>
            <a:endParaRPr lang="fa-IR" sz="3200" dirty="0">
              <a:solidFill>
                <a:schemeClr val="bg1"/>
              </a:solidFill>
            </a:endParaRPr>
          </a:p>
          <a:p>
            <a:pPr algn="just" rtl="1"/>
            <a:r>
              <a:rPr lang="fa-IR" sz="3200" dirty="0" smtClean="0">
                <a:solidFill>
                  <a:schemeClr val="bg1"/>
                </a:solidFill>
              </a:rPr>
              <a:t>نيز در محتوا وقالب ھدفھاي برنامه درسي تأثير دارد</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60008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65540" y="540027"/>
            <a:ext cx="2877711" cy="584775"/>
          </a:xfrm>
          <a:prstGeom prst="rect">
            <a:avLst/>
          </a:prstGeom>
          <a:noFill/>
        </p:spPr>
        <p:txBody>
          <a:bodyPr wrap="none" rtlCol="0">
            <a:spAutoFit/>
          </a:bodyPr>
          <a:lstStyle/>
          <a:p>
            <a:r>
              <a:rPr lang="fa-IR" sz="3200" u="sng" dirty="0" smtClean="0">
                <a:solidFill>
                  <a:srgbClr val="FF0000"/>
                </a:solidFill>
              </a:rPr>
              <a:t>3)ماهیت جامعه</a:t>
            </a:r>
            <a:endParaRPr lang="en-US" sz="3200" u="sng" dirty="0">
              <a:solidFill>
                <a:srgbClr val="FF0000"/>
              </a:solidFill>
            </a:endParaRPr>
          </a:p>
        </p:txBody>
      </p:sp>
      <p:sp>
        <p:nvSpPr>
          <p:cNvPr id="7" name="TextBox 6"/>
          <p:cNvSpPr txBox="1"/>
          <p:nvPr/>
        </p:nvSpPr>
        <p:spPr>
          <a:xfrm>
            <a:off x="2147777" y="1753681"/>
            <a:ext cx="9092420" cy="1077218"/>
          </a:xfrm>
          <a:prstGeom prst="rect">
            <a:avLst/>
          </a:prstGeom>
          <a:noFill/>
        </p:spPr>
        <p:txBody>
          <a:bodyPr wrap="square" rtlCol="0">
            <a:spAutoFit/>
          </a:bodyPr>
          <a:lstStyle/>
          <a:p>
            <a:pPr algn="r"/>
            <a:r>
              <a:rPr lang="fa-IR" sz="3200" dirty="0" smtClean="0">
                <a:solidFill>
                  <a:schemeClr val="bg1"/>
                </a:solidFill>
              </a:rPr>
              <a:t>یکی از وظایف برنامه های درسی </a:t>
            </a:r>
            <a:r>
              <a:rPr lang="fa-IR" sz="3200" dirty="0" smtClean="0">
                <a:solidFill>
                  <a:srgbClr val="FF0000"/>
                </a:solidFill>
              </a:rPr>
              <a:t>رفع نیاز های جامعه</a:t>
            </a:r>
            <a:r>
              <a:rPr lang="fa-IR" sz="3200" dirty="0" smtClean="0">
                <a:solidFill>
                  <a:srgbClr val="FFC000"/>
                </a:solidFill>
              </a:rPr>
              <a:t> </a:t>
            </a:r>
            <a:r>
              <a:rPr lang="fa-IR" sz="3200" dirty="0" smtClean="0">
                <a:solidFill>
                  <a:schemeClr val="bg1"/>
                </a:solidFill>
              </a:rPr>
              <a:t>است </a:t>
            </a:r>
            <a:endParaRPr lang="en-US" sz="3200" dirty="0">
              <a:solidFill>
                <a:schemeClr val="bg1"/>
              </a:solidFill>
            </a:endParaRPr>
          </a:p>
        </p:txBody>
      </p:sp>
      <p:sp>
        <p:nvSpPr>
          <p:cNvPr id="8" name="Rectangle 7"/>
          <p:cNvSpPr/>
          <p:nvPr/>
        </p:nvSpPr>
        <p:spPr>
          <a:xfrm>
            <a:off x="2147778" y="2988600"/>
            <a:ext cx="9092420" cy="2554545"/>
          </a:xfrm>
          <a:prstGeom prst="rect">
            <a:avLst/>
          </a:prstGeom>
        </p:spPr>
        <p:txBody>
          <a:bodyPr wrap="square">
            <a:spAutoFit/>
          </a:bodyPr>
          <a:lstStyle/>
          <a:p>
            <a:pPr algn="just" rtl="1"/>
            <a:r>
              <a:rPr lang="fa-IR" sz="3200" dirty="0" smtClean="0">
                <a:solidFill>
                  <a:schemeClr val="bg1"/>
                </a:solidFill>
              </a:rPr>
              <a:t>نياز عبارت است از فاصله بين </a:t>
            </a:r>
            <a:r>
              <a:rPr lang="fa-IR" sz="3200" dirty="0" smtClean="0">
                <a:solidFill>
                  <a:srgbClr val="FFFF00"/>
                </a:solidFill>
              </a:rPr>
              <a:t>وضع موجود مطلوب</a:t>
            </a:r>
            <a:r>
              <a:rPr lang="fa-IR" sz="3200" dirty="0" smtClean="0">
                <a:solidFill>
                  <a:schemeClr val="bg1"/>
                </a:solidFill>
              </a:rPr>
              <a:t> كه</a:t>
            </a:r>
            <a:endParaRPr lang="fa-IR" sz="3200" dirty="0">
              <a:solidFill>
                <a:schemeClr val="bg1"/>
              </a:solidFill>
            </a:endParaRPr>
          </a:p>
          <a:p>
            <a:pPr algn="just" rtl="1"/>
            <a:r>
              <a:rPr lang="fa-IR" sz="3200" dirty="0" smtClean="0">
                <a:solidFill>
                  <a:schemeClr val="bg1"/>
                </a:solidFill>
              </a:rPr>
              <a:t>با معيار واستاندارد </a:t>
            </a:r>
            <a:r>
              <a:rPr lang="fa-IR" sz="3200" dirty="0" smtClean="0">
                <a:solidFill>
                  <a:srgbClr val="FFFF00"/>
                </a:solidFill>
              </a:rPr>
              <a:t>مورد قبول جامعه </a:t>
            </a:r>
            <a:r>
              <a:rPr lang="fa-IR" sz="3200" dirty="0" smtClean="0">
                <a:solidFill>
                  <a:schemeClr val="bg1"/>
                </a:solidFill>
              </a:rPr>
              <a:t>مقايسه شده باشد </a:t>
            </a:r>
            <a:r>
              <a:rPr lang="fa-IR" sz="3200" dirty="0">
                <a:solidFill>
                  <a:schemeClr val="bg1"/>
                </a:solidFill>
              </a:rPr>
              <a:t>. </a:t>
            </a:r>
          </a:p>
          <a:p>
            <a:pPr algn="just" rtl="1"/>
            <a:r>
              <a:rPr lang="fa-IR" sz="3200" dirty="0" smtClean="0">
                <a:solidFill>
                  <a:schemeClr val="bg1"/>
                </a:solidFill>
              </a:rPr>
              <a:t>اين مفھوم نياز عبارت است از فاصله ميان </a:t>
            </a:r>
            <a:r>
              <a:rPr lang="fa-IR" sz="3200" dirty="0" smtClean="0">
                <a:solidFill>
                  <a:srgbClr val="FFFF00"/>
                </a:solidFill>
              </a:rPr>
              <a:t>آنچه ھست و آنچه که باید باشد</a:t>
            </a:r>
            <a:endParaRPr lang="en-US" sz="3200" dirty="0">
              <a:solidFill>
                <a:srgbClr val="FFFF0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9396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0968" y="760920"/>
            <a:ext cx="9802607" cy="5016758"/>
          </a:xfrm>
          <a:prstGeom prst="rect">
            <a:avLst/>
          </a:prstGeom>
          <a:noFill/>
        </p:spPr>
        <p:txBody>
          <a:bodyPr wrap="square" rtlCol="0">
            <a:spAutoFit/>
          </a:bodyPr>
          <a:lstStyle/>
          <a:p>
            <a:pPr algn="just" rtl="1"/>
            <a:r>
              <a:rPr lang="fa-IR" sz="3200" dirty="0" smtClean="0">
                <a:solidFill>
                  <a:schemeClr val="bg1"/>
                </a:solidFill>
              </a:rPr>
              <a:t>در مطالعه و بررسی جامعه هم به </a:t>
            </a:r>
            <a:r>
              <a:rPr lang="fa-IR" sz="3200" dirty="0" smtClean="0">
                <a:solidFill>
                  <a:srgbClr val="FF0000"/>
                </a:solidFill>
              </a:rPr>
              <a:t>نیاز های آنی </a:t>
            </a:r>
            <a:r>
              <a:rPr lang="fa-IR" sz="3200" dirty="0" smtClean="0">
                <a:solidFill>
                  <a:schemeClr val="bg1"/>
                </a:solidFill>
              </a:rPr>
              <a:t>باید توجه کرد و هم به </a:t>
            </a:r>
            <a:r>
              <a:rPr lang="fa-IR" sz="3200" dirty="0" smtClean="0">
                <a:solidFill>
                  <a:srgbClr val="FF0000"/>
                </a:solidFill>
              </a:rPr>
              <a:t>تغییر وتحولات مستمر </a:t>
            </a:r>
            <a:r>
              <a:rPr lang="fa-IR" sz="3200" dirty="0" smtClean="0">
                <a:solidFill>
                  <a:schemeClr val="bg1"/>
                </a:solidFill>
              </a:rPr>
              <a:t>به ویژه تحولات ناشی از علم وتکنولوژی</a:t>
            </a:r>
          </a:p>
          <a:p>
            <a:pPr algn="just" rtl="1"/>
            <a:endParaRPr lang="fa-IR" sz="3200" dirty="0" smtClean="0">
              <a:solidFill>
                <a:schemeClr val="bg1"/>
              </a:solidFill>
            </a:endParaRPr>
          </a:p>
          <a:p>
            <a:pPr algn="just" rtl="1"/>
            <a:r>
              <a:rPr lang="fa-IR" sz="3200" dirty="0" smtClean="0">
                <a:solidFill>
                  <a:schemeClr val="bg1"/>
                </a:solidFill>
              </a:rPr>
              <a:t>در مطالعه جامعه باید به دو اصل توجه داشت:</a:t>
            </a:r>
          </a:p>
          <a:p>
            <a:pPr algn="just" rtl="1"/>
            <a:endParaRPr lang="fa-IR" sz="3200" dirty="0">
              <a:solidFill>
                <a:schemeClr val="bg1"/>
              </a:solidFill>
            </a:endParaRPr>
          </a:p>
          <a:p>
            <a:pPr algn="just" rtl="1"/>
            <a:r>
              <a:rPr lang="fa-IR" sz="3200" dirty="0" smtClean="0">
                <a:solidFill>
                  <a:schemeClr val="bg1"/>
                </a:solidFill>
              </a:rPr>
              <a:t>الف)هدف های برنامه درسی باید </a:t>
            </a:r>
            <a:r>
              <a:rPr lang="fa-IR" sz="3200" dirty="0" smtClean="0">
                <a:solidFill>
                  <a:srgbClr val="FF0000"/>
                </a:solidFill>
              </a:rPr>
              <a:t>متناسب با شرایط وامکانات جامعه</a:t>
            </a:r>
            <a:r>
              <a:rPr lang="fa-IR" sz="3200" dirty="0" smtClean="0">
                <a:solidFill>
                  <a:schemeClr val="bg1"/>
                </a:solidFill>
              </a:rPr>
              <a:t> ونیاز های آن تعیین شود.</a:t>
            </a:r>
          </a:p>
          <a:p>
            <a:pPr algn="just" rtl="1"/>
            <a:endParaRPr lang="fa-IR" sz="3200" dirty="0">
              <a:solidFill>
                <a:schemeClr val="bg1"/>
              </a:solidFill>
            </a:endParaRPr>
          </a:p>
          <a:p>
            <a:pPr algn="just" rtl="1"/>
            <a:r>
              <a:rPr lang="fa-IR" sz="3200" dirty="0" smtClean="0">
                <a:solidFill>
                  <a:schemeClr val="bg1"/>
                </a:solidFill>
              </a:rPr>
              <a:t>ب)هدف های برنامه درسی باید </a:t>
            </a:r>
            <a:r>
              <a:rPr lang="fa-IR" sz="3200" dirty="0" smtClean="0">
                <a:solidFill>
                  <a:srgbClr val="FF0000"/>
                </a:solidFill>
              </a:rPr>
              <a:t>قابل تغییر </a:t>
            </a:r>
            <a:r>
              <a:rPr lang="fa-IR" sz="3200" dirty="0" smtClean="0">
                <a:solidFill>
                  <a:schemeClr val="bg1"/>
                </a:solidFill>
              </a:rPr>
              <a:t>باشند.</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17115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329187" y="433170"/>
            <a:ext cx="344517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3200" u="sng" dirty="0" smtClean="0">
                <a:solidFill>
                  <a:srgbClr val="FF0000"/>
                </a:solidFill>
              </a:rPr>
              <a:t>4)ماهیت یاد گیرنده</a:t>
            </a:r>
            <a:endParaRPr lang="en-US" sz="3200" u="sng" dirty="0">
              <a:solidFill>
                <a:srgbClr val="FF0000"/>
              </a:solidFill>
            </a:endParaRPr>
          </a:p>
        </p:txBody>
      </p:sp>
      <p:sp>
        <p:nvSpPr>
          <p:cNvPr id="6" name="TextBox 5"/>
          <p:cNvSpPr txBox="1"/>
          <p:nvPr/>
        </p:nvSpPr>
        <p:spPr>
          <a:xfrm>
            <a:off x="1382232" y="1403496"/>
            <a:ext cx="9711645" cy="4524315"/>
          </a:xfrm>
          <a:prstGeom prst="rect">
            <a:avLst/>
          </a:prstGeom>
          <a:noFill/>
        </p:spPr>
        <p:txBody>
          <a:bodyPr wrap="square" rtlCol="0">
            <a:spAutoFit/>
          </a:bodyPr>
          <a:lstStyle/>
          <a:p>
            <a:pPr algn="just" rtl="1"/>
            <a:r>
              <a:rPr lang="fa-IR" sz="3200" dirty="0" smtClean="0">
                <a:solidFill>
                  <a:schemeClr val="bg1"/>
                </a:solidFill>
              </a:rPr>
              <a:t>برنامه درسی هنگامی پویا تلقی میشود که متضمن فعالیت های یادگیرنده برای کسب موفقیت آمیز تجربیات  یادگیری باشد</a:t>
            </a:r>
          </a:p>
          <a:p>
            <a:pPr algn="just" rtl="1"/>
            <a:endParaRPr lang="fa-IR" sz="3200" dirty="0">
              <a:solidFill>
                <a:schemeClr val="bg1"/>
              </a:solidFill>
            </a:endParaRPr>
          </a:p>
          <a:p>
            <a:pPr algn="just" rtl="1"/>
            <a:r>
              <a:rPr lang="fa-IR" sz="3200" dirty="0" smtClean="0">
                <a:solidFill>
                  <a:schemeClr val="bg1"/>
                </a:solidFill>
              </a:rPr>
              <a:t>دو جنبه اساسی یادگیرنده مورد مطالعه قرار می گیرند:</a:t>
            </a:r>
          </a:p>
          <a:p>
            <a:pPr algn="just" rtl="1"/>
            <a:endParaRPr lang="fa-IR" sz="3200" dirty="0">
              <a:solidFill>
                <a:schemeClr val="bg1"/>
              </a:solidFill>
            </a:endParaRPr>
          </a:p>
          <a:p>
            <a:pPr algn="just" rtl="1"/>
            <a:r>
              <a:rPr lang="fa-IR" sz="3200" dirty="0" smtClean="0">
                <a:solidFill>
                  <a:schemeClr val="bg1"/>
                </a:solidFill>
              </a:rPr>
              <a:t>توانایی های ذهنی</a:t>
            </a:r>
          </a:p>
          <a:p>
            <a:pPr algn="just" rtl="1"/>
            <a:endParaRPr lang="fa-IR" sz="3200" dirty="0">
              <a:solidFill>
                <a:schemeClr val="bg1"/>
              </a:solidFill>
            </a:endParaRPr>
          </a:p>
          <a:p>
            <a:pPr algn="just" rtl="1"/>
            <a:r>
              <a:rPr lang="fa-IR" sz="3200" dirty="0" smtClean="0">
                <a:solidFill>
                  <a:schemeClr val="bg1"/>
                </a:solidFill>
              </a:rPr>
              <a:t>علایق و نیاز ها</a:t>
            </a:r>
            <a:endParaRPr lang="en-US" sz="3200"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51185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243" y="854873"/>
            <a:ext cx="11496866" cy="1077218"/>
          </a:xfrm>
          <a:prstGeom prst="rect">
            <a:avLst/>
          </a:prstGeom>
          <a:noFill/>
        </p:spPr>
        <p:txBody>
          <a:bodyPr wrap="square" rtlCol="0">
            <a:spAutoFit/>
          </a:bodyPr>
          <a:lstStyle/>
          <a:p>
            <a:pPr algn="just" rtl="1"/>
            <a:r>
              <a:rPr lang="fa-IR" sz="3200" dirty="0" smtClean="0">
                <a:solidFill>
                  <a:schemeClr val="bg1"/>
                </a:solidFill>
              </a:rPr>
              <a:t>در هر مرحله رشد توانایی </a:t>
            </a:r>
            <a:r>
              <a:rPr lang="fa-IR" sz="3200" dirty="0" smtClean="0">
                <a:solidFill>
                  <a:srgbClr val="FF0000"/>
                </a:solidFill>
              </a:rPr>
              <a:t>ذهنی</a:t>
            </a:r>
            <a:r>
              <a:rPr lang="fa-IR" sz="3200" dirty="0" smtClean="0">
                <a:solidFill>
                  <a:schemeClr val="bg1"/>
                </a:solidFill>
              </a:rPr>
              <a:t> و </a:t>
            </a:r>
            <a:r>
              <a:rPr lang="fa-IR" sz="3200" dirty="0" smtClean="0">
                <a:solidFill>
                  <a:srgbClr val="FF0000"/>
                </a:solidFill>
              </a:rPr>
              <a:t>عقلانی خاصی </a:t>
            </a:r>
            <a:r>
              <a:rPr lang="fa-IR" sz="3200" dirty="0" smtClean="0">
                <a:solidFill>
                  <a:schemeClr val="bg1"/>
                </a:solidFill>
              </a:rPr>
              <a:t>به وجود می آید که برنامه درسی  باید تناسب لازم را با آن داشته باشد</a:t>
            </a:r>
            <a:endParaRPr lang="en-US" sz="3200" dirty="0">
              <a:solidFill>
                <a:schemeClr val="bg1"/>
              </a:solidFill>
            </a:endParaRPr>
          </a:p>
        </p:txBody>
      </p:sp>
      <p:sp>
        <p:nvSpPr>
          <p:cNvPr id="5" name="Rectangle 4"/>
          <p:cNvSpPr/>
          <p:nvPr/>
        </p:nvSpPr>
        <p:spPr>
          <a:xfrm>
            <a:off x="340243" y="1932091"/>
            <a:ext cx="11496866" cy="2062103"/>
          </a:xfrm>
          <a:prstGeom prst="rect">
            <a:avLst/>
          </a:prstGeom>
        </p:spPr>
        <p:txBody>
          <a:bodyPr wrap="square">
            <a:spAutoFit/>
          </a:bodyPr>
          <a:lstStyle/>
          <a:p>
            <a:pPr algn="just" rtl="1"/>
            <a:endParaRPr lang="fa-IR" sz="3200" dirty="0">
              <a:solidFill>
                <a:schemeClr val="bg1"/>
              </a:solidFill>
            </a:endParaRPr>
          </a:p>
          <a:p>
            <a:pPr algn="just" rtl="1"/>
            <a:r>
              <a:rPr lang="fa-IR" sz="3200" dirty="0" smtClean="0">
                <a:solidFill>
                  <a:schemeClr val="bg1"/>
                </a:solidFill>
              </a:rPr>
              <a:t>مثال ويژگي </a:t>
            </a:r>
            <a:r>
              <a:rPr lang="fa-IR" sz="3200" dirty="0" smtClean="0">
                <a:solidFill>
                  <a:srgbClr val="FF0000"/>
                </a:solidFill>
              </a:rPr>
              <a:t>« </a:t>
            </a:r>
            <a:r>
              <a:rPr lang="fa-IR" sz="3200" dirty="0">
                <a:solidFill>
                  <a:srgbClr val="FF0000"/>
                </a:solidFill>
              </a:rPr>
              <a:t>تفكرعيني</a:t>
            </a:r>
            <a:r>
              <a:rPr lang="fa-IR" sz="3200" dirty="0" smtClean="0">
                <a:solidFill>
                  <a:srgbClr val="FF0000"/>
                </a:solidFill>
              </a:rPr>
              <a:t>» </a:t>
            </a:r>
            <a:r>
              <a:rPr lang="fa-IR" sz="3200" dirty="0" smtClean="0">
                <a:solidFill>
                  <a:schemeClr val="bg1"/>
                </a:solidFill>
              </a:rPr>
              <a:t>در دوره ابتدايي اقتضا مي كند كه</a:t>
            </a:r>
            <a:endParaRPr lang="fa-IR" sz="3200" dirty="0">
              <a:solidFill>
                <a:schemeClr val="bg1"/>
              </a:solidFill>
            </a:endParaRPr>
          </a:p>
          <a:p>
            <a:pPr algn="just" rtl="1"/>
            <a:r>
              <a:rPr lang="fa-IR" sz="3200" dirty="0" smtClean="0">
                <a:solidFill>
                  <a:schemeClr val="bg1"/>
                </a:solidFill>
              </a:rPr>
              <a:t>محتویات برنامه درسي به صورت </a:t>
            </a:r>
            <a:r>
              <a:rPr lang="fa-IR" sz="3200" dirty="0" smtClean="0">
                <a:solidFill>
                  <a:srgbClr val="FF0000"/>
                </a:solidFill>
              </a:rPr>
              <a:t>عيني وملموس  </a:t>
            </a:r>
            <a:r>
              <a:rPr lang="fa-IR" sz="3200" dirty="0" smtClean="0">
                <a:solidFill>
                  <a:schemeClr val="bg1"/>
                </a:solidFill>
              </a:rPr>
              <a:t>با استفاده از نمونه ھا ومثال ھا ارائه گردد</a:t>
            </a:r>
            <a:endParaRPr lang="en-US" sz="3200" dirty="0">
              <a:solidFill>
                <a:schemeClr val="bg1"/>
              </a:solidFill>
            </a:endParaRPr>
          </a:p>
        </p:txBody>
      </p:sp>
      <p:sp>
        <p:nvSpPr>
          <p:cNvPr id="6" name="Rectangle 5"/>
          <p:cNvSpPr/>
          <p:nvPr/>
        </p:nvSpPr>
        <p:spPr>
          <a:xfrm>
            <a:off x="340243" y="4540401"/>
            <a:ext cx="11496866" cy="1569660"/>
          </a:xfrm>
          <a:prstGeom prst="rect">
            <a:avLst/>
          </a:prstGeom>
        </p:spPr>
        <p:txBody>
          <a:bodyPr wrap="square">
            <a:spAutoFit/>
          </a:bodyPr>
          <a:lstStyle/>
          <a:p>
            <a:pPr algn="just" rtl="1"/>
            <a:r>
              <a:rPr lang="fa-IR" sz="3200" dirty="0" smtClean="0">
                <a:solidFill>
                  <a:schemeClr val="bg1"/>
                </a:solidFill>
                <a:latin typeface="ArialMT"/>
              </a:rPr>
              <a:t>ھمچنين برنامه درسي باعلايق و نيازھاي يادگيرندگان ھم سو باشد </a:t>
            </a:r>
            <a:r>
              <a:rPr lang="fa-IR" sz="3200" dirty="0">
                <a:solidFill>
                  <a:schemeClr val="bg1"/>
                </a:solidFill>
                <a:latin typeface="ArialMT"/>
              </a:rPr>
              <a:t/>
            </a:r>
            <a:br>
              <a:rPr lang="fa-IR" sz="3200" dirty="0">
                <a:solidFill>
                  <a:schemeClr val="bg1"/>
                </a:solidFill>
                <a:latin typeface="ArialMT"/>
              </a:rPr>
            </a:br>
            <a:r>
              <a:rPr lang="fa-IR" sz="3200" dirty="0" smtClean="0">
                <a:solidFill>
                  <a:schemeClr val="bg1"/>
                </a:solidFill>
                <a:latin typeface="ArialMT"/>
              </a:rPr>
              <a:t>البته دربررسي نيازھا،تنا نبايد به نيازھاي </a:t>
            </a:r>
            <a:r>
              <a:rPr lang="fa-IR" sz="3200" dirty="0" smtClean="0">
                <a:solidFill>
                  <a:srgbClr val="FF0000"/>
                </a:solidFill>
                <a:latin typeface="ArialMT"/>
              </a:rPr>
              <a:t>آني  و آتي </a:t>
            </a:r>
            <a:r>
              <a:rPr lang="fa-IR" sz="3200" dirty="0" smtClean="0">
                <a:solidFill>
                  <a:schemeClr val="bg1"/>
                </a:solidFill>
                <a:latin typeface="ArialMT"/>
              </a:rPr>
              <a:t>اكتفا    نموده بلکه هدف های برنامه درسی نیز مد نظر قرار گیرد</a:t>
            </a:r>
            <a:endParaRPr lang="en-US" sz="3200" dirty="0">
              <a:solidFill>
                <a:schemeClr val="bg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23076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140</TotalTime>
  <Words>448</Words>
  <Application>Microsoft Office PowerPoint</Application>
  <PresentationFormat>Widescreen</PresentationFormat>
  <Paragraphs>42</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ArialMT</vt:lpstr>
      <vt:lpstr>Century Gothic</vt:lpstr>
      <vt:lpstr>Tahoma</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dc:creator>
  <cp:lastModifiedBy>abdolhosein</cp:lastModifiedBy>
  <cp:revision>21</cp:revision>
  <dcterms:created xsi:type="dcterms:W3CDTF">2002-01-01T02:11:23Z</dcterms:created>
  <dcterms:modified xsi:type="dcterms:W3CDTF">2020-04-21T19:28:05Z</dcterms:modified>
</cp:coreProperties>
</file>