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5E7-10DD-47E5-9630-EBEE19BBDC01}" type="doc">
      <dgm:prSet loTypeId="urn:microsoft.com/office/officeart/2005/8/layout/radial3" loCatId="cycle" qsTypeId="urn:microsoft.com/office/officeart/2005/8/quickstyle/simple5" qsCatId="simple" csTypeId="urn:microsoft.com/office/officeart/2005/8/colors/accent6_2" csCatId="accent6" phldr="1"/>
      <dgm:spPr/>
      <dgm:t>
        <a:bodyPr/>
        <a:lstStyle/>
        <a:p>
          <a:endParaRPr lang="en-US"/>
        </a:p>
      </dgm:t>
    </dgm:pt>
    <dgm:pt modelId="{BE35EBC6-DCF2-46D8-846D-E5730033C829}">
      <dgm:prSet/>
      <dgm:spPr/>
      <dgm:t>
        <a:bodyPr/>
        <a:lstStyle/>
        <a:p>
          <a:pPr rtl="1"/>
          <a:r>
            <a:rPr lang="fa-IR" dirty="0" smtClean="0">
              <a:solidFill>
                <a:srgbClr val="FFFF00"/>
              </a:solidFill>
              <a:cs typeface="B Titr" pitchFamily="2" charset="-78"/>
            </a:rPr>
            <a:t>ﺳﺮﻓﺼﻞ درس آموزش زبان فارسی یک</a:t>
          </a:r>
          <a:endParaRPr lang="en-US" dirty="0">
            <a:solidFill>
              <a:srgbClr val="FFFF00"/>
            </a:solidFill>
            <a:cs typeface="B Titr" pitchFamily="2" charset="-78"/>
          </a:endParaRPr>
        </a:p>
      </dgm:t>
    </dgm:pt>
    <dgm:pt modelId="{1CC3C904-02E8-400D-9593-74FC59B2D1B7}" type="parTrans" cxnId="{0744527B-52B4-40E8-AA41-B1E46A71C611}">
      <dgm:prSet/>
      <dgm:spPr/>
      <dgm:t>
        <a:bodyPr/>
        <a:lstStyle/>
        <a:p>
          <a:pPr rtl="1"/>
          <a:endParaRPr lang="fa-IR"/>
        </a:p>
      </dgm:t>
    </dgm:pt>
    <dgm:pt modelId="{FCB7315D-6CD9-4C7B-9F34-C66F69F77A02}" type="sibTrans" cxnId="{0744527B-52B4-40E8-AA41-B1E46A71C611}">
      <dgm:prSet/>
      <dgm:spPr/>
      <dgm:t>
        <a:bodyPr/>
        <a:lstStyle/>
        <a:p>
          <a:pPr rtl="1"/>
          <a:endParaRPr lang="fa-IR"/>
        </a:p>
      </dgm:t>
    </dgm:pt>
    <dgm:pt modelId="{8A02EA4A-428B-4B44-8184-D4D50A539CC7}" type="pres">
      <dgm:prSet presAssocID="{16A515E7-10DD-47E5-9630-EBEE19BBDC01}" presName="composite" presStyleCnt="0">
        <dgm:presLayoutVars>
          <dgm:chMax val="1"/>
          <dgm:dir/>
          <dgm:resizeHandles val="exact"/>
        </dgm:presLayoutVars>
      </dgm:prSet>
      <dgm:spPr/>
      <dgm:t>
        <a:bodyPr/>
        <a:lstStyle/>
        <a:p>
          <a:pPr rtl="1"/>
          <a:endParaRPr lang="fa-IR"/>
        </a:p>
      </dgm:t>
    </dgm:pt>
    <dgm:pt modelId="{7AC77EC2-9EA1-427C-8E34-9183FB377F6C}" type="pres">
      <dgm:prSet presAssocID="{16A515E7-10DD-47E5-9630-EBEE19BBDC01}" presName="radial" presStyleCnt="0">
        <dgm:presLayoutVars>
          <dgm:animLvl val="ctr"/>
        </dgm:presLayoutVars>
      </dgm:prSet>
      <dgm:spPr/>
    </dgm:pt>
    <dgm:pt modelId="{13E25130-2CA1-4DD1-9B1C-8D5F4CCEFFBC}" type="pres">
      <dgm:prSet presAssocID="{BE35EBC6-DCF2-46D8-846D-E5730033C829}" presName="centerShape" presStyleLbl="vennNode1" presStyleIdx="0" presStyleCnt="1" custScaleX="611111"/>
      <dgm:spPr/>
      <dgm:t>
        <a:bodyPr/>
        <a:lstStyle/>
        <a:p>
          <a:pPr rtl="1"/>
          <a:endParaRPr lang="fa-IR"/>
        </a:p>
      </dgm:t>
    </dgm:pt>
  </dgm:ptLst>
  <dgm:cxnLst>
    <dgm:cxn modelId="{F8F647C3-74DD-42D5-BF5F-A7A43F4B2313}" type="presOf" srcId="{BE35EBC6-DCF2-46D8-846D-E5730033C829}" destId="{13E25130-2CA1-4DD1-9B1C-8D5F4CCEFFBC}" srcOrd="0" destOrd="0" presId="urn:microsoft.com/office/officeart/2005/8/layout/radial3"/>
    <dgm:cxn modelId="{0744527B-52B4-40E8-AA41-B1E46A71C611}" srcId="{16A515E7-10DD-47E5-9630-EBEE19BBDC01}" destId="{BE35EBC6-DCF2-46D8-846D-E5730033C829}" srcOrd="0" destOrd="0" parTransId="{1CC3C904-02E8-400D-9593-74FC59B2D1B7}" sibTransId="{FCB7315D-6CD9-4C7B-9F34-C66F69F77A02}"/>
    <dgm:cxn modelId="{9A0D51D8-BAEF-4AE9-ABB8-FB4ED1BBB7C7}" type="presOf" srcId="{16A515E7-10DD-47E5-9630-EBEE19BBDC01}" destId="{8A02EA4A-428B-4B44-8184-D4D50A539CC7}" srcOrd="0" destOrd="0" presId="urn:microsoft.com/office/officeart/2005/8/layout/radial3"/>
    <dgm:cxn modelId="{37C79A01-927D-43E8-BAC6-7EA31F02A5E6}" type="presParOf" srcId="{8A02EA4A-428B-4B44-8184-D4D50A539CC7}" destId="{7AC77EC2-9EA1-427C-8E34-9183FB377F6C}" srcOrd="0" destOrd="0" presId="urn:microsoft.com/office/officeart/2005/8/layout/radial3"/>
    <dgm:cxn modelId="{FB62EB65-B81F-4132-B6C4-037F4B174473}" type="presParOf" srcId="{7AC77EC2-9EA1-427C-8E34-9183FB377F6C}" destId="{13E25130-2CA1-4DD1-9B1C-8D5F4CCEFFBC}" srcOrd="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25130-2CA1-4DD1-9B1C-8D5F4CCEFFBC}">
      <dsp:nvSpPr>
        <dsp:cNvPr id="0" name=""/>
        <dsp:cNvSpPr/>
      </dsp:nvSpPr>
      <dsp:spPr>
        <a:xfrm>
          <a:off x="0" y="0"/>
          <a:ext cx="8381998" cy="1371600"/>
        </a:xfrm>
        <a:prstGeom prst="ellipse">
          <a:avLst/>
        </a:prstGeom>
        <a:gradFill rotWithShape="0">
          <a:gsLst>
            <a:gs pos="0">
              <a:schemeClr val="accent6">
                <a:alpha val="50000"/>
                <a:hueOff val="0"/>
                <a:satOff val="0"/>
                <a:lumOff val="0"/>
                <a:alphaOff val="0"/>
                <a:tint val="98000"/>
                <a:lumMod val="114000"/>
              </a:schemeClr>
            </a:gs>
            <a:gs pos="100000">
              <a:schemeClr val="accent6">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r>
            <a:rPr lang="fa-IR" sz="3400" kern="1200" dirty="0" smtClean="0">
              <a:solidFill>
                <a:srgbClr val="FFFF00"/>
              </a:solidFill>
              <a:cs typeface="B Titr" pitchFamily="2" charset="-78"/>
            </a:rPr>
            <a:t>ﺳﺮﻓﺼﻞ درس آموزش زبان فارسی یک</a:t>
          </a:r>
          <a:endParaRPr lang="en-US" sz="3400" kern="1200" dirty="0">
            <a:solidFill>
              <a:srgbClr val="FFFF00"/>
            </a:solidFill>
            <a:cs typeface="B Titr" pitchFamily="2" charset="-78"/>
          </a:endParaRPr>
        </a:p>
      </dsp:txBody>
      <dsp:txXfrm>
        <a:off x="1227515" y="200866"/>
        <a:ext cx="5926968" cy="969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09595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007FA-413E-491E-A0FD-BC213D3C7D4E}" type="datetimeFigureOut">
              <a:rPr lang="fa-IR" smtClean="0"/>
              <a:t>28/08/1441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0963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65385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360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85944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31434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30992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66251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25499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404086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6443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E007FA-413E-491E-A0FD-BC213D3C7D4E}" type="datetimeFigureOut">
              <a:rPr lang="fa-IR" smtClean="0"/>
              <a:t>28/08/1441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8616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E007FA-413E-491E-A0FD-BC213D3C7D4E}" type="datetimeFigureOut">
              <a:rPr lang="fa-IR" smtClean="0"/>
              <a:t>28/08/1441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63884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88929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45629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FE007FA-413E-491E-A0FD-BC213D3C7D4E}" type="datetimeFigureOut">
              <a:rPr lang="fa-IR" smtClean="0"/>
              <a:t>28/08/1441</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175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007FA-413E-491E-A0FD-BC213D3C7D4E}" type="datetimeFigureOut">
              <a:rPr lang="fa-IR" smtClean="0"/>
              <a:t>28/08/1441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C427A-D7E1-405B-8840-027820848A62}" type="slidenum">
              <a:rPr lang="fa-IR" smtClean="0"/>
              <a:t>‹#›</a:t>
            </a:fld>
            <a:endParaRPr lang="fa-IR"/>
          </a:p>
        </p:txBody>
      </p:sp>
    </p:spTree>
    <p:extLst>
      <p:ext uri="{BB962C8B-B14F-4D97-AF65-F5344CB8AC3E}">
        <p14:creationId xmlns:p14="http://schemas.microsoft.com/office/powerpoint/2010/main" val="295975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E007FA-413E-491E-A0FD-BC213D3C7D4E}" type="datetimeFigureOut">
              <a:rPr lang="fa-IR" smtClean="0"/>
              <a:t>28/08/1441</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5C427A-D7E1-405B-8840-027820848A62}" type="slidenum">
              <a:rPr lang="fa-IR" smtClean="0"/>
              <a:t>‹#›</a:t>
            </a:fld>
            <a:endParaRPr lang="fa-IR"/>
          </a:p>
        </p:txBody>
      </p:sp>
    </p:spTree>
    <p:extLst>
      <p:ext uri="{BB962C8B-B14F-4D97-AF65-F5344CB8AC3E}">
        <p14:creationId xmlns:p14="http://schemas.microsoft.com/office/powerpoint/2010/main" val="43312676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ctrTitle"/>
          </p:nvPr>
        </p:nvSpPr>
        <p:spPr>
          <a:xfrm>
            <a:off x="1981200" y="304800"/>
            <a:ext cx="8229600" cy="1981200"/>
          </a:xfrm>
          <a:ln>
            <a:miter lim="800000"/>
            <a:headEnd/>
            <a:tailEnd/>
          </a:ln>
        </p:spPr>
        <p:txBody>
          <a:bodyPr/>
          <a:lstStyle/>
          <a:p>
            <a:pPr>
              <a:defRPr/>
            </a:pPr>
            <a:r>
              <a:rPr altLang="fa-IR" sz="3600" dirty="0">
                <a:solidFill>
                  <a:srgbClr val="FF0000"/>
                </a:solidFill>
                <a:cs typeface="B Titr" pitchFamily="2" charset="-78"/>
              </a:rPr>
              <a:t> </a:t>
            </a:r>
            <a:r>
              <a:rPr lang="fa-IR" altLang="fa-IR" sz="3600" dirty="0">
                <a:solidFill>
                  <a:srgbClr val="FF0000"/>
                </a:solidFill>
                <a:cs typeface="B Titr" pitchFamily="2" charset="-78"/>
              </a:rPr>
              <a:t>ای نام تو بهترین سرآغاز</a:t>
            </a:r>
            <a:br>
              <a:rPr lang="fa-IR" altLang="fa-IR" sz="3600" dirty="0">
                <a:solidFill>
                  <a:srgbClr val="FF0000"/>
                </a:solidFill>
                <a:cs typeface="B Titr" pitchFamily="2" charset="-78"/>
              </a:rPr>
            </a:br>
            <a:r>
              <a:rPr lang="fa-IR" altLang="fa-IR" sz="3600" dirty="0">
                <a:solidFill>
                  <a:srgbClr val="FF0000"/>
                </a:solidFill>
                <a:cs typeface="B Titr" pitchFamily="2" charset="-78"/>
              </a:rPr>
              <a:t>بی نام تو نامه کی کنم باز</a:t>
            </a:r>
            <a:endParaRPr altLang="fa-IR" sz="3600" dirty="0">
              <a:solidFill>
                <a:srgbClr val="FF0000"/>
              </a:solidFill>
              <a:cs typeface="B Titr" pitchFamily="2" charset="-78"/>
            </a:endParaRPr>
          </a:p>
        </p:txBody>
      </p:sp>
      <p:sp>
        <p:nvSpPr>
          <p:cNvPr id="8195" name="Subtitle 2"/>
          <p:cNvSpPr>
            <a:spLocks noGrp="1"/>
          </p:cNvSpPr>
          <p:nvPr>
            <p:ph type="subTitle" idx="1"/>
          </p:nvPr>
        </p:nvSpPr>
        <p:spPr>
          <a:xfrm>
            <a:off x="1524000" y="3048000"/>
            <a:ext cx="8839200" cy="2819400"/>
          </a:xfrm>
        </p:spPr>
        <p:txBody>
          <a:bodyPr/>
          <a:lstStyle/>
          <a:p>
            <a:pPr>
              <a:defRPr/>
            </a:pPr>
            <a:r>
              <a:rPr lang="fa-IR" altLang="fa-IR" sz="72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B Titr" pitchFamily="2" charset="-78"/>
              </a:rPr>
              <a:t>آموزش زبان فارسی</a:t>
            </a:r>
            <a:r>
              <a:rPr lang="en-US" altLang="fa-IR" sz="72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B Titr" pitchFamily="2" charset="-78"/>
              </a:rPr>
              <a:t> </a:t>
            </a:r>
            <a:r>
              <a:rPr lang="fa-IR" altLang="fa-IR" sz="72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B Titr" pitchFamily="2" charset="-78"/>
              </a:rPr>
              <a:t> </a:t>
            </a:r>
            <a:r>
              <a:rPr lang="fa-IR" altLang="fa-IR" sz="7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B Titr" pitchFamily="2" charset="-78"/>
              </a:rPr>
              <a:t>1</a:t>
            </a:r>
            <a:endParaRPr lang="fa-IR" altLang="fa-IR" sz="7200" b="1" dirty="0">
              <a:solidFill>
                <a:schemeClr val="bg1"/>
              </a:solidFill>
              <a:latin typeface="Arial Unicode MS" pitchFamily="34" charset="-128"/>
              <a:ea typeface="Arial Unicode MS" pitchFamily="34" charset="-128"/>
              <a:cs typeface="B Titr" pitchFamily="2" charset="-78"/>
            </a:endParaRPr>
          </a:p>
          <a:p>
            <a:pPr>
              <a:defRPr/>
            </a:pPr>
            <a:endParaRPr lang="en-US" altLang="fa-IR" sz="5400" b="1" dirty="0">
              <a:solidFill>
                <a:srgbClr val="FFC000"/>
              </a:solidFill>
              <a:latin typeface="Arial Unicode MS" pitchFamily="34" charset="-128"/>
              <a:ea typeface="Arial Unicode MS" pitchFamily="34" charset="-128"/>
              <a:cs typeface="B Titr" pitchFamily="2" charset="-78"/>
            </a:endParaRPr>
          </a:p>
        </p:txBody>
      </p:sp>
    </p:spTree>
    <p:extLst>
      <p:ext uri="{BB962C8B-B14F-4D97-AF65-F5344CB8AC3E}">
        <p14:creationId xmlns:p14="http://schemas.microsoft.com/office/powerpoint/2010/main" val="187775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85000" lnSpcReduction="20000"/>
          </a:bodyPr>
          <a:lstStyle/>
          <a:p>
            <a:pPr marL="514350" indent="-514350">
              <a:buClr>
                <a:schemeClr val="accent3"/>
              </a:buClr>
              <a:defRPr/>
            </a:pPr>
            <a:r>
              <a:rPr lang="fa-IR" sz="3200" b="1" dirty="0">
                <a:cs typeface="B Titr" pitchFamily="2" charset="-78"/>
              </a:rPr>
              <a:t>اصول حاکم بر  برنامه ی  درسی  فارسی  در دوره ی  ابتدایی :</a:t>
            </a:r>
          </a:p>
          <a:p>
            <a:pPr marL="514350" indent="-514350">
              <a:buClr>
                <a:schemeClr val="accent3"/>
              </a:buClr>
              <a:defRPr/>
            </a:pPr>
            <a:endParaRPr lang="fa-IR" sz="3200" b="1" dirty="0">
              <a:cs typeface="B Titr" pitchFamily="2" charset="-78"/>
            </a:endParaRPr>
          </a:p>
          <a:p>
            <a:pPr marL="514350" indent="-514350" algn="just">
              <a:buClr>
                <a:schemeClr val="accent3"/>
              </a:buClr>
              <a:buFont typeface="Arial" pitchFamily="34" charset="0"/>
              <a:buChar char="•"/>
              <a:defRPr/>
            </a:pPr>
            <a:r>
              <a:rPr lang="fa-IR" sz="3200" dirty="0">
                <a:solidFill>
                  <a:schemeClr val="bg1"/>
                </a:solidFill>
                <a:cs typeface="B Zar" pitchFamily="2" charset="-78"/>
              </a:rPr>
              <a:t>در کلیه عناصر و مؤلفه های برنامه درسی آموزش زبان فارسی، باید رویکرد حاکم بر برنامه درسی ملی یعنی فطرت گرایی توحیدی سرلوحه عملی برنامه ریزی و تالیف قرار گیرد. </a:t>
            </a:r>
          </a:p>
          <a:p>
            <a:pPr marL="514350" indent="-514350" algn="just">
              <a:buClr>
                <a:schemeClr val="accent3"/>
              </a:buClr>
              <a:buFont typeface="Arial" pitchFamily="34" charset="0"/>
              <a:buChar char="•"/>
              <a:defRPr/>
            </a:pPr>
            <a:r>
              <a:rPr lang="fa-IR" sz="3200" dirty="0">
                <a:solidFill>
                  <a:schemeClr val="bg1"/>
                </a:solidFill>
                <a:cs typeface="B Zar" pitchFamily="2" charset="-78"/>
              </a:rPr>
              <a:t>در برنامه ی  فارسی دوره ی  ابتدایی اصل بر جنبه های کاربردی و مهارت های  زبانی می باشد. </a:t>
            </a:r>
          </a:p>
          <a:p>
            <a:pPr marL="514350" indent="-514350" algn="just">
              <a:buClr>
                <a:schemeClr val="accent3"/>
              </a:buClr>
              <a:buFont typeface="Arial" pitchFamily="34" charset="0"/>
              <a:buChar char="•"/>
              <a:defRPr/>
            </a:pPr>
            <a:r>
              <a:rPr lang="fa-IR" sz="3200" dirty="0">
                <a:solidFill>
                  <a:schemeClr val="bg1"/>
                </a:solidFill>
                <a:cs typeface="B Zar" pitchFamily="2" charset="-78"/>
              </a:rPr>
              <a:t>برنامه باید بتواند زمینه ساز ارتقا آداب و مهارتهای زندگی در کودکان  باشد.</a:t>
            </a:r>
          </a:p>
          <a:p>
            <a:pPr marL="514350" indent="-514350" algn="just">
              <a:buClr>
                <a:schemeClr val="accent3"/>
              </a:buClr>
              <a:buFont typeface="Arial" pitchFamily="34" charset="0"/>
              <a:buChar char="•"/>
              <a:defRPr/>
            </a:pPr>
            <a:r>
              <a:rPr lang="fa-IR" sz="3200" dirty="0">
                <a:solidFill>
                  <a:schemeClr val="bg1"/>
                </a:solidFill>
                <a:cs typeface="B Zar" pitchFamily="2" charset="-78"/>
              </a:rPr>
              <a:t>برنامه باید سرمشق عملی تقویت چگونه اندیشیدن و تفکّرانتقادی وخلاقیت در کودکان  باشد. </a:t>
            </a:r>
          </a:p>
          <a:p>
            <a:pPr marL="514350" indent="-514350" algn="just">
              <a:buClr>
                <a:schemeClr val="accent3"/>
              </a:buClr>
              <a:buFont typeface="Arial" pitchFamily="34" charset="0"/>
              <a:buChar char="•"/>
              <a:defRPr/>
            </a:pPr>
            <a:r>
              <a:rPr lang="fa-IR" sz="3200" dirty="0">
                <a:solidFill>
                  <a:schemeClr val="bg1"/>
                </a:solidFill>
                <a:cs typeface="B Zar" pitchFamily="2" charset="-78"/>
              </a:rPr>
              <a:t>برنامه باید زمینه ساز انس با مطالعه ی  مستمر در زندگی کودك باشد. </a:t>
            </a:r>
          </a:p>
          <a:p>
            <a:pPr marL="514350" indent="-514350" algn="just">
              <a:buClr>
                <a:schemeClr val="accent3"/>
              </a:buClr>
              <a:buFont typeface="Arial" pitchFamily="34" charset="0"/>
              <a:buChar char="•"/>
              <a:defRPr/>
            </a:pPr>
            <a:r>
              <a:rPr lang="fa-IR" sz="3200" dirty="0">
                <a:solidFill>
                  <a:schemeClr val="bg1"/>
                </a:solidFill>
                <a:cs typeface="B Zar" pitchFamily="2" charset="-78"/>
              </a:rPr>
              <a:t>از جدیدترین دستاوردها و پژوهشهای حوزه ی ادبیّات کودکان زبان شناسی و روان شناسی در تدوین برنامه استفاده  شود. </a:t>
            </a:r>
          </a:p>
          <a:p>
            <a:pPr marL="514350" indent="-514350" algn="just">
              <a:buClr>
                <a:schemeClr val="accent3"/>
              </a:buClr>
              <a:buFont typeface="Arial" pitchFamily="34" charset="0"/>
              <a:buChar char="•"/>
              <a:defRPr/>
            </a:pPr>
            <a:r>
              <a:rPr lang="fa-IR" sz="3200" dirty="0">
                <a:solidFill>
                  <a:schemeClr val="bg1"/>
                </a:solidFill>
                <a:cs typeface="B Zar" pitchFamily="2" charset="-78"/>
              </a:rPr>
              <a:t>سیر آموزش زبان فارسی از ساده به تکامل یافته و از زبان طبیعی به زبان معیار باشد.</a:t>
            </a:r>
          </a:p>
          <a:p>
            <a:pPr marL="514350" indent="-514350" algn="just">
              <a:buClr>
                <a:schemeClr val="accent3"/>
              </a:buClr>
              <a:buFont typeface="+mj-lt"/>
              <a:buAutoNum type="arabicPeriod"/>
              <a:defRPr/>
            </a:pP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92259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0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85000" lnSpcReduction="20000"/>
          </a:bodyPr>
          <a:lstStyle/>
          <a:p>
            <a:pPr marL="514350" indent="-514350">
              <a:buClr>
                <a:schemeClr val="accent3"/>
              </a:buClr>
              <a:defRPr/>
            </a:pPr>
            <a:r>
              <a:rPr lang="fa-IR" sz="3200" b="1" dirty="0">
                <a:solidFill>
                  <a:srgbClr val="FF0000"/>
                </a:solidFill>
                <a:cs typeface="B Titr" pitchFamily="2" charset="-78"/>
              </a:rPr>
              <a:t>ادامه</a:t>
            </a:r>
            <a:r>
              <a:rPr lang="fa-IR" sz="3200" b="1" dirty="0">
                <a:solidFill>
                  <a:schemeClr val="bg1"/>
                </a:solidFill>
                <a:cs typeface="B Titr" pitchFamily="2" charset="-78"/>
              </a:rPr>
              <a:t> اصول حاکم بر  برنامه ی  درسی  فارسی  در دور ه ی  ابتدایی :</a:t>
            </a:r>
          </a:p>
          <a:p>
            <a:pPr marL="514350" indent="-514350">
              <a:buClr>
                <a:schemeClr val="accent3"/>
              </a:buClr>
              <a:defRPr/>
            </a:pPr>
            <a:endParaRPr lang="fa-IR" sz="3200" b="1" dirty="0">
              <a:solidFill>
                <a:schemeClr val="bg1"/>
              </a:solidFill>
              <a:cs typeface="B Titr" pitchFamily="2" charset="-78"/>
            </a:endParaRPr>
          </a:p>
          <a:p>
            <a:pPr marL="514350" indent="-514350" algn="just">
              <a:buClr>
                <a:schemeClr val="accent3"/>
              </a:buClr>
              <a:buFont typeface="Arial" pitchFamily="34" charset="0"/>
              <a:buChar char="•"/>
              <a:defRPr/>
            </a:pPr>
            <a:r>
              <a:rPr lang="fa-IR" sz="3200" dirty="0">
                <a:cs typeface="B Zar" pitchFamily="2" charset="-78"/>
              </a:rPr>
              <a:t>درآموزش نکات زبانی، اخلاقی، ارزشی و شناختی تاکید بر شیوه ی غیرمستقیم  باشد. </a:t>
            </a:r>
          </a:p>
          <a:p>
            <a:pPr marL="742950" indent="-742950" algn="just">
              <a:buClr>
                <a:schemeClr val="accent3"/>
              </a:buClr>
              <a:buFont typeface="Arial" pitchFamily="34" charset="0"/>
              <a:buChar char="•"/>
              <a:defRPr/>
            </a:pPr>
            <a:r>
              <a:rPr lang="fa-IR" sz="3200" dirty="0">
                <a:cs typeface="B Zar" pitchFamily="2" charset="-78"/>
              </a:rPr>
              <a:t>در تدوین محتوا به  تمامی  گونه های  زبان  فارسی به طور  مناسب  توجّه شود.</a:t>
            </a:r>
          </a:p>
          <a:p>
            <a:pPr marL="742950" indent="-742950" algn="just">
              <a:buClr>
                <a:schemeClr val="accent3"/>
              </a:buClr>
              <a:buFont typeface="Arial" pitchFamily="34" charset="0"/>
              <a:buChar char="•"/>
              <a:defRPr/>
            </a:pPr>
            <a:r>
              <a:rPr lang="fa-IR" sz="3200" dirty="0">
                <a:cs typeface="B Zar" pitchFamily="2" charset="-78"/>
              </a:rPr>
              <a:t>به نقش  سازنده ی  زن و مرد به طور متناسب در برنامه توجّه  شود. </a:t>
            </a:r>
          </a:p>
          <a:p>
            <a:pPr marL="742950" indent="-742950" algn="just">
              <a:buClr>
                <a:schemeClr val="accent3"/>
              </a:buClr>
              <a:buFont typeface="Arial" pitchFamily="34" charset="0"/>
              <a:buChar char="•"/>
              <a:defRPr/>
            </a:pPr>
            <a:r>
              <a:rPr lang="fa-IR" sz="3200" dirty="0">
                <a:cs typeface="B Zar" pitchFamily="2" charset="-78"/>
              </a:rPr>
              <a:t>موضوعات  و مطالب  به  یك  محدوده ی  جغرافیایی منحصر نگردد.</a:t>
            </a:r>
          </a:p>
          <a:p>
            <a:pPr marL="742950" indent="-742950" algn="just">
              <a:buClr>
                <a:schemeClr val="accent3"/>
              </a:buClr>
              <a:buFont typeface="Arial" pitchFamily="34" charset="0"/>
              <a:buChar char="•"/>
              <a:defRPr/>
            </a:pPr>
            <a:r>
              <a:rPr lang="fa-IR" sz="3200" dirty="0">
                <a:cs typeface="B Zar" pitchFamily="2" charset="-78"/>
              </a:rPr>
              <a:t>در برنامه به دانش های بشری در زمینه های علمی، ادبی، هنری و فنون توجّه  کافی شود. </a:t>
            </a:r>
          </a:p>
          <a:p>
            <a:pPr marL="742950" indent="-742950" algn="just">
              <a:buClr>
                <a:schemeClr val="accent3"/>
              </a:buClr>
              <a:buFont typeface="Arial" pitchFamily="34" charset="0"/>
              <a:buChar char="•"/>
              <a:defRPr/>
            </a:pPr>
            <a:r>
              <a:rPr lang="fa-IR" sz="3200" dirty="0">
                <a:cs typeface="B Zar" pitchFamily="2" charset="-78"/>
              </a:rPr>
              <a:t>به پرورش حافظه ی شنیداری و دیداری  توجّه کافی  شود. </a:t>
            </a:r>
          </a:p>
          <a:p>
            <a:pPr marL="742950" indent="-742950" algn="just">
              <a:buClr>
                <a:schemeClr val="accent3"/>
              </a:buClr>
              <a:buFont typeface="Arial" pitchFamily="34" charset="0"/>
              <a:buChar char="•"/>
              <a:defRPr/>
            </a:pPr>
            <a:r>
              <a:rPr lang="fa-IR" sz="3200" dirty="0">
                <a:cs typeface="B Zar" pitchFamily="2" charset="-78"/>
              </a:rPr>
              <a:t>برنامه باید زمینه ساز ابراز وجود و بیان  احساس وعواطف دانش آموزان  باشد. </a:t>
            </a:r>
          </a:p>
          <a:p>
            <a:pPr marL="742950" indent="-742950" algn="just">
              <a:buClr>
                <a:schemeClr val="accent3"/>
              </a:buClr>
              <a:buFont typeface="Arial" pitchFamily="34" charset="0"/>
              <a:buChar char="•"/>
              <a:defRPr/>
            </a:pPr>
            <a:r>
              <a:rPr lang="fa-IR" sz="3200" dirty="0">
                <a:cs typeface="B Zar" pitchFamily="2" charset="-78"/>
              </a:rPr>
              <a:t>به گسترش دایره ی واژگان زبان فارسی مورد نیاز دانش آموز توجّه کافی  شود. </a:t>
            </a:r>
          </a:p>
          <a:p>
            <a:pPr marL="742950" indent="-742950" algn="just">
              <a:buClr>
                <a:schemeClr val="accent3"/>
              </a:buClr>
              <a:buFont typeface="Arial" pitchFamily="34" charset="0"/>
              <a:buChar char="•"/>
              <a:defRPr/>
            </a:pPr>
            <a:r>
              <a:rPr lang="fa-IR" sz="3200" dirty="0">
                <a:cs typeface="B Zar" pitchFamily="2" charset="-78"/>
              </a:rPr>
              <a:t>خوانانویسی در تمامی سطوح آموزشی مدنظر برنامه ریزان، مؤلفان و مجریان  قرار گیرد.</a:t>
            </a:r>
            <a:endParaRPr lang="fa-IR" altLang="fa-IR" sz="3200" dirty="0">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46748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70000" lnSpcReduction="20000"/>
          </a:bodyPr>
          <a:lstStyle/>
          <a:p>
            <a:pPr marL="514350" indent="-514350" algn="just">
              <a:buClr>
                <a:schemeClr val="accent3"/>
              </a:buClr>
              <a:buFont typeface="Arial" pitchFamily="34" charset="0"/>
              <a:buChar char="•"/>
              <a:defRPr/>
            </a:pPr>
            <a:r>
              <a:rPr lang="fa-IR" sz="2800" dirty="0">
                <a:cs typeface="B Titr" pitchFamily="2" charset="-78"/>
              </a:rPr>
              <a:t>هدف های  کلّی  برنامه ی  درسی فارسی در دوره ی  ابتدایی:</a:t>
            </a:r>
          </a:p>
          <a:p>
            <a:pPr marL="514350" indent="-514350" algn="just">
              <a:buClr>
                <a:schemeClr val="accent3"/>
              </a:buClr>
              <a:buFont typeface="Arial" pitchFamily="34" charset="0"/>
              <a:buChar char="•"/>
              <a:defRPr/>
            </a:pPr>
            <a:endParaRPr lang="fa-IR" sz="2800" dirty="0">
              <a:cs typeface="B Titr" pitchFamily="2" charset="-78"/>
            </a:endParaRPr>
          </a:p>
          <a:p>
            <a:pPr marL="514350" indent="-514350" algn="just">
              <a:buClr>
                <a:schemeClr val="accent3"/>
              </a:buClr>
              <a:buFont typeface="Arial" pitchFamily="34" charset="0"/>
              <a:buChar char="•"/>
              <a:defRPr/>
            </a:pPr>
            <a:r>
              <a:rPr lang="fa-IR" sz="3200" b="1" dirty="0">
                <a:solidFill>
                  <a:schemeClr val="bg1"/>
                </a:solidFill>
                <a:cs typeface="B Zar" pitchFamily="2" charset="-78"/>
              </a:rPr>
              <a:t>الف -حیطه ی  شناختی:</a:t>
            </a:r>
          </a:p>
          <a:p>
            <a:pPr marL="514350" indent="-514350" algn="just">
              <a:buClr>
                <a:schemeClr val="accent3"/>
              </a:buClr>
              <a:buFont typeface="+mj-lt"/>
              <a:buAutoNum type="arabicPeriod"/>
              <a:defRPr/>
            </a:pPr>
            <a:r>
              <a:rPr lang="fa-IR" sz="3200" dirty="0">
                <a:solidFill>
                  <a:schemeClr val="bg1"/>
                </a:solidFill>
                <a:cs typeface="B Zar" pitchFamily="2" charset="-78"/>
              </a:rPr>
              <a:t>-آشنایی با ساختار زبان  فارسی  معیار وگسترش  حوزه ی  نمادها و معانی آن </a:t>
            </a:r>
          </a:p>
          <a:p>
            <a:pPr marL="514350" indent="-514350" algn="just">
              <a:buClr>
                <a:schemeClr val="accent3"/>
              </a:buClr>
              <a:buFont typeface="+mj-lt"/>
              <a:buAutoNum type="arabicPeriod"/>
              <a:defRPr/>
            </a:pPr>
            <a:r>
              <a:rPr lang="fa-IR" sz="3200" dirty="0">
                <a:solidFill>
                  <a:schemeClr val="bg1"/>
                </a:solidFill>
                <a:cs typeface="B Zar" pitchFamily="2" charset="-78"/>
              </a:rPr>
              <a:t>-آشنایی با زبان  گفتار و نوشتار ، نظم و نثر و تفاوت  آ نها </a:t>
            </a:r>
          </a:p>
          <a:p>
            <a:pPr marL="514350" indent="-514350" algn="just">
              <a:buClr>
                <a:schemeClr val="accent3"/>
              </a:buClr>
              <a:buFont typeface="+mj-lt"/>
              <a:buAutoNum type="arabicPeriod"/>
              <a:defRPr/>
            </a:pPr>
            <a:r>
              <a:rPr lang="fa-IR" sz="3200" dirty="0">
                <a:solidFill>
                  <a:schemeClr val="bg1"/>
                </a:solidFill>
                <a:cs typeface="B Zar" pitchFamily="2" charset="-78"/>
              </a:rPr>
              <a:t>-آشنایی مختصر با جلوه های هنری  زبان</a:t>
            </a:r>
          </a:p>
          <a:p>
            <a:pPr marL="514350" indent="-514350" algn="just">
              <a:buClr>
                <a:schemeClr val="accent3"/>
              </a:buClr>
              <a:buFont typeface="+mj-lt"/>
              <a:buAutoNum type="arabicPeriod"/>
              <a:defRPr/>
            </a:pPr>
            <a:r>
              <a:rPr lang="fa-IR" sz="3200" dirty="0">
                <a:solidFill>
                  <a:schemeClr val="bg1"/>
                </a:solidFill>
                <a:cs typeface="B Zar" pitchFamily="2" charset="-78"/>
              </a:rPr>
              <a:t>-آشنای با مسائل اعتقادی، فرهنگی-تربیتی، اخلاقی، اجتماعی، سیاسی، ملّی، علمی، هنری و آداب  و مهارت های زندگی  در قالب  زبان </a:t>
            </a:r>
          </a:p>
          <a:p>
            <a:pPr marL="514350" indent="-514350" algn="just">
              <a:buClr>
                <a:schemeClr val="accent3"/>
              </a:buClr>
              <a:buFont typeface="+mj-lt"/>
              <a:buAutoNum type="arabicPeriod"/>
              <a:defRPr/>
            </a:pPr>
            <a:r>
              <a:rPr lang="fa-IR" sz="3200" dirty="0">
                <a:solidFill>
                  <a:schemeClr val="bg1"/>
                </a:solidFill>
                <a:cs typeface="B Zar" pitchFamily="2" charset="-78"/>
              </a:rPr>
              <a:t>-آشنایی با شیوه های تقویت حافظه و راه های پرورش ذوق و خلاقیت</a:t>
            </a:r>
          </a:p>
          <a:p>
            <a:pPr marL="514350" indent="-514350" algn="just">
              <a:buClr>
                <a:schemeClr val="accent3"/>
              </a:buClr>
              <a:buFont typeface="Arial" pitchFamily="34" charset="0"/>
              <a:buChar char="•"/>
              <a:defRPr/>
            </a:pPr>
            <a:r>
              <a:rPr lang="fa-IR" sz="3200" b="1" dirty="0">
                <a:solidFill>
                  <a:schemeClr val="bg1"/>
                </a:solidFill>
                <a:cs typeface="B Zar" pitchFamily="2" charset="-78"/>
              </a:rPr>
              <a:t>ب-حیطه ی  عاطفی:</a:t>
            </a:r>
          </a:p>
          <a:p>
            <a:pPr marL="514350" indent="-514350" algn="just">
              <a:buClr>
                <a:schemeClr val="accent3"/>
              </a:buClr>
              <a:buFont typeface="Arial" pitchFamily="34" charset="0"/>
              <a:buChar char="•"/>
              <a:defRPr/>
            </a:pPr>
            <a:r>
              <a:rPr lang="fa-IR" sz="3200" dirty="0">
                <a:solidFill>
                  <a:schemeClr val="bg1"/>
                </a:solidFill>
                <a:cs typeface="B Zar" pitchFamily="2" charset="-78"/>
              </a:rPr>
              <a:t>1-ایجاد، پرورش و تقویت علاقه  و نگرش مثبت نسبت به:</a:t>
            </a:r>
          </a:p>
          <a:p>
            <a:pPr marL="514350" indent="-514350" algn="just">
              <a:buClr>
                <a:schemeClr val="accent3"/>
              </a:buClr>
              <a:buFont typeface="Wingdings" pitchFamily="2" charset="2"/>
              <a:buChar char="ü"/>
              <a:defRPr/>
            </a:pPr>
            <a:r>
              <a:rPr lang="fa-IR" sz="3200" dirty="0">
                <a:solidFill>
                  <a:schemeClr val="bg1"/>
                </a:solidFill>
                <a:cs typeface="B Zar" pitchFamily="2" charset="-78"/>
              </a:rPr>
              <a:t>-مبانی  اعتقادی، فرهنگی و ملّی کشور </a:t>
            </a:r>
          </a:p>
          <a:p>
            <a:pPr marL="514350" indent="-514350" algn="just">
              <a:buClr>
                <a:schemeClr val="accent3"/>
              </a:buClr>
              <a:buFont typeface="Wingdings" pitchFamily="2" charset="2"/>
              <a:buChar char="ü"/>
              <a:defRPr/>
            </a:pPr>
            <a:r>
              <a:rPr lang="fa-IR" sz="3200" dirty="0">
                <a:solidFill>
                  <a:schemeClr val="bg1"/>
                </a:solidFill>
                <a:cs typeface="B Zar" pitchFamily="2" charset="-78"/>
              </a:rPr>
              <a:t>-بیان  احساسات، عواطف و افکار در قالب گفتار و نوشتار</a:t>
            </a:r>
          </a:p>
          <a:p>
            <a:pPr marL="514350" indent="-514350" algn="just">
              <a:buClr>
                <a:schemeClr val="accent3"/>
              </a:buClr>
              <a:buFont typeface="Wingdings" pitchFamily="2" charset="2"/>
              <a:buChar char="ü"/>
              <a:defRPr/>
            </a:pPr>
            <a:r>
              <a:rPr lang="fa-IR" sz="3200" dirty="0">
                <a:solidFill>
                  <a:schemeClr val="bg1"/>
                </a:solidFill>
                <a:cs typeface="B Zar" pitchFamily="2" charset="-78"/>
              </a:rPr>
              <a:t> -جنبه های زیبایی سخن و تحسین آن </a:t>
            </a:r>
          </a:p>
          <a:p>
            <a:pPr marL="514350" indent="-514350" algn="just">
              <a:buClr>
                <a:schemeClr val="accent3"/>
              </a:buClr>
              <a:buFont typeface="Wingdings" pitchFamily="2" charset="2"/>
              <a:buChar char="ü"/>
              <a:defRPr/>
            </a:pPr>
            <a:r>
              <a:rPr lang="fa-IR" sz="3200" dirty="0">
                <a:solidFill>
                  <a:schemeClr val="bg1"/>
                </a:solidFill>
                <a:cs typeface="B Zar" pitchFamily="2" charset="-78"/>
              </a:rPr>
              <a:t>-مطالعه </a:t>
            </a:r>
          </a:p>
          <a:p>
            <a:pPr marL="514350" indent="-514350" algn="just">
              <a:buClr>
                <a:schemeClr val="accent3"/>
              </a:buClr>
              <a:buFont typeface="Arial" pitchFamily="34" charset="0"/>
              <a:buChar char="•"/>
              <a:defRPr/>
            </a:pPr>
            <a:r>
              <a:rPr lang="fa-IR" sz="3200" dirty="0">
                <a:solidFill>
                  <a:schemeClr val="bg1"/>
                </a:solidFill>
                <a:cs typeface="B Zar" pitchFamily="2" charset="-78"/>
              </a:rPr>
              <a:t>2-تلطیف  احساسات و عواطف</a:t>
            </a:r>
            <a:endParaRPr lang="fa-IR" altLang="fa-IR" sz="3500" dirty="0">
              <a:solidFill>
                <a:schemeClr val="bg1"/>
              </a:solidFill>
              <a:cs typeface="B Zar"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1821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92500" lnSpcReduction="20000"/>
          </a:bodyPr>
          <a:lstStyle/>
          <a:p>
            <a:pPr marL="514350" indent="-514350" algn="just">
              <a:buClr>
                <a:schemeClr val="accent3"/>
              </a:buClr>
              <a:buFont typeface="Arial" pitchFamily="34" charset="0"/>
              <a:buChar char="•"/>
              <a:defRPr/>
            </a:pPr>
            <a:r>
              <a:rPr lang="fa-IR" sz="3200" dirty="0">
                <a:cs typeface="B Titr" pitchFamily="2" charset="-78"/>
              </a:rPr>
              <a:t>حیطه ی  مهارتی :</a:t>
            </a:r>
          </a:p>
          <a:p>
            <a:pPr marL="514350" indent="-514350" algn="just">
              <a:buClr>
                <a:schemeClr val="accent3"/>
              </a:buClr>
              <a:buFont typeface="Arial" pitchFamily="34" charset="0"/>
              <a:buChar char="•"/>
              <a:defRPr/>
            </a:pPr>
            <a:endParaRPr lang="fa-IR" sz="3200" dirty="0">
              <a:cs typeface="B Titr" pitchFamily="2" charset="-78"/>
            </a:endParaRPr>
          </a:p>
          <a:p>
            <a:pPr marL="514350" indent="-514350" algn="just">
              <a:buClr>
                <a:schemeClr val="accent3"/>
              </a:buClr>
              <a:buFont typeface="Arial" pitchFamily="34" charset="0"/>
              <a:buChar char="•"/>
              <a:defRPr/>
            </a:pPr>
            <a:r>
              <a:rPr lang="fa-IR" sz="2800" b="1" dirty="0">
                <a:solidFill>
                  <a:schemeClr val="bg1"/>
                </a:solidFill>
                <a:cs typeface="B Zar" pitchFamily="2" charset="-78"/>
              </a:rPr>
              <a:t>1-گوش  دادن</a:t>
            </a:r>
          </a:p>
          <a:p>
            <a:pPr marL="514350" indent="-514350" algn="just">
              <a:buClr>
                <a:schemeClr val="accent3"/>
              </a:buClr>
              <a:buFont typeface="Arial" pitchFamily="34" charset="0"/>
              <a:buChar char="•"/>
              <a:defRPr/>
            </a:pPr>
            <a:r>
              <a:rPr lang="fa-IR" sz="2800" dirty="0">
                <a:solidFill>
                  <a:schemeClr val="bg1"/>
                </a:solidFill>
                <a:cs typeface="B Zar" pitchFamily="2" charset="-78"/>
              </a:rPr>
              <a:t>-دقّت و تمرکز در سخن گوینده </a:t>
            </a:r>
          </a:p>
          <a:p>
            <a:pPr marL="514350" indent="-514350" algn="just">
              <a:buClr>
                <a:schemeClr val="accent3"/>
              </a:buClr>
              <a:buFont typeface="Arial" pitchFamily="34" charset="0"/>
              <a:buChar char="•"/>
              <a:defRPr/>
            </a:pPr>
            <a:r>
              <a:rPr lang="fa-IR" sz="2800" dirty="0">
                <a:solidFill>
                  <a:schemeClr val="bg1"/>
                </a:solidFill>
                <a:cs typeface="B Zar" pitchFamily="2" charset="-78"/>
              </a:rPr>
              <a:t>-درك  سخن و دریافت پیام </a:t>
            </a:r>
          </a:p>
          <a:p>
            <a:pPr marL="514350" indent="-514350" algn="just">
              <a:buClr>
                <a:schemeClr val="accent3"/>
              </a:buClr>
              <a:buFont typeface="Arial" pitchFamily="34" charset="0"/>
              <a:buChar char="•"/>
              <a:defRPr/>
            </a:pPr>
            <a:r>
              <a:rPr lang="fa-IR" sz="2800" dirty="0">
                <a:solidFill>
                  <a:schemeClr val="bg1"/>
                </a:solidFill>
                <a:cs typeface="B Zar" pitchFamily="2" charset="-78"/>
              </a:rPr>
              <a:t>-دریافت ارتباط  بین بخش های مختلف پیام </a:t>
            </a:r>
          </a:p>
          <a:p>
            <a:pPr marL="514350" indent="-514350" algn="just">
              <a:buClr>
                <a:schemeClr val="accent3"/>
              </a:buClr>
              <a:buFont typeface="Arial" pitchFamily="34" charset="0"/>
              <a:buChar char="•"/>
              <a:defRPr/>
            </a:pPr>
            <a:r>
              <a:rPr lang="fa-IR" sz="2800" dirty="0">
                <a:solidFill>
                  <a:schemeClr val="bg1"/>
                </a:solidFill>
                <a:cs typeface="B Zar" pitchFamily="2" charset="-78"/>
              </a:rPr>
              <a:t>-بررسی و اظهارنظر درباره ی شنیده ها </a:t>
            </a:r>
          </a:p>
          <a:p>
            <a:pPr marL="514350" indent="-514350" algn="just">
              <a:buClr>
                <a:schemeClr val="accent3"/>
              </a:buClr>
              <a:buFont typeface="Arial" pitchFamily="34" charset="0"/>
              <a:buChar char="•"/>
              <a:defRPr/>
            </a:pPr>
            <a:r>
              <a:rPr lang="fa-IR" sz="2800" b="1" dirty="0">
                <a:solidFill>
                  <a:schemeClr val="bg1"/>
                </a:solidFill>
                <a:cs typeface="B Zar" pitchFamily="2" charset="-78"/>
              </a:rPr>
              <a:t>2-سخن  گفتن</a:t>
            </a:r>
          </a:p>
          <a:p>
            <a:pPr marL="514350" indent="-514350" algn="just">
              <a:buClr>
                <a:schemeClr val="accent3"/>
              </a:buClr>
              <a:buFont typeface="Arial" pitchFamily="34" charset="0"/>
              <a:buChar char="•"/>
              <a:defRPr/>
            </a:pPr>
            <a:r>
              <a:rPr lang="fa-IR" sz="2800" dirty="0">
                <a:solidFill>
                  <a:schemeClr val="bg1"/>
                </a:solidFill>
                <a:cs typeface="B Zar" pitchFamily="2" charset="-78"/>
              </a:rPr>
              <a:t>-به کارگیری اندیشه قبل از سخن گفتن </a:t>
            </a:r>
          </a:p>
          <a:p>
            <a:pPr marL="514350" indent="-514350" algn="just">
              <a:buClr>
                <a:schemeClr val="accent3"/>
              </a:buClr>
              <a:buFont typeface="Arial" pitchFamily="34" charset="0"/>
              <a:buChar char="•"/>
              <a:defRPr/>
            </a:pPr>
            <a:r>
              <a:rPr lang="fa-IR" sz="2800" dirty="0">
                <a:solidFill>
                  <a:schemeClr val="bg1"/>
                </a:solidFill>
                <a:cs typeface="B Zar" pitchFamily="2" charset="-78"/>
              </a:rPr>
              <a:t>-به کارگیری زبان  مناسب برای مخاطبان </a:t>
            </a:r>
          </a:p>
          <a:p>
            <a:pPr marL="514350" indent="-514350" algn="just">
              <a:buClr>
                <a:schemeClr val="accent3"/>
              </a:buClr>
              <a:buFont typeface="Arial" pitchFamily="34" charset="0"/>
              <a:buChar char="•"/>
              <a:defRPr/>
            </a:pPr>
            <a:r>
              <a:rPr lang="fa-IR" sz="2800" dirty="0">
                <a:solidFill>
                  <a:schemeClr val="bg1"/>
                </a:solidFill>
                <a:cs typeface="B Zar" pitchFamily="2" charset="-78"/>
              </a:rPr>
              <a:t>-توانایی سخن گفتن در برابر جمع </a:t>
            </a:r>
          </a:p>
          <a:p>
            <a:pPr marL="514350" indent="-514350" algn="just">
              <a:buClr>
                <a:schemeClr val="accent3"/>
              </a:buClr>
              <a:buFont typeface="Arial" pitchFamily="34" charset="0"/>
              <a:buChar char="•"/>
              <a:defRPr/>
            </a:pPr>
            <a:r>
              <a:rPr lang="fa-IR" sz="2800" dirty="0">
                <a:solidFill>
                  <a:schemeClr val="bg1"/>
                </a:solidFill>
                <a:cs typeface="B Zar" pitchFamily="2" charset="-78"/>
              </a:rPr>
              <a:t>-به کارگیری کارافزارهای مناسب ارتباطی </a:t>
            </a:r>
          </a:p>
          <a:p>
            <a:pPr marL="514350" indent="-514350" algn="just">
              <a:buClr>
                <a:schemeClr val="accent3"/>
              </a:buClr>
              <a:buFont typeface="Arial" pitchFamily="34" charset="0"/>
              <a:buChar char="•"/>
              <a:defRPr/>
            </a:pPr>
            <a:r>
              <a:rPr lang="fa-IR" sz="2800" dirty="0">
                <a:solidFill>
                  <a:schemeClr val="bg1"/>
                </a:solidFill>
                <a:cs typeface="B Zar" pitchFamily="2" charset="-78"/>
              </a:rPr>
              <a:t>-انسجام در رساندن پیام </a:t>
            </a:r>
          </a:p>
          <a:p>
            <a:pPr marL="514350" indent="-514350" algn="just">
              <a:buClr>
                <a:schemeClr val="accent3"/>
              </a:buClr>
              <a:buFont typeface="Arial" pitchFamily="34" charset="0"/>
              <a:buChar char="•"/>
              <a:defRPr/>
            </a:pPr>
            <a:r>
              <a:rPr lang="fa-IR" sz="2800" dirty="0">
                <a:solidFill>
                  <a:schemeClr val="bg1"/>
                </a:solidFill>
                <a:cs typeface="B Zar" pitchFamily="2" charset="-78"/>
              </a:rPr>
              <a:t>-توانایی شرکت در بحث و گفت وگوها</a:t>
            </a: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59388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70000" lnSpcReduction="20000"/>
          </a:bodyPr>
          <a:lstStyle/>
          <a:p>
            <a:pPr marL="514350" indent="-514350" algn="just">
              <a:buClr>
                <a:schemeClr val="accent3"/>
              </a:buClr>
              <a:buFont typeface="Arial" pitchFamily="34" charset="0"/>
              <a:buChar char="•"/>
              <a:defRPr/>
            </a:pPr>
            <a:r>
              <a:rPr lang="fa-IR" sz="3200" dirty="0">
                <a:solidFill>
                  <a:srgbClr val="FF0000"/>
                </a:solidFill>
                <a:cs typeface="B Titr" pitchFamily="2" charset="-78"/>
              </a:rPr>
              <a:t>ادامه</a:t>
            </a:r>
            <a:r>
              <a:rPr lang="fa-IR" sz="3200" dirty="0">
                <a:cs typeface="B Titr" pitchFamily="2" charset="-78"/>
              </a:rPr>
              <a:t> حیطه ی  مهارتی :</a:t>
            </a:r>
          </a:p>
          <a:p>
            <a:pPr marL="514350" indent="-514350" algn="just">
              <a:buClr>
                <a:schemeClr val="accent3"/>
              </a:buClr>
              <a:buFont typeface="Arial" pitchFamily="34" charset="0"/>
              <a:buChar char="•"/>
              <a:defRPr/>
            </a:pPr>
            <a:endParaRPr lang="fa-IR" sz="3200" dirty="0">
              <a:cs typeface="B Titr" pitchFamily="2" charset="-78"/>
            </a:endParaRPr>
          </a:p>
          <a:p>
            <a:pPr marL="514350" indent="-514350" algn="just">
              <a:buClr>
                <a:schemeClr val="accent3"/>
              </a:buClr>
              <a:buFont typeface="Arial" pitchFamily="34" charset="0"/>
              <a:buChar char="•"/>
              <a:defRPr/>
            </a:pPr>
            <a:r>
              <a:rPr lang="fa-IR" sz="2800" b="1" dirty="0">
                <a:solidFill>
                  <a:schemeClr val="bg1"/>
                </a:solidFill>
                <a:cs typeface="B Zar" pitchFamily="2" charset="-78"/>
              </a:rPr>
              <a:t>3-خواندن</a:t>
            </a:r>
          </a:p>
          <a:p>
            <a:pPr marL="514350" indent="-514350" algn="just">
              <a:buClr>
                <a:schemeClr val="accent3"/>
              </a:buClr>
              <a:buFont typeface="Arial" pitchFamily="34" charset="0"/>
              <a:buChar char="•"/>
              <a:defRPr/>
            </a:pPr>
            <a:r>
              <a:rPr lang="fa-IR" sz="2800" dirty="0">
                <a:solidFill>
                  <a:schemeClr val="bg1"/>
                </a:solidFill>
                <a:cs typeface="B Zar" pitchFamily="2" charset="-78"/>
              </a:rPr>
              <a:t>-تمرکز و دقّت در نوشته </a:t>
            </a:r>
          </a:p>
          <a:p>
            <a:pPr marL="514350" indent="-514350" algn="just">
              <a:buClr>
                <a:schemeClr val="accent3"/>
              </a:buClr>
              <a:buFont typeface="Arial" pitchFamily="34" charset="0"/>
              <a:buChar char="•"/>
              <a:defRPr/>
            </a:pPr>
            <a:r>
              <a:rPr lang="fa-IR" sz="2800" dirty="0">
                <a:solidFill>
                  <a:schemeClr val="bg1"/>
                </a:solidFill>
                <a:cs typeface="B Zar" pitchFamily="2" charset="-78"/>
              </a:rPr>
              <a:t>-توانایی بلندخوانی و صامت خوانی </a:t>
            </a:r>
          </a:p>
          <a:p>
            <a:pPr marL="514350" indent="-514350" algn="just">
              <a:buClr>
                <a:schemeClr val="accent3"/>
              </a:buClr>
              <a:buFont typeface="Arial" pitchFamily="34" charset="0"/>
              <a:buChar char="•"/>
              <a:defRPr/>
            </a:pPr>
            <a:r>
              <a:rPr lang="fa-IR" sz="2800" dirty="0">
                <a:solidFill>
                  <a:schemeClr val="bg1"/>
                </a:solidFill>
                <a:cs typeface="B Zar" pitchFamily="2" charset="-78"/>
              </a:rPr>
              <a:t>-خواندن  با لحن وآهنگ مناسب </a:t>
            </a:r>
          </a:p>
          <a:p>
            <a:pPr marL="514350" indent="-514350" algn="just">
              <a:buClr>
                <a:schemeClr val="accent3"/>
              </a:buClr>
              <a:buFont typeface="Arial" pitchFamily="34" charset="0"/>
              <a:buChar char="•"/>
              <a:defRPr/>
            </a:pPr>
            <a:r>
              <a:rPr lang="fa-IR" sz="2800" dirty="0">
                <a:solidFill>
                  <a:schemeClr val="bg1"/>
                </a:solidFill>
                <a:cs typeface="B Zar" pitchFamily="2" charset="-78"/>
              </a:rPr>
              <a:t>-درك  نوشته ها و دریافت پیام اصلی آن ها </a:t>
            </a:r>
          </a:p>
          <a:p>
            <a:pPr marL="514350" indent="-514350" algn="just">
              <a:buClr>
                <a:schemeClr val="accent3"/>
              </a:buClr>
              <a:buFont typeface="Arial" pitchFamily="34" charset="0"/>
              <a:buChar char="•"/>
              <a:defRPr/>
            </a:pPr>
            <a:r>
              <a:rPr lang="fa-IR" sz="2800" dirty="0">
                <a:solidFill>
                  <a:schemeClr val="bg1"/>
                </a:solidFill>
                <a:cs typeface="B Zar" pitchFamily="2" charset="-78"/>
              </a:rPr>
              <a:t>-دریافت  ارتباط بین بخش های مختلف نوشته </a:t>
            </a:r>
          </a:p>
          <a:p>
            <a:pPr marL="514350" indent="-514350" algn="just">
              <a:buClr>
                <a:schemeClr val="accent3"/>
              </a:buClr>
              <a:buFont typeface="Arial" pitchFamily="34" charset="0"/>
              <a:buChar char="•"/>
              <a:defRPr/>
            </a:pPr>
            <a:r>
              <a:rPr lang="fa-IR" sz="2800" dirty="0">
                <a:solidFill>
                  <a:schemeClr val="bg1"/>
                </a:solidFill>
                <a:cs typeface="B Zar" pitchFamily="2" charset="-78"/>
              </a:rPr>
              <a:t>-به کارگیری کارافزارهای مناسب در خواندن </a:t>
            </a:r>
          </a:p>
          <a:p>
            <a:pPr marL="514350" indent="-514350" algn="just">
              <a:buClr>
                <a:schemeClr val="accent3"/>
              </a:buClr>
              <a:buFont typeface="Arial" pitchFamily="34" charset="0"/>
              <a:buChar char="•"/>
              <a:defRPr/>
            </a:pPr>
            <a:r>
              <a:rPr lang="fa-IR" sz="2800" dirty="0">
                <a:solidFill>
                  <a:schemeClr val="bg1"/>
                </a:solidFill>
                <a:cs typeface="B Zar" pitchFamily="2" charset="-78"/>
              </a:rPr>
              <a:t>-گسترش دایره ی دید در خواندن </a:t>
            </a:r>
          </a:p>
          <a:p>
            <a:pPr marL="514350" indent="-514350" algn="just">
              <a:buClr>
                <a:schemeClr val="accent3"/>
              </a:buClr>
              <a:buFont typeface="Arial" pitchFamily="34" charset="0"/>
              <a:buChar char="•"/>
              <a:defRPr/>
            </a:pPr>
            <a:r>
              <a:rPr lang="fa-IR" sz="2800" dirty="0">
                <a:solidFill>
                  <a:schemeClr val="bg1"/>
                </a:solidFill>
                <a:cs typeface="B Zar" pitchFamily="2" charset="-78"/>
              </a:rPr>
              <a:t>-کسب عادات مطلوب در خواندن </a:t>
            </a:r>
          </a:p>
          <a:p>
            <a:pPr marL="514350" indent="-514350" algn="just">
              <a:buClr>
                <a:schemeClr val="accent3"/>
              </a:buClr>
              <a:buFont typeface="Arial" pitchFamily="34" charset="0"/>
              <a:buChar char="•"/>
              <a:defRPr/>
            </a:pPr>
            <a:r>
              <a:rPr lang="fa-IR" sz="2800" b="1" dirty="0">
                <a:solidFill>
                  <a:schemeClr val="bg1"/>
                </a:solidFill>
                <a:cs typeface="B Zar" pitchFamily="2" charset="-78"/>
              </a:rPr>
              <a:t>4-نوشتن </a:t>
            </a:r>
          </a:p>
          <a:p>
            <a:pPr marL="514350" indent="-514350" algn="just">
              <a:buClr>
                <a:schemeClr val="accent3"/>
              </a:buClr>
              <a:buFont typeface="Arial" pitchFamily="34" charset="0"/>
              <a:buChar char="•"/>
              <a:defRPr/>
            </a:pPr>
            <a:r>
              <a:rPr lang="fa-IR" sz="2800" dirty="0">
                <a:solidFill>
                  <a:schemeClr val="bg1"/>
                </a:solidFill>
                <a:cs typeface="B Zar" pitchFamily="2" charset="-78"/>
              </a:rPr>
              <a:t>-توانایی به کارگیری بهنجار خط </a:t>
            </a:r>
          </a:p>
          <a:p>
            <a:pPr marL="514350" indent="-514350" algn="just">
              <a:buClr>
                <a:schemeClr val="accent3"/>
              </a:buClr>
              <a:buFont typeface="Arial" pitchFamily="34" charset="0"/>
              <a:buChar char="•"/>
              <a:defRPr/>
            </a:pPr>
            <a:r>
              <a:rPr lang="fa-IR" sz="2800" dirty="0">
                <a:solidFill>
                  <a:schemeClr val="bg1"/>
                </a:solidFill>
                <a:cs typeface="B Zar" pitchFamily="2" charset="-78"/>
              </a:rPr>
              <a:t>-نوشتن درست کلمات و جملات شنیده شده (املا) </a:t>
            </a:r>
          </a:p>
          <a:p>
            <a:pPr marL="514350" indent="-514350" algn="just">
              <a:buClr>
                <a:schemeClr val="accent3"/>
              </a:buClr>
              <a:buFont typeface="Arial" pitchFamily="34" charset="0"/>
              <a:buChar char="•"/>
              <a:defRPr/>
            </a:pPr>
            <a:r>
              <a:rPr lang="fa-IR" sz="2800" dirty="0">
                <a:solidFill>
                  <a:schemeClr val="bg1"/>
                </a:solidFill>
                <a:cs typeface="B Zar" pitchFamily="2" charset="-78"/>
              </a:rPr>
              <a:t>-به کارگیری علایم نشانه گذاری در نوشتن </a:t>
            </a:r>
          </a:p>
          <a:p>
            <a:pPr marL="514350" indent="-514350" algn="just">
              <a:buClr>
                <a:schemeClr val="accent3"/>
              </a:buClr>
              <a:buFont typeface="Arial" pitchFamily="34" charset="0"/>
              <a:buChar char="•"/>
              <a:defRPr/>
            </a:pPr>
            <a:r>
              <a:rPr lang="fa-IR" sz="2800" dirty="0">
                <a:solidFill>
                  <a:schemeClr val="bg1"/>
                </a:solidFill>
                <a:cs typeface="B Zar" pitchFamily="2" charset="-78"/>
              </a:rPr>
              <a:t>-توانایی در نگارش برخی پاره از مهارت های نگارشی (انشا)</a:t>
            </a: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30846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a:bodyPr>
          <a:lstStyle/>
          <a:p>
            <a:pPr marL="514350" indent="-514350" algn="just">
              <a:buClr>
                <a:schemeClr val="accent3"/>
              </a:buClr>
              <a:buFont typeface="Arial" pitchFamily="34" charset="0"/>
              <a:buChar char="•"/>
              <a:defRPr/>
            </a:pPr>
            <a:endParaRPr lang="fa-IR" sz="3200" dirty="0">
              <a:solidFill>
                <a:srgbClr val="FF0000"/>
              </a:solidFill>
              <a:cs typeface="B Titr" pitchFamily="2" charset="-78"/>
            </a:endParaRPr>
          </a:p>
          <a:p>
            <a:pPr marL="514350" indent="-514350" algn="just">
              <a:buClr>
                <a:schemeClr val="accent3"/>
              </a:buClr>
              <a:buFont typeface="Arial" pitchFamily="34" charset="0"/>
              <a:buChar char="•"/>
              <a:defRPr/>
            </a:pPr>
            <a:endParaRPr lang="fa-IR" sz="3200" dirty="0">
              <a:solidFill>
                <a:srgbClr val="FF0000"/>
              </a:solidFill>
              <a:cs typeface="B Titr" pitchFamily="2" charset="-78"/>
            </a:endParaRPr>
          </a:p>
          <a:p>
            <a:pPr marL="514350" indent="-514350" algn="just">
              <a:buClr>
                <a:schemeClr val="accent3"/>
              </a:buClr>
              <a:buFont typeface="Arial" pitchFamily="34" charset="0"/>
              <a:buChar char="•"/>
              <a:defRPr/>
            </a:pPr>
            <a:r>
              <a:rPr lang="fa-IR" sz="3200" dirty="0">
                <a:solidFill>
                  <a:srgbClr val="FFC000"/>
                </a:solidFill>
                <a:effectLst>
                  <a:outerShdw blurRad="38100" dist="38100" dir="2700000" algn="tl">
                    <a:srgbClr val="000000">
                      <a:alpha val="43137"/>
                    </a:srgbClr>
                  </a:outerShdw>
                </a:effectLst>
                <a:cs typeface="B Titr" pitchFamily="2" charset="-78"/>
              </a:rPr>
              <a:t>خصوصیات مهارت های چهارگانه زبان:</a:t>
            </a:r>
          </a:p>
          <a:p>
            <a:pPr marL="514350" indent="-514350" algn="just">
              <a:buClr>
                <a:schemeClr val="accent3"/>
              </a:buClr>
              <a:buFont typeface="Arial" pitchFamily="34" charset="0"/>
              <a:buChar char="•"/>
              <a:defRPr/>
            </a:pPr>
            <a:endParaRPr lang="fa-IR" sz="3200" dirty="0">
              <a:cs typeface="B Titr" pitchFamily="2" charset="-78"/>
            </a:endParaRPr>
          </a:p>
          <a:p>
            <a:pPr marL="514350" indent="-514350" algn="just">
              <a:buClr>
                <a:schemeClr val="accent3"/>
              </a:buClr>
              <a:buFont typeface="Arial" pitchFamily="34" charset="0"/>
              <a:buChar char="•"/>
              <a:defRPr/>
            </a:pPr>
            <a:r>
              <a:rPr lang="fa-IR" sz="3200" b="1" dirty="0">
                <a:solidFill>
                  <a:schemeClr val="bg1"/>
                </a:solidFill>
                <a:cs typeface="B Zar" pitchFamily="2" charset="-78"/>
              </a:rPr>
              <a:t>1-مهارت های فعّال یا تولیدی:</a:t>
            </a:r>
          </a:p>
          <a:p>
            <a:pPr marL="514350" indent="-514350" algn="just">
              <a:buClr>
                <a:schemeClr val="accent3"/>
              </a:buClr>
              <a:buFont typeface="Arial" pitchFamily="34" charset="0"/>
              <a:buChar char="•"/>
              <a:defRPr/>
            </a:pPr>
            <a:r>
              <a:rPr lang="fa-IR" sz="3200" dirty="0">
                <a:effectLst>
                  <a:outerShdw blurRad="38100" dist="38100" dir="2700000" algn="tl">
                    <a:srgbClr val="000000">
                      <a:alpha val="43137"/>
                    </a:srgbClr>
                  </a:outerShdw>
                </a:effectLst>
                <a:cs typeface="B Zar" pitchFamily="2" charset="-78"/>
              </a:rPr>
              <a:t>سخن گفتن</a:t>
            </a:r>
          </a:p>
          <a:p>
            <a:pPr marL="514350" indent="-514350" algn="just">
              <a:buClr>
                <a:schemeClr val="accent3"/>
              </a:buClr>
              <a:buFont typeface="Arial" pitchFamily="34" charset="0"/>
              <a:buChar char="•"/>
              <a:defRPr/>
            </a:pPr>
            <a:r>
              <a:rPr lang="fa-IR" sz="3200" dirty="0">
                <a:effectLst>
                  <a:outerShdw blurRad="38100" dist="38100" dir="2700000" algn="tl">
                    <a:srgbClr val="000000">
                      <a:alpha val="43137"/>
                    </a:srgbClr>
                  </a:outerShdw>
                </a:effectLst>
                <a:cs typeface="B Zar" pitchFamily="2" charset="-78"/>
              </a:rPr>
              <a:t>نوشتن</a:t>
            </a:r>
          </a:p>
          <a:p>
            <a:pPr marL="514350" indent="-514350" algn="just">
              <a:buClr>
                <a:schemeClr val="accent3"/>
              </a:buClr>
              <a:buFont typeface="Arial" pitchFamily="34" charset="0"/>
              <a:buChar char="•"/>
              <a:defRPr/>
            </a:pPr>
            <a:r>
              <a:rPr lang="fa-IR" sz="3200" b="1" dirty="0">
                <a:solidFill>
                  <a:schemeClr val="bg1"/>
                </a:solidFill>
                <a:cs typeface="B Zar" pitchFamily="2" charset="-78"/>
              </a:rPr>
              <a:t>2-مهارت های انفعالی یا ادراکی: </a:t>
            </a:r>
          </a:p>
          <a:p>
            <a:pPr marL="514350" indent="-514350" algn="just">
              <a:buClr>
                <a:schemeClr val="accent3"/>
              </a:buClr>
              <a:buFont typeface="Arial" pitchFamily="34" charset="0"/>
              <a:buChar char="•"/>
              <a:defRPr/>
            </a:pPr>
            <a:r>
              <a:rPr lang="fa-IR" sz="3200" dirty="0">
                <a:effectLst>
                  <a:outerShdw blurRad="38100" dist="38100" dir="2700000" algn="tl">
                    <a:srgbClr val="000000">
                      <a:alpha val="43137"/>
                    </a:srgbClr>
                  </a:outerShdw>
                </a:effectLst>
                <a:cs typeface="B Zar" pitchFamily="2" charset="-78"/>
              </a:rPr>
              <a:t>شنیدن</a:t>
            </a:r>
          </a:p>
          <a:p>
            <a:pPr marL="514350" indent="-514350" algn="just">
              <a:buClr>
                <a:schemeClr val="accent3"/>
              </a:buClr>
              <a:buFont typeface="Arial" pitchFamily="34" charset="0"/>
              <a:buChar char="•"/>
              <a:defRPr/>
            </a:pPr>
            <a:r>
              <a:rPr lang="fa-IR" sz="3200" dirty="0">
                <a:effectLst>
                  <a:outerShdw blurRad="38100" dist="38100" dir="2700000" algn="tl">
                    <a:srgbClr val="000000">
                      <a:alpha val="43137"/>
                    </a:srgbClr>
                  </a:outerShdw>
                </a:effectLst>
                <a:cs typeface="B Zar" pitchFamily="2" charset="-78"/>
              </a:rPr>
              <a:t>خواندن</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63881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1752600" y="3124200"/>
            <a:ext cx="8763000" cy="3429000"/>
          </a:xfrm>
        </p:spPr>
        <p:txBody>
          <a:bodyPr/>
          <a:lstStyle/>
          <a:p>
            <a:pPr marL="514350" indent="-514350"/>
            <a:r>
              <a:rPr lang="fa-IR" sz="3600" b="1">
                <a:solidFill>
                  <a:schemeClr val="bg1"/>
                </a:solidFill>
                <a:cs typeface="B Titr" panose="00000700000000000000" pitchFamily="2" charset="-78"/>
              </a:rPr>
              <a:t>اسلایدهای بعدی صرفاً برای ارائه </a:t>
            </a:r>
            <a:r>
              <a:rPr lang="fa-IR" sz="3600" b="1">
                <a:cs typeface="B Titr" panose="00000700000000000000" pitchFamily="2" charset="-78"/>
              </a:rPr>
              <a:t>نمونه</a:t>
            </a:r>
            <a:r>
              <a:rPr lang="fa-IR" sz="3600" b="1">
                <a:solidFill>
                  <a:schemeClr val="bg1"/>
                </a:solidFill>
                <a:cs typeface="B Titr" panose="00000700000000000000" pitchFamily="2" charset="-78"/>
              </a:rPr>
              <a:t> ای از محتوای درس های کتاب فارسی دوم ابتدایی جهت آشنایی کلی دانشجویان عزیز با ساختار کتاب است.</a:t>
            </a:r>
            <a:endParaRPr lang="en-US" sz="3600" b="1">
              <a:solidFill>
                <a:schemeClr val="bg1"/>
              </a:solidFill>
              <a:cs typeface="B Titr" panose="00000700000000000000" pitchFamily="2" charset="-78"/>
            </a:endParaRPr>
          </a:p>
          <a:p>
            <a:pPr marL="514350" indent="-514350" algn="just"/>
            <a:endParaRPr lang="fa-IR" altLang="fa-IR" sz="1600">
              <a:solidFill>
                <a:schemeClr val="bg1"/>
              </a:solidFill>
              <a:cs typeface="B Titr" panose="000007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50101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057400" y="0"/>
          <a:ext cx="8382000" cy="137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1617" name="Rectangle 1"/>
          <p:cNvSpPr>
            <a:spLocks noGrp="1" noChangeArrowheads="1"/>
          </p:cNvSpPr>
          <p:nvPr>
            <p:ph type="ctrTitle"/>
          </p:nvPr>
        </p:nvSpPr>
        <p:spPr>
          <a:xfrm>
            <a:off x="1981200" y="1783849"/>
            <a:ext cx="8229600" cy="387798"/>
          </a:xfrm>
          <a:ln>
            <a:miter lim="800000"/>
            <a:headEnd/>
            <a:tailEnd/>
          </a:ln>
        </p:spPr>
        <p:txBody>
          <a:bodyPr vert="horz" lIns="91440" tIns="45720" rIns="91440" bIns="45720" rtlCol="1" anchor="ctr">
            <a:spAutoFit/>
          </a:bodyPr>
          <a:lstStyle/>
          <a:p>
            <a:pPr>
              <a:defRPr/>
            </a:pPr>
            <a:r>
              <a:rPr lang="fa-IR" sz="3200" baseline="-25000" dirty="0">
                <a:solidFill>
                  <a:schemeClr val="bg1"/>
                </a:solidFill>
                <a:ea typeface="Calibri" pitchFamily="34" charset="0"/>
                <a:cs typeface="B Zar" pitchFamily="2" charset="-78"/>
              </a:rPr>
              <a:t>ﻣﻌﺮﻓﯽ درس</a:t>
            </a:r>
            <a:endParaRPr lang="fa-IR" sz="3200" baseline="-25000" dirty="0">
              <a:solidFill>
                <a:schemeClr val="bg1"/>
              </a:solidFill>
              <a:latin typeface="Georgia" pitchFamily="18" charset="0"/>
              <a:cs typeface="B Zar" pitchFamily="2" charset="-78"/>
            </a:endParaRPr>
          </a:p>
        </p:txBody>
      </p:sp>
      <p:sp>
        <p:nvSpPr>
          <p:cNvPr id="9220" name="Rectangle 4"/>
          <p:cNvSpPr>
            <a:spLocks noChangeArrowheads="1"/>
          </p:cNvSpPr>
          <p:nvPr/>
        </p:nvSpPr>
        <p:spPr bwMode="auto">
          <a:xfrm>
            <a:off x="1524000" y="2590800"/>
            <a:ext cx="8915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just"/>
            <a:r>
              <a:rPr lang="fa-IR" sz="2400">
                <a:solidFill>
                  <a:schemeClr val="bg1"/>
                </a:solidFill>
                <a:cs typeface="B Zar" panose="00000400000000000000" pitchFamily="2" charset="-78"/>
              </a:rPr>
              <a:t>ﺗﻮاﻧﺎﯾﯽ زﺑﺎﻧﯽ ﮐﻮدﮐﺎن در ﺳﺎل ﻫﺎي اوﻟﯿﻪ ﻣﺪرﺳﻪ ﺑﻪ ﻣﯿﺰان وﺳﯿﻌﯽ واﺑﺴﺘﻪ ﺑﻪ ﺗﺠﺎرب ﺷﺨﺼﯽ ﻧﺴﺒﺖ به ﻣﺤﯿﻂ اﻃﺮاف، ﻣﻮﻗﻌﯿﺖ زﻧﺪﮔﯽ و ارﺗﺒﺎط ﻫﺎي آﻧﺎن اﺳﺖ. ازاﯾﻦرو، ﻣﻌﻠﻤﺎن ﺑﺎﯾﺪ ﺑﺘﻮاﻧﻨﺪ ﺑﻪ داﻧﺶ آﻣﻮزان در ﺑﮑﺎرﮔﯿﺮي ﻣﻌﻨﺎدار ﺗﺠﺮﺑﯿﺎت ﺷﺨﺼﯽ ﺑﺮاي ﺗﻮﺳﻌﻪ ﻣﻬﺎرت ﻫﺎي زﺑﺎﻧﯽ و ﻧﯿﺰ ﻣﻬﺎرت ﻫﺎي ادراﮐﯽ ﮐﻤﮏ ﮐﻨﻨﺪ. ﺷﻨﺎﺧﺖ ﺑﺮﻧﺎﻣﻪ درﺳﯽ زﺑﺎن آﻣﻮزي در دوره اﺑﺘﺪاﯾﯽ و ﺑﺮرﺳﯽ وﺳﻌﺖ و ﺗﻮاﻟﯽ ﻣﻔﺎﻫﯿﻢ و ﻣﻬﺎرت ﻫﺎ در ﺑﺮﻧﺎﻣﻪ درﺳﯽ، اﻣﮑﺎن ﻃﺮاﺣﯽ ﻓﺮﺻﺖ ﻫﺎي ﯾﺎدﮔﯿﺮي ﻣﻨﻌﻄﻒ و ﻧﻈﺎم ﻣﻨﺪ، ﻣﺘﻨﺎﺳﺐ ﺑﺎ ﺗﻔﺎوت ﻫﺎي ﻓﺮدي از ﺳﻮي آﻧﺎن را ﻓﺮاﻫﻢ ﻣﯽ ﮐﻨﺪ .در ﺳﺎل ﻫﺎي اوﻟﯿﻪ ﻣﻌﻠﻤﺎن ﺑﺎﯾﺪ ﺑﺘﻮاﻧﻨﺪ از ﮔﻮش دادن و ﺳﺨﻦ ﮔﻔﺘﻦ ﺑﻪ ﻋﻨﻮان اﺑﺰار ﻫﺎﯾﯽ ﮐﻪ ﮐﻮدﮐﺎن از ﻃﺮﯾﻖ آن ﻗﺎدر ﺑﻪ درﯾﺎﻓﺖ و اﻧﺘﻘﺎل اﻓﮑﺎر و اﯾﺪه ﻫﺎي ﺑﻪ دﯾﮕﺮان ﻣﯽ ﺑﺎﺷﻨﺪ، اﺳﺘﻔﺎده ﻧﻤﻮده و ﺑﺘﺪرﯾﺞ ﺗﻮاﻧﺎﯾﯽ ﺧﻮاﻧﺪن و ﻧﻮﺷﺘﻦ ﮐﻪ ﺷﮑﻞ ﻫﺎي ﭘﯿﭽﯿﺪه ﺗﺮ زﺑﺎﻧﯽ اﺳﺖ ﮐﻤﮏ ﻣﯽ ﮐﻨﻨﺪ.</a:t>
            </a:r>
            <a:endParaRPr lang="en-US" sz="2400">
              <a:solidFill>
                <a:schemeClr val="bg1"/>
              </a:solidFill>
              <a:cs typeface="B Zar"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6957470"/>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ubtitle 2"/>
          <p:cNvSpPr>
            <a:spLocks noGrp="1"/>
          </p:cNvSpPr>
          <p:nvPr>
            <p:ph type="subTitle" idx="1"/>
          </p:nvPr>
        </p:nvSpPr>
        <p:spPr>
          <a:xfrm>
            <a:off x="1676400" y="152400"/>
            <a:ext cx="8839200" cy="6705600"/>
          </a:xfrm>
        </p:spPr>
        <p:txBody>
          <a:bodyPr>
            <a:normAutofit fontScale="77500" lnSpcReduction="20000"/>
          </a:bodyPr>
          <a:lstStyle/>
          <a:p>
            <a:pPr>
              <a:buClr>
                <a:schemeClr val="accent3"/>
              </a:buClr>
              <a:defRPr/>
            </a:pPr>
            <a:r>
              <a:rPr lang="fa-IR" sz="3500" dirty="0">
                <a:solidFill>
                  <a:srgbClr val="FFFF00"/>
                </a:solidFill>
                <a:effectLst>
                  <a:outerShdw blurRad="38100" dist="38100" dir="2700000" algn="tl">
                    <a:srgbClr val="000000">
                      <a:alpha val="43137"/>
                    </a:srgbClr>
                  </a:outerShdw>
                </a:effectLst>
                <a:cs typeface="B Titr" pitchFamily="2" charset="-78"/>
              </a:rPr>
              <a:t>ﻣﺸﺨﺼﺎت درس:</a:t>
            </a:r>
          </a:p>
          <a:p>
            <a:pPr>
              <a:buClr>
                <a:schemeClr val="accent3"/>
              </a:buClr>
              <a:defRPr/>
            </a:pPr>
            <a:r>
              <a:rPr lang="fa-IR" sz="3500" dirty="0">
                <a:solidFill>
                  <a:srgbClr val="FFFF00"/>
                </a:solidFill>
                <a:effectLst>
                  <a:outerShdw blurRad="38100" dist="38100" dir="2700000" algn="tl">
                    <a:srgbClr val="000000">
                      <a:alpha val="43137"/>
                    </a:srgbClr>
                  </a:outerShdw>
                </a:effectLst>
                <a:cs typeface="B Zar" pitchFamily="2" charset="-78"/>
              </a:rPr>
              <a:t/>
            </a:r>
            <a:br>
              <a:rPr lang="fa-IR" sz="3500" dirty="0">
                <a:solidFill>
                  <a:srgbClr val="FFFF00"/>
                </a:solidFill>
                <a:effectLst>
                  <a:outerShdw blurRad="38100" dist="38100" dir="2700000" algn="tl">
                    <a:srgbClr val="000000">
                      <a:alpha val="43137"/>
                    </a:srgbClr>
                  </a:outerShdw>
                </a:effectLst>
                <a:cs typeface="B Zar" pitchFamily="2" charset="-78"/>
              </a:rPr>
            </a:br>
            <a:r>
              <a:rPr lang="fa-IR" sz="3500" b="1" dirty="0">
                <a:effectLst>
                  <a:outerShdw blurRad="38100" dist="38100" dir="2700000" algn="tl">
                    <a:srgbClr val="000000">
                      <a:alpha val="43137"/>
                    </a:srgbClr>
                  </a:outerShdw>
                </a:effectLst>
                <a:cs typeface="B Zar" pitchFamily="2" charset="-78"/>
              </a:rPr>
              <a:t>ﻧﻮع درس: ﻋﻤﻠﯽ</a:t>
            </a:r>
            <a:br>
              <a:rPr lang="fa-IR" sz="3500" b="1" dirty="0">
                <a:effectLst>
                  <a:outerShdw blurRad="38100" dist="38100" dir="2700000" algn="tl">
                    <a:srgbClr val="000000">
                      <a:alpha val="43137"/>
                    </a:srgbClr>
                  </a:outerShdw>
                </a:effectLst>
                <a:cs typeface="B Zar" pitchFamily="2" charset="-78"/>
              </a:rPr>
            </a:br>
            <a:r>
              <a:rPr lang="fa-IR" sz="3500" b="1" dirty="0">
                <a:effectLst>
                  <a:outerShdw blurRad="38100" dist="38100" dir="2700000" algn="tl">
                    <a:srgbClr val="000000">
                      <a:alpha val="43137"/>
                    </a:srgbClr>
                  </a:outerShdw>
                </a:effectLst>
                <a:cs typeface="B Zar" pitchFamily="2" charset="-78"/>
              </a:rPr>
              <a:t>ﺗﻌﺪاد واﺣﺪ: 2</a:t>
            </a:r>
            <a:br>
              <a:rPr lang="fa-IR" sz="3500" b="1" dirty="0">
                <a:effectLst>
                  <a:outerShdw blurRad="38100" dist="38100" dir="2700000" algn="tl">
                    <a:srgbClr val="000000">
                      <a:alpha val="43137"/>
                    </a:srgbClr>
                  </a:outerShdw>
                </a:effectLst>
                <a:cs typeface="B Zar" pitchFamily="2" charset="-78"/>
              </a:rPr>
            </a:br>
            <a:r>
              <a:rPr lang="fa-IR" sz="3500" b="1" dirty="0">
                <a:effectLst>
                  <a:outerShdw blurRad="38100" dist="38100" dir="2700000" algn="tl">
                    <a:srgbClr val="000000">
                      <a:alpha val="43137"/>
                    </a:srgbClr>
                  </a:outerShdw>
                </a:effectLst>
                <a:cs typeface="B Zar" pitchFamily="2" charset="-78"/>
              </a:rPr>
              <a:t>زمان: ﺳﺎﻋﺖ64 </a:t>
            </a:r>
            <a:br>
              <a:rPr lang="fa-IR" sz="3500" b="1" dirty="0">
                <a:effectLst>
                  <a:outerShdw blurRad="38100" dist="38100" dir="2700000" algn="tl">
                    <a:srgbClr val="000000">
                      <a:alpha val="43137"/>
                    </a:srgbClr>
                  </a:outerShdw>
                </a:effectLst>
                <a:cs typeface="B Zar" pitchFamily="2" charset="-78"/>
              </a:rPr>
            </a:br>
            <a:r>
              <a:rPr lang="fa-IR" sz="3500" b="1" dirty="0">
                <a:effectLst>
                  <a:outerShdw blurRad="38100" dist="38100" dir="2700000" algn="tl">
                    <a:srgbClr val="000000">
                      <a:alpha val="43137"/>
                    </a:srgbClr>
                  </a:outerShdw>
                </a:effectLst>
                <a:cs typeface="B Zar" pitchFamily="2" charset="-78"/>
              </a:rPr>
              <a:t>درس ﭘﯿﺸﻨﯿﺎز: ﻣﺒﺎﻧﯽ آﻣﻮزش زﺑﺎن ﻓﺎرﺳﯽ</a:t>
            </a:r>
          </a:p>
          <a:p>
            <a:pPr algn="just">
              <a:buClr>
                <a:schemeClr val="accent3"/>
              </a:buClr>
              <a:defRPr/>
            </a:pPr>
            <a:endParaRPr lang="fa-IR" sz="3500" b="1" dirty="0">
              <a:solidFill>
                <a:schemeClr val="bg1"/>
              </a:solidFill>
              <a:cs typeface="B Zar" pitchFamily="2" charset="-78"/>
            </a:endParaRPr>
          </a:p>
          <a:p>
            <a:pPr algn="just">
              <a:buClr>
                <a:schemeClr val="accent3"/>
              </a:buClr>
              <a:defRPr/>
            </a:pPr>
            <a:r>
              <a:rPr lang="fa-IR" sz="3500" b="1" dirty="0">
                <a:solidFill>
                  <a:schemeClr val="bg1"/>
                </a:solidFill>
                <a:cs typeface="B Zar" pitchFamily="2" charset="-78"/>
              </a:rPr>
              <a:t>ﻧﺎم درس:</a:t>
            </a:r>
          </a:p>
          <a:p>
            <a:pPr algn="just">
              <a:buClr>
                <a:schemeClr val="accent3"/>
              </a:buClr>
              <a:defRPr/>
            </a:pPr>
            <a:r>
              <a:rPr lang="fa-IR" sz="3500" dirty="0">
                <a:solidFill>
                  <a:schemeClr val="bg1"/>
                </a:solidFill>
                <a:cs typeface="B Zar" pitchFamily="2" charset="-78"/>
              </a:rPr>
              <a:t>آﻣﻮزش زﺑﺎن ﻓﺎرﺳﯽ 1</a:t>
            </a:r>
          </a:p>
          <a:p>
            <a:pPr algn="just">
              <a:buClr>
                <a:schemeClr val="accent3"/>
              </a:buClr>
              <a:defRPr/>
            </a:pPr>
            <a:endParaRPr lang="fa-IR" sz="3500" b="1" dirty="0">
              <a:solidFill>
                <a:schemeClr val="bg1"/>
              </a:solidFill>
              <a:cs typeface="B Zar" pitchFamily="2" charset="-78"/>
            </a:endParaRPr>
          </a:p>
          <a:p>
            <a:pPr algn="just">
              <a:buClr>
                <a:schemeClr val="accent3"/>
              </a:buClr>
              <a:defRPr/>
            </a:pPr>
            <a:r>
              <a:rPr lang="fa-IR" sz="3500" b="1" dirty="0">
                <a:solidFill>
                  <a:schemeClr val="bg1"/>
                </a:solidFill>
                <a:cs typeface="B Zar" pitchFamily="2" charset="-78"/>
              </a:rPr>
              <a:t>اﻫﺪاف/ ﭘﯿﺎﻣﺪﻫﺎي ﯾﺎدﮔﯿﺮي:</a:t>
            </a:r>
          </a:p>
          <a:p>
            <a:pPr algn="just">
              <a:buClr>
                <a:schemeClr val="accent3"/>
              </a:buClr>
              <a:defRPr/>
            </a:pPr>
            <a:r>
              <a:rPr lang="fa-IR" sz="3500" dirty="0">
                <a:solidFill>
                  <a:schemeClr val="bg1"/>
                </a:solidFill>
                <a:cs typeface="B Zar" pitchFamily="2" charset="-78"/>
              </a:rPr>
              <a:t>در ﭘﺎﯾﺎن اﯾﻦ واﺣﺪ ﯾﺎدﮔﯿﺮي داﻧﺸﺠﻮ ﻗﺎدر ﺧﻮاﻫﺪ ﺑﻮد:</a:t>
            </a:r>
          </a:p>
          <a:p>
            <a:pPr marL="514350" indent="-514350" algn="just">
              <a:buClr>
                <a:schemeClr val="accent3"/>
              </a:buClr>
              <a:buFont typeface="+mj-lt"/>
              <a:buAutoNum type="arabicPeriod"/>
              <a:defRPr/>
            </a:pPr>
            <a:r>
              <a:rPr lang="fa-IR" sz="3500" dirty="0">
                <a:solidFill>
                  <a:schemeClr val="bg1"/>
                </a:solidFill>
                <a:cs typeface="B Zar" pitchFamily="2" charset="-78"/>
              </a:rPr>
              <a:t>ﺑﺎ ﺷﻨﺎﺧﺖ ﺗﻔﺎوت ﻫﺎي ﻓﺮدي داﻧﺶ آﻣﻮزان در ﯾﺎدﮔﯿﺮي زﺑﺎن، واﺣﺪ ﯾﺎدﮔﯿﺮي را ﻃﺮاﺣﯽ، اﺟﺮا و ارزﯾﺎﺑﯽ ﻧﻤﺎﯾﺪ.</a:t>
            </a:r>
          </a:p>
          <a:p>
            <a:pPr marL="514350" indent="-514350" algn="just">
              <a:buClr>
                <a:schemeClr val="accent3"/>
              </a:buClr>
              <a:buFont typeface="+mj-lt"/>
              <a:buAutoNum type="arabicPeriod"/>
              <a:defRPr/>
            </a:pPr>
            <a:r>
              <a:rPr lang="fa-IR" sz="3500" dirty="0">
                <a:solidFill>
                  <a:schemeClr val="bg1"/>
                </a:solidFill>
                <a:cs typeface="B Zar" pitchFamily="2" charset="-78"/>
              </a:rPr>
              <a:t>ﺑﺎ ارزﯾﺎﺑﯽ داﻣﻨﻪ واژﮔﺎن در ﮐﺎر داﻧﺶ آﻣﻮز ﺑﺮﻧﺎﻣﻪاي ﺑﺮاي ﺗﻮﺳﻌﻪ ﻣﻬﺎرت ﺧﻮاﻧﺪن داﻧﺶ آﻣﻮز ﺗﻬﯿﻪ ﻧﻤﺎﯾﺪ.</a:t>
            </a:r>
            <a:endParaRPr lang="fa-IR" altLang="fa-IR" sz="3500" dirty="0">
              <a:solidFill>
                <a:schemeClr val="bg1"/>
              </a:solidFill>
              <a:cs typeface="B Zar" pitchFamily="2" charset="-78"/>
            </a:endParaRPr>
          </a:p>
          <a:p>
            <a:pPr algn="just">
              <a:buClr>
                <a:schemeClr val="accent3"/>
              </a:buClr>
              <a:defRPr/>
            </a:pPr>
            <a:endParaRPr lang="en-US" altLang="fa-IR" sz="2000" dirty="0">
              <a:solidFill>
                <a:schemeClr val="bg1"/>
              </a:solidFill>
              <a:cs typeface="B Titr" pitchFamily="2" charset="-78"/>
            </a:endParaRPr>
          </a:p>
          <a:p>
            <a:pPr algn="just">
              <a:buClr>
                <a:schemeClr val="accent3"/>
              </a:buClr>
              <a:defRPr/>
            </a:pPr>
            <a:endParaRPr lang="fa-IR" altLang="fa-IR" sz="2000" dirty="0">
              <a:solidFill>
                <a:schemeClr val="bg1"/>
              </a:solidFill>
              <a:cs typeface="B Tit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63751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1676400"/>
          </a:xfrm>
          <a:ln>
            <a:miter lim="800000"/>
            <a:headEnd/>
            <a:tailEnd/>
          </a:ln>
        </p:spPr>
        <p:txBody>
          <a:bodyPr>
            <a:noAutofit/>
          </a:bodyPr>
          <a:lstStyle/>
          <a:p>
            <a:pPr>
              <a:defRPr/>
            </a:pPr>
            <a:r>
              <a:rPr lang="fa-IR" sz="2800" dirty="0">
                <a:solidFill>
                  <a:srgbClr val="FFFF00"/>
                </a:solidFill>
                <a:effectLst>
                  <a:outerShdw blurRad="38100" dist="38100" dir="2700000" algn="tl">
                    <a:srgbClr val="000000">
                      <a:alpha val="43137"/>
                    </a:srgbClr>
                  </a:outerShdw>
                </a:effectLst>
                <a:cs typeface="B Titr" pitchFamily="2" charset="-78"/>
              </a:rPr>
              <a:t>محتوای آموزش زبان فارسی 1 شامل چه دوره تحصیلی می شود؟</a:t>
            </a:r>
            <a:endParaRPr lang="en-US" sz="2800" dirty="0">
              <a:solidFill>
                <a:srgbClr val="FFFF00"/>
              </a:solidFill>
              <a:effectLst>
                <a:outerShdw blurRad="38100" dist="38100" dir="2700000" algn="tl">
                  <a:srgbClr val="000000">
                    <a:alpha val="43137"/>
                  </a:srgbClr>
                </a:outerShdw>
              </a:effectLst>
              <a:cs typeface="B Titr" pitchFamily="2" charset="-78"/>
            </a:endParaRPr>
          </a:p>
        </p:txBody>
      </p:sp>
      <p:sp>
        <p:nvSpPr>
          <p:cNvPr id="53251" name="Subtitle 2"/>
          <p:cNvSpPr>
            <a:spLocks noGrp="1"/>
          </p:cNvSpPr>
          <p:nvPr>
            <p:ph type="subTitle" idx="1"/>
          </p:nvPr>
        </p:nvSpPr>
        <p:spPr>
          <a:xfrm>
            <a:off x="1752600" y="2133600"/>
            <a:ext cx="8763000" cy="4724400"/>
          </a:xfrm>
        </p:spPr>
        <p:txBody>
          <a:bodyPr>
            <a:normAutofit/>
          </a:bodyPr>
          <a:lstStyle/>
          <a:p>
            <a:pPr algn="just">
              <a:buClr>
                <a:schemeClr val="accent3"/>
              </a:buClr>
              <a:defRPr/>
            </a:pPr>
            <a:r>
              <a:rPr lang="fa-IR" sz="2800" b="1" dirty="0">
                <a:solidFill>
                  <a:schemeClr val="bg1"/>
                </a:solidFill>
                <a:cs typeface="B Zar" pitchFamily="2" charset="-78"/>
              </a:rPr>
              <a:t>دوره تحصیلی ابتدایی شامل دو دوره، ابتدایی اول و ابتدایی دوم است.</a:t>
            </a:r>
          </a:p>
          <a:p>
            <a:pPr algn="just">
              <a:buClr>
                <a:schemeClr val="accent3"/>
              </a:buClr>
              <a:defRPr/>
            </a:pPr>
            <a:r>
              <a:rPr lang="fa-IR" sz="2800" b="1" dirty="0">
                <a:solidFill>
                  <a:schemeClr val="bg1"/>
                </a:solidFill>
                <a:cs typeface="B Zar" pitchFamily="2" charset="-78"/>
              </a:rPr>
              <a:t>هر دوره شامل، سه پایه تحصیلی است.</a:t>
            </a:r>
          </a:p>
          <a:p>
            <a:pPr>
              <a:buClr>
                <a:schemeClr val="accent3"/>
              </a:buClr>
              <a:defRPr/>
            </a:pPr>
            <a:r>
              <a:rPr lang="fa-IR" sz="2800" b="1" dirty="0">
                <a:solidFill>
                  <a:srgbClr val="C00000"/>
                </a:solidFill>
                <a:effectLst>
                  <a:outerShdw blurRad="38100" dist="38100" dir="2700000" algn="tl">
                    <a:srgbClr val="000000">
                      <a:alpha val="43137"/>
                    </a:srgbClr>
                  </a:outerShdw>
                </a:effectLst>
                <a:cs typeface="B Zar" pitchFamily="2" charset="-78"/>
              </a:rPr>
              <a:t>محتوای آموزش زبان فارسی 1 شامل </a:t>
            </a:r>
            <a:r>
              <a:rPr lang="fa-IR" altLang="fa-IR" sz="2800" b="1" dirty="0">
                <a:solidFill>
                  <a:srgbClr val="C00000"/>
                </a:solidFill>
                <a:effectLst>
                  <a:outerShdw blurRad="38100" dist="38100" dir="2700000" algn="tl">
                    <a:srgbClr val="000000">
                      <a:alpha val="43137"/>
                    </a:srgbClr>
                  </a:outerShdw>
                </a:effectLst>
                <a:cs typeface="B Zar" pitchFamily="2" charset="-78"/>
              </a:rPr>
              <a:t>پایه های اول، دوم و سوم ابتدایی است.</a:t>
            </a:r>
          </a:p>
          <a:p>
            <a:pPr algn="just">
              <a:buClr>
                <a:schemeClr val="accent3"/>
              </a:buClr>
              <a:defRPr/>
            </a:pPr>
            <a:endParaRPr lang="en-US" altLang="fa-IR" sz="2000" dirty="0">
              <a:solidFill>
                <a:schemeClr val="bg1"/>
              </a:solidFill>
              <a:cs typeface="B Titr" pitchFamily="2" charset="-78"/>
            </a:endParaRPr>
          </a:p>
          <a:p>
            <a:pPr algn="just">
              <a:buClr>
                <a:schemeClr val="accent3"/>
              </a:buClr>
              <a:defRPr/>
            </a:pPr>
            <a:endParaRPr lang="fa-IR" altLang="fa-IR" sz="2000" dirty="0">
              <a:solidFill>
                <a:schemeClr val="bg1"/>
              </a:solidFill>
              <a:cs typeface="B Titr"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6492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1676400"/>
          </a:xfrm>
          <a:ln>
            <a:miter lim="800000"/>
            <a:headEnd/>
            <a:tailEnd/>
          </a:ln>
        </p:spPr>
        <p:txBody>
          <a:bodyPr>
            <a:noAutofit/>
          </a:bodyPr>
          <a:lstStyle/>
          <a:p>
            <a:pPr>
              <a:defRPr/>
            </a:pPr>
            <a:r>
              <a:rPr lang="fa-IR" sz="4400" dirty="0">
                <a:solidFill>
                  <a:srgbClr val="FFFF00"/>
                </a:solidFill>
                <a:effectLst>
                  <a:outerShdw blurRad="38100" dist="38100" dir="2700000" algn="tl">
                    <a:srgbClr val="000000">
                      <a:alpha val="43137"/>
                    </a:srgbClr>
                  </a:outerShdw>
                </a:effectLst>
                <a:cs typeface="B Zar" pitchFamily="2" charset="-78"/>
              </a:rPr>
              <a:t>ملاک سطوح آمادگی</a:t>
            </a:r>
            <a:endParaRPr lang="en-US" sz="4400" dirty="0">
              <a:solidFill>
                <a:srgbClr val="FFFF00"/>
              </a:solidFill>
              <a:effectLst>
                <a:outerShdw blurRad="38100" dist="38100" dir="2700000" algn="tl">
                  <a:srgbClr val="000000">
                    <a:alpha val="43137"/>
                  </a:srgbClr>
                </a:outerShdw>
              </a:effectLst>
              <a:cs typeface="B Zar" pitchFamily="2" charset="-78"/>
            </a:endParaRPr>
          </a:p>
        </p:txBody>
      </p:sp>
      <p:sp>
        <p:nvSpPr>
          <p:cNvPr id="8195" name="Subtitle 2"/>
          <p:cNvSpPr>
            <a:spLocks noGrp="1"/>
          </p:cNvSpPr>
          <p:nvPr>
            <p:ph type="subTitle" idx="1"/>
          </p:nvPr>
        </p:nvSpPr>
        <p:spPr>
          <a:xfrm>
            <a:off x="1752600" y="2133600"/>
            <a:ext cx="8763000" cy="4724400"/>
          </a:xfrm>
        </p:spPr>
        <p:txBody>
          <a:bodyPr>
            <a:normAutofit/>
          </a:bodyPr>
          <a:lstStyle/>
          <a:p>
            <a:pPr marL="514350" indent="-514350" algn="just">
              <a:buClr>
                <a:schemeClr val="accent3"/>
              </a:buClr>
              <a:buFont typeface="+mj-lt"/>
              <a:buAutoNum type="arabicPeriod"/>
              <a:defRPr/>
            </a:pPr>
            <a:r>
              <a:rPr lang="fa-IR" sz="2800" dirty="0">
                <a:solidFill>
                  <a:schemeClr val="bg1"/>
                </a:solidFill>
                <a:cs typeface="B Zar" pitchFamily="2" charset="-78"/>
              </a:rPr>
              <a:t>ﺳﻄﺢ آﻣﺎدﮔﯽ ﺑﺎ ﺑﺮرﺳﯽ ﻧﮕﺎره ﻫﺎ در ﮐﺘﺎب درﺳﯽ ﭘﯿﺸﻨﻬﺎدي ﺑﺮاي ﺗﻮﺳﻌﻪ داﻣﻨﻪ واژﮔﺎﻧﯽ اراﺋﻪ ﮐﺮده اﺳﺖ؛ اﻣﺎ ﭘﯿﺸﻨﻬﺎدات ﻣﻨﺠﺮ ﺑﻪ ﺗﻮﺳﻌﻪ داﻣﻨﻪ واژﮔﺎن ﺑﺎ ﺗﻮﺟﻪ ﺑﻪ داﻣﻨﻪ ﺗﻔﺎوت ﻫﺎي ﻓﺮدي ﮔﺮوه ﻧﻤﻮﻧﻪ ﻧﺸﺪه اﺳﺖ.</a:t>
            </a:r>
          </a:p>
          <a:p>
            <a:pPr marL="514350" indent="-514350" algn="just">
              <a:buClr>
                <a:schemeClr val="accent3"/>
              </a:buClr>
              <a:buFont typeface="+mj-lt"/>
              <a:buAutoNum type="arabicPeriod"/>
              <a:defRPr/>
            </a:pPr>
            <a:r>
              <a:rPr lang="fa-IR" sz="2800" dirty="0">
                <a:solidFill>
                  <a:schemeClr val="bg1"/>
                </a:solidFill>
                <a:cs typeface="B Zar" pitchFamily="2" charset="-78"/>
              </a:rPr>
              <a:t>ﺑﺎ ﺑﺮرﺳﯽ ﻧﮕﺎره ﻫﺎ در ﮐﺘﺎب درﺳﯽ ﭘﯿﺸﻨﻬﺎدﺗﯽ ﺑﺮاي ﺗﻮﺳﻌﻪ داﻣﻨﻪ واژﮔﺎﻧﯽ اراﺋﻪ ﮐﺮده اﺳﺖ و ﭘﯿﺸﻨﻬﺎدات ﻣﻨﺠﺮ ﺑﻪ ﺗﻮﺳﻌﻪ داﻣﻨﻪ واژﮔﺎن ﺑﺎ ﺗﻮﺟﻪ ﺑﻪ داﻣﻨﻪ ﺗﻔﺎوت ﻫﺎي ﻓﺮدي ﮔﺮوه ﻧﻤﻮﻧﻪ ﺷﺪه اﺳﺖ.</a:t>
            </a:r>
          </a:p>
          <a:p>
            <a:pPr marL="514350" indent="-514350" algn="just">
              <a:buClr>
                <a:schemeClr val="accent3"/>
              </a:buClr>
              <a:buFont typeface="+mj-lt"/>
              <a:buAutoNum type="arabicPeriod"/>
              <a:defRPr/>
            </a:pPr>
            <a:r>
              <a:rPr lang="fa-IR" sz="2800" dirty="0">
                <a:solidFill>
                  <a:schemeClr val="bg1"/>
                </a:solidFill>
                <a:cs typeface="B Zar" pitchFamily="2" charset="-78"/>
              </a:rPr>
              <a:t>ﺑﺎ ﺑﺮرﺳﯽ ﻧﮕﺎره ﻫﺎ در ﮐﺘﺎب درﺳﯽ ﭘﯿﺸﻨﻬﺎدﺗﯽ ﺑﺮاي ﺗﻮﺳﻌﻪ داﻣﻨﻪ واژﮔﺎﻧﯽ اراﺋﻪ داده اﺳﺖ و ﭘﯿﺸﻨﻬﺎدات ﻣﻨﺠﺮ ﺑﻪ ﺗﻮﺳﻌﻪ داﻣﻨﻪ واژﮔﺎن ﺑﺎ ﺗﻮﺟﻪ ﺑﻪ داﻣﻨﻪ ﺗﻔﺎوت ﻫﺎي ﻓﺮدي و زﻣﯿﻨﻪ و ﺑﺎﻓﺖ ﻓﺮﻫﻨﮕﯽ ﮔﺮوه ﻧﻤﻮﻧﻪ ﺷﺪه اﺳﺖ. </a:t>
            </a:r>
            <a:endParaRPr lang="en-US" altLang="fa-IR" sz="2800" dirty="0">
              <a:solidFill>
                <a:schemeClr val="bg1"/>
              </a:solidFill>
              <a:cs typeface="B Zar" pitchFamily="2" charset="-78"/>
            </a:endParaRPr>
          </a:p>
          <a:p>
            <a:pPr algn="just">
              <a:buClr>
                <a:schemeClr val="accent3"/>
              </a:buClr>
              <a:defRPr/>
            </a:pPr>
            <a:endParaRPr lang="fa-IR" altLang="fa-IR" sz="1600" dirty="0">
              <a:solidFill>
                <a:schemeClr val="bg1"/>
              </a:solidFill>
              <a:cs typeface="B Titr"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62696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1676400"/>
          </a:xfrm>
          <a:ln>
            <a:miter lim="800000"/>
            <a:headEnd/>
            <a:tailEnd/>
          </a:ln>
        </p:spPr>
        <p:txBody>
          <a:bodyPr>
            <a:noAutofit/>
          </a:bodyPr>
          <a:lstStyle/>
          <a:p>
            <a:pPr>
              <a:defRPr/>
            </a:pPr>
            <a:r>
              <a:rPr lang="fa-IR" sz="4400" dirty="0">
                <a:solidFill>
                  <a:srgbClr val="FFFF00"/>
                </a:solidFill>
                <a:effectLst>
                  <a:outerShdw blurRad="38100" dist="38100" dir="2700000" algn="tl">
                    <a:srgbClr val="000000">
                      <a:alpha val="43137"/>
                    </a:srgbClr>
                  </a:outerShdw>
                </a:effectLst>
                <a:cs typeface="B Zar" pitchFamily="2" charset="-78"/>
              </a:rPr>
              <a:t>ملاک سطوح نشانه ها</a:t>
            </a:r>
            <a:endParaRPr lang="en-US" sz="4400" dirty="0">
              <a:solidFill>
                <a:srgbClr val="FFFF00"/>
              </a:solidFill>
              <a:effectLst>
                <a:outerShdw blurRad="38100" dist="38100" dir="2700000" algn="tl">
                  <a:srgbClr val="000000">
                    <a:alpha val="43137"/>
                  </a:srgbClr>
                </a:outerShdw>
              </a:effectLst>
              <a:cs typeface="B Zar" pitchFamily="2" charset="-78"/>
            </a:endParaRPr>
          </a:p>
        </p:txBody>
      </p:sp>
      <p:sp>
        <p:nvSpPr>
          <p:cNvPr id="9219" name="Subtitle 2"/>
          <p:cNvSpPr>
            <a:spLocks noGrp="1"/>
          </p:cNvSpPr>
          <p:nvPr>
            <p:ph type="subTitle" idx="1"/>
          </p:nvPr>
        </p:nvSpPr>
        <p:spPr>
          <a:xfrm>
            <a:off x="1752600" y="2133600"/>
            <a:ext cx="8763000" cy="4724400"/>
          </a:xfrm>
        </p:spPr>
        <p:txBody>
          <a:bodyPr>
            <a:normAutofit/>
          </a:bodyPr>
          <a:lstStyle/>
          <a:p>
            <a:pPr marL="514350" indent="-514350" algn="just">
              <a:buClr>
                <a:schemeClr val="accent3"/>
              </a:buClr>
              <a:buFont typeface="+mj-lt"/>
              <a:buAutoNum type="arabicPeriod"/>
              <a:defRPr/>
            </a:pPr>
            <a:r>
              <a:rPr lang="fa-IR" sz="2800" dirty="0">
                <a:solidFill>
                  <a:schemeClr val="bg1"/>
                </a:solidFill>
                <a:cs typeface="B Zar" pitchFamily="2" charset="-78"/>
              </a:rPr>
              <a:t>ﻧﺸﺎﻧﻪ ﻫﺎ در ﻃﺮح ﺗﻬﯿﻪ ﺷﺪه ﻣﻬﺎرت ﻫﺎي ﭼﻬﺎرﮔﺎﻧﻪ زﺑﺎﻧﯽ ﻣﻮرد ﺗﻮﺟﻪ ﻗﺮار ﮔﺮﻓﺘﻪ اﺳﺖ؛ اﻣﺎ اﻫﺪاف، ﻓﻌﺎﻟﯿﺖ ﻫﺎي ﯾﺎدﮔﯿﺮي، و ﻣﻼك ﻫﺎي ارزﺷﯿﺎﺑﯽ ﻧﺸﺎن دﻫﻨﺪه ارﺗﺒﺎط ﻣﺘﻘﺎﺑﻞ ﻣﻬﺎرت ﻫﺎ ﺑﺮاي ﺗﻮﺳﻌﻪ ﺗﻮاﻧﺎﯾﯽ زﺑﺎﻧﯽ داﻧﺶ آﻣﻮزان ﻧﯿﺴﺖ.</a:t>
            </a:r>
          </a:p>
          <a:p>
            <a:pPr marL="514350" indent="-514350" algn="just">
              <a:buClr>
                <a:schemeClr val="accent3"/>
              </a:buClr>
              <a:buFont typeface="+mj-lt"/>
              <a:buAutoNum type="arabicPeriod"/>
              <a:defRPr/>
            </a:pPr>
            <a:r>
              <a:rPr lang="fa-IR" sz="2800" dirty="0">
                <a:solidFill>
                  <a:schemeClr val="bg1"/>
                </a:solidFill>
                <a:cs typeface="B Zar" pitchFamily="2" charset="-78"/>
              </a:rPr>
              <a:t>در ﻃﺮح ﺗﻬﯿﻪ ﺷﺪه ﻣﻬﺎرت ﻫﺎي ﭼﻬﺎرﮔﺎﻧﻪ زﺑﺎﻧﯽ ﺑﻪ ﻃﻮر ﻫﻤﺰﻣﺎن ﻣﻮرد ﺗﻮﺟﻪ ﻗﺮار ﮔﺮﻓﺘﻪ اﺳﺖ و اﯾﻦ راﺑﻄﻪ در اﻫﺪاف، ﻓﻌﺎﻟﯿﺖ ﻫﺎي ﯾﺎدﮔﯿﺮي، و ﻣﻼك ﻫﺎي ارزﺷﯿﺎﺑﯽ ﻣﺪ ﻧﻈﺮ ﻗﺮار ﮔﺮﻓﺘﻪ اﺳﺖ.</a:t>
            </a:r>
            <a:endParaRPr lang="en-US" sz="2800" dirty="0">
              <a:solidFill>
                <a:schemeClr val="bg1"/>
              </a:solidFill>
              <a:cs typeface="B Zar" pitchFamily="2" charset="-78"/>
            </a:endParaRPr>
          </a:p>
          <a:p>
            <a:pPr marL="514350" indent="-514350" algn="just">
              <a:buClr>
                <a:schemeClr val="accent3"/>
              </a:buClr>
              <a:buFont typeface="+mj-lt"/>
              <a:buAutoNum type="arabicPeriod"/>
              <a:defRPr/>
            </a:pPr>
            <a:r>
              <a:rPr lang="fa-IR" sz="2800" dirty="0">
                <a:solidFill>
                  <a:schemeClr val="bg1"/>
                </a:solidFill>
                <a:cs typeface="B Zar" pitchFamily="2" charset="-78"/>
              </a:rPr>
              <a:t> در ﻃﺮح ﺗﻬﯿﻪ ﺷﺪه ارﺗﺒﺎط ﻣﺘﻘﺎﺑﻞ ﭼﻬﺎر ﻣﻬﺎرت زﺑﺎﻧﯽ ﺑﻪ ﻃﻮر ﻫﻤﺰﻣﺎن ﻣﺪ ﻧﻈﺮ ﻗﺮار ﮔﺮﻓﺘﻪ و اﯾﻦ اﻣﺮ در اﻫﺪاف، ﻓﻌﺎﻟﯿﺖ ﻫﺎي ﯾﺎدﮔﯿﺮي، و ﻣﻼك ﻫﺎي ارزﺷﯿﺎﺑﯽ ﺑﻪ ﺻﻮرت ﻣﻨﺴﺠﻢ و ﻫﻤﺎﻫﻨﮓ ﻣﻨﻌﮑﺲ ﺷﺪه اﺳﺖ.</a:t>
            </a:r>
            <a:endParaRPr lang="en-US" sz="2800" dirty="0">
              <a:solidFill>
                <a:schemeClr val="bg1"/>
              </a:solidFill>
              <a:cs typeface="B Zar" pitchFamily="2" charset="-78"/>
            </a:endParaRPr>
          </a:p>
          <a:p>
            <a:pPr algn="just">
              <a:buClr>
                <a:schemeClr val="accent3"/>
              </a:buClr>
              <a:defRPr/>
            </a:pPr>
            <a:endParaRPr lang="fa-IR" altLang="fa-IR" sz="1600" dirty="0">
              <a:solidFill>
                <a:schemeClr val="bg1"/>
              </a:solidFill>
              <a:cs typeface="B Titr"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30900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1676400"/>
          </a:xfrm>
          <a:ln>
            <a:miter lim="800000"/>
            <a:headEnd/>
            <a:tailEnd/>
          </a:ln>
        </p:spPr>
        <p:txBody>
          <a:bodyPr>
            <a:noAutofit/>
          </a:bodyPr>
          <a:lstStyle/>
          <a:p>
            <a:pPr>
              <a:defRPr/>
            </a:pPr>
            <a:r>
              <a:rPr lang="fa-IR" sz="4400" dirty="0">
                <a:solidFill>
                  <a:srgbClr val="FFFF00"/>
                </a:solidFill>
                <a:effectLst>
                  <a:outerShdw blurRad="38100" dist="38100" dir="2700000" algn="tl">
                    <a:srgbClr val="000000">
                      <a:alpha val="43137"/>
                    </a:srgbClr>
                  </a:outerShdw>
                </a:effectLst>
                <a:cs typeface="B Zar" pitchFamily="2" charset="-78"/>
              </a:rPr>
              <a:t>ملاک سطوح روان خوانی</a:t>
            </a:r>
            <a:endParaRPr lang="en-US" sz="4400" dirty="0">
              <a:solidFill>
                <a:srgbClr val="FFFF00"/>
              </a:solidFill>
              <a:effectLst>
                <a:outerShdw blurRad="38100" dist="38100" dir="2700000" algn="tl">
                  <a:srgbClr val="000000">
                    <a:alpha val="43137"/>
                  </a:srgbClr>
                </a:outerShdw>
              </a:effectLst>
              <a:cs typeface="B Zar" pitchFamily="2" charset="-78"/>
            </a:endParaRPr>
          </a:p>
        </p:txBody>
      </p:sp>
      <p:sp>
        <p:nvSpPr>
          <p:cNvPr id="14339" name="Subtitle 2"/>
          <p:cNvSpPr>
            <a:spLocks noGrp="1"/>
          </p:cNvSpPr>
          <p:nvPr>
            <p:ph type="subTitle" idx="1"/>
          </p:nvPr>
        </p:nvSpPr>
        <p:spPr>
          <a:xfrm>
            <a:off x="1752600" y="2133600"/>
            <a:ext cx="8763000" cy="4724400"/>
          </a:xfrm>
        </p:spPr>
        <p:txBody>
          <a:bodyPr/>
          <a:lstStyle/>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روان ﺧﻮاﻧﯽ ﻣﺘﻦ اﻧﺘﺨﺎب ﺷﺪه ﺑﺮاي رواﻧﺨﻮاﻧﯽ ﺑﺎ ﺳﻄﺢ ﻣﻬﺎرت ﻫﺎي ﺧﻮاﻧﺪن داﻧﺶ آﻣﻮزان ﻫﻤﺎﻫﻨﮓ اﺳﺖ، اﻣﺎ ﻧﺘﺎﯾﺞ ارزﺷﯿﺎﺑﯽ ﻧﺸﺎن دﻫﻨﺪه ﺗﻮﺳﻌﻪ ﻣﻬﺎرت ﻫﺎي ﺧﻮاﻧﺪن ﻧﯿﺴﺖ.</a:t>
            </a:r>
            <a:endParaRPr lang="en-US" sz="2800">
              <a:solidFill>
                <a:schemeClr val="bg1"/>
              </a:solidFill>
              <a:cs typeface="B Zar" panose="00000400000000000000" pitchFamily="2" charset="-78"/>
            </a:endParaRPr>
          </a:p>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ﻣﺘﻦ اﻧﺘﺨﺎب ﺷﺪه ﺑﺮاي رواﻧﺨﻮاﻧﯽ ﺑﺎ ﺳﻄﺢ ﻣﻬﺎرت ﻫﺎي ﺧﻮاﻧﺪن داﻧﺶ آﻣﻮزان ﻫﻤﺎﻫﻨﮓ اﺳﺖ و ﻧﺘﺎﯾﺞ ارزﺷﯿﺎﺑﯽ ﻧﺸﺎن دﻫﻨﺪه ﺗﻮﺳﻌﻪ ﻣﻬﺎرت ﻫﺎي ﺧﻮاﻧﺪن ﭘﯿﺶ ﺑﯿﻨﯽ ﺷﺪه اﺳﺖ.</a:t>
            </a:r>
            <a:endParaRPr lang="en-US" sz="2800">
              <a:solidFill>
                <a:schemeClr val="bg1"/>
              </a:solidFill>
              <a:cs typeface="B Zar" panose="00000400000000000000" pitchFamily="2" charset="-78"/>
            </a:endParaRPr>
          </a:p>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ﻣﺘﻦ اﻧﺘﺨﺎب ﺷﺪه ﺑﺮاي رواﻧﺨﻮاﻧﯽ ﺑﺎ ﺳﻄﺢ ﻣﻬﺎرت ﻫﺎي ﺧﻮاﻧﺪن داﻧﺶ آﻣﻮزان ﻫﻤﺎﻫﻨﮓ اﺳﺖ و ﻧﺘﺎﯾﺞ ارزﺷﯿﺎﺑﯽ ﻧﺸﺎن دﻫﻨﺪه ﺗﻮﺳﻌﻪ ﻣﻬﺎرت ﻫﺎي ﺧﻮاﻧﺪن در داﻣﻨﻪ ﺗﻔﺎوت ﻫﺎي ﻓﺮدي داﻧﺶ آﻣﻮزان اﺳﺖ.</a:t>
            </a:r>
            <a:endParaRPr lang="en-US" sz="2800">
              <a:solidFill>
                <a:schemeClr val="bg1"/>
              </a:solidFill>
              <a:cs typeface="B Zar" panose="00000400000000000000" pitchFamily="2" charset="-78"/>
            </a:endParaRPr>
          </a:p>
          <a:p>
            <a:pPr marL="514350" indent="-514350" algn="just"/>
            <a:endParaRPr lang="fa-IR" altLang="fa-IR" sz="1600">
              <a:solidFill>
                <a:schemeClr val="bg1"/>
              </a:solidFill>
              <a:cs typeface="B Titr" panose="00000700000000000000"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24562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1676400"/>
          </a:xfrm>
          <a:ln>
            <a:miter lim="800000"/>
            <a:headEnd/>
            <a:tailEnd/>
          </a:ln>
        </p:spPr>
        <p:txBody>
          <a:bodyPr>
            <a:noAutofit/>
          </a:bodyPr>
          <a:lstStyle/>
          <a:p>
            <a:pPr>
              <a:defRPr/>
            </a:pPr>
            <a:r>
              <a:rPr lang="fa-IR" sz="4400" dirty="0">
                <a:solidFill>
                  <a:srgbClr val="FFFF00"/>
                </a:solidFill>
                <a:effectLst>
                  <a:outerShdw blurRad="38100" dist="38100" dir="2700000" algn="tl">
                    <a:srgbClr val="000000">
                      <a:alpha val="43137"/>
                    </a:srgbClr>
                  </a:outerShdw>
                </a:effectLst>
                <a:cs typeface="B Zar" pitchFamily="2" charset="-78"/>
              </a:rPr>
              <a:t>ملاک سطوح طراحی واحد یادگیری</a:t>
            </a:r>
            <a:endParaRPr lang="en-US" sz="4400" dirty="0">
              <a:solidFill>
                <a:srgbClr val="FFFF00"/>
              </a:solidFill>
              <a:effectLst>
                <a:outerShdw blurRad="38100" dist="38100" dir="2700000" algn="tl">
                  <a:srgbClr val="000000">
                    <a:alpha val="43137"/>
                  </a:srgbClr>
                </a:outerShdw>
              </a:effectLst>
              <a:cs typeface="B Zar" pitchFamily="2" charset="-78"/>
            </a:endParaRPr>
          </a:p>
        </p:txBody>
      </p:sp>
      <p:sp>
        <p:nvSpPr>
          <p:cNvPr id="15363" name="Subtitle 2"/>
          <p:cNvSpPr>
            <a:spLocks noGrp="1"/>
          </p:cNvSpPr>
          <p:nvPr>
            <p:ph type="subTitle" idx="1"/>
          </p:nvPr>
        </p:nvSpPr>
        <p:spPr>
          <a:xfrm>
            <a:off x="1752600" y="2133600"/>
            <a:ext cx="8763000" cy="4724400"/>
          </a:xfrm>
        </p:spPr>
        <p:txBody>
          <a:bodyPr/>
          <a:lstStyle/>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ﺳﺎﺧﺘﺎر و ﻋﻨﺎﺻﺮ ﯾﮏ واﺣﺪ ﯾﺎدﮔﯿﺮي را ﺑﺮاي آﻣﻮزش ﻣﻬﺎرت ﻫﺎي ﭼﻬﺎرﮔﺎﻧﻪ آﻣﻮزش زﺑﺎن ﻣﻮرد ﺗﻮﺟﻪ ﻗﺮار داده اﺳﺖ؛ اﻣﺎ ارﺗﺒﺎط ﻣﯿﺎن اﻫﺪاف، ﻓﺮﺻﺖ ﻫﺎي ﯾﺎدﮔﯿﺮي و  ... ﻓﺎﻗﺪ اﻧﺴﺠﺎم اﺳﺖ.</a:t>
            </a:r>
            <a:endParaRPr lang="en-US" sz="2800">
              <a:solidFill>
                <a:schemeClr val="bg1"/>
              </a:solidFill>
              <a:cs typeface="B Zar" panose="00000400000000000000" pitchFamily="2" charset="-78"/>
            </a:endParaRPr>
          </a:p>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ﻋﻨﺎﺻﺮ و ﺳﺎﺧﺘﺎر ﯾﮏ واﺣﺪ ﯾﺎدﮔﯿﺮي را ﺑﺮاي آﻣﻮزش ﻣﻬﺎرت ﻫﺎي ﭼﻬﺎرﮔﺎﻧﻪ آﻣﻮزش زﺑﺎن ﻣﻮرد ﺗﻮﺟﻪ ﻗﺮار داده اﺳﺖ و ارﺗﺒﺎط ﻣﯿﺎن اﻫﺪاف، ﻓﺮﺻﺖ ﻫﺎي ﯾﺎدﮔﯿﺮي را ﺑﻪ ﺻﻮرت ﻣﻨﺴﺠﻢ ﺑﺮﻗﺮار ﻧﻤﻮده اﺳﺖ؛ اﻣﺎ ﻧﻮآوري درب ﺧﻠﻖ ﻓﺮﺻﺖ ﻫﺎي ﯾﺎدﮔﯿﺮي راي دروﻧﯽ ﺷﺪن ﻣﻬﺎرت ﻫﺎ وﺟﻮد ﻧﺪارد .</a:t>
            </a:r>
            <a:endParaRPr lang="en-US" sz="2800">
              <a:solidFill>
                <a:schemeClr val="bg1"/>
              </a:solidFill>
              <a:cs typeface="B Zar" panose="00000400000000000000" pitchFamily="2" charset="-78"/>
            </a:endParaRPr>
          </a:p>
          <a:p>
            <a:pPr marL="514350" indent="-514350" algn="just">
              <a:buFont typeface="Calibri" panose="020F0502020204030204" pitchFamily="34" charset="0"/>
              <a:buAutoNum type="arabicPeriod"/>
            </a:pPr>
            <a:r>
              <a:rPr lang="fa-IR" sz="2800">
                <a:solidFill>
                  <a:schemeClr val="bg1"/>
                </a:solidFill>
                <a:cs typeface="B Zar" panose="00000400000000000000" pitchFamily="2" charset="-78"/>
              </a:rPr>
              <a:t>ارﺗﺒﺎط ﻣﻨﺴﺠﻤﯽ ﺑﯿﻦ ﻋﻨﺎﺻﺮ واﺣﺪ ﯾﺎدﮔﯿﺮي ﻃﺮاﺣﯽ ﺷﺪه ﺑﺮاي دروﻧﯽ ﺷﺪن ﻣﻬﺎرت ﻫﺎ وﺟﻮد دارد و ﻓﺮﺻﺖ ﻫﺎي ﯾﺎدﮔﯿﺮي ﭘﯿﺶ ﺑﯿﻨﯽ ﺷﺪه ﺑﺮاي ﭘﺎﺳﺦ ﺑﻪ ﺗﻔﺎوت ﻫﺎي ﻓﺮدي از ﻧﻮآوري و ﺧﻼﻗﯿﺖ ﺑﺮﺧﻮردار اﺳﺖ.</a:t>
            </a:r>
            <a:endParaRPr lang="en-US" sz="2800">
              <a:solidFill>
                <a:schemeClr val="bg1"/>
              </a:solidFill>
              <a:cs typeface="B Zar" panose="00000400000000000000" pitchFamily="2" charset="-78"/>
            </a:endParaRPr>
          </a:p>
          <a:p>
            <a:pPr marL="514350" indent="-514350" algn="just"/>
            <a:endParaRPr lang="fa-IR" altLang="fa-IR" sz="1600">
              <a:solidFill>
                <a:schemeClr val="bg1"/>
              </a:solidFill>
              <a:cs typeface="B Titr" panose="00000700000000000000"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01563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62500" lnSpcReduction="20000"/>
          </a:bodyPr>
          <a:lstStyle/>
          <a:p>
            <a:pPr marL="514350" indent="-514350">
              <a:buClr>
                <a:schemeClr val="accent3"/>
              </a:buClr>
              <a:defRPr/>
            </a:pPr>
            <a:r>
              <a:rPr lang="fa-IR" sz="3200" b="1" dirty="0">
                <a:cs typeface="B Titr" pitchFamily="2" charset="-78"/>
              </a:rPr>
              <a:t>رویکردها</a:t>
            </a:r>
          </a:p>
          <a:p>
            <a:pPr marL="514350" indent="-514350">
              <a:buClr>
                <a:schemeClr val="accent3"/>
              </a:buClr>
              <a:defRPr/>
            </a:pPr>
            <a:endParaRPr lang="fa-IR" sz="3200" b="1" dirty="0">
              <a:cs typeface="B Titr" pitchFamily="2" charset="-78"/>
            </a:endParaRPr>
          </a:p>
          <a:p>
            <a:pPr marL="514350" indent="-514350" algn="just">
              <a:buClr>
                <a:schemeClr val="accent3"/>
              </a:buClr>
              <a:defRPr/>
            </a:pPr>
            <a:r>
              <a:rPr lang="fa-IR" sz="3600" b="1" dirty="0">
                <a:solidFill>
                  <a:schemeClr val="bg1"/>
                </a:solidFill>
                <a:cs typeface="B Zar" pitchFamily="2" charset="-78"/>
              </a:rPr>
              <a:t>با عنایت به رویکرد فطرت گرایی توحیدی حاکم بر برنامه درس ملی :</a:t>
            </a:r>
          </a:p>
          <a:p>
            <a:pPr marL="514350" indent="-514350" algn="just">
              <a:buClr>
                <a:schemeClr val="accent3"/>
              </a:buClr>
              <a:defRPr/>
            </a:pPr>
            <a:endParaRPr lang="fa-IR" sz="3600" b="1" dirty="0">
              <a:solidFill>
                <a:schemeClr val="bg1"/>
              </a:solidFill>
              <a:cs typeface="B Zar" pitchFamily="2" charset="-78"/>
            </a:endParaRPr>
          </a:p>
          <a:p>
            <a:pPr marL="514350" indent="-514350" algn="just">
              <a:buClr>
                <a:schemeClr val="accent3"/>
              </a:buClr>
              <a:defRPr/>
            </a:pPr>
            <a:r>
              <a:rPr lang="fa-IR" sz="3600" b="1" dirty="0">
                <a:solidFill>
                  <a:srgbClr val="FFC000"/>
                </a:solidFill>
                <a:cs typeface="B Zar" pitchFamily="2" charset="-78"/>
              </a:rPr>
              <a:t>الف: رویکردهای عام برنامه فارسی </a:t>
            </a:r>
          </a:p>
          <a:p>
            <a:pPr marL="514350" indent="-514350" algn="just">
              <a:buClr>
                <a:schemeClr val="accent3"/>
              </a:buClr>
              <a:defRPr/>
            </a:pPr>
            <a:r>
              <a:rPr lang="fa-IR" sz="3600" dirty="0">
                <a:solidFill>
                  <a:schemeClr val="bg1"/>
                </a:solidFill>
                <a:cs typeface="B Zar" pitchFamily="2" charset="-78"/>
              </a:rPr>
              <a:t>رویکرد فعالیت محور    </a:t>
            </a:r>
          </a:p>
          <a:p>
            <a:pPr marL="514350" indent="-514350" algn="just">
              <a:buClr>
                <a:schemeClr val="accent3"/>
              </a:buClr>
              <a:defRPr/>
            </a:pPr>
            <a:r>
              <a:rPr lang="fa-IR" sz="3600" dirty="0">
                <a:solidFill>
                  <a:schemeClr val="bg1"/>
                </a:solidFill>
                <a:cs typeface="B Zar" pitchFamily="2" charset="-78"/>
              </a:rPr>
              <a:t>رویکرد تلفیقی</a:t>
            </a:r>
          </a:p>
          <a:p>
            <a:pPr marL="514350" indent="-514350" algn="just">
              <a:buClr>
                <a:schemeClr val="accent3"/>
              </a:buClr>
              <a:defRPr/>
            </a:pPr>
            <a:endParaRPr lang="fa-IR" sz="3600" b="1" dirty="0">
              <a:solidFill>
                <a:srgbClr val="FFC000"/>
              </a:solidFill>
              <a:cs typeface="B Zar" pitchFamily="2" charset="-78"/>
            </a:endParaRPr>
          </a:p>
          <a:p>
            <a:pPr marL="514350" indent="-514350" algn="just">
              <a:buClr>
                <a:schemeClr val="accent3"/>
              </a:buClr>
              <a:defRPr/>
            </a:pPr>
            <a:r>
              <a:rPr lang="fa-IR" sz="3600" b="1" dirty="0">
                <a:solidFill>
                  <a:srgbClr val="FFC000"/>
                </a:solidFill>
                <a:cs typeface="B Zar" pitchFamily="2" charset="-78"/>
              </a:rPr>
              <a:t>ب: رویکردهای خاص برنامه فارسی </a:t>
            </a:r>
          </a:p>
          <a:p>
            <a:pPr marL="514350" indent="-514350" algn="just">
              <a:buClr>
                <a:schemeClr val="accent3"/>
              </a:buClr>
              <a:defRPr/>
            </a:pPr>
            <a:r>
              <a:rPr lang="fa-IR" sz="3600" dirty="0">
                <a:solidFill>
                  <a:schemeClr val="bg1"/>
                </a:solidFill>
                <a:cs typeface="B Zar" pitchFamily="2" charset="-78"/>
              </a:rPr>
              <a:t>رویکرد کلّی (روش  واژه محور)</a:t>
            </a:r>
          </a:p>
          <a:p>
            <a:pPr marL="514350" indent="-514350" algn="just">
              <a:buClr>
                <a:schemeClr val="accent3"/>
              </a:buClr>
              <a:defRPr/>
            </a:pPr>
            <a:r>
              <a:rPr lang="fa-IR" sz="3600" dirty="0">
                <a:solidFill>
                  <a:schemeClr val="bg1"/>
                </a:solidFill>
                <a:cs typeface="B Zar" pitchFamily="2" charset="-78"/>
              </a:rPr>
              <a:t>روش  جمله محور</a:t>
            </a:r>
          </a:p>
          <a:p>
            <a:pPr marL="514350" indent="-514350" algn="just">
              <a:buClr>
                <a:schemeClr val="accent3"/>
              </a:buClr>
              <a:defRPr/>
            </a:pPr>
            <a:r>
              <a:rPr lang="fa-IR" sz="3600" dirty="0">
                <a:solidFill>
                  <a:schemeClr val="bg1"/>
                </a:solidFill>
                <a:cs typeface="B Zar" pitchFamily="2" charset="-78"/>
              </a:rPr>
              <a:t>رویکرد تحلیلی   </a:t>
            </a:r>
          </a:p>
          <a:p>
            <a:pPr marL="514350" indent="-514350" algn="just">
              <a:buClr>
                <a:schemeClr val="accent3"/>
              </a:buClr>
              <a:defRPr/>
            </a:pPr>
            <a:r>
              <a:rPr lang="fa-IR" sz="3600" dirty="0">
                <a:solidFill>
                  <a:schemeClr val="bg1"/>
                </a:solidFill>
                <a:cs typeface="B Zar" pitchFamily="2" charset="-78"/>
              </a:rPr>
              <a:t>رویکرد ترکیبی </a:t>
            </a:r>
          </a:p>
          <a:p>
            <a:pPr marL="514350" indent="-514350" algn="just">
              <a:buClr>
                <a:schemeClr val="accent3"/>
              </a:buClr>
              <a:defRPr/>
            </a:pPr>
            <a:r>
              <a:rPr lang="fa-IR" sz="3600" dirty="0">
                <a:solidFill>
                  <a:schemeClr val="bg1"/>
                </a:solidFill>
                <a:cs typeface="B Zar" pitchFamily="2" charset="-78"/>
              </a:rPr>
              <a:t>رویکرد تجربه ی زبانی </a:t>
            </a:r>
          </a:p>
          <a:p>
            <a:pPr marL="514350" indent="-514350" algn="just">
              <a:buClr>
                <a:schemeClr val="accent3"/>
              </a:buClr>
              <a:defRPr/>
            </a:pPr>
            <a:r>
              <a:rPr lang="fa-IR" sz="3600" dirty="0">
                <a:solidFill>
                  <a:schemeClr val="bg1"/>
                </a:solidFill>
                <a:cs typeface="B Zar" pitchFamily="2" charset="-78"/>
              </a:rPr>
              <a:t>رویکرد زبان شناختی</a:t>
            </a:r>
            <a:endParaRPr lang="fa-IR" altLang="fa-IR" sz="36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90008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TotalTime>
  <Words>1391</Words>
  <Application>Microsoft Office PowerPoint</Application>
  <PresentationFormat>Widescreen</PresentationFormat>
  <Paragraphs>126</Paragraphs>
  <Slides>16</Slides>
  <Notes>0</Notes>
  <HiddenSlides>0</HiddenSlides>
  <MMClips>15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Arial</vt:lpstr>
      <vt:lpstr>B Titr</vt:lpstr>
      <vt:lpstr>B Zar</vt:lpstr>
      <vt:lpstr>Calibri</vt:lpstr>
      <vt:lpstr>Century Gothic</vt:lpstr>
      <vt:lpstr>Georgia</vt:lpstr>
      <vt:lpstr>Wingdings</vt:lpstr>
      <vt:lpstr>Wingdings 3</vt:lpstr>
      <vt:lpstr>Ion</vt:lpstr>
      <vt:lpstr> ای نام تو بهترین سرآغاز بی نام تو نامه کی کنم باز</vt:lpstr>
      <vt:lpstr>ﻣﻌﺮﻓﯽ درس</vt:lpstr>
      <vt:lpstr>PowerPoint Presentation</vt:lpstr>
      <vt:lpstr>محتوای آموزش زبان فارسی 1 شامل چه دوره تحصیلی می شود؟</vt:lpstr>
      <vt:lpstr>ملاک سطوح آمادگی</vt:lpstr>
      <vt:lpstr>ملاک سطوح نشانه ها</vt:lpstr>
      <vt:lpstr>ملاک سطوح روان خوانی</vt:lpstr>
      <vt:lpstr>ملاک سطوح طراحی واحد یادگیری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ای نام تو بهترین سرآغاز بی نام تو نامه کی کنم باز</dc:title>
  <dc:creator>amir hemmati</dc:creator>
  <cp:lastModifiedBy>amir hemmati</cp:lastModifiedBy>
  <cp:revision>4</cp:revision>
  <dcterms:created xsi:type="dcterms:W3CDTF">2020-04-20T09:44:26Z</dcterms:created>
  <dcterms:modified xsi:type="dcterms:W3CDTF">2020-04-21T02:56:23Z</dcterms:modified>
</cp:coreProperties>
</file>