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 id="266" r:id="rId3"/>
    <p:sldId id="256" r:id="rId4"/>
    <p:sldId id="257" r:id="rId5"/>
    <p:sldId id="258" r:id="rId6"/>
    <p:sldId id="259" r:id="rId7"/>
    <p:sldId id="260" r:id="rId8"/>
    <p:sldId id="261" r:id="rId9"/>
    <p:sldId id="262" r:id="rId10"/>
    <p:sldId id="265" r:id="rId11"/>
    <p:sldId id="267" r:id="rId12"/>
    <p:sldId id="268" r:id="rId13"/>
    <p:sldId id="269" r:id="rId14"/>
    <p:sldId id="270" r:id="rId15"/>
    <p:sldId id="271" r:id="rId16"/>
    <p:sldId id="264" r:id="rId17"/>
  </p:sldIdLst>
  <p:sldSz cx="12192000" cy="6858000"/>
  <p:notesSz cx="6858000" cy="9144000"/>
  <p:embeddedFontLst>
    <p:embeddedFont>
      <p:font typeface="Calibri Light" panose="020F0302020204030204" pitchFamily="34" charset="0"/>
      <p:regular r:id="rId18"/>
      <p:italic r:id="rId19"/>
    </p:embeddedFont>
    <p:embeddedFont>
      <p:font typeface="0 Homa" panose="020B0604020202020204" charset="-78"/>
      <p:regular r:id="rId20"/>
    </p:embeddedFont>
    <p:embeddedFont>
      <p:font typeface="2  Mitra" panose="00000400000000000000" pitchFamily="2" charset="-78"/>
      <p:regular r:id="rId21"/>
      <p:bold r:id="rId22"/>
    </p:embeddedFont>
    <p:embeddedFont>
      <p:font typeface="IranNastaliq" panose="02020505000000020003" pitchFamily="18" charset="0"/>
      <p:regular r:id="rId23"/>
    </p:embeddedFont>
    <p:embeddedFont>
      <p:font typeface="Calibri" panose="020F0502020204030204" pitchFamily="34" charset="0"/>
      <p:regular r:id="rId24"/>
      <p:bold r:id="rId25"/>
      <p:italic r:id="rId26"/>
      <p:boldItalic r:id="rId27"/>
    </p:embeddedFont>
    <p:embeddedFont>
      <p:font typeface="0 Titr Bold" panose="020B0604020202020204" charset="-78"/>
      <p:bold r:id="rId28"/>
    </p:embeddedFont>
    <p:embeddedFont>
      <p:font typeface="Bell MT" panose="02020503060305020303" pitchFamily="18" charset="0"/>
      <p:regular r:id="rId29"/>
      <p:bold r:id="rId30"/>
      <p:italic r:id="rId31"/>
    </p:embeddedFont>
    <p:embeddedFont>
      <p:font typeface="B Mitra" panose="00000400000000000000" pitchFamily="2" charset="-78"/>
      <p:regular r:id="rId32"/>
      <p:bold r:id="rId33"/>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autoAdjust="0"/>
  </p:normalViewPr>
  <p:slideViewPr>
    <p:cSldViewPr snapToGrid="0">
      <p:cViewPr>
        <p:scale>
          <a:sx n="65" d="100"/>
          <a:sy n="65" d="100"/>
        </p:scale>
        <p:origin x="-48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4B41BC-3ACC-4F46-812A-A83F7F4BF868}" type="datetimeFigureOut">
              <a:rPr lang="fa-IR" smtClean="0"/>
              <a:t>08/22/1441</a:t>
            </a:fld>
            <a:endParaRPr lang="fa-I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a-I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7C09D2-AD61-4A99-8F91-A3F53FA9C04B}" type="slidenum">
              <a:rPr lang="fa-IR" smtClean="0"/>
              <a:t>‹#›</a:t>
            </a:fld>
            <a:endParaRPr lang="fa-IR"/>
          </a:p>
        </p:txBody>
      </p:sp>
    </p:spTree>
    <p:extLst>
      <p:ext uri="{BB962C8B-B14F-4D97-AF65-F5344CB8AC3E}">
        <p14:creationId xmlns:p14="http://schemas.microsoft.com/office/powerpoint/2010/main" val="6135191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userDrawn="1"/>
        </p:nvSpPr>
        <p:spPr>
          <a:xfrm>
            <a:off x="129305" y="130464"/>
            <a:ext cx="9273311" cy="6597073"/>
          </a:xfrm>
          <a:prstGeom prst="roundRect">
            <a:avLst>
              <a:gd name="adj" fmla="val 74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userDrawn="1"/>
        </p:nvSpPr>
        <p:spPr>
          <a:xfrm>
            <a:off x="9647377" y="130463"/>
            <a:ext cx="2336800" cy="659707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242" y="243596"/>
            <a:ext cx="1533070" cy="2219544"/>
          </a:xfrm>
          <a:prstGeom prst="rect">
            <a:avLst/>
          </a:prstGeom>
        </p:spPr>
      </p:pic>
      <p:sp>
        <p:nvSpPr>
          <p:cNvPr id="12" name="Rectangle 11"/>
          <p:cNvSpPr/>
          <p:nvPr userDrawn="1"/>
        </p:nvSpPr>
        <p:spPr>
          <a:xfrm>
            <a:off x="9751223" y="2392435"/>
            <a:ext cx="2129109" cy="707886"/>
          </a:xfrm>
          <a:prstGeom prst="rect">
            <a:avLst/>
          </a:prstGeom>
          <a:noFill/>
        </p:spPr>
        <p:txBody>
          <a:bodyPr wrap="none" lIns="91440" tIns="45720" rIns="91440" bIns="45720">
            <a:spAutoFit/>
          </a:bodyPr>
          <a:lstStyle/>
          <a:p>
            <a:pPr algn="ctr"/>
            <a:r>
              <a:rPr lang="fa-IR" sz="4000" b="0" cap="none" spc="0" dirty="0" smtClean="0">
                <a:ln w="9525">
                  <a:noFill/>
                  <a:prstDash val="solid"/>
                </a:ln>
                <a:solidFill>
                  <a:schemeClr val="tx1"/>
                </a:solidFill>
                <a:effectLst/>
                <a:latin typeface="IranNastaliq" panose="02020505000000020003" pitchFamily="18" charset="0"/>
                <a:cs typeface="IranNastaliq" panose="02020505000000020003" pitchFamily="18" charset="0"/>
              </a:rPr>
              <a:t>پردیس شهید رجایی ارومیه</a:t>
            </a:r>
            <a:endParaRPr lang="en-US" sz="4000" b="0" cap="none" spc="0" dirty="0">
              <a:ln w="9525">
                <a:noFill/>
                <a:prstDash val="solid"/>
              </a:ln>
              <a:solidFill>
                <a:schemeClr val="tx1"/>
              </a:solidFill>
              <a:effectLst/>
              <a:latin typeface="IranNastaliq" panose="02020505000000020003" pitchFamily="18" charset="0"/>
              <a:cs typeface="IranNastaliq" panose="02020505000000020003" pitchFamily="18" charset="0"/>
            </a:endParaRPr>
          </a:p>
        </p:txBody>
      </p:sp>
      <p:sp>
        <p:nvSpPr>
          <p:cNvPr id="13" name="Rectangle 12"/>
          <p:cNvSpPr/>
          <p:nvPr userDrawn="1"/>
        </p:nvSpPr>
        <p:spPr>
          <a:xfrm>
            <a:off x="9741586" y="3255769"/>
            <a:ext cx="2169247" cy="2125197"/>
          </a:xfrm>
          <a:prstGeom prst="rect">
            <a:avLst/>
          </a:prstGeom>
          <a:noFill/>
        </p:spPr>
        <p:txBody>
          <a:bodyPr wrap="none" lIns="91440" tIns="45720" rIns="91440" bIns="45720">
            <a:spAutoFit/>
          </a:bodyPr>
          <a:lstStyle/>
          <a:p>
            <a:pPr algn="just" rtl="1">
              <a:lnSpc>
                <a:spcPct val="130000"/>
              </a:lnSpc>
            </a:pPr>
            <a:r>
              <a:rPr lang="fa-IR" sz="2400" b="0" cap="none" spc="0" dirty="0" smtClean="0">
                <a:ln w="9525">
                  <a:noFill/>
                  <a:prstDash val="solid"/>
                </a:ln>
                <a:solidFill>
                  <a:schemeClr val="tx1"/>
                </a:solidFill>
                <a:effectLst/>
                <a:cs typeface="0 Titr Bold" panose="00000700000000000000" pitchFamily="2" charset="-78"/>
              </a:rPr>
              <a:t>درس:</a:t>
            </a:r>
          </a:p>
          <a:p>
            <a:pPr algn="just" rtl="1">
              <a:lnSpc>
                <a:spcPct val="130000"/>
              </a:lnSpc>
            </a:pPr>
            <a:r>
              <a:rPr lang="fa-IR" sz="2400" b="0" cap="none" spc="0" dirty="0" smtClean="0">
                <a:ln w="9525">
                  <a:noFill/>
                  <a:prstDash val="solid"/>
                </a:ln>
                <a:solidFill>
                  <a:schemeClr val="tx1"/>
                </a:solidFill>
                <a:effectLst/>
                <a:cs typeface="0 Homa" panose="00000400000000000000" pitchFamily="2" charset="-78"/>
              </a:rPr>
              <a:t>ارزشیابی</a:t>
            </a:r>
            <a:r>
              <a:rPr lang="fa-IR" sz="2400" b="0" cap="none" spc="0" baseline="0" dirty="0" smtClean="0">
                <a:ln w="9525">
                  <a:noFill/>
                  <a:prstDash val="solid"/>
                </a:ln>
                <a:solidFill>
                  <a:schemeClr val="tx1"/>
                </a:solidFill>
                <a:effectLst/>
                <a:cs typeface="0 Homa" panose="00000400000000000000" pitchFamily="2" charset="-78"/>
              </a:rPr>
              <a:t> از یادگیری</a:t>
            </a:r>
          </a:p>
          <a:p>
            <a:pPr algn="just" rtl="1">
              <a:lnSpc>
                <a:spcPct val="130000"/>
              </a:lnSpc>
            </a:pPr>
            <a:endParaRPr lang="fa-IR" sz="800" b="0" cap="none" spc="0" baseline="0" dirty="0" smtClean="0">
              <a:ln w="9525">
                <a:noFill/>
                <a:prstDash val="solid"/>
              </a:ln>
              <a:solidFill>
                <a:schemeClr val="tx1"/>
              </a:solidFill>
              <a:effectLst/>
              <a:cs typeface="0 Titr Bold" panose="00000700000000000000" pitchFamily="2" charset="-78"/>
            </a:endParaRPr>
          </a:p>
          <a:p>
            <a:pPr algn="just" rtl="1">
              <a:lnSpc>
                <a:spcPct val="130000"/>
              </a:lnSpc>
            </a:pPr>
            <a:r>
              <a:rPr lang="fa-IR" sz="2300" b="0" cap="none" spc="0" baseline="0" dirty="0" smtClean="0">
                <a:ln w="9525">
                  <a:noFill/>
                  <a:prstDash val="solid"/>
                </a:ln>
                <a:solidFill>
                  <a:schemeClr val="tx1"/>
                </a:solidFill>
                <a:effectLst/>
                <a:cs typeface="0 Titr Bold" panose="00000700000000000000" pitchFamily="2" charset="-78"/>
              </a:rPr>
              <a:t>مدرس:</a:t>
            </a:r>
          </a:p>
          <a:p>
            <a:pPr algn="just" rtl="1">
              <a:lnSpc>
                <a:spcPct val="130000"/>
              </a:lnSpc>
            </a:pPr>
            <a:r>
              <a:rPr lang="fa-IR" sz="2400" b="0" cap="none" spc="0" baseline="0" dirty="0" smtClean="0">
                <a:ln w="9525">
                  <a:noFill/>
                  <a:prstDash val="solid"/>
                </a:ln>
                <a:solidFill>
                  <a:schemeClr val="tx1"/>
                </a:solidFill>
                <a:effectLst/>
                <a:cs typeface="0 Homa" panose="00000400000000000000" pitchFamily="2" charset="-78"/>
              </a:rPr>
              <a:t>دکتر مهدی نجاری</a:t>
            </a:r>
            <a:endParaRPr lang="en-US" sz="2400" b="0" cap="none" spc="0" dirty="0">
              <a:ln w="9525">
                <a:noFill/>
                <a:prstDash val="solid"/>
              </a:ln>
              <a:solidFill>
                <a:schemeClr val="tx1"/>
              </a:solidFill>
              <a:effectLst/>
              <a:cs typeface="0 Homa" panose="00000400000000000000" pitchFamily="2" charset="-78"/>
            </a:endParaRPr>
          </a:p>
        </p:txBody>
      </p:sp>
      <p:pic>
        <p:nvPicPr>
          <p:cNvPr id="14" name="Picture 13"/>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68753" y="5533582"/>
            <a:ext cx="1114911" cy="1114911"/>
          </a:xfrm>
          <a:prstGeom prst="rect">
            <a:avLst/>
          </a:prstGeom>
        </p:spPr>
      </p:pic>
    </p:spTree>
    <p:extLst>
      <p:ext uri="{BB962C8B-B14F-4D97-AF65-F5344CB8AC3E}">
        <p14:creationId xmlns:p14="http://schemas.microsoft.com/office/powerpoint/2010/main" val="214939931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082" y="2440868"/>
            <a:ext cx="5939446" cy="830997"/>
          </a:xfrm>
          <a:prstGeom prst="rect">
            <a:avLst/>
          </a:prstGeom>
          <a:noFill/>
        </p:spPr>
        <p:txBody>
          <a:bodyPr wrap="none" lIns="91440" tIns="45720" rIns="91440" bIns="45720">
            <a:spAutoFit/>
          </a:bodyPr>
          <a:lstStyle/>
          <a:p>
            <a:pPr algn="ctr"/>
            <a:r>
              <a:rPr lang="fa-IR" sz="4800" dirty="0" smtClean="0">
                <a:ln w="9525">
                  <a:solidFill>
                    <a:schemeClr val="bg1"/>
                  </a:solidFill>
                  <a:prstDash val="solid"/>
                </a:ln>
                <a:cs typeface="0 Titr Bold" panose="00000700000000000000" pitchFamily="2" charset="-78"/>
              </a:rPr>
              <a:t>درس ارزشیابی از یادگیری</a:t>
            </a: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9131" y="-157014"/>
            <a:ext cx="5535348" cy="2346036"/>
          </a:xfrm>
          <a:prstGeom prst="rect">
            <a:avLst/>
          </a:prstGeom>
        </p:spPr>
      </p:pic>
    </p:spTree>
    <p:extLst>
      <p:ext uri="{BB962C8B-B14F-4D97-AF65-F5344CB8AC3E}">
        <p14:creationId xmlns:p14="http://schemas.microsoft.com/office/powerpoint/2010/main" val="154816010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609" y="0"/>
            <a:ext cx="8899301" cy="6694140"/>
          </a:xfrm>
          <a:prstGeom prst="rect">
            <a:avLst/>
          </a:prstGeom>
        </p:spPr>
        <p:txBody>
          <a:bodyPr wrap="square">
            <a:spAutoFit/>
          </a:bodyPr>
          <a:lstStyle/>
          <a:p>
            <a:pPr lvl="0" algn="just" rtl="1">
              <a:lnSpc>
                <a:spcPct val="150000"/>
              </a:lnSpc>
            </a:pPr>
            <a:r>
              <a:rPr lang="fa-IR" sz="2600" dirty="0">
                <a:solidFill>
                  <a:srgbClr val="FF0000"/>
                </a:solidFill>
                <a:latin typeface="B Nazanin,Bold"/>
                <a:cs typeface="0 Homa" panose="00000400000000000000" pitchFamily="2" charset="-78"/>
              </a:rPr>
              <a:t>سنجش کلاسی: </a:t>
            </a:r>
          </a:p>
          <a:p>
            <a:pPr lvl="0" algn="just" rtl="1">
              <a:lnSpc>
                <a:spcPct val="150000"/>
              </a:lnSpc>
            </a:pPr>
            <a:r>
              <a:rPr lang="fa-IR" sz="2600" dirty="0">
                <a:solidFill>
                  <a:srgbClr val="000000"/>
                </a:solidFill>
                <a:latin typeface="B Nazanin,Bold"/>
                <a:cs typeface="B Mitra" panose="00000400000000000000" pitchFamily="2" charset="-78"/>
              </a:rPr>
              <a:t>تمامی فرآیندها و ابزار های گردآوری اطلاعات برای تصمیم گیری درباره‌ی یادگیری </a:t>
            </a:r>
            <a:r>
              <a:rPr lang="fa-IR" sz="2600" dirty="0">
                <a:solidFill>
                  <a:srgbClr val="000000"/>
                </a:solidFill>
                <a:cs typeface="B Mitra" panose="00000400000000000000" pitchFamily="2" charset="-78"/>
              </a:rPr>
              <a:t>دانش آموزان.</a:t>
            </a:r>
          </a:p>
          <a:p>
            <a:pPr lvl="0" algn="just" rtl="1">
              <a:lnSpc>
                <a:spcPct val="150000"/>
              </a:lnSpc>
            </a:pPr>
            <a:r>
              <a:rPr lang="fa-IR" sz="2600" dirty="0">
                <a:solidFill>
                  <a:srgbClr val="000000"/>
                </a:solidFill>
                <a:cs typeface="B Mitra" panose="00000400000000000000" pitchFamily="2" charset="-78"/>
              </a:rPr>
              <a:t>اصطلاح سنجش بیشتر در حوزه های آموزش و پرورش و روانشناسی بالینی بکار می رود زیرا در این حوزه ها برای تعیین رفتارها و ویژگی های روانی و تربیتی افراد علاوه بر اندازه گیری از وسایل و روش های دیگر نیز استفاده می شود</a:t>
            </a:r>
            <a:r>
              <a:rPr lang="fa-IR" sz="2600" dirty="0" smtClean="0">
                <a:solidFill>
                  <a:srgbClr val="000000"/>
                </a:solidFill>
                <a:cs typeface="B Mitra" panose="00000400000000000000" pitchFamily="2" charset="-78"/>
              </a:rPr>
              <a:t>.</a:t>
            </a:r>
          </a:p>
          <a:p>
            <a:pPr lvl="0" algn="just" rtl="1">
              <a:lnSpc>
                <a:spcPct val="150000"/>
              </a:lnSpc>
            </a:pPr>
            <a:endParaRPr lang="fa-IR" sz="2600" dirty="0">
              <a:solidFill>
                <a:srgbClr val="000000"/>
              </a:solidFill>
              <a:cs typeface="B Mitra" panose="00000400000000000000" pitchFamily="2" charset="-78"/>
            </a:endParaRPr>
          </a:p>
          <a:p>
            <a:pPr lvl="0" algn="just" rtl="1">
              <a:lnSpc>
                <a:spcPct val="150000"/>
              </a:lnSpc>
            </a:pPr>
            <a:endParaRPr lang="fa-IR" sz="2600" dirty="0" smtClean="0">
              <a:solidFill>
                <a:srgbClr val="000000"/>
              </a:solidFill>
              <a:cs typeface="B Mitra" panose="00000400000000000000" pitchFamily="2" charset="-78"/>
            </a:endParaRPr>
          </a:p>
          <a:p>
            <a:pPr lvl="0" algn="just" rtl="1">
              <a:lnSpc>
                <a:spcPct val="150000"/>
              </a:lnSpc>
            </a:pPr>
            <a:endParaRPr lang="fa-IR" sz="2600" dirty="0">
              <a:solidFill>
                <a:srgbClr val="000000"/>
              </a:solidFill>
              <a:cs typeface="B Mitra" panose="00000400000000000000" pitchFamily="2" charset="-78"/>
            </a:endParaRPr>
          </a:p>
          <a:p>
            <a:pPr lvl="0" algn="just" rtl="1">
              <a:lnSpc>
                <a:spcPct val="150000"/>
              </a:lnSpc>
            </a:pPr>
            <a:endParaRPr lang="fa-IR" sz="2600" dirty="0" smtClean="0">
              <a:solidFill>
                <a:srgbClr val="000000"/>
              </a:solidFill>
              <a:cs typeface="B Mitra" panose="00000400000000000000" pitchFamily="2" charset="-78"/>
            </a:endParaRPr>
          </a:p>
          <a:p>
            <a:pPr lvl="0" algn="just" rtl="1">
              <a:lnSpc>
                <a:spcPct val="150000"/>
              </a:lnSpc>
            </a:pPr>
            <a:endParaRPr lang="fa-IR" sz="2600" dirty="0">
              <a:solidFill>
                <a:srgbClr val="000000"/>
              </a:solidFill>
              <a:cs typeface="B Mitra" panose="00000400000000000000" pitchFamily="2" charset="-78"/>
            </a:endParaRPr>
          </a:p>
        </p:txBody>
      </p:sp>
      <p:pic>
        <p:nvPicPr>
          <p:cNvPr id="4" name="Picture 3"/>
          <p:cNvPicPr>
            <a:picLocks noChangeAspect="1"/>
          </p:cNvPicPr>
          <p:nvPr/>
        </p:nvPicPr>
        <p:blipFill>
          <a:blip r:embed="rId2"/>
          <a:stretch>
            <a:fillRect/>
          </a:stretch>
        </p:blipFill>
        <p:spPr>
          <a:xfrm>
            <a:off x="1751848" y="3456962"/>
            <a:ext cx="5468586" cy="3627434"/>
          </a:xfrm>
          <a:prstGeom prst="rect">
            <a:avLst/>
          </a:prstGeom>
        </p:spPr>
      </p:pic>
    </p:spTree>
    <p:extLst>
      <p:ext uri="{BB962C8B-B14F-4D97-AF65-F5344CB8AC3E}">
        <p14:creationId xmlns:p14="http://schemas.microsoft.com/office/powerpoint/2010/main" val="15175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31" y="223392"/>
            <a:ext cx="9182637" cy="6047809"/>
          </a:xfrm>
          <a:prstGeom prst="rect">
            <a:avLst/>
          </a:prstGeom>
        </p:spPr>
        <p:txBody>
          <a:bodyPr wrap="square">
            <a:spAutoFit/>
          </a:bodyPr>
          <a:lstStyle/>
          <a:p>
            <a:pPr lvl="0" algn="just" rtl="1">
              <a:lnSpc>
                <a:spcPct val="150000"/>
              </a:lnSpc>
            </a:pPr>
            <a:r>
              <a:rPr lang="fa-IR" sz="2600" b="1" dirty="0">
                <a:solidFill>
                  <a:srgbClr val="0070C0"/>
                </a:solidFill>
                <a:latin typeface="Bell MT" panose="02020503060305020303" pitchFamily="18" charset="0"/>
                <a:cs typeface="0 Titr Bold" panose="00000700000000000000" pitchFamily="2" charset="-78"/>
              </a:rPr>
              <a:t>ارزشیابی </a:t>
            </a:r>
            <a:r>
              <a:rPr lang="en-US" sz="2600" b="1" dirty="0">
                <a:solidFill>
                  <a:srgbClr val="0070C0"/>
                </a:solidFill>
                <a:latin typeface="Bell MT" panose="02020503060305020303" pitchFamily="18" charset="0"/>
                <a:cs typeface="0 Titr Bold" panose="00000700000000000000" pitchFamily="2" charset="-78"/>
              </a:rPr>
              <a:t>Evaluation</a:t>
            </a:r>
            <a:endParaRPr lang="fa-IR" sz="2600" b="1" dirty="0">
              <a:solidFill>
                <a:srgbClr val="0070C0"/>
              </a:solidFill>
              <a:latin typeface="Bell MT" panose="02020503060305020303" pitchFamily="18" charset="0"/>
              <a:cs typeface="0 Titr Bold" panose="00000700000000000000" pitchFamily="2" charset="-78"/>
            </a:endParaRPr>
          </a:p>
          <a:p>
            <a:pPr lvl="0" algn="just" rtl="1">
              <a:lnSpc>
                <a:spcPct val="150000"/>
              </a:lnSpc>
            </a:pPr>
            <a:r>
              <a:rPr lang="fa-IR" sz="2600" dirty="0">
                <a:solidFill>
                  <a:srgbClr val="000000"/>
                </a:solidFill>
                <a:cs typeface="B Mitra" panose="00000400000000000000" pitchFamily="2" charset="-78"/>
              </a:rPr>
              <a:t>دامنه ی ارزشیابی گسترده تر از سنجش است.</a:t>
            </a:r>
          </a:p>
          <a:p>
            <a:pPr lvl="0" algn="just" rtl="1">
              <a:lnSpc>
                <a:spcPct val="150000"/>
              </a:lnSpc>
            </a:pPr>
            <a:r>
              <a:rPr lang="fa-IR" sz="2600" dirty="0">
                <a:solidFill>
                  <a:srgbClr val="000000"/>
                </a:solidFill>
                <a:cs typeface="B Mitra" panose="00000400000000000000" pitchFamily="2" charset="-78"/>
              </a:rPr>
              <a:t>ارزشیابی برای تعیین ارزش هر چیزی یا ارائه داوری ارزشی درباره مطلوب بودن یا نبودن و تعیین کیفیت ویژگی یا موضوع مورد ارزشیابی بکار می رود. </a:t>
            </a:r>
          </a:p>
          <a:p>
            <a:pPr lvl="0" algn="just" rtl="1">
              <a:lnSpc>
                <a:spcPct val="150000"/>
              </a:lnSpc>
            </a:pPr>
            <a:r>
              <a:rPr lang="fa-IR" sz="2400" dirty="0">
                <a:solidFill>
                  <a:srgbClr val="000000"/>
                </a:solidFill>
                <a:cs typeface="B Mitra" panose="00000400000000000000" pitchFamily="2" charset="-78"/>
              </a:rPr>
              <a:t>( داوری ارزشی یعنی خوب یا بد بودن چیزی- تعیین کیفیت یعنی قابل قبول یا غیر قابل قبول بودن چیزی)</a:t>
            </a:r>
          </a:p>
          <a:p>
            <a:pPr lvl="0" algn="just" rtl="1">
              <a:lnSpc>
                <a:spcPct val="150000"/>
              </a:lnSpc>
            </a:pPr>
            <a:r>
              <a:rPr lang="fa-IR" sz="2600" dirty="0">
                <a:solidFill>
                  <a:srgbClr val="FF0000"/>
                </a:solidFill>
                <a:latin typeface="B Nazanin,Bold"/>
                <a:cs typeface="0 Homa" panose="00000400000000000000" pitchFamily="2" charset="-78"/>
              </a:rPr>
              <a:t>ارزشیابی (گی): </a:t>
            </a:r>
          </a:p>
          <a:p>
            <a:pPr lvl="0" algn="just" rtl="1">
              <a:lnSpc>
                <a:spcPct val="150000"/>
              </a:lnSpc>
            </a:pPr>
            <a:r>
              <a:rPr lang="fa-IR" sz="2600" dirty="0">
                <a:solidFill>
                  <a:srgbClr val="000000"/>
                </a:solidFill>
                <a:latin typeface="B Nazanin,Bold"/>
                <a:cs typeface="B Mitra" panose="00000400000000000000" pitchFamily="2" charset="-78"/>
              </a:rPr>
              <a:t>به یک فرآیند نظام دار برای جمع آوری، تحلیل و تفسیر اطلاعات گفته می شود به این منظور </a:t>
            </a:r>
            <a:r>
              <a:rPr lang="fa-IR" sz="2600" dirty="0">
                <a:solidFill>
                  <a:srgbClr val="000000"/>
                </a:solidFill>
                <a:cs typeface="B Mitra" panose="00000400000000000000" pitchFamily="2" charset="-78"/>
              </a:rPr>
              <a:t>که تعیین شود آیا هدف های مورد نظر تحقق یافته اند یا در حال تحقق هستند و به چه میزانی.</a:t>
            </a:r>
          </a:p>
          <a:p>
            <a:pPr lvl="0" algn="just" rtl="1">
              <a:lnSpc>
                <a:spcPct val="150000"/>
              </a:lnSpc>
            </a:pPr>
            <a:r>
              <a:rPr lang="fa-IR" sz="2600" b="1" u="sng" dirty="0">
                <a:solidFill>
                  <a:srgbClr val="FF0000"/>
                </a:solidFill>
                <a:latin typeface="B Nazanin,Bold"/>
                <a:cs typeface="B Mitra" panose="00000400000000000000" pitchFamily="2" charset="-78"/>
              </a:rPr>
              <a:t>قضاوت کردن</a:t>
            </a:r>
            <a:r>
              <a:rPr lang="fa-IR" sz="2600" dirty="0">
                <a:solidFill>
                  <a:srgbClr val="FF0000"/>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منحصر به بحث ارزشیابی است. در اندازه گیری و آزمودن هیچ گونه داوری یا قضاوتی درباره نتایج </a:t>
            </a:r>
            <a:r>
              <a:rPr lang="fa-IR" sz="2600" dirty="0">
                <a:solidFill>
                  <a:srgbClr val="000000"/>
                </a:solidFill>
                <a:cs typeface="B Mitra" panose="00000400000000000000" pitchFamily="2" charset="-78"/>
              </a:rPr>
              <a:t>حاصل نداریم.</a:t>
            </a:r>
            <a:endParaRPr lang="fa-IR" sz="2600" dirty="0">
              <a:solidFill>
                <a:prstClr val="black"/>
              </a:solidFill>
              <a:cs typeface="B Mitra" panose="00000400000000000000" pitchFamily="2" charset="-78"/>
            </a:endParaRPr>
          </a:p>
        </p:txBody>
      </p:sp>
    </p:spTree>
    <p:extLst>
      <p:ext uri="{BB962C8B-B14F-4D97-AF65-F5344CB8AC3E}">
        <p14:creationId xmlns:p14="http://schemas.microsoft.com/office/powerpoint/2010/main" val="294823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6" y="382012"/>
            <a:ext cx="8873544" cy="4893647"/>
          </a:xfrm>
          <a:prstGeom prst="rect">
            <a:avLst/>
          </a:prstGeom>
        </p:spPr>
        <p:txBody>
          <a:bodyPr wrap="square">
            <a:spAutoFit/>
          </a:bodyPr>
          <a:lstStyle/>
          <a:p>
            <a:pPr lvl="0" algn="just" rtl="1">
              <a:lnSpc>
                <a:spcPct val="150000"/>
              </a:lnSpc>
            </a:pPr>
            <a:r>
              <a:rPr lang="fa-IR" sz="2600" dirty="0">
                <a:solidFill>
                  <a:srgbClr val="000000"/>
                </a:solidFill>
                <a:cs typeface="0 Titr Bold" panose="00000700000000000000" pitchFamily="2" charset="-78"/>
              </a:rPr>
              <a:t>یکی از ویژگی های مهم ارزشیابی تعیین کیفیت است. چرا؟</a:t>
            </a:r>
          </a:p>
          <a:p>
            <a:pPr lvl="0" algn="just" rtl="1">
              <a:lnSpc>
                <a:spcPct val="150000"/>
              </a:lnSpc>
            </a:pPr>
            <a:r>
              <a:rPr lang="fa-IR" sz="2600" dirty="0">
                <a:solidFill>
                  <a:srgbClr val="000000"/>
                </a:solidFill>
                <a:cs typeface="B Mitra" panose="00000400000000000000" pitchFamily="2" charset="-78"/>
              </a:rPr>
              <a:t>چون داوری ارزشی مبتنی بر کیفیت است.</a:t>
            </a:r>
          </a:p>
          <a:p>
            <a:pPr lvl="0" algn="just" rtl="1">
              <a:lnSpc>
                <a:spcPct val="150000"/>
              </a:lnSpc>
            </a:pPr>
            <a:r>
              <a:rPr lang="fa-IR" sz="2600" dirty="0">
                <a:solidFill>
                  <a:srgbClr val="000000"/>
                </a:solidFill>
                <a:latin typeface="B Nazanin,Bold"/>
                <a:cs typeface="0 Homa" panose="00000400000000000000" pitchFamily="2" charset="-78"/>
              </a:rPr>
              <a:t>تعریف کیفیت در ارزشیابی یادگیری (نیتکو):</a:t>
            </a:r>
          </a:p>
          <a:p>
            <a:pPr lvl="0" algn="just" rtl="1">
              <a:lnSpc>
                <a:spcPct val="150000"/>
              </a:lnSpc>
            </a:pPr>
            <a:r>
              <a:rPr lang="fa-IR" sz="2600" dirty="0">
                <a:solidFill>
                  <a:srgbClr val="000000"/>
                </a:solidFill>
                <a:latin typeface="B Nazanin,Bold"/>
                <a:cs typeface="B Mitra" panose="00000400000000000000" pitchFamily="2" charset="-78"/>
              </a:rPr>
              <a:t>دانش، مهارت یا توانایی هایی است که از دانش آموزان بعد از </a:t>
            </a:r>
            <a:r>
              <a:rPr lang="fa-IR" sz="2600" dirty="0">
                <a:solidFill>
                  <a:srgbClr val="000000"/>
                </a:solidFill>
                <a:cs typeface="B Mitra" panose="00000400000000000000" pitchFamily="2" charset="-78"/>
              </a:rPr>
              <a:t>اتمام دوره (بحث یا کلاس) انتظار می‌رود.</a:t>
            </a:r>
          </a:p>
          <a:p>
            <a:pPr lvl="0" algn="just" rtl="1">
              <a:lnSpc>
                <a:spcPct val="150000"/>
              </a:lnSpc>
            </a:pPr>
            <a:r>
              <a:rPr lang="fa-IR" sz="2400" b="1" dirty="0">
                <a:solidFill>
                  <a:srgbClr val="FF0000"/>
                </a:solidFill>
                <a:latin typeface="B Nazanin,Bold"/>
                <a:cs typeface="B Mitra" panose="00000400000000000000" pitchFamily="2" charset="-78"/>
              </a:rPr>
              <a:t>نکته مهم:</a:t>
            </a:r>
            <a:r>
              <a:rPr lang="fa-IR" sz="2400" b="1" dirty="0">
                <a:solidFill>
                  <a:prstClr val="black"/>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مبنا و پایه یک ارزشیابی صحیح، </a:t>
            </a:r>
            <a:r>
              <a:rPr lang="fa-IR" sz="2600" u="sng" dirty="0">
                <a:solidFill>
                  <a:srgbClr val="000000"/>
                </a:solidFill>
                <a:latin typeface="B Nazanin,Bold"/>
                <a:cs typeface="B Mitra" panose="00000400000000000000" pitchFamily="2" charset="-78"/>
              </a:rPr>
              <a:t>اندازه گیری</a:t>
            </a:r>
            <a:r>
              <a:rPr lang="fa-IR" sz="2600" b="1" dirty="0">
                <a:solidFill>
                  <a:srgbClr val="000000"/>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درست است. زیرا بدون در دست داشتن نتایج یک </a:t>
            </a:r>
            <a:r>
              <a:rPr lang="fa-IR" sz="2600" dirty="0">
                <a:solidFill>
                  <a:srgbClr val="000000"/>
                </a:solidFill>
                <a:cs typeface="B Mitra" panose="00000400000000000000" pitchFamily="2" charset="-78"/>
              </a:rPr>
              <a:t>اندازه گیری دقیق از ویژگی یا محصول مورد نظر نمی توان ارزشیابی درستی از آن بعمل آورد.</a:t>
            </a:r>
          </a:p>
        </p:txBody>
      </p:sp>
    </p:spTree>
    <p:extLst>
      <p:ext uri="{BB962C8B-B14F-4D97-AF65-F5344CB8AC3E}">
        <p14:creationId xmlns:p14="http://schemas.microsoft.com/office/powerpoint/2010/main" val="403712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0" y="306014"/>
            <a:ext cx="9002332" cy="5493812"/>
          </a:xfrm>
          <a:prstGeom prst="rect">
            <a:avLst/>
          </a:prstGeom>
        </p:spPr>
        <p:txBody>
          <a:bodyPr wrap="square">
            <a:spAutoFit/>
          </a:bodyPr>
          <a:lstStyle/>
          <a:p>
            <a:pPr lvl="0" algn="just" rtl="1">
              <a:lnSpc>
                <a:spcPct val="150000"/>
              </a:lnSpc>
            </a:pPr>
            <a:r>
              <a:rPr lang="fa-IR" sz="2600" dirty="0">
                <a:solidFill>
                  <a:prstClr val="black"/>
                </a:solidFill>
                <a:latin typeface="B Nazanin,Bold"/>
                <a:cs typeface="0 Homa" panose="00000400000000000000" pitchFamily="2" charset="-78"/>
              </a:rPr>
              <a:t>ارزشیابی آموزشی و پژوهش آموزشی:</a:t>
            </a:r>
          </a:p>
          <a:p>
            <a:pPr lvl="0" algn="just" rtl="1">
              <a:lnSpc>
                <a:spcPct val="150000"/>
              </a:lnSpc>
            </a:pPr>
            <a:r>
              <a:rPr lang="fa-IR" sz="2600" dirty="0">
                <a:solidFill>
                  <a:prstClr val="black"/>
                </a:solidFill>
                <a:cs typeface="B Mitra" panose="00000400000000000000" pitchFamily="2" charset="-78"/>
              </a:rPr>
              <a:t>هردو جزء فعالیت علمی هستند زیرا هردو قویا بر روش ها و فنون بررسی تجربی متکی هستند. بعنوان مثال در بسیاری از اوقات هر دو از آزمون کلاسی استفاده می کنند.</a:t>
            </a:r>
            <a:endParaRPr lang="fa-IR" sz="2600" dirty="0">
              <a:solidFill>
                <a:prstClr val="black"/>
              </a:solidFill>
              <a:latin typeface="B Nazanin,Bold"/>
              <a:cs typeface="0 Homa" panose="00000400000000000000" pitchFamily="2" charset="-78"/>
            </a:endParaRPr>
          </a:p>
          <a:p>
            <a:pPr lvl="0" algn="just" rtl="1">
              <a:lnSpc>
                <a:spcPct val="150000"/>
              </a:lnSpc>
            </a:pPr>
            <a:r>
              <a:rPr lang="fa-IR" sz="2600" dirty="0">
                <a:solidFill>
                  <a:prstClr val="black"/>
                </a:solidFill>
                <a:latin typeface="B Nazanin,Bold"/>
                <a:cs typeface="0 Homa" panose="00000400000000000000" pitchFamily="2" charset="-78"/>
              </a:rPr>
              <a:t>پژوهش ارزشیابی:</a:t>
            </a:r>
          </a:p>
          <a:p>
            <a:pPr lvl="0" algn="just" rtl="1">
              <a:lnSpc>
                <a:spcPct val="150000"/>
              </a:lnSpc>
            </a:pPr>
            <a:r>
              <a:rPr lang="fa-IR" sz="2600" dirty="0">
                <a:solidFill>
                  <a:prstClr val="black"/>
                </a:solidFill>
                <a:cs typeface="B Mitra" panose="00000400000000000000" pitchFamily="2" charset="-78"/>
              </a:rPr>
              <a:t>کاربست قواعد پژوهشی در ارزشیابی زمانی از پژوهش ارزشیابی استفاده می شود که دامنه ارزشیابی خیلی وسیع باشد. بطور مثال ما می خواهیم مهارت حل مسئله ریاضی را در سنجش معادلات در کل کشور مورد ارزیابی قرار دهیم. برای اینکار نمونه گیری را بصورت زیر انجام داده و آزمون های آماری را اخذ می کنیم. ایران را به 5 منطقه تقسیم بندی می کنیم، هر منطقه را به 2 استان و هر استان را به 3 شهرستان تقسیم میکنیم پژوهش حاصل را ارزیابی می کنیم.</a:t>
            </a:r>
          </a:p>
        </p:txBody>
      </p:sp>
    </p:spTree>
    <p:extLst>
      <p:ext uri="{BB962C8B-B14F-4D97-AF65-F5344CB8AC3E}">
        <p14:creationId xmlns:p14="http://schemas.microsoft.com/office/powerpoint/2010/main" val="206807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68" y="202983"/>
            <a:ext cx="9015211" cy="5493812"/>
          </a:xfrm>
          <a:prstGeom prst="rect">
            <a:avLst/>
          </a:prstGeom>
        </p:spPr>
        <p:txBody>
          <a:bodyPr wrap="square">
            <a:spAutoFit/>
          </a:bodyPr>
          <a:lstStyle/>
          <a:p>
            <a:pPr lvl="0" algn="just" rtl="1">
              <a:lnSpc>
                <a:spcPct val="150000"/>
              </a:lnSpc>
            </a:pPr>
            <a:r>
              <a:rPr lang="fa-IR" sz="2600" dirty="0">
                <a:solidFill>
                  <a:prstClr val="black"/>
                </a:solidFill>
                <a:latin typeface="B Nazanin,Bold"/>
                <a:cs typeface="0 Homa" panose="00000400000000000000" pitchFamily="2" charset="-78"/>
              </a:rPr>
              <a:t>ارزشیابی آموزشی و پژوهش آموزشی:</a:t>
            </a:r>
          </a:p>
          <a:p>
            <a:pPr lvl="0" algn="just" rtl="1">
              <a:lnSpc>
                <a:spcPct val="150000"/>
              </a:lnSpc>
            </a:pPr>
            <a:r>
              <a:rPr lang="fa-IR" sz="2600" dirty="0">
                <a:solidFill>
                  <a:prstClr val="black"/>
                </a:solidFill>
                <a:cs typeface="B Mitra" panose="00000400000000000000" pitchFamily="2" charset="-78"/>
              </a:rPr>
              <a:t>هردو جزء فعالیت علمی هستند زیرا هردو قویا بر روش ها و فنون بررسی تجربی متکی هستند. بعنوان مثال در بسیاری از اوقات هر دو از آزمون کلاسی استفاده می کنند.</a:t>
            </a:r>
            <a:endParaRPr lang="fa-IR" sz="2600" dirty="0">
              <a:solidFill>
                <a:prstClr val="black"/>
              </a:solidFill>
              <a:latin typeface="B Nazanin,Bold"/>
              <a:cs typeface="0 Homa" panose="00000400000000000000" pitchFamily="2" charset="-78"/>
            </a:endParaRPr>
          </a:p>
          <a:p>
            <a:pPr lvl="0" algn="just" rtl="1">
              <a:lnSpc>
                <a:spcPct val="150000"/>
              </a:lnSpc>
            </a:pPr>
            <a:r>
              <a:rPr lang="fa-IR" sz="2600" dirty="0">
                <a:solidFill>
                  <a:prstClr val="black"/>
                </a:solidFill>
                <a:latin typeface="B Nazanin,Bold"/>
                <a:cs typeface="0 Homa" panose="00000400000000000000" pitchFamily="2" charset="-78"/>
              </a:rPr>
              <a:t>پژوهش ارزشیابی:</a:t>
            </a:r>
          </a:p>
          <a:p>
            <a:pPr lvl="0" algn="just" rtl="1">
              <a:lnSpc>
                <a:spcPct val="150000"/>
              </a:lnSpc>
            </a:pPr>
            <a:r>
              <a:rPr lang="fa-IR" sz="2600" dirty="0">
                <a:solidFill>
                  <a:prstClr val="black"/>
                </a:solidFill>
                <a:cs typeface="B Mitra" panose="00000400000000000000" pitchFamily="2" charset="-78"/>
              </a:rPr>
              <a:t>کاربست قواعد پژوهشی در ارزشیابی زمانی از پژوهش ارزشیابی استفاده می شود که دامنه ارزشیابی خیلی وسیع باشد. بطور مثال ما می خواهیم مهارت حل مسئله ریاضی را در سنجش معادلات در کل کشور مورد ارزیابی قرار دهیم. برای اینکار نمونه گیری را بصورت زیر انجام داده و آزمون های آماری را اخذ می کنیم. ایران را به 5 منطقه تقسیم بندی می کنیم، هر منطقه را به 2 استان و هر استان را به 3 شهرستان تقسیم میکنیم پژوهش حاصل را ارزیابی می کنیم.</a:t>
            </a:r>
          </a:p>
        </p:txBody>
      </p:sp>
    </p:spTree>
    <p:extLst>
      <p:ext uri="{BB962C8B-B14F-4D97-AF65-F5344CB8AC3E}">
        <p14:creationId xmlns:p14="http://schemas.microsoft.com/office/powerpoint/2010/main" val="310174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7" y="0"/>
            <a:ext cx="9015211" cy="6555641"/>
          </a:xfrm>
          <a:prstGeom prst="rect">
            <a:avLst/>
          </a:prstGeom>
        </p:spPr>
        <p:txBody>
          <a:bodyPr wrap="square">
            <a:spAutoFit/>
          </a:bodyPr>
          <a:lstStyle/>
          <a:p>
            <a:pPr lvl="0" algn="just" rtl="1">
              <a:lnSpc>
                <a:spcPct val="150000"/>
              </a:lnSpc>
            </a:pPr>
            <a:r>
              <a:rPr lang="fa-IR" sz="2600" dirty="0">
                <a:solidFill>
                  <a:prstClr val="black"/>
                </a:solidFill>
                <a:cs typeface="B Mitra" panose="00000400000000000000" pitchFamily="2" charset="-78"/>
              </a:rPr>
              <a:t>در جدول زیر مقایسه ای بین ارزشیابی آموزشی و پژوهش ارزشیابی انجام داده شده است.</a:t>
            </a:r>
          </a:p>
          <a:p>
            <a:pPr lvl="0" algn="just" rtl="1">
              <a:lnSpc>
                <a:spcPct val="150000"/>
              </a:lnSpc>
            </a:pPr>
            <a:endParaRPr lang="fa-IR" sz="2600" b="1" dirty="0" smtClean="0">
              <a:solidFill>
                <a:prstClr val="black"/>
              </a:solidFill>
              <a:latin typeface="B Nazanin,Bold"/>
              <a:cs typeface="B Mitra" panose="00000400000000000000" pitchFamily="2" charset="-78"/>
            </a:endParaRPr>
          </a:p>
          <a:p>
            <a:pPr lvl="0" algn="just" rtl="1">
              <a:lnSpc>
                <a:spcPct val="150000"/>
              </a:lnSpc>
            </a:pPr>
            <a:endParaRPr lang="fa-IR" sz="2600" b="1" dirty="0">
              <a:solidFill>
                <a:prstClr val="black"/>
              </a:solidFill>
              <a:latin typeface="B Nazanin,Bold"/>
              <a:cs typeface="B Mitra" panose="00000400000000000000" pitchFamily="2" charset="-78"/>
            </a:endParaRPr>
          </a:p>
          <a:p>
            <a:pPr lvl="0" algn="just" rtl="1">
              <a:lnSpc>
                <a:spcPct val="150000"/>
              </a:lnSpc>
            </a:pPr>
            <a:endParaRPr lang="fa-IR" sz="2600" b="1" dirty="0">
              <a:solidFill>
                <a:prstClr val="black"/>
              </a:solidFill>
              <a:latin typeface="B Nazanin,Bold"/>
              <a:cs typeface="B Mitra" panose="00000400000000000000" pitchFamily="2" charset="-78"/>
            </a:endParaRPr>
          </a:p>
          <a:p>
            <a:pPr lvl="0" algn="just" rtl="1">
              <a:lnSpc>
                <a:spcPct val="150000"/>
              </a:lnSpc>
            </a:pPr>
            <a:endParaRPr lang="fa-IR" sz="2600" b="1" dirty="0">
              <a:solidFill>
                <a:prstClr val="black"/>
              </a:solidFill>
              <a:latin typeface="B Nazanin,Bold"/>
              <a:cs typeface="B Mitra" panose="00000400000000000000" pitchFamily="2" charset="-78"/>
            </a:endParaRPr>
          </a:p>
          <a:p>
            <a:pPr lvl="0" algn="just" rtl="1">
              <a:lnSpc>
                <a:spcPct val="150000"/>
              </a:lnSpc>
            </a:pPr>
            <a:endParaRPr lang="fa-IR" sz="2400" b="1" dirty="0">
              <a:solidFill>
                <a:prstClr val="black"/>
              </a:solidFill>
              <a:latin typeface="B Nazanin,Bold"/>
              <a:cs typeface="B Mitra" panose="00000400000000000000" pitchFamily="2" charset="-78"/>
            </a:endParaRPr>
          </a:p>
          <a:p>
            <a:pPr lvl="0" algn="just" rtl="1">
              <a:lnSpc>
                <a:spcPct val="150000"/>
              </a:lnSpc>
            </a:pPr>
            <a:endParaRPr lang="fa-IR" sz="2400" b="1" dirty="0">
              <a:solidFill>
                <a:prstClr val="black"/>
              </a:solidFill>
              <a:latin typeface="B Nazanin,Bold"/>
              <a:cs typeface="B Mitra" panose="00000400000000000000" pitchFamily="2" charset="-78"/>
            </a:endParaRPr>
          </a:p>
          <a:p>
            <a:pPr lvl="0" algn="just" rtl="1">
              <a:lnSpc>
                <a:spcPct val="150000"/>
              </a:lnSpc>
            </a:pPr>
            <a:endParaRPr lang="fa-IR" sz="2400" b="1" dirty="0">
              <a:solidFill>
                <a:prstClr val="black"/>
              </a:solidFill>
              <a:latin typeface="B Nazanin,Bold"/>
              <a:cs typeface="B Mitra" panose="00000400000000000000" pitchFamily="2" charset="-78"/>
            </a:endParaRPr>
          </a:p>
          <a:p>
            <a:pPr lvl="0" algn="just" rtl="1">
              <a:lnSpc>
                <a:spcPct val="150000"/>
              </a:lnSpc>
            </a:pPr>
            <a:r>
              <a:rPr lang="fa-IR" sz="2600" b="1" dirty="0">
                <a:solidFill>
                  <a:prstClr val="black"/>
                </a:solidFill>
                <a:latin typeface="B Nazanin,Bold"/>
                <a:cs typeface="B Mitra" panose="00000400000000000000" pitchFamily="2" charset="-78"/>
              </a:rPr>
              <a:t>مفاهیم مربوط به ارزشیابی:</a:t>
            </a:r>
          </a:p>
          <a:p>
            <a:pPr lvl="0" algn="just" rtl="1">
              <a:lnSpc>
                <a:spcPct val="150000"/>
              </a:lnSpc>
            </a:pPr>
            <a:r>
              <a:rPr lang="fa-IR" sz="2600" dirty="0">
                <a:solidFill>
                  <a:prstClr val="black"/>
                </a:solidFill>
                <a:cs typeface="B Mitra" panose="00000400000000000000" pitchFamily="2" charset="-78"/>
              </a:rPr>
              <a:t>پاسخگویی، درون داد، کارایی درون، پرسشنامه، اندازه، مقیاس، سنجش، کیفیت، ممیز، پژوهش، استاندارد، اعتبارسنجی، بهینه کاوی، ملاک، فرآیند و ...</a:t>
            </a:r>
          </a:p>
        </p:txBody>
      </p:sp>
      <p:pic>
        <p:nvPicPr>
          <p:cNvPr id="5" name="Picture 4"/>
          <p:cNvPicPr>
            <a:picLocks noChangeAspect="1"/>
          </p:cNvPicPr>
          <p:nvPr/>
        </p:nvPicPr>
        <p:blipFill>
          <a:blip r:embed="rId2"/>
          <a:stretch>
            <a:fillRect/>
          </a:stretch>
        </p:blipFill>
        <p:spPr>
          <a:xfrm>
            <a:off x="409047" y="708807"/>
            <a:ext cx="8760711" cy="4023709"/>
          </a:xfrm>
          <a:prstGeom prst="rect">
            <a:avLst/>
          </a:prstGeom>
        </p:spPr>
      </p:pic>
    </p:spTree>
    <p:extLst>
      <p:ext uri="{BB962C8B-B14F-4D97-AF65-F5344CB8AC3E}">
        <p14:creationId xmlns:p14="http://schemas.microsoft.com/office/powerpoint/2010/main" val="128363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336000" y="189000"/>
            <a:ext cx="11520000" cy="648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3780302" y="1851645"/>
            <a:ext cx="4631396" cy="3154710"/>
          </a:xfrm>
          <a:prstGeom prst="rect">
            <a:avLst/>
          </a:prstGeom>
          <a:noFill/>
        </p:spPr>
        <p:txBody>
          <a:bodyPr wrap="none" lIns="91440" tIns="45720" rIns="91440" bIns="45720">
            <a:spAutoFit/>
          </a:bodyPr>
          <a:lstStyle/>
          <a:p>
            <a:pPr algn="ctr"/>
            <a:r>
              <a:rPr lang="fa-IR" sz="19900" dirty="0" smtClean="0">
                <a:ln w="9525">
                  <a:noFill/>
                  <a:prstDash val="solid"/>
                </a:ln>
                <a:cs typeface="0 Titr Bold" panose="00000700000000000000" pitchFamily="2" charset="-78"/>
              </a:rPr>
              <a:t>پایان</a:t>
            </a:r>
            <a:endParaRPr lang="en-US" sz="19900" cap="none" spc="0" dirty="0">
              <a:ln w="9525">
                <a:noFill/>
                <a:prstDash val="solid"/>
              </a:ln>
              <a:cs typeface="0 Titr Bold" panose="00000700000000000000" pitchFamily="2" charset="-78"/>
            </a:endParaRPr>
          </a:p>
        </p:txBody>
      </p:sp>
    </p:spTree>
    <p:extLst>
      <p:ext uri="{BB962C8B-B14F-4D97-AF65-F5344CB8AC3E}">
        <p14:creationId xmlns:p14="http://schemas.microsoft.com/office/powerpoint/2010/main" val="297924518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5414" y="1102448"/>
            <a:ext cx="6096000" cy="2862322"/>
          </a:xfrm>
          <a:prstGeom prst="rect">
            <a:avLst/>
          </a:prstGeom>
        </p:spPr>
        <p:txBody>
          <a:bodyPr>
            <a:spAutoFit/>
          </a:bodyPr>
          <a:lstStyle/>
          <a:p>
            <a:pPr lvl="0" algn="ctr">
              <a:lnSpc>
                <a:spcPct val="200000"/>
              </a:lnSpc>
            </a:pPr>
            <a:r>
              <a:rPr lang="fa-IR" sz="4800" dirty="0">
                <a:ln w="9525">
                  <a:solidFill>
                    <a:prstClr val="white"/>
                  </a:solidFill>
                  <a:prstDash val="solid"/>
                </a:ln>
                <a:solidFill>
                  <a:prstClr val="black"/>
                </a:solidFill>
                <a:cs typeface="0 Homa" panose="00000400000000000000" pitchFamily="2" charset="-78"/>
              </a:rPr>
              <a:t>جلسه دوم</a:t>
            </a:r>
          </a:p>
          <a:p>
            <a:pPr lvl="0" algn="ctr">
              <a:lnSpc>
                <a:spcPct val="200000"/>
              </a:lnSpc>
            </a:pPr>
            <a:r>
              <a:rPr lang="fa-IR" sz="4800" dirty="0" smtClean="0">
                <a:ln w="9525">
                  <a:solidFill>
                    <a:prstClr val="white"/>
                  </a:solidFill>
                  <a:prstDash val="solid"/>
                </a:ln>
                <a:solidFill>
                  <a:prstClr val="black"/>
                </a:solidFill>
                <a:cs typeface="0 Titr Bold" panose="00000700000000000000" pitchFamily="2" charset="-78"/>
              </a:rPr>
              <a:t>تعاریف و اصطلاحات</a:t>
            </a:r>
            <a:endParaRPr lang="en-US" sz="4800" dirty="0">
              <a:ln w="9525">
                <a:solidFill>
                  <a:prstClr val="white"/>
                </a:solidFill>
                <a:prstDash val="solid"/>
              </a:ln>
              <a:solidFill>
                <a:prstClr val="black"/>
              </a:solidFill>
              <a:cs typeface="0 Titr Bold" panose="00000700000000000000" pitchFamily="2" charset="-78"/>
            </a:endParaRPr>
          </a:p>
        </p:txBody>
      </p:sp>
      <p:sp>
        <p:nvSpPr>
          <p:cNvPr id="5" name="Rounded Rectangle 4"/>
          <p:cNvSpPr/>
          <p:nvPr/>
        </p:nvSpPr>
        <p:spPr>
          <a:xfrm>
            <a:off x="3298032" y="1619209"/>
            <a:ext cx="2530763"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08587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412124"/>
            <a:ext cx="9028090" cy="6093976"/>
          </a:xfrm>
          <a:prstGeom prst="rect">
            <a:avLst/>
          </a:prstGeom>
        </p:spPr>
        <p:txBody>
          <a:bodyPr wrap="square">
            <a:spAutoFit/>
          </a:bodyPr>
          <a:lstStyle/>
          <a:p>
            <a:pPr lvl="0" algn="just" rtl="1">
              <a:lnSpc>
                <a:spcPct val="150000"/>
              </a:lnSpc>
            </a:pPr>
            <a:r>
              <a:rPr lang="fa-IR" sz="2600" b="1" dirty="0">
                <a:solidFill>
                  <a:srgbClr val="0070C0"/>
                </a:solidFill>
                <a:latin typeface="Bell MT" panose="02020503060305020303" pitchFamily="18" charset="0"/>
                <a:cs typeface="0 Titr Bold" panose="00000700000000000000" pitchFamily="2" charset="-78"/>
              </a:rPr>
              <a:t>آزمون </a:t>
            </a:r>
            <a:r>
              <a:rPr lang="en-US" sz="2600" b="1" dirty="0">
                <a:solidFill>
                  <a:srgbClr val="0070C0"/>
                </a:solidFill>
                <a:latin typeface="Bell MT" panose="02020503060305020303" pitchFamily="18" charset="0"/>
                <a:cs typeface="0 Titr Bold" panose="00000700000000000000" pitchFamily="2" charset="-78"/>
              </a:rPr>
              <a:t>Test</a:t>
            </a:r>
            <a:endParaRPr lang="fa-IR" sz="2600" b="1" dirty="0">
              <a:solidFill>
                <a:srgbClr val="0070C0"/>
              </a:solidFill>
              <a:latin typeface="Bell MT" panose="02020503060305020303" pitchFamily="18" charset="0"/>
              <a:cs typeface="0 Titr Bold" panose="00000700000000000000" pitchFamily="2" charset="-78"/>
            </a:endParaRPr>
          </a:p>
          <a:p>
            <a:pPr lvl="0" algn="just" rtl="1">
              <a:lnSpc>
                <a:spcPct val="150000"/>
              </a:lnSpc>
            </a:pPr>
            <a:r>
              <a:rPr lang="fa-IR" sz="2600" dirty="0">
                <a:solidFill>
                  <a:srgbClr val="0D0D0D"/>
                </a:solidFill>
                <a:latin typeface="Bell MT" panose="02020503060305020303" pitchFamily="18" charset="0"/>
                <a:cs typeface="B Mitra" panose="00000400000000000000" pitchFamily="2" charset="-78"/>
              </a:rPr>
              <a:t>آزمون </a:t>
            </a:r>
            <a:r>
              <a:rPr lang="fa-IR" sz="2600" b="1" dirty="0">
                <a:solidFill>
                  <a:srgbClr val="FF0000"/>
                </a:solidFill>
                <a:latin typeface="Bell MT" panose="02020503060305020303" pitchFamily="18" charset="0"/>
                <a:cs typeface="B Mitra" panose="00000400000000000000" pitchFamily="2" charset="-78"/>
              </a:rPr>
              <a:t>یک </a:t>
            </a:r>
            <a:r>
              <a:rPr lang="fa-IR" sz="2600" dirty="0">
                <a:solidFill>
                  <a:srgbClr val="0D0D0D"/>
                </a:solidFill>
                <a:latin typeface="Bell MT" panose="02020503060305020303" pitchFamily="18" charset="0"/>
                <a:cs typeface="B Mitra" panose="00000400000000000000" pitchFamily="2" charset="-78"/>
              </a:rPr>
              <a:t>وسیله اندازه گیری است. اما تنها وسیله اندازه گیری نیست.</a:t>
            </a:r>
          </a:p>
          <a:p>
            <a:pPr lvl="0" algn="just" rtl="1">
              <a:lnSpc>
                <a:spcPct val="150000"/>
              </a:lnSpc>
            </a:pPr>
            <a:r>
              <a:rPr lang="fa-IR" sz="2600" dirty="0">
                <a:solidFill>
                  <a:srgbClr val="0D0D0D"/>
                </a:solidFill>
                <a:latin typeface="Bell MT" panose="02020503060305020303" pitchFamily="18" charset="0"/>
                <a:cs typeface="B Mitra" panose="00000400000000000000" pitchFamily="2" charset="-78"/>
              </a:rPr>
              <a:t>اندازه گیری یک فرآیند است و این فرآیند نیاز به وسیله دارد.</a:t>
            </a:r>
          </a:p>
          <a:p>
            <a:pPr lvl="0" algn="just" rtl="1">
              <a:lnSpc>
                <a:spcPct val="150000"/>
              </a:lnSpc>
            </a:pPr>
            <a:r>
              <a:rPr lang="fa-IR" sz="2600" dirty="0">
                <a:solidFill>
                  <a:srgbClr val="0D0D0D"/>
                </a:solidFill>
                <a:latin typeface="Bell MT" panose="02020503060305020303" pitchFamily="18" charset="0"/>
                <a:cs typeface="B Mitra" panose="00000400000000000000" pitchFamily="2" charset="-78"/>
              </a:rPr>
              <a:t>برای اندازه گیری ویژگی های مختلف اشیا و افراد از وسایل اندازه گیری استفاده می شود.</a:t>
            </a:r>
          </a:p>
          <a:p>
            <a:pPr lvl="0" algn="just" rtl="1">
              <a:lnSpc>
                <a:spcPct val="150000"/>
              </a:lnSpc>
            </a:pPr>
            <a:r>
              <a:rPr lang="fa-IR" sz="2600" b="1" dirty="0">
                <a:solidFill>
                  <a:srgbClr val="0D0D0D"/>
                </a:solidFill>
                <a:latin typeface="Bell MT" panose="02020503060305020303" pitchFamily="18" charset="0"/>
                <a:cs typeface="B Mitra" panose="00000400000000000000" pitchFamily="2" charset="-78"/>
              </a:rPr>
              <a:t>ویژگی ها </a:t>
            </a:r>
            <a:r>
              <a:rPr lang="fa-IR" sz="2600" dirty="0">
                <a:solidFill>
                  <a:srgbClr val="0D0D0D"/>
                </a:solidFill>
                <a:latin typeface="Bell MT" panose="02020503060305020303" pitchFamily="18" charset="0"/>
                <a:cs typeface="B Mitra" panose="00000400000000000000" pitchFamily="2" charset="-78"/>
              </a:rPr>
              <a:t>یا </a:t>
            </a:r>
            <a:r>
              <a:rPr lang="fa-IR" sz="2600" b="1" dirty="0">
                <a:solidFill>
                  <a:srgbClr val="0D0D0D"/>
                </a:solidFill>
                <a:latin typeface="Bell MT" panose="02020503060305020303" pitchFamily="18" charset="0"/>
                <a:cs typeface="B Mitra" panose="00000400000000000000" pitchFamily="2" charset="-78"/>
              </a:rPr>
              <a:t>صفات روانی </a:t>
            </a:r>
            <a:r>
              <a:rPr lang="fa-IR" sz="2600" dirty="0">
                <a:solidFill>
                  <a:srgbClr val="0D0D0D"/>
                </a:solidFill>
                <a:latin typeface="Bell MT" panose="02020503060305020303" pitchFamily="18" charset="0"/>
                <a:cs typeface="B Mitra" panose="00000400000000000000" pitchFamily="2" charset="-78"/>
              </a:rPr>
              <a:t>(مانند هوش، خلاقیت، انگیزش، نگرش، یادگیری و ...) باید بطور غیرمستقیم اندازه گیری شوند. و همچنین رفتارهای معرف ویژگی های </a:t>
            </a:r>
            <a:r>
              <a:rPr lang="fa-IR" sz="2600" b="1" dirty="0">
                <a:solidFill>
                  <a:srgbClr val="0D0D0D"/>
                </a:solidFill>
                <a:latin typeface="Bell MT" panose="02020503060305020303" pitchFamily="18" charset="0"/>
                <a:cs typeface="B Mitra" panose="00000400000000000000" pitchFamily="2" charset="-78"/>
              </a:rPr>
              <a:t>روانی </a:t>
            </a:r>
            <a:r>
              <a:rPr lang="fa-IR" sz="2600" dirty="0">
                <a:solidFill>
                  <a:srgbClr val="0D0D0D"/>
                </a:solidFill>
                <a:latin typeface="Bell MT" panose="02020503060305020303" pitchFamily="18" charset="0"/>
                <a:cs typeface="B Mitra" panose="00000400000000000000" pitchFamily="2" charset="-78"/>
              </a:rPr>
              <a:t>متنوع هستند و نمی توان تمام آنها را اندازه گیری کرد. مثال زیر</a:t>
            </a:r>
          </a:p>
          <a:p>
            <a:pPr lvl="0" algn="just" rtl="1">
              <a:lnSpc>
                <a:spcPct val="150000"/>
              </a:lnSpc>
            </a:pPr>
            <a:r>
              <a:rPr lang="fa-IR" sz="2600" b="1" dirty="0">
                <a:solidFill>
                  <a:srgbClr val="0D0D0D"/>
                </a:solidFill>
                <a:latin typeface="Bell MT" panose="02020503060305020303" pitchFamily="18" charset="0"/>
                <a:cs typeface="B Mitra" panose="00000400000000000000" pitchFamily="2" charset="-78"/>
              </a:rPr>
              <a:t>مثالی از یک متغیر مکنون یا ویژگی روانی:</a:t>
            </a:r>
          </a:p>
          <a:p>
            <a:pPr lvl="0" algn="just" rtl="1">
              <a:lnSpc>
                <a:spcPct val="150000"/>
              </a:lnSpc>
            </a:pPr>
            <a:r>
              <a:rPr lang="fa-IR" sz="2600" b="1" dirty="0">
                <a:solidFill>
                  <a:srgbClr val="0D0D0D"/>
                </a:solidFill>
                <a:latin typeface="Bell MT" panose="02020503060305020303" pitchFamily="18" charset="0"/>
                <a:cs typeface="B Mitra" panose="00000400000000000000" pitchFamily="2" charset="-78"/>
              </a:rPr>
              <a:t> </a:t>
            </a:r>
            <a:r>
              <a:rPr lang="fa-IR" sz="2600" dirty="0">
                <a:solidFill>
                  <a:srgbClr val="0D0D0D"/>
                </a:solidFill>
                <a:latin typeface="Bell MT" panose="02020503060305020303" pitchFamily="18" charset="0"/>
                <a:cs typeface="B Mitra" panose="00000400000000000000" pitchFamily="2" charset="-78"/>
              </a:rPr>
              <a:t>هوش یکی از جنبه های حل مسئله است و حل مسئله خود دارای موقعیت های بی شمار است که نمی توان همه آنها را اندازه گیری کرد.</a:t>
            </a:r>
          </a:p>
        </p:txBody>
      </p:sp>
    </p:spTree>
    <p:extLst>
      <p:ext uri="{BB962C8B-B14F-4D97-AF65-F5344CB8AC3E}">
        <p14:creationId xmlns:p14="http://schemas.microsoft.com/office/powerpoint/2010/main" val="267851202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72" y="151180"/>
            <a:ext cx="9199418" cy="6043962"/>
          </a:xfrm>
          <a:prstGeom prst="rect">
            <a:avLst/>
          </a:prstGeom>
        </p:spPr>
        <p:txBody>
          <a:bodyPr wrap="square">
            <a:spAutoFit/>
          </a:bodyPr>
          <a:lstStyle/>
          <a:p>
            <a:pPr lvl="0" algn="just" rtl="1">
              <a:lnSpc>
                <a:spcPct val="150000"/>
              </a:lnSpc>
            </a:pPr>
            <a:r>
              <a:rPr lang="fa-IR" sz="2600" b="1" dirty="0">
                <a:solidFill>
                  <a:srgbClr val="0D0D0D"/>
                </a:solidFill>
                <a:latin typeface="Bell MT" panose="02020503060305020303" pitchFamily="18" charset="0"/>
                <a:cs typeface="B Mitra" panose="00000400000000000000" pitchFamily="2" charset="-78"/>
              </a:rPr>
              <a:t>حال چگونه این اندازه گیری صورت می گیرد؟</a:t>
            </a:r>
          </a:p>
          <a:p>
            <a:pPr lvl="0" algn="just" rtl="1">
              <a:lnSpc>
                <a:spcPct val="150000"/>
              </a:lnSpc>
            </a:pPr>
            <a:r>
              <a:rPr lang="fa-IR" sz="2600" b="1" dirty="0">
                <a:solidFill>
                  <a:srgbClr val="0D0D0D"/>
                </a:solidFill>
                <a:latin typeface="Bell MT" panose="02020503060305020303" pitchFamily="18" charset="0"/>
                <a:cs typeface="B Mitra" panose="00000400000000000000" pitchFamily="2" charset="-78"/>
              </a:rPr>
              <a:t> نمونه ای </a:t>
            </a:r>
            <a:r>
              <a:rPr lang="fa-IR" sz="2600" dirty="0">
                <a:solidFill>
                  <a:srgbClr val="0D0D0D"/>
                </a:solidFill>
                <a:latin typeface="Bell MT" panose="02020503060305020303" pitchFamily="18" charset="0"/>
                <a:cs typeface="B Mitra" panose="00000400000000000000" pitchFamily="2" charset="-78"/>
              </a:rPr>
              <a:t>از آن رفتار حل مسئله، نمونه ای از آن تطابق با محیط یا نمونه ای از آن رفتار هوشمندانه را انتخاب کرده و اندازه گیری می کنیم.</a:t>
            </a:r>
          </a:p>
          <a:p>
            <a:pPr lvl="0" algn="just" rtl="1">
              <a:lnSpc>
                <a:spcPct val="150000"/>
              </a:lnSpc>
            </a:pPr>
            <a:r>
              <a:rPr lang="fa-IR" sz="2600" b="1" dirty="0">
                <a:solidFill>
                  <a:prstClr val="black"/>
                </a:solidFill>
                <a:latin typeface="Bell MT" panose="02020503060305020303" pitchFamily="18" charset="0"/>
                <a:cs typeface="0 Titr Bold" panose="00000700000000000000" pitchFamily="2" charset="-78"/>
              </a:rPr>
              <a:t>آزمون</a:t>
            </a:r>
            <a:r>
              <a:rPr lang="fa-IR" sz="2600" b="1" dirty="0">
                <a:solidFill>
                  <a:prstClr val="black"/>
                </a:solidFill>
                <a:latin typeface="Bell MT" panose="02020503060305020303" pitchFamily="18" charset="0"/>
                <a:cs typeface="B Mitra" panose="00000400000000000000" pitchFamily="2" charset="-78"/>
              </a:rPr>
              <a:t>: </a:t>
            </a:r>
          </a:p>
          <a:p>
            <a:pPr lvl="0" algn="just" rtl="1">
              <a:lnSpc>
                <a:spcPct val="150000"/>
              </a:lnSpc>
            </a:pPr>
            <a:r>
              <a:rPr lang="fa-IR" sz="2600" u="sng" dirty="0">
                <a:solidFill>
                  <a:srgbClr val="0D0D0D"/>
                </a:solidFill>
                <a:latin typeface="Bell MT" panose="02020503060305020303" pitchFamily="18" charset="0"/>
                <a:cs typeface="B Mitra" panose="00000400000000000000" pitchFamily="2" charset="-78"/>
              </a:rPr>
              <a:t>معمولترین</a:t>
            </a:r>
            <a:r>
              <a:rPr lang="fa-IR" sz="2600" dirty="0">
                <a:solidFill>
                  <a:srgbClr val="0D0D0D"/>
                </a:solidFill>
                <a:latin typeface="Bell MT" panose="02020503060305020303" pitchFamily="18" charset="0"/>
                <a:cs typeface="B Mitra" panose="00000400000000000000" pitchFamily="2" charset="-78"/>
              </a:rPr>
              <a:t> وسیله اندازه گیری ویژگی ها یا صفات </a:t>
            </a:r>
            <a:r>
              <a:rPr lang="fa-IR" sz="2600" b="1" dirty="0">
                <a:solidFill>
                  <a:srgbClr val="0D0D0D"/>
                </a:solidFill>
                <a:latin typeface="Bell MT" panose="02020503060305020303" pitchFamily="18" charset="0"/>
                <a:cs typeface="B Mitra" panose="00000400000000000000" pitchFamily="2" charset="-78"/>
              </a:rPr>
              <a:t>روانی </a:t>
            </a:r>
            <a:r>
              <a:rPr lang="fa-IR" sz="2600" dirty="0">
                <a:solidFill>
                  <a:srgbClr val="0D0D0D"/>
                </a:solidFill>
                <a:latin typeface="Bell MT" panose="02020503060305020303" pitchFamily="18" charset="0"/>
                <a:cs typeface="B Mitra" panose="00000400000000000000" pitchFamily="2" charset="-78"/>
              </a:rPr>
              <a:t>است.</a:t>
            </a:r>
          </a:p>
          <a:p>
            <a:pPr lvl="0" algn="just" rtl="1">
              <a:lnSpc>
                <a:spcPct val="150000"/>
              </a:lnSpc>
            </a:pPr>
            <a:r>
              <a:rPr lang="fa-IR" sz="2600" b="1" dirty="0">
                <a:solidFill>
                  <a:srgbClr val="0070C0"/>
                </a:solidFill>
                <a:latin typeface="Bell MT" panose="02020503060305020303" pitchFamily="18" charset="0"/>
                <a:cs typeface="B Mitra" panose="00000400000000000000" pitchFamily="2" charset="-78"/>
              </a:rPr>
              <a:t>تعریف عام: </a:t>
            </a:r>
            <a:r>
              <a:rPr lang="fa-IR" sz="2600" b="1" dirty="0">
                <a:solidFill>
                  <a:prstClr val="black"/>
                </a:solidFill>
                <a:latin typeface="Bell MT" panose="02020503060305020303" pitchFamily="18" charset="0"/>
                <a:cs typeface="B Mitra" panose="00000400000000000000" pitchFamily="2" charset="-78"/>
              </a:rPr>
              <a:t>آزمون</a:t>
            </a:r>
            <a:r>
              <a:rPr lang="fa-IR" sz="2600" dirty="0">
                <a:solidFill>
                  <a:prstClr val="black"/>
                </a:solidFill>
                <a:latin typeface="Bell MT" panose="02020503060305020303" pitchFamily="18" charset="0"/>
                <a:cs typeface="B Mitra" panose="00000400000000000000" pitchFamily="2" charset="-78"/>
              </a:rPr>
              <a:t> یک روش نظامدار (سیستماتیک) برای اندازه گیری </a:t>
            </a:r>
            <a:r>
              <a:rPr lang="fa-IR" sz="2600" b="1" dirty="0">
                <a:solidFill>
                  <a:prstClr val="black"/>
                </a:solidFill>
                <a:latin typeface="Bell MT" panose="02020503060305020303" pitchFamily="18" charset="0"/>
                <a:cs typeface="B Mitra" panose="00000400000000000000" pitchFamily="2" charset="-78"/>
              </a:rPr>
              <a:t>نمونه ای</a:t>
            </a:r>
            <a:r>
              <a:rPr lang="fa-IR" sz="2600" dirty="0">
                <a:solidFill>
                  <a:prstClr val="black"/>
                </a:solidFill>
                <a:latin typeface="Bell MT" panose="02020503060305020303" pitchFamily="18" charset="0"/>
                <a:cs typeface="B Mitra" panose="00000400000000000000" pitchFamily="2" charset="-78"/>
              </a:rPr>
              <a:t> از </a:t>
            </a:r>
            <a:r>
              <a:rPr lang="fa-IR" sz="2600" b="1" dirty="0">
                <a:solidFill>
                  <a:prstClr val="black"/>
                </a:solidFill>
                <a:latin typeface="Bell MT" panose="02020503060305020303" pitchFamily="18" charset="0"/>
                <a:cs typeface="B Mitra" panose="00000400000000000000" pitchFamily="2" charset="-78"/>
              </a:rPr>
              <a:t>رفتار</a:t>
            </a:r>
            <a:r>
              <a:rPr lang="fa-IR" sz="2600" dirty="0">
                <a:solidFill>
                  <a:prstClr val="black"/>
                </a:solidFill>
                <a:latin typeface="Bell MT" panose="02020503060305020303" pitchFamily="18" charset="0"/>
                <a:cs typeface="B Mitra" panose="00000400000000000000" pitchFamily="2" charset="-78"/>
              </a:rPr>
              <a:t> است و معمولا شامل مجموعه ای از سوالات می باشد (گرانلاند و لین).</a:t>
            </a:r>
          </a:p>
          <a:p>
            <a:pPr lvl="0" algn="just" rtl="1">
              <a:lnSpc>
                <a:spcPct val="150000"/>
              </a:lnSpc>
            </a:pPr>
            <a:r>
              <a:rPr lang="fa-IR" sz="2600" dirty="0">
                <a:solidFill>
                  <a:prstClr val="black"/>
                </a:solidFill>
                <a:latin typeface="Bell MT" panose="02020503060305020303" pitchFamily="18" charset="0"/>
                <a:cs typeface="B Mitra" panose="00000400000000000000" pitchFamily="2" charset="-78"/>
              </a:rPr>
              <a:t>هرچقدر </a:t>
            </a:r>
            <a:r>
              <a:rPr lang="fa-IR" sz="2600" b="1" u="sng" dirty="0">
                <a:solidFill>
                  <a:prstClr val="black"/>
                </a:solidFill>
                <a:latin typeface="Bell MT" panose="02020503060305020303" pitchFamily="18" charset="0"/>
                <a:cs typeface="B Mitra" panose="00000400000000000000" pitchFamily="2" charset="-78"/>
              </a:rPr>
              <a:t>نمونه رفتارهای</a:t>
            </a:r>
            <a:r>
              <a:rPr lang="fa-IR" sz="2600" dirty="0">
                <a:solidFill>
                  <a:prstClr val="black"/>
                </a:solidFill>
                <a:latin typeface="Bell MT" panose="02020503060305020303" pitchFamily="18" charset="0"/>
                <a:cs typeface="B Mitra" panose="00000400000000000000" pitchFamily="2" charset="-78"/>
              </a:rPr>
              <a:t> انتخاب شده برای آزمون معرف ویژگی های روانی مورد نظر باشد به همان میزان نیز نتایج اندازه گیری دقیق و قابل اعتماد هستند.</a:t>
            </a:r>
          </a:p>
          <a:p>
            <a:pPr lvl="0" algn="just" rtl="1">
              <a:lnSpc>
                <a:spcPct val="150000"/>
              </a:lnSpc>
            </a:pPr>
            <a:r>
              <a:rPr lang="fa-IR" sz="2600" b="1" dirty="0">
                <a:solidFill>
                  <a:prstClr val="black"/>
                </a:solidFill>
                <a:latin typeface="Bell MT" panose="02020503060305020303" pitchFamily="18" charset="0"/>
                <a:cs typeface="B Mitra" panose="00000400000000000000" pitchFamily="2" charset="-78"/>
              </a:rPr>
              <a:t>نکته: </a:t>
            </a:r>
            <a:r>
              <a:rPr lang="fa-IR" sz="2600" u="sng" dirty="0">
                <a:solidFill>
                  <a:prstClr val="black"/>
                </a:solidFill>
                <a:latin typeface="Bell MT" panose="02020503060305020303" pitchFamily="18" charset="0"/>
                <a:cs typeface="B Mitra" panose="00000400000000000000" pitchFamily="2" charset="-78"/>
              </a:rPr>
              <a:t>نمونه ی معرف باید انعکاسی از ویژگی های کل باشد.</a:t>
            </a:r>
          </a:p>
        </p:txBody>
      </p:sp>
    </p:spTree>
    <p:extLst>
      <p:ext uri="{BB962C8B-B14F-4D97-AF65-F5344CB8AC3E}">
        <p14:creationId xmlns:p14="http://schemas.microsoft.com/office/powerpoint/2010/main" val="1461232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727" y="142049"/>
            <a:ext cx="9153237" cy="5997796"/>
          </a:xfrm>
          <a:prstGeom prst="rect">
            <a:avLst/>
          </a:prstGeom>
        </p:spPr>
        <p:txBody>
          <a:bodyPr wrap="square">
            <a:spAutoFit/>
          </a:bodyPr>
          <a:lstStyle/>
          <a:p>
            <a:pPr lvl="0" algn="just" rtl="1">
              <a:lnSpc>
                <a:spcPct val="150000"/>
              </a:lnSpc>
            </a:pPr>
            <a:r>
              <a:rPr lang="fa-IR" sz="2400" b="1" dirty="0">
                <a:solidFill>
                  <a:srgbClr val="0070C0"/>
                </a:solidFill>
                <a:cs typeface="B Mitra" panose="00000400000000000000" pitchFamily="2" charset="-78"/>
              </a:rPr>
              <a:t>در عالم نظری: </a:t>
            </a:r>
            <a:r>
              <a:rPr lang="fa-IR" sz="2600" dirty="0">
                <a:solidFill>
                  <a:prstClr val="black"/>
                </a:solidFill>
                <a:cs typeface="B Mitra" panose="00000400000000000000" pitchFamily="2" charset="-78"/>
              </a:rPr>
              <a:t>هرچه تعداد سوالات یا ابعاد سنجش بیشتر باشد (مثلا 1000 سوال طرح شود) نتایج اندازه گیری دقیق تر است اما</a:t>
            </a:r>
          </a:p>
          <a:p>
            <a:pPr lvl="0" algn="just" rtl="1">
              <a:lnSpc>
                <a:spcPct val="150000"/>
              </a:lnSpc>
            </a:pPr>
            <a:r>
              <a:rPr lang="fa-IR" sz="2400" b="1" dirty="0">
                <a:solidFill>
                  <a:srgbClr val="0070C0"/>
                </a:solidFill>
                <a:cs typeface="B Mitra" panose="00000400000000000000" pitchFamily="2" charset="-78"/>
              </a:rPr>
              <a:t>در عالم عمل: </a:t>
            </a:r>
            <a:r>
              <a:rPr lang="fa-IR" sz="2600" dirty="0">
                <a:solidFill>
                  <a:prstClr val="black"/>
                </a:solidFill>
                <a:cs typeface="B Mitra" panose="00000400000000000000" pitchFamily="2" charset="-78"/>
              </a:rPr>
              <a:t>افراد توانایی پاسخ دادن به این حجم از سنجش ( 1000 سوال) را ندارند.</a:t>
            </a:r>
          </a:p>
          <a:p>
            <a:pPr lvl="0" algn="just" rtl="1">
              <a:lnSpc>
                <a:spcPct val="150000"/>
              </a:lnSpc>
            </a:pPr>
            <a:r>
              <a:rPr lang="fa-IR" sz="2400" b="1" dirty="0">
                <a:solidFill>
                  <a:srgbClr val="FF0000"/>
                </a:solidFill>
                <a:cs typeface="B Mitra" panose="00000400000000000000" pitchFamily="2" charset="-78"/>
              </a:rPr>
              <a:t>پس:</a:t>
            </a:r>
          </a:p>
          <a:p>
            <a:pPr lvl="0" algn="just" rtl="1">
              <a:lnSpc>
                <a:spcPct val="150000"/>
              </a:lnSpc>
            </a:pPr>
            <a:r>
              <a:rPr lang="fa-IR" sz="2600" u="sng" dirty="0">
                <a:solidFill>
                  <a:prstClr val="black"/>
                </a:solidFill>
                <a:cs typeface="B Mitra" panose="00000400000000000000" pitchFamily="2" charset="-78"/>
              </a:rPr>
              <a:t> باید سوالاتی را که معرفتر هستند بکار ببریم.</a:t>
            </a:r>
          </a:p>
          <a:p>
            <a:pPr lvl="0" algn="just" rtl="1">
              <a:lnSpc>
                <a:spcPct val="150000"/>
              </a:lnSpc>
            </a:pPr>
            <a:r>
              <a:rPr lang="fa-IR" sz="2600" dirty="0">
                <a:solidFill>
                  <a:prstClr val="black"/>
                </a:solidFill>
                <a:cs typeface="B Mitra" panose="00000400000000000000" pitchFamily="2" charset="-78"/>
              </a:rPr>
              <a:t>آزمون هم به شکل </a:t>
            </a:r>
            <a:r>
              <a:rPr lang="fa-IR" sz="2600" u="sng" dirty="0">
                <a:solidFill>
                  <a:prstClr val="black"/>
                </a:solidFill>
                <a:cs typeface="B Mitra" panose="00000400000000000000" pitchFamily="2" charset="-78"/>
              </a:rPr>
              <a:t>سوالات کلاسی</a:t>
            </a:r>
            <a:r>
              <a:rPr lang="fa-IR" sz="2600" dirty="0">
                <a:solidFill>
                  <a:prstClr val="black"/>
                </a:solidFill>
                <a:cs typeface="B Mitra" panose="00000400000000000000" pitchFamily="2" charset="-78"/>
              </a:rPr>
              <a:t> و هم به شکل </a:t>
            </a:r>
            <a:r>
              <a:rPr lang="fa-IR" sz="2600" u="sng" dirty="0">
                <a:solidFill>
                  <a:prstClr val="black"/>
                </a:solidFill>
                <a:cs typeface="B Mitra" panose="00000400000000000000" pitchFamily="2" charset="-78"/>
              </a:rPr>
              <a:t>پرسشنامه</a:t>
            </a:r>
            <a:r>
              <a:rPr lang="fa-IR" sz="2600" dirty="0">
                <a:solidFill>
                  <a:prstClr val="black"/>
                </a:solidFill>
                <a:cs typeface="B Mitra" panose="00000400000000000000" pitchFamily="2" charset="-78"/>
              </a:rPr>
              <a:t> صورت می گیرد.</a:t>
            </a:r>
          </a:p>
          <a:p>
            <a:pPr lvl="0" algn="just" rtl="1">
              <a:lnSpc>
                <a:spcPct val="150000"/>
              </a:lnSpc>
            </a:pPr>
            <a:r>
              <a:rPr lang="fa-IR" sz="2600" dirty="0">
                <a:solidFill>
                  <a:prstClr val="black"/>
                </a:solidFill>
                <a:cs typeface="B Mitra" panose="00000400000000000000" pitchFamily="2" charset="-78"/>
              </a:rPr>
              <a:t>آزمون و پرسشنامه در تعاریف یکسان هستند.</a:t>
            </a:r>
          </a:p>
          <a:p>
            <a:pPr lvl="0" algn="r" rtl="1">
              <a:lnSpc>
                <a:spcPct val="150000"/>
              </a:lnSpc>
            </a:pPr>
            <a:r>
              <a:rPr lang="fa-IR" sz="2600" b="1" dirty="0">
                <a:solidFill>
                  <a:srgbClr val="FF0000"/>
                </a:solidFill>
                <a:cs typeface="B Mitra" panose="00000400000000000000" pitchFamily="2" charset="-78"/>
              </a:rPr>
              <a:t>پرسشنامه: </a:t>
            </a:r>
          </a:p>
          <a:p>
            <a:pPr lvl="0" algn="r" rtl="1">
              <a:lnSpc>
                <a:spcPct val="150000"/>
              </a:lnSpc>
            </a:pPr>
            <a:r>
              <a:rPr lang="fa-IR" sz="2600" dirty="0">
                <a:solidFill>
                  <a:prstClr val="black"/>
                </a:solidFill>
                <a:cs typeface="B Mitra" panose="00000400000000000000" pitchFamily="2" charset="-78"/>
              </a:rPr>
              <a:t>مجموعه ای از سوالات که هدف آن جمع آوری اطلاعات درباره ی ویژگی های افراد (ویژگی های خاص) است.</a:t>
            </a:r>
          </a:p>
        </p:txBody>
      </p:sp>
    </p:spTree>
    <p:extLst>
      <p:ext uri="{BB962C8B-B14F-4D97-AF65-F5344CB8AC3E}">
        <p14:creationId xmlns:p14="http://schemas.microsoft.com/office/powerpoint/2010/main" val="19087705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1" y="215727"/>
            <a:ext cx="9227127" cy="6043962"/>
          </a:xfrm>
          <a:prstGeom prst="rect">
            <a:avLst/>
          </a:prstGeom>
        </p:spPr>
        <p:txBody>
          <a:bodyPr wrap="square">
            <a:spAutoFit/>
          </a:bodyPr>
          <a:lstStyle/>
          <a:p>
            <a:pPr lvl="0" algn="just" rtl="1">
              <a:lnSpc>
                <a:spcPct val="150000"/>
              </a:lnSpc>
            </a:pPr>
            <a:r>
              <a:rPr lang="fa-IR" sz="2600" b="1" dirty="0">
                <a:solidFill>
                  <a:srgbClr val="FF0000"/>
                </a:solidFill>
                <a:latin typeface="B Nazanin,Bold"/>
                <a:cs typeface="0 Titr Bold" panose="00000700000000000000" pitchFamily="2" charset="-78"/>
              </a:rPr>
              <a:t>تشابه</a:t>
            </a:r>
            <a:r>
              <a:rPr lang="fa-IR" sz="2600" b="1" dirty="0">
                <a:solidFill>
                  <a:srgbClr val="000000"/>
                </a:solidFill>
                <a:latin typeface="B Nazanin,Bold"/>
                <a:cs typeface="0 Titr Bold" panose="00000700000000000000" pitchFamily="2" charset="-78"/>
              </a:rPr>
              <a:t> </a:t>
            </a:r>
            <a:r>
              <a:rPr lang="fa-IR" sz="2600" dirty="0">
                <a:solidFill>
                  <a:srgbClr val="000000"/>
                </a:solidFill>
                <a:latin typeface="B Nazanin,Bold"/>
                <a:cs typeface="0 Titr Bold" panose="00000700000000000000" pitchFamily="2" charset="-78"/>
              </a:rPr>
              <a:t>آزمون و پرسشنامه:</a:t>
            </a:r>
          </a:p>
          <a:p>
            <a:pPr lvl="0" algn="just" rtl="1">
              <a:lnSpc>
                <a:spcPct val="150000"/>
              </a:lnSpc>
            </a:pPr>
            <a:r>
              <a:rPr lang="fa-IR" sz="2600" dirty="0">
                <a:solidFill>
                  <a:srgbClr val="000000"/>
                </a:solidFill>
                <a:cs typeface="B Mitra" panose="00000400000000000000" pitchFamily="2" charset="-78"/>
              </a:rPr>
              <a:t>1- هر دو مجموعه ای از سوالات را در اختیار قرار می دهند.</a:t>
            </a:r>
          </a:p>
          <a:p>
            <a:pPr lvl="0" algn="just" rtl="1">
              <a:lnSpc>
                <a:spcPct val="150000"/>
              </a:lnSpc>
            </a:pPr>
            <a:r>
              <a:rPr lang="fa-IR" sz="2600" dirty="0">
                <a:solidFill>
                  <a:srgbClr val="000000"/>
                </a:solidFill>
                <a:cs typeface="B Mitra" panose="00000400000000000000" pitchFamily="2" charset="-78"/>
              </a:rPr>
              <a:t>2- هر دو دربرگیرنده نمونه ای از رفتارهای معرف یک ویژگی هستند.</a:t>
            </a:r>
          </a:p>
          <a:p>
            <a:pPr lvl="0" algn="just" rtl="1">
              <a:lnSpc>
                <a:spcPct val="150000"/>
              </a:lnSpc>
            </a:pPr>
            <a:r>
              <a:rPr lang="fa-IR" sz="2600" dirty="0">
                <a:solidFill>
                  <a:srgbClr val="000000"/>
                </a:solidFill>
                <a:cs typeface="B Mitra" panose="00000400000000000000" pitchFamily="2" charset="-78"/>
              </a:rPr>
              <a:t>3- غالبا بصورت کتبی اجرا می شوند.</a:t>
            </a:r>
          </a:p>
          <a:p>
            <a:pPr lvl="0" algn="just" rtl="1">
              <a:lnSpc>
                <a:spcPct val="150000"/>
              </a:lnSpc>
            </a:pPr>
            <a:r>
              <a:rPr lang="fa-IR" sz="2600" dirty="0">
                <a:solidFill>
                  <a:srgbClr val="000000"/>
                </a:solidFill>
                <a:cs typeface="B Mitra" panose="00000400000000000000" pitchFamily="2" charset="-78"/>
              </a:rPr>
              <a:t>4- هردو ابزار سنجش کمی اند و نتیجه آنها به وسیله عدد و رقم گزارش می شوند.</a:t>
            </a:r>
          </a:p>
          <a:p>
            <a:pPr lvl="0" algn="just" rtl="1">
              <a:lnSpc>
                <a:spcPct val="150000"/>
              </a:lnSpc>
            </a:pPr>
            <a:r>
              <a:rPr lang="fa-IR" sz="2600" b="1" dirty="0">
                <a:solidFill>
                  <a:srgbClr val="FF0000"/>
                </a:solidFill>
                <a:latin typeface="B Nazanin,Bold"/>
                <a:cs typeface="0 Titr Bold" panose="00000700000000000000" pitchFamily="2" charset="-78"/>
              </a:rPr>
              <a:t>تفاوت</a:t>
            </a:r>
            <a:r>
              <a:rPr lang="fa-IR" sz="2600" b="1" dirty="0">
                <a:solidFill>
                  <a:srgbClr val="000000"/>
                </a:solidFill>
                <a:latin typeface="B Nazanin,Bold"/>
                <a:cs typeface="0 Titr Bold" panose="00000700000000000000" pitchFamily="2" charset="-78"/>
              </a:rPr>
              <a:t> </a:t>
            </a:r>
            <a:r>
              <a:rPr lang="fa-IR" sz="2600" dirty="0">
                <a:solidFill>
                  <a:srgbClr val="000000"/>
                </a:solidFill>
                <a:latin typeface="B Nazanin,Bold"/>
                <a:cs typeface="0 Titr Bold" panose="00000700000000000000" pitchFamily="2" charset="-78"/>
              </a:rPr>
              <a:t>آزمون و پرسشنامه:</a:t>
            </a:r>
          </a:p>
          <a:p>
            <a:pPr lvl="0" algn="just" rtl="1">
              <a:lnSpc>
                <a:spcPct val="150000"/>
              </a:lnSpc>
            </a:pPr>
            <a:r>
              <a:rPr lang="fa-IR" sz="2600" b="1" dirty="0">
                <a:solidFill>
                  <a:srgbClr val="FF0000"/>
                </a:solidFill>
                <a:latin typeface="B Nazanin,Bold"/>
                <a:cs typeface="B Mitra" panose="00000400000000000000" pitchFamily="2" charset="-78"/>
              </a:rPr>
              <a:t>آزمون</a:t>
            </a:r>
            <a:r>
              <a:rPr lang="fa-IR" sz="2600" dirty="0">
                <a:solidFill>
                  <a:srgbClr val="FF0000"/>
                </a:solidFill>
                <a:latin typeface="B Nazanin,Bold"/>
                <a:cs typeface="B Mitra" panose="00000400000000000000" pitchFamily="2" charset="-78"/>
              </a:rPr>
              <a:t> </a:t>
            </a:r>
            <a:r>
              <a:rPr lang="fa-IR" sz="2600" u="sng" dirty="0">
                <a:solidFill>
                  <a:srgbClr val="000000"/>
                </a:solidFill>
                <a:latin typeface="B Nazanin,Bold"/>
                <a:cs typeface="B Mitra" panose="00000400000000000000" pitchFamily="2" charset="-78"/>
              </a:rPr>
              <a:t>ویژگی‌های توانایی</a:t>
            </a:r>
            <a:r>
              <a:rPr lang="fa-IR" sz="2600" dirty="0">
                <a:solidFill>
                  <a:srgbClr val="000000"/>
                </a:solidFill>
                <a:latin typeface="B Nazanin,Bold"/>
                <a:cs typeface="B Mitra" panose="00000400000000000000" pitchFamily="2" charset="-78"/>
              </a:rPr>
              <a:t> (هوش، استعداد و...) را اندازه‌گیری می کند و </a:t>
            </a:r>
            <a:r>
              <a:rPr lang="fa-IR" sz="2600" b="1" dirty="0">
                <a:solidFill>
                  <a:srgbClr val="FF0000"/>
                </a:solidFill>
                <a:latin typeface="B Nazanin,Bold"/>
                <a:cs typeface="B Mitra" panose="00000400000000000000" pitchFamily="2" charset="-78"/>
              </a:rPr>
              <a:t>پرسشنامه</a:t>
            </a:r>
            <a:r>
              <a:rPr lang="fa-IR" sz="2600" dirty="0">
                <a:solidFill>
                  <a:srgbClr val="FF0000"/>
                </a:solidFill>
                <a:latin typeface="B Nazanin,Bold"/>
                <a:cs typeface="B Mitra" panose="00000400000000000000" pitchFamily="2" charset="-78"/>
              </a:rPr>
              <a:t> </a:t>
            </a:r>
            <a:r>
              <a:rPr lang="fa-IR" sz="2600" u="sng" dirty="0">
                <a:solidFill>
                  <a:srgbClr val="000000"/>
                </a:solidFill>
                <a:latin typeface="B Nazanin,Bold"/>
                <a:cs typeface="B Mitra" panose="00000400000000000000" pitchFamily="2" charset="-78"/>
              </a:rPr>
              <a:t>ویژگی‌های غیرتوانایی</a:t>
            </a:r>
            <a:r>
              <a:rPr lang="fa-IR" sz="2600" dirty="0">
                <a:solidFill>
                  <a:srgbClr val="000000"/>
                </a:solidFill>
                <a:latin typeface="B Nazanin,Bold"/>
                <a:cs typeface="B Mitra" panose="00000400000000000000" pitchFamily="2" charset="-78"/>
              </a:rPr>
              <a:t> (علاقه، نگرش و ...) را اندازه می گیرد.</a:t>
            </a:r>
          </a:p>
          <a:p>
            <a:pPr lvl="0" algn="just" rtl="1">
              <a:lnSpc>
                <a:spcPct val="150000"/>
              </a:lnSpc>
            </a:pPr>
            <a:r>
              <a:rPr lang="fa-IR" sz="2600" dirty="0">
                <a:solidFill>
                  <a:srgbClr val="000000"/>
                </a:solidFill>
                <a:cs typeface="B Mitra" panose="00000400000000000000" pitchFamily="2" charset="-78"/>
              </a:rPr>
              <a:t>آزمون ابزار عملکرد بیشینه است یعنی حداکثر توانایی فرد را در زمینه مورد سنجش نشان می دهد ولی پرسشنامه ابزار عملکرد نوعی است و وضع معمول و طبیعی فرد را توضیح می </a:t>
            </a:r>
            <a:r>
              <a:rPr lang="fa-IR" sz="2600" dirty="0" smtClean="0">
                <a:solidFill>
                  <a:srgbClr val="000000"/>
                </a:solidFill>
                <a:cs typeface="B Mitra" panose="00000400000000000000" pitchFamily="2" charset="-78"/>
              </a:rPr>
              <a:t>دهد.</a:t>
            </a:r>
            <a:endParaRPr lang="fa-IR" sz="2800" dirty="0" smtClean="0">
              <a:cs typeface="2  Mitra" panose="00000400000000000000" pitchFamily="2" charset="-78"/>
            </a:endParaRPr>
          </a:p>
        </p:txBody>
      </p:sp>
    </p:spTree>
    <p:extLst>
      <p:ext uri="{BB962C8B-B14F-4D97-AF65-F5344CB8AC3E}">
        <p14:creationId xmlns:p14="http://schemas.microsoft.com/office/powerpoint/2010/main" val="30084416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182640"/>
            <a:ext cx="9264072" cy="6367128"/>
          </a:xfrm>
          <a:prstGeom prst="rect">
            <a:avLst/>
          </a:prstGeom>
        </p:spPr>
        <p:txBody>
          <a:bodyPr wrap="square">
            <a:spAutoFit/>
          </a:bodyPr>
          <a:lstStyle/>
          <a:p>
            <a:pPr lvl="0" algn="just" rtl="1">
              <a:lnSpc>
                <a:spcPct val="150000"/>
              </a:lnSpc>
            </a:pPr>
            <a:r>
              <a:rPr lang="fa-IR" sz="2600" b="1" dirty="0">
                <a:solidFill>
                  <a:srgbClr val="0070C0"/>
                </a:solidFill>
                <a:latin typeface="Bell MT" panose="02020503060305020303" pitchFamily="18" charset="0"/>
                <a:cs typeface="0 Titr Bold" panose="00000700000000000000" pitchFamily="2" charset="-78"/>
              </a:rPr>
              <a:t>آزمودن </a:t>
            </a:r>
            <a:r>
              <a:rPr lang="en-US" sz="2600" b="1" dirty="0">
                <a:solidFill>
                  <a:srgbClr val="0070C0"/>
                </a:solidFill>
                <a:latin typeface="Bell MT" panose="02020503060305020303" pitchFamily="18" charset="0"/>
                <a:cs typeface="0 Titr Bold" panose="00000700000000000000" pitchFamily="2" charset="-78"/>
              </a:rPr>
              <a:t>Testing</a:t>
            </a:r>
            <a:endParaRPr lang="fa-IR" sz="2600" b="1" dirty="0">
              <a:solidFill>
                <a:srgbClr val="0070C0"/>
              </a:solidFill>
              <a:latin typeface="Bell MT" panose="02020503060305020303" pitchFamily="18" charset="0"/>
              <a:cs typeface="0 Titr Bold" panose="00000700000000000000" pitchFamily="2" charset="-78"/>
            </a:endParaRPr>
          </a:p>
          <a:p>
            <a:pPr lvl="0" algn="just" rtl="1">
              <a:lnSpc>
                <a:spcPct val="150000"/>
              </a:lnSpc>
            </a:pPr>
            <a:r>
              <a:rPr lang="fa-IR" sz="2600" dirty="0">
                <a:solidFill>
                  <a:srgbClr val="000000"/>
                </a:solidFill>
                <a:latin typeface="Bell MT" panose="02020503060305020303" pitchFamily="18" charset="0"/>
                <a:cs typeface="B Mitra" panose="00000400000000000000" pitchFamily="2" charset="-78"/>
              </a:rPr>
              <a:t>وقتی که برای اندازه گیری یکی از ویژگی های روانی یا تربیتی یک فرد یا گروهی از افراد از </a:t>
            </a:r>
            <a:r>
              <a:rPr lang="fa-IR" sz="2600" b="1" u="sng" dirty="0">
                <a:solidFill>
                  <a:srgbClr val="FF0000"/>
                </a:solidFill>
                <a:latin typeface="Bell MT" panose="02020503060305020303" pitchFamily="18" charset="0"/>
                <a:cs typeface="B Mitra" panose="00000400000000000000" pitchFamily="2" charset="-78"/>
              </a:rPr>
              <a:t>آزمون</a:t>
            </a:r>
            <a:r>
              <a:rPr lang="fa-IR" sz="2600" b="1" dirty="0">
                <a:solidFill>
                  <a:srgbClr val="FF0000"/>
                </a:solidFill>
                <a:latin typeface="Bell MT" panose="02020503060305020303" pitchFamily="18" charset="0"/>
                <a:cs typeface="B Mitra" panose="00000400000000000000" pitchFamily="2" charset="-78"/>
              </a:rPr>
              <a:t> </a:t>
            </a:r>
            <a:r>
              <a:rPr lang="fa-IR" sz="2600" dirty="0">
                <a:solidFill>
                  <a:srgbClr val="000000"/>
                </a:solidFill>
                <a:latin typeface="Bell MT" panose="02020503060305020303" pitchFamily="18" charset="0"/>
                <a:cs typeface="B Mitra" panose="00000400000000000000" pitchFamily="2" charset="-78"/>
              </a:rPr>
              <a:t>استفاده شود به این عمل آزمودن گوییم.</a:t>
            </a:r>
          </a:p>
          <a:p>
            <a:pPr lvl="0" algn="just" rtl="1">
              <a:lnSpc>
                <a:spcPct val="150000"/>
              </a:lnSpc>
            </a:pPr>
            <a:r>
              <a:rPr lang="fa-IR" sz="2600" b="1" dirty="0">
                <a:solidFill>
                  <a:srgbClr val="000000"/>
                </a:solidFill>
                <a:latin typeface="Bell MT" panose="02020503060305020303" pitchFamily="18" charset="0"/>
                <a:cs typeface="B Mitra" panose="00000400000000000000" pitchFamily="2" charset="-78"/>
              </a:rPr>
              <a:t>نکته : </a:t>
            </a:r>
            <a:r>
              <a:rPr lang="fa-IR" sz="2600" dirty="0">
                <a:solidFill>
                  <a:srgbClr val="000000"/>
                </a:solidFill>
                <a:latin typeface="Bell MT" panose="02020503060305020303" pitchFamily="18" charset="0"/>
                <a:cs typeface="B Mitra" panose="00000400000000000000" pitchFamily="2" charset="-78"/>
              </a:rPr>
              <a:t>تنها و تنها آزمون وسیله اندازه گیری آزمودن می باشد.</a:t>
            </a:r>
          </a:p>
          <a:p>
            <a:pPr lvl="0" algn="just" rtl="1">
              <a:lnSpc>
                <a:spcPct val="150000"/>
              </a:lnSpc>
            </a:pPr>
            <a:endParaRPr lang="fa-IR" sz="1400" dirty="0">
              <a:solidFill>
                <a:srgbClr val="000000"/>
              </a:solidFill>
              <a:latin typeface="Bell MT" panose="02020503060305020303" pitchFamily="18" charset="0"/>
              <a:cs typeface="B Mitra" panose="00000400000000000000" pitchFamily="2" charset="-78"/>
            </a:endParaRPr>
          </a:p>
          <a:p>
            <a:pPr lvl="0" algn="just" rtl="1">
              <a:lnSpc>
                <a:spcPct val="150000"/>
              </a:lnSpc>
            </a:pPr>
            <a:r>
              <a:rPr lang="fa-IR" sz="2600" dirty="0">
                <a:solidFill>
                  <a:srgbClr val="FF0000"/>
                </a:solidFill>
                <a:latin typeface="Bell MT" panose="02020503060305020303" pitchFamily="18" charset="0"/>
                <a:cs typeface="0 Titr Bold" panose="00000700000000000000" pitchFamily="2" charset="-78"/>
              </a:rPr>
              <a:t>آزمودن روانی یا روان آزمایی:</a:t>
            </a:r>
          </a:p>
          <a:p>
            <a:pPr lvl="0" algn="just" rtl="1">
              <a:lnSpc>
                <a:spcPct val="150000"/>
              </a:lnSpc>
            </a:pPr>
            <a:r>
              <a:rPr lang="fa-IR" sz="2600" dirty="0">
                <a:solidFill>
                  <a:prstClr val="black"/>
                </a:solidFill>
                <a:latin typeface="Bell MT" panose="02020503060305020303" pitchFamily="18" charset="0"/>
                <a:cs typeface="B Mitra" panose="00000400000000000000" pitchFamily="2" charset="-78"/>
              </a:rPr>
              <a:t> اندازه گیری متغیرهای روانشناختی به وسیله تدابیر یا روش هایی که به منظور کسب نمونه هایی از رفتار طراحی شده اند.</a:t>
            </a:r>
          </a:p>
          <a:p>
            <a:pPr lvl="0" algn="just" rtl="1">
              <a:lnSpc>
                <a:spcPct val="150000"/>
              </a:lnSpc>
            </a:pPr>
            <a:r>
              <a:rPr lang="fa-IR" sz="2400" b="1" dirty="0">
                <a:solidFill>
                  <a:prstClr val="black"/>
                </a:solidFill>
                <a:latin typeface="Bell MT" panose="02020503060305020303" pitchFamily="18" charset="0"/>
                <a:cs typeface="B Mitra" panose="00000400000000000000" pitchFamily="2" charset="-78"/>
              </a:rPr>
              <a:t>نکته: </a:t>
            </a:r>
            <a:r>
              <a:rPr lang="fa-IR" sz="2600" b="1" dirty="0">
                <a:solidFill>
                  <a:prstClr val="black"/>
                </a:solidFill>
                <a:latin typeface="Bell MT" panose="02020503060305020303" pitchFamily="18" charset="0"/>
                <a:cs typeface="B Mitra" panose="00000400000000000000" pitchFamily="2" charset="-78"/>
              </a:rPr>
              <a:t>اندازه‌گیری</a:t>
            </a:r>
            <a:r>
              <a:rPr lang="fa-IR" sz="2600" dirty="0">
                <a:solidFill>
                  <a:prstClr val="black"/>
                </a:solidFill>
                <a:latin typeface="Bell MT" panose="02020503060305020303" pitchFamily="18" charset="0"/>
                <a:cs typeface="B Mitra" panose="00000400000000000000" pitchFamily="2" charset="-78"/>
              </a:rPr>
              <a:t> قاعدتا از آزمودن گسترده تر می باشد چراکه در آن از روش های مختلفی برای اندازه گیری استفاده می شود که یکی این از روش ها </a:t>
            </a:r>
            <a:r>
              <a:rPr lang="fa-IR" sz="2600" b="1" dirty="0">
                <a:solidFill>
                  <a:prstClr val="black"/>
                </a:solidFill>
                <a:latin typeface="Bell MT" panose="02020503060305020303" pitchFamily="18" charset="0"/>
                <a:cs typeface="B Mitra" panose="00000400000000000000" pitchFamily="2" charset="-78"/>
              </a:rPr>
              <a:t>آزمودن</a:t>
            </a:r>
            <a:r>
              <a:rPr lang="fa-IR" sz="2600" dirty="0">
                <a:solidFill>
                  <a:prstClr val="black"/>
                </a:solidFill>
                <a:latin typeface="Bell MT" panose="02020503060305020303" pitchFamily="18" charset="0"/>
                <a:cs typeface="B Mitra" panose="00000400000000000000" pitchFamily="2" charset="-78"/>
              </a:rPr>
              <a:t> است. درحالیکه در آزمودن تنها ابزار اندازه گیری </a:t>
            </a:r>
            <a:r>
              <a:rPr lang="fa-IR" sz="2600" b="1" dirty="0">
                <a:solidFill>
                  <a:prstClr val="black"/>
                </a:solidFill>
                <a:latin typeface="Bell MT" panose="02020503060305020303" pitchFamily="18" charset="0"/>
                <a:cs typeface="B Mitra" panose="00000400000000000000" pitchFamily="2" charset="-78"/>
              </a:rPr>
              <a:t>آزمون</a:t>
            </a:r>
            <a:r>
              <a:rPr lang="fa-IR" sz="2600" dirty="0">
                <a:solidFill>
                  <a:prstClr val="black"/>
                </a:solidFill>
                <a:latin typeface="Bell MT" panose="02020503060305020303" pitchFamily="18" charset="0"/>
                <a:cs typeface="B Mitra" panose="00000400000000000000" pitchFamily="2" charset="-78"/>
              </a:rPr>
              <a:t> است.</a:t>
            </a:r>
          </a:p>
        </p:txBody>
      </p:sp>
    </p:spTree>
    <p:extLst>
      <p:ext uri="{BB962C8B-B14F-4D97-AF65-F5344CB8AC3E}">
        <p14:creationId xmlns:p14="http://schemas.microsoft.com/office/powerpoint/2010/main" val="36673949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96" y="141947"/>
            <a:ext cx="9241849" cy="6043962"/>
          </a:xfrm>
          <a:prstGeom prst="rect">
            <a:avLst/>
          </a:prstGeom>
          <a:noFill/>
        </p:spPr>
        <p:txBody>
          <a:bodyPr wrap="square" lIns="91440" tIns="45720" rIns="91440" bIns="45720">
            <a:spAutoFit/>
          </a:bodyPr>
          <a:lstStyle/>
          <a:p>
            <a:pPr lvl="0" algn="just" rtl="1">
              <a:lnSpc>
                <a:spcPct val="150000"/>
              </a:lnSpc>
            </a:pPr>
            <a:r>
              <a:rPr lang="fa-IR" sz="2600" b="1" dirty="0">
                <a:solidFill>
                  <a:srgbClr val="0070C0"/>
                </a:solidFill>
                <a:latin typeface="Bell MT" panose="02020503060305020303" pitchFamily="18" charset="0"/>
                <a:cs typeface="0 Titr Bold" panose="00000700000000000000" pitchFamily="2" charset="-78"/>
              </a:rPr>
              <a:t>سنجش </a:t>
            </a:r>
            <a:r>
              <a:rPr lang="en-US" sz="2600" b="1" dirty="0">
                <a:solidFill>
                  <a:srgbClr val="0070C0"/>
                </a:solidFill>
                <a:latin typeface="Bell MT" panose="02020503060305020303" pitchFamily="18" charset="0"/>
                <a:cs typeface="0 Titr Bold" panose="00000700000000000000" pitchFamily="2" charset="-78"/>
              </a:rPr>
              <a:t>Assessment</a:t>
            </a:r>
            <a:endParaRPr lang="fa-IR" sz="2600" b="1" dirty="0">
              <a:solidFill>
                <a:srgbClr val="0070C0"/>
              </a:solidFill>
              <a:latin typeface="Bell MT" panose="02020503060305020303" pitchFamily="18" charset="0"/>
              <a:cs typeface="0 Titr Bold" panose="00000700000000000000" pitchFamily="2" charset="-78"/>
            </a:endParaRPr>
          </a:p>
          <a:p>
            <a:pPr lvl="0" algn="just" rtl="1">
              <a:lnSpc>
                <a:spcPct val="150000"/>
              </a:lnSpc>
            </a:pPr>
            <a:r>
              <a:rPr lang="fa-IR" sz="2600" dirty="0">
                <a:solidFill>
                  <a:srgbClr val="000000"/>
                </a:solidFill>
                <a:latin typeface="Bell MT" panose="02020503060305020303" pitchFamily="18" charset="0"/>
                <a:cs typeface="B Mitra" panose="00000400000000000000" pitchFamily="2" charset="-78"/>
              </a:rPr>
              <a:t>مفهوم گسترده تری از اندازه گیری و آزمودن دارد.</a:t>
            </a:r>
          </a:p>
          <a:p>
            <a:pPr lvl="0" algn="just" rtl="1">
              <a:lnSpc>
                <a:spcPct val="150000"/>
              </a:lnSpc>
            </a:pPr>
            <a:r>
              <a:rPr lang="fa-IR" sz="2600" b="1" dirty="0">
                <a:solidFill>
                  <a:srgbClr val="FF0000"/>
                </a:solidFill>
                <a:latin typeface="Bell MT" panose="02020503060305020303" pitchFamily="18" charset="0"/>
                <a:cs typeface="B Mitra" panose="00000400000000000000" pitchFamily="2" charset="-78"/>
              </a:rPr>
              <a:t>سنجش</a:t>
            </a:r>
            <a:r>
              <a:rPr lang="fa-IR" sz="2600" dirty="0">
                <a:solidFill>
                  <a:srgbClr val="FF0000"/>
                </a:solidFill>
                <a:latin typeface="Bell MT" panose="02020503060305020303" pitchFamily="18" charset="0"/>
                <a:cs typeface="B Mitra" panose="00000400000000000000" pitchFamily="2" charset="-78"/>
              </a:rPr>
              <a:t> </a:t>
            </a:r>
            <a:r>
              <a:rPr lang="fa-IR" sz="2600" dirty="0">
                <a:solidFill>
                  <a:srgbClr val="000000"/>
                </a:solidFill>
                <a:latin typeface="Bell MT" panose="02020503060305020303" pitchFamily="18" charset="0"/>
                <a:cs typeface="B Mitra" panose="00000400000000000000" pitchFamily="2" charset="-78"/>
              </a:rPr>
              <a:t>برای فرآیندی بکار می رود که برای گردآوری </a:t>
            </a:r>
            <a:r>
              <a:rPr lang="fa-IR" sz="2600" u="sng" dirty="0">
                <a:solidFill>
                  <a:srgbClr val="000000"/>
                </a:solidFill>
                <a:latin typeface="Bell MT" panose="02020503060305020303" pitchFamily="18" charset="0"/>
                <a:cs typeface="B Mitra" panose="00000400000000000000" pitchFamily="2" charset="-78"/>
              </a:rPr>
              <a:t>اطلاعات معنادار</a:t>
            </a:r>
            <a:r>
              <a:rPr lang="fa-IR" sz="2600" dirty="0">
                <a:solidFill>
                  <a:srgbClr val="000000"/>
                </a:solidFill>
                <a:latin typeface="Bell MT" panose="02020503060305020303" pitchFamily="18" charset="0"/>
                <a:cs typeface="B Mitra" panose="00000400000000000000" pitchFamily="2" charset="-78"/>
              </a:rPr>
              <a:t> و مورد نیاز </a:t>
            </a:r>
            <a:r>
              <a:rPr lang="fa-IR" sz="2600" u="sng" dirty="0">
                <a:solidFill>
                  <a:srgbClr val="000000"/>
                </a:solidFill>
                <a:latin typeface="Bell MT" panose="02020503060305020303" pitchFamily="18" charset="0"/>
                <a:cs typeface="B Mitra" panose="00000400000000000000" pitchFamily="2" charset="-78"/>
              </a:rPr>
              <a:t>تصمیم گیری</a:t>
            </a:r>
            <a:r>
              <a:rPr lang="fa-IR" sz="2600" dirty="0">
                <a:solidFill>
                  <a:srgbClr val="000000"/>
                </a:solidFill>
                <a:latin typeface="Bell MT" panose="02020503060305020303" pitchFamily="18" charset="0"/>
                <a:cs typeface="B Mitra" panose="00000400000000000000" pitchFamily="2" charset="-78"/>
              </a:rPr>
              <a:t> (درباره ی دانش آموزان، برنامه درسی سیستم آموزشی و ..) مورد استفاده قرار می گیرد.</a:t>
            </a:r>
          </a:p>
          <a:p>
            <a:pPr lvl="0" algn="just" rtl="1">
              <a:lnSpc>
                <a:spcPct val="150000"/>
              </a:lnSpc>
            </a:pPr>
            <a:r>
              <a:rPr lang="fa-IR" sz="2600" dirty="0">
                <a:solidFill>
                  <a:srgbClr val="FF0000"/>
                </a:solidFill>
                <a:latin typeface="Bell MT" panose="02020503060305020303" pitchFamily="18" charset="0"/>
                <a:cs typeface="0 Homa" panose="00000400000000000000" pitchFamily="2" charset="-78"/>
              </a:rPr>
              <a:t>به عبارت دیگر:</a:t>
            </a:r>
          </a:p>
          <a:p>
            <a:pPr lvl="0" algn="just" rtl="1">
              <a:lnSpc>
                <a:spcPct val="150000"/>
              </a:lnSpc>
            </a:pPr>
            <a:r>
              <a:rPr lang="fa-IR" sz="2600" u="sng" dirty="0">
                <a:solidFill>
                  <a:srgbClr val="000000"/>
                </a:solidFill>
                <a:latin typeface="Bell MT" panose="02020503060305020303" pitchFamily="18" charset="0"/>
                <a:cs typeface="B Mitra" panose="00000400000000000000" pitchFamily="2" charset="-78"/>
              </a:rPr>
              <a:t>سنجش یعنی جمع آوری اطلاعات با استفاده از منابع مختلف برای عمل تصمیم گیری.</a:t>
            </a:r>
          </a:p>
          <a:p>
            <a:pPr lvl="0" algn="just" rtl="1">
              <a:lnSpc>
                <a:spcPct val="150000"/>
              </a:lnSpc>
            </a:pPr>
            <a:r>
              <a:rPr lang="fa-IR" sz="2600" b="1" dirty="0">
                <a:solidFill>
                  <a:srgbClr val="000000"/>
                </a:solidFill>
                <a:latin typeface="Bell MT" panose="02020503060305020303" pitchFamily="18" charset="0"/>
                <a:cs typeface="B Mitra" panose="00000400000000000000" pitchFamily="2" charset="-78"/>
              </a:rPr>
              <a:t>نکته: </a:t>
            </a:r>
            <a:r>
              <a:rPr lang="fa-IR" sz="2600" dirty="0">
                <a:solidFill>
                  <a:srgbClr val="000000"/>
                </a:solidFill>
                <a:latin typeface="Bell MT" panose="02020503060305020303" pitchFamily="18" charset="0"/>
                <a:cs typeface="B Mitra" panose="00000400000000000000" pitchFamily="2" charset="-78"/>
              </a:rPr>
              <a:t>در </a:t>
            </a:r>
            <a:r>
              <a:rPr lang="fa-IR" sz="2600" dirty="0">
                <a:solidFill>
                  <a:srgbClr val="FF0000"/>
                </a:solidFill>
                <a:latin typeface="Bell MT" panose="02020503060305020303" pitchFamily="18" charset="0"/>
                <a:cs typeface="B Mitra" panose="00000400000000000000" pitchFamily="2" charset="-78"/>
              </a:rPr>
              <a:t>اندازه‌گیری </a:t>
            </a:r>
            <a:r>
              <a:rPr lang="fa-IR" sz="2600" dirty="0">
                <a:solidFill>
                  <a:srgbClr val="000000"/>
                </a:solidFill>
                <a:latin typeface="Bell MT" panose="02020503060305020303" pitchFamily="18" charset="0"/>
                <a:cs typeface="B Mitra" panose="00000400000000000000" pitchFamily="2" charset="-78"/>
              </a:rPr>
              <a:t>و </a:t>
            </a:r>
            <a:r>
              <a:rPr lang="fa-IR" sz="2600" dirty="0">
                <a:solidFill>
                  <a:srgbClr val="FF0000"/>
                </a:solidFill>
                <a:latin typeface="Bell MT" panose="02020503060305020303" pitchFamily="18" charset="0"/>
                <a:cs typeface="B Mitra" panose="00000400000000000000" pitchFamily="2" charset="-78"/>
              </a:rPr>
              <a:t>آزمودن </a:t>
            </a:r>
            <a:r>
              <a:rPr lang="fa-IR" sz="2600" dirty="0">
                <a:solidFill>
                  <a:srgbClr val="000000"/>
                </a:solidFill>
                <a:latin typeface="Bell MT" panose="02020503060305020303" pitchFamily="18" charset="0"/>
                <a:cs typeface="B Mitra" panose="00000400000000000000" pitchFamily="2" charset="-78"/>
              </a:rPr>
              <a:t>ما به دنبال </a:t>
            </a:r>
            <a:r>
              <a:rPr lang="fa-IR" sz="2600" u="sng" dirty="0">
                <a:solidFill>
                  <a:srgbClr val="000000"/>
                </a:solidFill>
                <a:latin typeface="Bell MT" panose="02020503060305020303" pitchFamily="18" charset="0"/>
                <a:cs typeface="B Mitra" panose="00000400000000000000" pitchFamily="2" charset="-78"/>
              </a:rPr>
              <a:t>عدد</a:t>
            </a:r>
            <a:r>
              <a:rPr lang="fa-IR" sz="2600" b="1" dirty="0">
                <a:solidFill>
                  <a:srgbClr val="000000"/>
                </a:solidFill>
                <a:latin typeface="Bell MT" panose="02020503060305020303" pitchFamily="18" charset="0"/>
                <a:cs typeface="B Mitra" panose="00000400000000000000" pitchFamily="2" charset="-78"/>
              </a:rPr>
              <a:t> </a:t>
            </a:r>
            <a:r>
              <a:rPr lang="fa-IR" sz="2600" dirty="0">
                <a:solidFill>
                  <a:srgbClr val="000000"/>
                </a:solidFill>
                <a:latin typeface="Bell MT" panose="02020503060305020303" pitchFamily="18" charset="0"/>
                <a:cs typeface="B Mitra" panose="00000400000000000000" pitchFamily="2" charset="-78"/>
              </a:rPr>
              <a:t>هستیم اما در </a:t>
            </a:r>
            <a:r>
              <a:rPr lang="fa-IR" sz="2600" dirty="0">
                <a:solidFill>
                  <a:srgbClr val="FF0000"/>
                </a:solidFill>
                <a:latin typeface="Bell MT" panose="02020503060305020303" pitchFamily="18" charset="0"/>
                <a:cs typeface="B Mitra" panose="00000400000000000000" pitchFamily="2" charset="-78"/>
              </a:rPr>
              <a:t>سنجش </a:t>
            </a:r>
            <a:r>
              <a:rPr lang="fa-IR" sz="2600" dirty="0">
                <a:solidFill>
                  <a:srgbClr val="000000"/>
                </a:solidFill>
                <a:latin typeface="Bell MT" panose="02020503060305020303" pitchFamily="18" charset="0"/>
                <a:cs typeface="B Mitra" panose="00000400000000000000" pitchFamily="2" charset="-78"/>
              </a:rPr>
              <a:t>به دنبال </a:t>
            </a:r>
            <a:r>
              <a:rPr lang="fa-IR" sz="2600" u="sng" dirty="0">
                <a:solidFill>
                  <a:srgbClr val="000000"/>
                </a:solidFill>
                <a:latin typeface="Bell MT" panose="02020503060305020303" pitchFamily="18" charset="0"/>
                <a:cs typeface="B Mitra" panose="00000400000000000000" pitchFamily="2" charset="-78"/>
              </a:rPr>
              <a:t>عمل تصمیم گیری.</a:t>
            </a:r>
          </a:p>
          <a:p>
            <a:pPr lvl="0" algn="just" rtl="1">
              <a:lnSpc>
                <a:spcPct val="150000"/>
              </a:lnSpc>
            </a:pPr>
            <a:r>
              <a:rPr lang="fa-IR" sz="2600" dirty="0">
                <a:solidFill>
                  <a:srgbClr val="000000"/>
                </a:solidFill>
                <a:latin typeface="B Nazanin,Bold"/>
                <a:cs typeface="0 Titr Bold" panose="00000700000000000000" pitchFamily="2" charset="-78"/>
              </a:rPr>
              <a:t>تعریف کلی سنجش:</a:t>
            </a:r>
          </a:p>
          <a:p>
            <a:pPr lvl="0" algn="just" rtl="1">
              <a:lnSpc>
                <a:spcPct val="150000"/>
              </a:lnSpc>
            </a:pPr>
            <a:r>
              <a:rPr lang="fa-IR" sz="2600" dirty="0">
                <a:solidFill>
                  <a:srgbClr val="000000"/>
                </a:solidFill>
                <a:cs typeface="B Mitra" panose="00000400000000000000" pitchFamily="2" charset="-78"/>
              </a:rPr>
              <a:t>یک تحلیل </a:t>
            </a:r>
            <a:r>
              <a:rPr lang="fa-IR" sz="2600" b="1" u="sng" dirty="0">
                <a:solidFill>
                  <a:srgbClr val="000000"/>
                </a:solidFill>
                <a:latin typeface="B Nazanin,Bold"/>
                <a:cs typeface="B Mitra" panose="00000400000000000000" pitchFamily="2" charset="-78"/>
              </a:rPr>
              <a:t>جامع</a:t>
            </a:r>
            <a:r>
              <a:rPr lang="fa-IR" sz="2600" b="1" dirty="0">
                <a:solidFill>
                  <a:srgbClr val="000000"/>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و </a:t>
            </a:r>
            <a:r>
              <a:rPr lang="fa-IR" sz="2600" b="1" u="sng" dirty="0">
                <a:solidFill>
                  <a:srgbClr val="000000"/>
                </a:solidFill>
                <a:latin typeface="B Nazanin,Bold"/>
                <a:cs typeface="B Mitra" panose="00000400000000000000" pitchFamily="2" charset="-78"/>
              </a:rPr>
              <a:t>چندوجهی</a:t>
            </a:r>
            <a:r>
              <a:rPr lang="fa-IR" sz="2600" b="1" dirty="0">
                <a:solidFill>
                  <a:srgbClr val="000000"/>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از </a:t>
            </a:r>
            <a:r>
              <a:rPr lang="fa-IR" sz="2600" b="1" u="sng" dirty="0">
                <a:solidFill>
                  <a:srgbClr val="000000"/>
                </a:solidFill>
                <a:latin typeface="B Nazanin,Bold"/>
                <a:cs typeface="B Mitra" panose="00000400000000000000" pitchFamily="2" charset="-78"/>
              </a:rPr>
              <a:t>عملکرد</a:t>
            </a:r>
            <a:r>
              <a:rPr lang="fa-IR" sz="2600" b="1" dirty="0">
                <a:solidFill>
                  <a:srgbClr val="000000"/>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می باشد و ممکن است از فنون مختلفی از جمله مشاهده </a:t>
            </a:r>
            <a:r>
              <a:rPr lang="fa-IR" sz="2600" dirty="0">
                <a:solidFill>
                  <a:srgbClr val="000000"/>
                </a:solidFill>
                <a:cs typeface="B Mitra" panose="00000400000000000000" pitchFamily="2" charset="-78"/>
              </a:rPr>
              <a:t>عملکرد استفاده کند. (تحلیل جامع در اینجا یعنی به یک روش اتکا ندارد).</a:t>
            </a:r>
          </a:p>
        </p:txBody>
      </p:sp>
    </p:spTree>
    <p:extLst>
      <p:ext uri="{BB962C8B-B14F-4D97-AF65-F5344CB8AC3E}">
        <p14:creationId xmlns:p14="http://schemas.microsoft.com/office/powerpoint/2010/main" val="536258575"/>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0" y="164447"/>
            <a:ext cx="9227127" cy="4843634"/>
          </a:xfrm>
          <a:prstGeom prst="rect">
            <a:avLst/>
          </a:prstGeom>
        </p:spPr>
        <p:txBody>
          <a:bodyPr wrap="square">
            <a:spAutoFit/>
          </a:bodyPr>
          <a:lstStyle/>
          <a:p>
            <a:pPr lvl="0" algn="just" rtl="1">
              <a:lnSpc>
                <a:spcPct val="150000"/>
              </a:lnSpc>
            </a:pPr>
            <a:r>
              <a:rPr lang="fa-IR" sz="2600" b="1" dirty="0">
                <a:solidFill>
                  <a:srgbClr val="FF0000"/>
                </a:solidFill>
                <a:latin typeface="B Nazanin,Bold"/>
                <a:cs typeface="B Mitra" panose="00000400000000000000" pitchFamily="2" charset="-78"/>
              </a:rPr>
              <a:t>سنجش</a:t>
            </a:r>
            <a:r>
              <a:rPr lang="fa-IR" sz="2600" dirty="0">
                <a:solidFill>
                  <a:srgbClr val="FF0000"/>
                </a:solidFill>
                <a:latin typeface="B Nazanin,Bold"/>
                <a:cs typeface="B Mitra" panose="00000400000000000000" pitchFamily="2" charset="-78"/>
              </a:rPr>
              <a:t> </a:t>
            </a:r>
            <a:r>
              <a:rPr lang="fa-IR" sz="2600" dirty="0">
                <a:solidFill>
                  <a:srgbClr val="000000"/>
                </a:solidFill>
                <a:latin typeface="B Nazanin,Bold"/>
                <a:cs typeface="B Mitra" panose="00000400000000000000" pitchFamily="2" charset="-78"/>
              </a:rPr>
              <a:t>الزاما با </a:t>
            </a:r>
            <a:r>
              <a:rPr lang="fa-IR" sz="2600" b="1" u="sng" dirty="0">
                <a:solidFill>
                  <a:srgbClr val="000000"/>
                </a:solidFill>
                <a:latin typeface="B Nazanin,Bold"/>
                <a:cs typeface="B Mitra" panose="00000400000000000000" pitchFamily="2" charset="-78"/>
              </a:rPr>
              <a:t>کمیت</a:t>
            </a:r>
            <a:r>
              <a:rPr lang="fa-IR" sz="2600" dirty="0">
                <a:solidFill>
                  <a:srgbClr val="000000"/>
                </a:solidFill>
                <a:latin typeface="B Nazanin,Bold"/>
                <a:cs typeface="B Mitra" panose="00000400000000000000" pitchFamily="2" charset="-78"/>
              </a:rPr>
              <a:t> سروکار </a:t>
            </a:r>
            <a:r>
              <a:rPr lang="fa-IR" sz="2600" b="1" u="sng" dirty="0">
                <a:solidFill>
                  <a:srgbClr val="000000"/>
                </a:solidFill>
                <a:latin typeface="B Nazanin,Bold"/>
                <a:cs typeface="B Mitra" panose="00000400000000000000" pitchFamily="2" charset="-78"/>
              </a:rPr>
              <a:t>ندارد</a:t>
            </a:r>
            <a:r>
              <a:rPr lang="fa-IR" sz="2600" dirty="0">
                <a:solidFill>
                  <a:srgbClr val="000000"/>
                </a:solidFill>
                <a:latin typeface="B Nazanin,Bold"/>
                <a:cs typeface="B Mitra" panose="00000400000000000000" pitchFamily="2" charset="-78"/>
              </a:rPr>
              <a:t> و در آن وسایل و فنون مختلف (رسمی و غیر رسمی) برای گردآوری </a:t>
            </a:r>
            <a:r>
              <a:rPr lang="fa-IR" sz="2600" dirty="0">
                <a:solidFill>
                  <a:srgbClr val="000000"/>
                </a:solidFill>
                <a:cs typeface="B Mitra" panose="00000400000000000000" pitchFamily="2" charset="-78"/>
              </a:rPr>
              <a:t>اطلاعات بکار می رود و نتایج آن می تواند بصورت غیرکمی (توصیفی) گزارش شود.</a:t>
            </a:r>
          </a:p>
          <a:p>
            <a:pPr lvl="0" algn="just" rtl="1">
              <a:lnSpc>
                <a:spcPct val="150000"/>
              </a:lnSpc>
            </a:pPr>
            <a:r>
              <a:rPr lang="fa-IR" sz="2600" dirty="0">
                <a:solidFill>
                  <a:srgbClr val="000000"/>
                </a:solidFill>
                <a:latin typeface="B Nazanin,Bold"/>
                <a:cs typeface="0 Homa" panose="00000400000000000000" pitchFamily="2" charset="-78"/>
              </a:rPr>
              <a:t>ابزارهای مورد استفاده در سنجش:</a:t>
            </a:r>
          </a:p>
          <a:p>
            <a:pPr lvl="0" algn="just" rtl="1">
              <a:lnSpc>
                <a:spcPct val="150000"/>
              </a:lnSpc>
            </a:pPr>
            <a:r>
              <a:rPr lang="fa-IR" sz="2600" dirty="0">
                <a:solidFill>
                  <a:srgbClr val="000000"/>
                </a:solidFill>
                <a:cs typeface="B Mitra" panose="00000400000000000000" pitchFamily="2" charset="-78"/>
              </a:rPr>
              <a:t>آزمون، پرسشنامه، مقیاس درجه بندی، فهرست وارسی، کار آزمایشگاهی، پروژه تحقیقاتی، امتحان شفاهی، تکلیف درسی، مصاحبه، مشاهده رفتار و عملکرد دانش آموزان در موقعیت های مختلف.</a:t>
            </a:r>
          </a:p>
          <a:p>
            <a:pPr lvl="0" algn="just" rtl="1">
              <a:lnSpc>
                <a:spcPct val="150000"/>
              </a:lnSpc>
            </a:pPr>
            <a:r>
              <a:rPr lang="fa-IR" sz="2600" dirty="0">
                <a:solidFill>
                  <a:srgbClr val="000000"/>
                </a:solidFill>
                <a:latin typeface="B Nazanin,Bold"/>
                <a:cs typeface="0 Homa" panose="00000400000000000000" pitchFamily="2" charset="-78"/>
              </a:rPr>
              <a:t>بطور مثال :</a:t>
            </a:r>
          </a:p>
          <a:p>
            <a:pPr lvl="0" algn="just" rtl="1">
              <a:lnSpc>
                <a:spcPct val="150000"/>
              </a:lnSpc>
            </a:pPr>
            <a:r>
              <a:rPr lang="fa-IR" sz="2600" dirty="0">
                <a:solidFill>
                  <a:srgbClr val="000000"/>
                </a:solidFill>
                <a:latin typeface="B Nazanin,Bold"/>
                <a:cs typeface="B Mitra" panose="00000400000000000000" pitchFamily="2" charset="-78"/>
              </a:rPr>
              <a:t>در سنجش انگیزش دانش آموزان نسبت به یادگیری موضوع درسی، مشاهدات غیر رسمی و </a:t>
            </a:r>
            <a:r>
              <a:rPr lang="fa-IR" sz="2600" dirty="0">
                <a:solidFill>
                  <a:srgbClr val="000000"/>
                </a:solidFill>
                <a:cs typeface="B Mitra" panose="00000400000000000000" pitchFamily="2" charset="-78"/>
              </a:rPr>
              <a:t>پرسش های مستقیم در گفتگو های خصوصی نیز اطلاعات مفیدی بدست می دهد.</a:t>
            </a:r>
          </a:p>
        </p:txBody>
      </p:sp>
    </p:spTree>
    <p:extLst>
      <p:ext uri="{BB962C8B-B14F-4D97-AF65-F5344CB8AC3E}">
        <p14:creationId xmlns:p14="http://schemas.microsoft.com/office/powerpoint/2010/main" val="3985697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132</TotalTime>
  <Words>1444</Words>
  <Application>Microsoft Office PowerPoint</Application>
  <PresentationFormat>Custom</PresentationFormat>
  <Paragraphs>90</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 Light</vt:lpstr>
      <vt:lpstr>Times New Roman</vt:lpstr>
      <vt:lpstr>0 Homa</vt:lpstr>
      <vt:lpstr>2  Mitra</vt:lpstr>
      <vt:lpstr>IranNastaliq</vt:lpstr>
      <vt:lpstr>B Nazanin,Bold</vt:lpstr>
      <vt:lpstr>Calibri</vt:lpstr>
      <vt:lpstr>0 Titr Bold</vt:lpstr>
      <vt:lpstr>Bell MT</vt:lpstr>
      <vt:lpstr>B Mitra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pourya</dc:creator>
  <cp:lastModifiedBy>MRT Pack 30 DVDs</cp:lastModifiedBy>
  <cp:revision>16</cp:revision>
  <dcterms:created xsi:type="dcterms:W3CDTF">2020-04-09T09:19:09Z</dcterms:created>
  <dcterms:modified xsi:type="dcterms:W3CDTF">2020-04-15T06:41:29Z</dcterms:modified>
</cp:coreProperties>
</file>