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8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16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45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6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0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2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51A571-81FF-4494-92EE-BA896F31C8F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9CD149-35D2-4493-ABF0-5E5A70518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3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2958" y="342822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u="sng" dirty="0" smtClean="0">
                <a:solidFill>
                  <a:srgbClr val="FF0000"/>
                </a:solidFill>
              </a:rPr>
              <a:t>5)ماهیت دانش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061" y="967355"/>
            <a:ext cx="100385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ھر برنامه درسي يكي از رشته ھاي علمي ارتباط </a:t>
            </a:r>
            <a:r>
              <a:rPr lang="fa-IR" sz="3200" i="0" dirty="0" smtClean="0">
                <a:solidFill>
                  <a:srgbClr val="FF0000"/>
                </a:solidFill>
                <a:effectLst/>
                <a:latin typeface="ArialMT"/>
              </a:rPr>
              <a:t>مستقيم</a:t>
            </a:r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 دارد  </a:t>
            </a:r>
            <a:b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</a:br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براي تعيين ھدف ھاي آموزش ي برنامه درسي شناخت ساختار آن رشته علمي ضروري است . </a:t>
            </a:r>
            <a:b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</a:br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دراين مطالعه به چند بعد اساسي در خور بررسي است . </a:t>
            </a:r>
            <a:b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</a:br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-مفاھيم  و اصول</a:t>
            </a:r>
            <a:b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</a:br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- مھارت ھا و نگرش ها</a:t>
            </a:r>
            <a:b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</a:br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-روش تحقيق در آن علم</a:t>
            </a:r>
            <a:b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</a:br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-ھدف ھاي خاص آن علم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061" y="5471792"/>
            <a:ext cx="10038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i="0" dirty="0" smtClean="0">
                <a:solidFill>
                  <a:schemeClr val="bg1"/>
                </a:solidFill>
                <a:effectLst/>
                <a:latin typeface="ArialMT"/>
              </a:rPr>
              <a:t>درتعيين ھدف ھاي برنامه درسي بايد از نظريات متخصصان مواد درسی استفاده شود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966" y="1616262"/>
            <a:ext cx="9905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solidFill>
                  <a:schemeClr val="bg1"/>
                </a:solidFill>
              </a:rPr>
              <a:t>يكي از پرسشھاي اساسي در اھداف اين است كه آيا تفكيك ھدف به سه حيطه شناختي ، عاطفي و رواني </a:t>
            </a:r>
            <a:r>
              <a:rPr lang="fa-IR" sz="2800" dirty="0" smtClean="0">
                <a:solidFill>
                  <a:schemeClr val="bg1"/>
                </a:solidFill>
              </a:rPr>
              <a:t>حركتي ضروري است</a:t>
            </a:r>
          </a:p>
          <a:p>
            <a:pPr algn="just" rtl="1"/>
            <a:r>
              <a:rPr lang="fa-IR" sz="2800" dirty="0" smtClean="0">
                <a:solidFill>
                  <a:schemeClr val="bg1"/>
                </a:solidFill>
              </a:rPr>
              <a:t> </a:t>
            </a:r>
          </a:p>
          <a:p>
            <a:pPr algn="just" rtl="1"/>
            <a:r>
              <a:rPr lang="fa-IR" sz="2800" dirty="0" smtClean="0">
                <a:solidFill>
                  <a:schemeClr val="bg1"/>
                </a:solidFill>
              </a:rPr>
              <a:t>مي </a:t>
            </a:r>
            <a:r>
              <a:rPr lang="fa-IR" sz="2800" dirty="0">
                <a:solidFill>
                  <a:schemeClr val="bg1"/>
                </a:solidFill>
              </a:rPr>
              <a:t>توان گفت يادگيري داراي سه ركن </a:t>
            </a:r>
            <a:r>
              <a:rPr lang="fa-IR" sz="2800" dirty="0" smtClean="0">
                <a:solidFill>
                  <a:schemeClr val="bg1"/>
                </a:solidFill>
              </a:rPr>
              <a:t>است:</a:t>
            </a:r>
            <a:endParaRPr lang="fa-IR" sz="2800" dirty="0">
              <a:solidFill>
                <a:schemeClr val="bg1"/>
              </a:solidFill>
            </a:endParaRPr>
          </a:p>
          <a:p>
            <a:pPr algn="just" rtl="1"/>
            <a:r>
              <a:rPr lang="fa-IR" sz="2800" dirty="0" smtClean="0">
                <a:solidFill>
                  <a:srgbClr val="FF0000"/>
                </a:solidFill>
              </a:rPr>
              <a:t>شناخت </a:t>
            </a:r>
            <a:r>
              <a:rPr lang="fa-IR" sz="2800" dirty="0">
                <a:solidFill>
                  <a:srgbClr val="FF0000"/>
                </a:solidFill>
              </a:rPr>
              <a:t>، گرايش و عمل </a:t>
            </a:r>
            <a:r>
              <a:rPr lang="fa-IR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8157" y="377686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هدف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477079" y="3617844"/>
            <a:ext cx="7195930" cy="270344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هدف</a:t>
            </a:r>
            <a:r>
              <a:rPr lang="fa-IR" sz="2800" dirty="0" smtClean="0"/>
              <a:t> در فرایند آموزش چیزی جز </a:t>
            </a:r>
            <a:r>
              <a:rPr lang="fa-IR" sz="2800" b="1" dirty="0" smtClean="0">
                <a:solidFill>
                  <a:srgbClr val="FF0000"/>
                </a:solidFill>
              </a:rPr>
              <a:t>حد یاد گیری </a:t>
            </a:r>
            <a:r>
              <a:rPr lang="fa-IR" sz="2800" dirty="0" smtClean="0"/>
              <a:t>نیست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5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909" y="400913"/>
            <a:ext cx="9972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solidFill>
                  <a:schemeClr val="bg1"/>
                </a:solidFill>
              </a:rPr>
              <a:t>در مجموع ميتوان گفت : تفكيك ھدف به </a:t>
            </a:r>
            <a:r>
              <a:rPr lang="fa-IR" sz="2800" dirty="0">
                <a:solidFill>
                  <a:srgbClr val="FF0000"/>
                </a:solidFill>
              </a:rPr>
              <a:t>سه حيطه </a:t>
            </a:r>
            <a:r>
              <a:rPr lang="fa-IR" sz="2800" dirty="0">
                <a:solidFill>
                  <a:schemeClr val="bg1"/>
                </a:solidFill>
              </a:rPr>
              <a:t>دقت </a:t>
            </a:r>
            <a:r>
              <a:rPr lang="fa-IR" sz="2800" dirty="0" smtClean="0">
                <a:solidFill>
                  <a:schemeClr val="bg1"/>
                </a:solidFill>
              </a:rPr>
              <a:t>و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توجه </a:t>
            </a:r>
            <a:r>
              <a:rPr lang="fa-IR" sz="2800" dirty="0">
                <a:solidFill>
                  <a:schemeClr val="bg1"/>
                </a:solidFill>
              </a:rPr>
              <a:t>برنامه ريزان و معلمان را افزايش مي دھد و </a:t>
            </a:r>
            <a:r>
              <a:rPr lang="fa-IR" sz="2800" dirty="0" smtClean="0">
                <a:solidFill>
                  <a:schemeClr val="bg1"/>
                </a:solidFill>
              </a:rPr>
              <a:t>كار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مطلوبي </a:t>
            </a:r>
            <a:r>
              <a:rPr lang="fa-IR" sz="2800" dirty="0">
                <a:solidFill>
                  <a:schemeClr val="bg1"/>
                </a:solidFill>
              </a:rPr>
              <a:t>است . ولي با توجه به ظرافت روان انسان </a:t>
            </a:r>
            <a:r>
              <a:rPr lang="fa-IR" sz="2800" dirty="0" smtClean="0">
                <a:solidFill>
                  <a:schemeClr val="bg1"/>
                </a:solidFill>
              </a:rPr>
              <a:t>وماھيت </a:t>
            </a:r>
            <a:r>
              <a:rPr lang="fa-IR" sz="2800" dirty="0">
                <a:solidFill>
                  <a:schemeClr val="bg1"/>
                </a:solidFill>
              </a:rPr>
              <a:t>يادگيري چند نكته در خور توجه و تأمل است :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5909" y="2466225"/>
            <a:ext cx="9972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dirty="0">
                <a:solidFill>
                  <a:schemeClr val="bg1"/>
                </a:solidFill>
              </a:rPr>
              <a:t>الف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fa-IR" sz="2800" dirty="0" smtClean="0">
                <a:solidFill>
                  <a:schemeClr val="bg1"/>
                </a:solidFill>
              </a:rPr>
              <a:t>تفكيك </a:t>
            </a:r>
            <a:r>
              <a:rPr lang="fa-IR" sz="2800" dirty="0">
                <a:solidFill>
                  <a:schemeClr val="bg1"/>
                </a:solidFill>
              </a:rPr>
              <a:t>ھدفھا به حيطه ھاي سه </a:t>
            </a:r>
            <a:r>
              <a:rPr lang="fa-IR" sz="2800" dirty="0" smtClean="0">
                <a:solidFill>
                  <a:schemeClr val="bg1"/>
                </a:solidFill>
              </a:rPr>
              <a:t>گانه اين </a:t>
            </a:r>
            <a:r>
              <a:rPr lang="fa-IR" sz="2800" dirty="0">
                <a:solidFill>
                  <a:schemeClr val="bg1"/>
                </a:solidFill>
              </a:rPr>
              <a:t>تصور </a:t>
            </a:r>
            <a:r>
              <a:rPr lang="fa-IR" sz="2800" dirty="0" smtClean="0">
                <a:solidFill>
                  <a:schemeClr val="bg1"/>
                </a:solidFill>
              </a:rPr>
              <a:t>را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به </a:t>
            </a:r>
            <a:r>
              <a:rPr lang="fa-IR" sz="2800" dirty="0">
                <a:solidFill>
                  <a:schemeClr val="bg1"/>
                </a:solidFill>
              </a:rPr>
              <a:t>وجود آورد كه در يادگيرنده ، سه بخش جدا از ھم </a:t>
            </a:r>
            <a:r>
              <a:rPr lang="fa-IR" sz="2800" dirty="0" smtClean="0">
                <a:solidFill>
                  <a:schemeClr val="bg1"/>
                </a:solidFill>
              </a:rPr>
              <a:t>وجود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دارد </a:t>
            </a:r>
            <a:r>
              <a:rPr lang="fa-IR" sz="2800" dirty="0">
                <a:solidFill>
                  <a:schemeClr val="bg1"/>
                </a:solidFill>
              </a:rPr>
              <a:t>. تفكيك يادگيري و ھدف به حيطه ھاي سه گانه </a:t>
            </a:r>
            <a:r>
              <a:rPr lang="fa-IR" sz="2800" dirty="0" smtClean="0">
                <a:solidFill>
                  <a:schemeClr val="bg1"/>
                </a:solidFill>
              </a:rPr>
              <a:t>فقط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جنبه اعتباري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دارد .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 rtl="1"/>
            <a:endParaRPr lang="fa-IR" sz="2800" dirty="0">
              <a:solidFill>
                <a:schemeClr val="bg1"/>
              </a:solidFill>
            </a:endParaRPr>
          </a:p>
          <a:p>
            <a:pPr algn="just" rtl="1"/>
            <a:r>
              <a:rPr lang="fa-IR" sz="2800" b="1" dirty="0" smtClean="0">
                <a:solidFill>
                  <a:schemeClr val="bg1"/>
                </a:solidFill>
              </a:rPr>
              <a:t>ب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fa-IR" sz="2800" dirty="0" smtClean="0">
                <a:solidFill>
                  <a:schemeClr val="bg1"/>
                </a:solidFill>
              </a:rPr>
              <a:t>دو </a:t>
            </a:r>
            <a:r>
              <a:rPr lang="fa-IR" sz="2800" dirty="0">
                <a:solidFill>
                  <a:schemeClr val="bg1"/>
                </a:solidFill>
              </a:rPr>
              <a:t>حيطه عاطفي و رواني ، حركتي در حيطه بندي </a:t>
            </a:r>
            <a:r>
              <a:rPr lang="fa-IR" sz="2800" dirty="0" smtClean="0">
                <a:solidFill>
                  <a:schemeClr val="bg1"/>
                </a:solidFill>
              </a:rPr>
              <a:t>ھدفھا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از </a:t>
            </a:r>
            <a:r>
              <a:rPr lang="fa-IR" sz="2800" dirty="0">
                <a:solidFill>
                  <a:schemeClr val="bg1"/>
                </a:solidFill>
              </a:rPr>
              <a:t>جامعيت الزم برخوردار نيستند </a:t>
            </a:r>
            <a:r>
              <a:rPr lang="fa-IR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just" rtl="1"/>
            <a:endParaRPr lang="fa-IR" sz="2800" dirty="0">
              <a:solidFill>
                <a:schemeClr val="bg1"/>
              </a:solidFill>
            </a:endParaRPr>
          </a:p>
          <a:p>
            <a:pPr algn="just" rtl="1"/>
            <a:r>
              <a:rPr lang="fa-IR" sz="2800" b="1" dirty="0">
                <a:solidFill>
                  <a:schemeClr val="bg1"/>
                </a:solidFill>
              </a:rPr>
              <a:t>ج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fa-IR" sz="2800" dirty="0" smtClean="0">
                <a:solidFill>
                  <a:schemeClr val="bg1"/>
                </a:solidFill>
              </a:rPr>
              <a:t>سھم </a:t>
            </a:r>
            <a:r>
              <a:rPr lang="fa-IR" sz="2800" dirty="0">
                <a:solidFill>
                  <a:schemeClr val="bg1"/>
                </a:solidFill>
              </a:rPr>
              <a:t>و جايگاه حيطه ھاي سه گانه در ھمه موضوعاتي </a:t>
            </a:r>
            <a:r>
              <a:rPr lang="fa-IR" sz="2800" dirty="0" smtClean="0">
                <a:solidFill>
                  <a:schemeClr val="bg1"/>
                </a:solidFill>
              </a:rPr>
              <a:t>و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fa-IR" sz="2800" dirty="0" smtClean="0">
                <a:solidFill>
                  <a:schemeClr val="bg1"/>
                </a:solidFill>
              </a:rPr>
              <a:t>زمينه </a:t>
            </a:r>
            <a:r>
              <a:rPr lang="fa-IR" sz="2800" dirty="0">
                <a:solidFill>
                  <a:schemeClr val="bg1"/>
                </a:solidFill>
              </a:rPr>
              <a:t>يكسان نيست 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3377" y="285721"/>
            <a:ext cx="100158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</a:rPr>
              <a:t>مدافعان ھدف ھاي رفتاري اين داليل را براي </a:t>
            </a:r>
            <a:r>
              <a:rPr lang="fa-IR" sz="3200" dirty="0">
                <a:solidFill>
                  <a:srgbClr val="FFFF00"/>
                </a:solidFill>
              </a:rPr>
              <a:t>ضرويت </a:t>
            </a:r>
            <a:r>
              <a:rPr lang="fa-IR" sz="3200" dirty="0" smtClean="0">
                <a:solidFill>
                  <a:srgbClr val="FFFF00"/>
                </a:solidFill>
              </a:rPr>
              <a:t>و اھميت </a:t>
            </a:r>
            <a:r>
              <a:rPr lang="fa-IR" sz="3200" dirty="0">
                <a:solidFill>
                  <a:srgbClr val="FFFF00"/>
                </a:solidFill>
              </a:rPr>
              <a:t>ھدف رفتاري </a:t>
            </a:r>
            <a:r>
              <a:rPr lang="fa-IR" sz="3200" dirty="0">
                <a:solidFill>
                  <a:schemeClr val="bg1"/>
                </a:solidFill>
              </a:rPr>
              <a:t>بيان مي كنند :</a:t>
            </a:r>
          </a:p>
          <a:p>
            <a:pPr algn="just" rtl="1"/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١- </a:t>
            </a:r>
            <a:r>
              <a:rPr lang="fa-IR" sz="3200" dirty="0">
                <a:solidFill>
                  <a:srgbClr val="FFFF00"/>
                </a:solidFill>
              </a:rPr>
              <a:t>جھت گيري </a:t>
            </a:r>
            <a:r>
              <a:rPr lang="fa-IR" sz="3200" dirty="0">
                <a:solidFill>
                  <a:schemeClr val="bg1"/>
                </a:solidFill>
              </a:rPr>
              <a:t>كار </a:t>
            </a:r>
            <a:r>
              <a:rPr lang="fa-IR" sz="3200" dirty="0">
                <a:solidFill>
                  <a:srgbClr val="FFFF00"/>
                </a:solidFill>
              </a:rPr>
              <a:t>طراح آموزشي و معلم </a:t>
            </a:r>
            <a:r>
              <a:rPr lang="fa-IR" sz="3200" dirty="0">
                <a:solidFill>
                  <a:schemeClr val="bg1"/>
                </a:solidFill>
              </a:rPr>
              <a:t>را نشان مي </a:t>
            </a:r>
            <a:r>
              <a:rPr lang="fa-IR" sz="3200" dirty="0" smtClean="0">
                <a:solidFill>
                  <a:schemeClr val="bg1"/>
                </a:solidFill>
              </a:rPr>
              <a:t>دھد</a:t>
            </a:r>
          </a:p>
          <a:p>
            <a:pPr algn="just" rtl="1"/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٢- رھنمودي براي انتخاب </a:t>
            </a:r>
            <a:r>
              <a:rPr lang="fa-IR" sz="3200" dirty="0">
                <a:solidFill>
                  <a:srgbClr val="FFFF00"/>
                </a:solidFill>
              </a:rPr>
              <a:t>موضوع مورد بحث </a:t>
            </a:r>
            <a:r>
              <a:rPr lang="fa-IR" sz="3200" dirty="0">
                <a:solidFill>
                  <a:schemeClr val="bg1"/>
                </a:solidFill>
              </a:rPr>
              <a:t>، </a:t>
            </a:r>
            <a:r>
              <a:rPr lang="fa-IR" sz="3200" dirty="0" smtClean="0">
                <a:solidFill>
                  <a:srgbClr val="FFFF00"/>
                </a:solidFill>
              </a:rPr>
              <a:t>روش تدريس </a:t>
            </a:r>
            <a:r>
              <a:rPr lang="fa-IR" sz="3200" dirty="0" smtClean="0">
                <a:solidFill>
                  <a:schemeClr val="bg1"/>
                </a:solidFill>
              </a:rPr>
              <a:t>، </a:t>
            </a:r>
            <a:r>
              <a:rPr lang="fa-IR" sz="3200" dirty="0" smtClean="0">
                <a:solidFill>
                  <a:srgbClr val="FFFF00"/>
                </a:solidFill>
              </a:rPr>
              <a:t>مواد </a:t>
            </a:r>
            <a:r>
              <a:rPr lang="fa-IR" sz="3200" dirty="0">
                <a:solidFill>
                  <a:srgbClr val="FFFF00"/>
                </a:solidFill>
              </a:rPr>
              <a:t>و رسانه ھاي </a:t>
            </a:r>
            <a:r>
              <a:rPr lang="fa-IR" sz="3200" dirty="0">
                <a:solidFill>
                  <a:schemeClr val="bg1"/>
                </a:solidFill>
              </a:rPr>
              <a:t>مناسب براي فرآيند </a:t>
            </a:r>
            <a:r>
              <a:rPr lang="fa-IR" sz="3200" dirty="0" smtClean="0">
                <a:solidFill>
                  <a:schemeClr val="bg1"/>
                </a:solidFill>
              </a:rPr>
              <a:t>تدريس يادگيري </a:t>
            </a:r>
            <a:r>
              <a:rPr lang="fa-IR" sz="3200" dirty="0">
                <a:solidFill>
                  <a:schemeClr val="bg1"/>
                </a:solidFill>
              </a:rPr>
              <a:t>فراھم مي سازد .</a:t>
            </a:r>
          </a:p>
          <a:p>
            <a:pPr algn="just" rtl="1"/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>
                <a:solidFill>
                  <a:schemeClr val="bg1"/>
                </a:solidFill>
              </a:rPr>
              <a:t>٣- رھنمودي براي پيشنھاد </a:t>
            </a:r>
            <a:r>
              <a:rPr lang="fa-IR" sz="3200" dirty="0">
                <a:solidFill>
                  <a:srgbClr val="FFFF00"/>
                </a:solidFill>
              </a:rPr>
              <a:t>شيوه ھاي ارزشيابي </a:t>
            </a:r>
            <a:r>
              <a:rPr lang="fa-IR" sz="3200" dirty="0">
                <a:solidFill>
                  <a:schemeClr val="bg1"/>
                </a:solidFill>
              </a:rPr>
              <a:t>و </a:t>
            </a:r>
            <a:r>
              <a:rPr lang="fa-IR" sz="3200" dirty="0" smtClean="0">
                <a:solidFill>
                  <a:srgbClr val="FFFF00"/>
                </a:solidFill>
              </a:rPr>
              <a:t>ساختن آزمون</a:t>
            </a:r>
            <a:r>
              <a:rPr lang="fa-IR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>
                <a:solidFill>
                  <a:schemeClr val="bg1"/>
                </a:solidFill>
              </a:rPr>
              <a:t>و ساير ابزارھاي سنجش پيشرفت تحصيلي </a:t>
            </a:r>
            <a:r>
              <a:rPr lang="fa-IR" sz="3200" dirty="0" smtClean="0">
                <a:solidFill>
                  <a:schemeClr val="bg1"/>
                </a:solidFill>
              </a:rPr>
              <a:t>فراھم مي </a:t>
            </a:r>
            <a:r>
              <a:rPr lang="fa-IR" sz="3200" dirty="0">
                <a:solidFill>
                  <a:schemeClr val="bg1"/>
                </a:solidFill>
              </a:rPr>
              <a:t>كند 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653" y="1637438"/>
            <a:ext cx="91837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</a:rPr>
              <a:t>در مقابل </a:t>
            </a:r>
            <a:r>
              <a:rPr lang="fa-IR" sz="3200" dirty="0" smtClean="0">
                <a:solidFill>
                  <a:schemeClr val="bg1"/>
                </a:solidFill>
              </a:rPr>
              <a:t>صاحب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نظران </a:t>
            </a:r>
            <a:r>
              <a:rPr lang="fa-IR" sz="3200" dirty="0">
                <a:solidFill>
                  <a:schemeClr val="bg1"/>
                </a:solidFill>
              </a:rPr>
              <a:t>ديگري با </a:t>
            </a:r>
            <a:r>
              <a:rPr lang="fa-IR" sz="3200" dirty="0">
                <a:solidFill>
                  <a:srgbClr val="FF0000"/>
                </a:solidFill>
              </a:rPr>
              <a:t>ھدف رفتاري به طور </a:t>
            </a:r>
            <a:r>
              <a:rPr lang="fa-IR" sz="3200" dirty="0" smtClean="0">
                <a:solidFill>
                  <a:srgbClr val="FF0000"/>
                </a:solidFill>
              </a:rPr>
              <a:t>كلي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fa-IR" sz="3200" dirty="0" smtClean="0">
                <a:solidFill>
                  <a:srgbClr val="FF0000"/>
                </a:solidFill>
              </a:rPr>
              <a:t>مخالفت </a:t>
            </a:r>
            <a:r>
              <a:rPr lang="fa-IR" sz="3200" dirty="0">
                <a:solidFill>
                  <a:srgbClr val="FF0000"/>
                </a:solidFill>
              </a:rPr>
              <a:t>مي كنند </a:t>
            </a:r>
            <a:r>
              <a:rPr lang="fa-IR" sz="3200" dirty="0">
                <a:solidFill>
                  <a:schemeClr val="bg1"/>
                </a:solidFill>
              </a:rPr>
              <a:t>. علت مخالفتشان اين است كه </a:t>
            </a:r>
            <a:r>
              <a:rPr lang="fa-IR" sz="3200" dirty="0" smtClean="0">
                <a:solidFill>
                  <a:schemeClr val="bg1"/>
                </a:solidFill>
              </a:rPr>
              <a:t>ھدفھاي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رفتاري </a:t>
            </a:r>
            <a:r>
              <a:rPr lang="fa-IR" sz="3200" dirty="0">
                <a:solidFill>
                  <a:schemeClr val="bg1"/>
                </a:solidFill>
              </a:rPr>
              <a:t>را براي يادگيرنده ، </a:t>
            </a:r>
            <a:r>
              <a:rPr lang="fa-IR" sz="3200" dirty="0">
                <a:solidFill>
                  <a:srgbClr val="FF0000"/>
                </a:solidFill>
              </a:rPr>
              <a:t>محدود كننده </a:t>
            </a:r>
            <a:r>
              <a:rPr lang="fa-IR" sz="3200" dirty="0">
                <a:solidFill>
                  <a:schemeClr val="bg1"/>
                </a:solidFill>
              </a:rPr>
              <a:t>مي دانند و </a:t>
            </a:r>
            <a:r>
              <a:rPr lang="fa-IR" sz="3200" dirty="0" smtClean="0">
                <a:solidFill>
                  <a:srgbClr val="FF0000"/>
                </a:solidFill>
              </a:rPr>
              <a:t>مانع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fa-IR" sz="3200" dirty="0" smtClean="0">
                <a:solidFill>
                  <a:srgbClr val="FF0000"/>
                </a:solidFill>
              </a:rPr>
              <a:t>رشد </a:t>
            </a:r>
            <a:r>
              <a:rPr lang="fa-IR" sz="3200" dirty="0">
                <a:solidFill>
                  <a:schemeClr val="bg1"/>
                </a:solidFill>
              </a:rPr>
              <a:t>و پيشرفت خود تلقي مي كنند . برخي به </a:t>
            </a:r>
            <a:r>
              <a:rPr lang="fa-IR" sz="3200" dirty="0" smtClean="0">
                <a:solidFill>
                  <a:schemeClr val="bg1"/>
                </a:solidFill>
              </a:rPr>
              <a:t>علت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داشتن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موضع </a:t>
            </a:r>
            <a:r>
              <a:rPr lang="fa-IR" sz="3200" dirty="0">
                <a:solidFill>
                  <a:schemeClr val="bg1"/>
                </a:solidFill>
              </a:rPr>
              <a:t>تندتر تعيين ھدفھاي آموزشي را براي </a:t>
            </a:r>
            <a:r>
              <a:rPr lang="fa-IR" sz="3200" dirty="0" smtClean="0">
                <a:solidFill>
                  <a:schemeClr val="bg1"/>
                </a:solidFill>
              </a:rPr>
              <a:t>يادگيرنده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مورد </a:t>
            </a:r>
            <a:r>
              <a:rPr lang="fa-IR" sz="3200" dirty="0">
                <a:solidFill>
                  <a:schemeClr val="bg1"/>
                </a:solidFill>
              </a:rPr>
              <a:t>ترديد قرار داده اند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575" y="1538931"/>
            <a:ext cx="97403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</a:rPr>
              <a:t>ھدف حل مسئله با </a:t>
            </a:r>
            <a:r>
              <a:rPr lang="fa-IR" sz="3200" dirty="0">
                <a:solidFill>
                  <a:srgbClr val="00B050"/>
                </a:solidFill>
              </a:rPr>
              <a:t>ھدف رفتاري </a:t>
            </a:r>
            <a:r>
              <a:rPr lang="fa-IR" sz="3200" dirty="0">
                <a:solidFill>
                  <a:schemeClr val="bg1"/>
                </a:solidFill>
              </a:rPr>
              <a:t>تفاوت </a:t>
            </a:r>
            <a:r>
              <a:rPr lang="fa-IR" sz="3200" dirty="0">
                <a:solidFill>
                  <a:srgbClr val="00B050"/>
                </a:solidFill>
              </a:rPr>
              <a:t>اساسي</a:t>
            </a:r>
            <a:r>
              <a:rPr lang="fa-IR" sz="3200" dirty="0">
                <a:solidFill>
                  <a:schemeClr val="bg1"/>
                </a:solidFill>
              </a:rPr>
              <a:t> دارد </a:t>
            </a:r>
            <a:r>
              <a:rPr lang="fa-IR" sz="3200" dirty="0" smtClean="0">
                <a:solidFill>
                  <a:schemeClr val="bg1"/>
                </a:solidFill>
              </a:rPr>
              <a:t>. درھدف </a:t>
            </a:r>
            <a:r>
              <a:rPr lang="fa-IR" sz="3200" dirty="0">
                <a:solidFill>
                  <a:schemeClr val="bg1"/>
                </a:solidFill>
              </a:rPr>
              <a:t>حل مسأله يادگيرنده مسأله اي را </a:t>
            </a:r>
            <a:r>
              <a:rPr lang="fa-IR" sz="3200" dirty="0" smtClean="0">
                <a:solidFill>
                  <a:srgbClr val="FF0000"/>
                </a:solidFill>
              </a:rPr>
              <a:t>تشخيص مي </a:t>
            </a:r>
            <a:r>
              <a:rPr lang="fa-IR" sz="3200" dirty="0">
                <a:solidFill>
                  <a:srgbClr val="FF0000"/>
                </a:solidFill>
              </a:rPr>
              <a:t>دھد</a:t>
            </a:r>
            <a:r>
              <a:rPr lang="fa-IR" sz="3200" dirty="0">
                <a:solidFill>
                  <a:schemeClr val="bg1"/>
                </a:solidFill>
              </a:rPr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يا </a:t>
            </a:r>
            <a:r>
              <a:rPr lang="fa-IR" sz="3200" dirty="0" smtClean="0">
                <a:solidFill>
                  <a:srgbClr val="FF0000"/>
                </a:solidFill>
              </a:rPr>
              <a:t>مسأله </a:t>
            </a:r>
            <a:r>
              <a:rPr lang="fa-IR" sz="3200" dirty="0">
                <a:solidFill>
                  <a:srgbClr val="FF0000"/>
                </a:solidFill>
              </a:rPr>
              <a:t>اي </a:t>
            </a:r>
            <a:r>
              <a:rPr lang="fa-IR" sz="3200" dirty="0">
                <a:solidFill>
                  <a:schemeClr val="bg1"/>
                </a:solidFill>
              </a:rPr>
              <a:t>به او داده مي شود تا آن را </a:t>
            </a:r>
            <a:r>
              <a:rPr lang="fa-IR" sz="3200" dirty="0" smtClean="0">
                <a:solidFill>
                  <a:schemeClr val="bg1"/>
                </a:solidFill>
              </a:rPr>
              <a:t>حل كند </a:t>
            </a:r>
            <a:r>
              <a:rPr lang="fa-IR" sz="3200" dirty="0">
                <a:solidFill>
                  <a:schemeClr val="bg1"/>
                </a:solidFill>
              </a:rPr>
              <a:t>. براي مثال :</a:t>
            </a:r>
          </a:p>
          <a:p>
            <a:pPr algn="r"/>
            <a:endParaRPr lang="fa-IR" sz="3200" dirty="0">
              <a:solidFill>
                <a:schemeClr val="bg1"/>
              </a:solidFill>
            </a:endParaRPr>
          </a:p>
          <a:p>
            <a:pPr algn="r"/>
            <a:r>
              <a:rPr lang="fa-IR" sz="3200" dirty="0" smtClean="0">
                <a:solidFill>
                  <a:schemeClr val="bg1"/>
                </a:solidFill>
              </a:rPr>
              <a:t>( </a:t>
            </a:r>
            <a:r>
              <a:rPr lang="fa-IR" sz="3200" dirty="0">
                <a:solidFill>
                  <a:schemeClr val="bg1"/>
                </a:solidFill>
              </a:rPr>
              <a:t>چگونه از يك برگ كاغذ يك طرح كاغذي بسازند </a:t>
            </a:r>
            <a:r>
              <a:rPr lang="fa-IR" sz="3200" dirty="0" smtClean="0">
                <a:solidFill>
                  <a:schemeClr val="bg1"/>
                </a:solidFill>
              </a:rPr>
              <a:t>كه تاب تحمل </a:t>
            </a:r>
            <a:r>
              <a:rPr lang="fa-IR" sz="3200" dirty="0">
                <a:solidFill>
                  <a:schemeClr val="bg1"/>
                </a:solidFill>
              </a:rPr>
              <a:t>دو عدد آجر را تا ارتفاع ۴ سانت از روي </a:t>
            </a:r>
            <a:r>
              <a:rPr lang="fa-IR" sz="3200" dirty="0" smtClean="0">
                <a:solidFill>
                  <a:schemeClr val="bg1"/>
                </a:solidFill>
              </a:rPr>
              <a:t>ميز داشته باشد .)</a:t>
            </a:r>
            <a:endParaRPr lang="fa-IR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9722" y="556591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هدف حل مسئله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7094" y="1438006"/>
            <a:ext cx="83886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dirty="0">
                <a:solidFill>
                  <a:srgbClr val="FFC000"/>
                </a:solidFill>
              </a:rPr>
              <a:t>شيوه ي حل مسأله براي فعاليتھاي شناختي ، </a:t>
            </a:r>
            <a:r>
              <a:rPr lang="fa-IR" sz="3200" dirty="0" smtClean="0">
                <a:solidFill>
                  <a:srgbClr val="FFC000"/>
                </a:solidFill>
              </a:rPr>
              <a:t>كاوش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 smtClean="0">
                <a:solidFill>
                  <a:srgbClr val="FFC000"/>
                </a:solidFill>
              </a:rPr>
              <a:t>ھاي </a:t>
            </a:r>
            <a:r>
              <a:rPr lang="fa-IR" sz="3200" dirty="0">
                <a:solidFill>
                  <a:srgbClr val="FFC000"/>
                </a:solidFill>
              </a:rPr>
              <a:t>تفكر آميز و فرآيندھاي سطح </a:t>
            </a:r>
            <a:r>
              <a:rPr lang="fa-IR" sz="3200" dirty="0" smtClean="0">
                <a:solidFill>
                  <a:srgbClr val="FFC000"/>
                </a:solidFill>
              </a:rPr>
              <a:t>بالا</a:t>
            </a:r>
            <a:r>
              <a:rPr lang="fa-IR" sz="3200" dirty="0">
                <a:solidFill>
                  <a:srgbClr val="FFC000"/>
                </a:solidFill>
              </a:rPr>
              <a:t>ی</a:t>
            </a:r>
            <a:r>
              <a:rPr lang="fa-IR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>
                <a:solidFill>
                  <a:srgbClr val="FFC000"/>
                </a:solidFill>
              </a:rPr>
              <a:t>ذھني و </a:t>
            </a:r>
            <a:r>
              <a:rPr lang="fa-IR" sz="3200" dirty="0" smtClean="0">
                <a:solidFill>
                  <a:srgbClr val="FFC000"/>
                </a:solidFill>
              </a:rPr>
              <a:t>انعطاف </a:t>
            </a:r>
            <a:r>
              <a:rPr lang="fa-IR" sz="3200" dirty="0">
                <a:solidFill>
                  <a:srgbClr val="FFC000"/>
                </a:solidFill>
              </a:rPr>
              <a:t>پذيري </a:t>
            </a:r>
            <a:r>
              <a:rPr lang="fa-IR" sz="3200" dirty="0" smtClean="0">
                <a:solidFill>
                  <a:srgbClr val="FFC000"/>
                </a:solidFill>
              </a:rPr>
              <a:t>زيادي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 smtClean="0">
                <a:solidFill>
                  <a:srgbClr val="FFC000"/>
                </a:solidFill>
              </a:rPr>
              <a:t>دارد </a:t>
            </a:r>
            <a:r>
              <a:rPr lang="fa-IR" sz="3200" dirty="0">
                <a:solidFill>
                  <a:srgbClr val="FFC000"/>
                </a:solidFill>
              </a:rPr>
              <a:t>. اين امر زمينه ساز نوعي فعاليتھاي برنامه </a:t>
            </a:r>
            <a:r>
              <a:rPr lang="fa-IR" sz="3200" dirty="0" smtClean="0">
                <a:solidFill>
                  <a:srgbClr val="FFC000"/>
                </a:solidFill>
              </a:rPr>
              <a:t>ريزي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 smtClean="0">
                <a:solidFill>
                  <a:srgbClr val="FFC000"/>
                </a:solidFill>
              </a:rPr>
              <a:t>درسي </a:t>
            </a:r>
            <a:r>
              <a:rPr lang="fa-IR" sz="3200" dirty="0">
                <a:solidFill>
                  <a:srgbClr val="FFC000"/>
                </a:solidFill>
              </a:rPr>
              <a:t>است كه كم و بيش به طور جدي از سوي </a:t>
            </a:r>
            <a:r>
              <a:rPr lang="fa-IR" sz="3200" dirty="0" smtClean="0">
                <a:solidFill>
                  <a:srgbClr val="FFC000"/>
                </a:solidFill>
              </a:rPr>
              <a:t>دانشجويان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fa-IR" sz="3200" dirty="0" smtClean="0">
                <a:solidFill>
                  <a:srgbClr val="FFC000"/>
                </a:solidFill>
              </a:rPr>
              <a:t>و </a:t>
            </a:r>
            <a:r>
              <a:rPr lang="fa-IR" sz="3200" dirty="0">
                <a:solidFill>
                  <a:srgbClr val="FFC000"/>
                </a:solidFill>
              </a:rPr>
              <a:t>محققان دنبال مي شود 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017" y="920507"/>
            <a:ext cx="9283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b="1" dirty="0">
                <a:solidFill>
                  <a:srgbClr val="FF0000"/>
                </a:solidFill>
              </a:rPr>
              <a:t>نتايج بيانگر </a:t>
            </a:r>
            <a:r>
              <a:rPr lang="fa-IR" sz="3200" b="1" dirty="0" smtClean="0">
                <a:solidFill>
                  <a:srgbClr val="FF0000"/>
                </a:solidFill>
              </a:rPr>
              <a:t>:  </a:t>
            </a:r>
            <a:endParaRPr lang="fa-IR" sz="3200" b="1" dirty="0">
              <a:solidFill>
                <a:srgbClr val="FF0000"/>
              </a:solidFill>
            </a:endParaRP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  </a:t>
            </a:r>
            <a:endParaRPr lang="fa-IR" sz="3200" dirty="0">
              <a:solidFill>
                <a:schemeClr val="bg1"/>
              </a:solidFill>
            </a:endParaRPr>
          </a:p>
          <a:p>
            <a:pPr algn="just" rtl="1"/>
            <a:r>
              <a:rPr lang="fa-IR" sz="3200" dirty="0" smtClean="0">
                <a:solidFill>
                  <a:schemeClr val="bg1"/>
                </a:solidFill>
              </a:rPr>
              <a:t>اين </a:t>
            </a:r>
            <a:r>
              <a:rPr lang="fa-IR" sz="3200" dirty="0">
                <a:solidFill>
                  <a:schemeClr val="bg1"/>
                </a:solidFill>
              </a:rPr>
              <a:t>نوع ديگر ھدفھاي آموزشي را تحت عنوان نتايج </a:t>
            </a:r>
            <a:r>
              <a:rPr lang="fa-IR" sz="3200" dirty="0" smtClean="0">
                <a:solidFill>
                  <a:schemeClr val="bg1"/>
                </a:solidFill>
              </a:rPr>
              <a:t>بيانگر معرفي </a:t>
            </a:r>
            <a:r>
              <a:rPr lang="fa-IR" sz="3200" dirty="0">
                <a:solidFill>
                  <a:schemeClr val="bg1"/>
                </a:solidFill>
              </a:rPr>
              <a:t>مي كند . نتايج در اصل چيزي ھستند كه يك </a:t>
            </a:r>
            <a:r>
              <a:rPr lang="fa-IR" sz="3200" dirty="0" smtClean="0">
                <a:solidFill>
                  <a:schemeClr val="bg1"/>
                </a:solidFill>
              </a:rPr>
              <a:t>شخص پس </a:t>
            </a:r>
            <a:r>
              <a:rPr lang="fa-IR" sz="3200" dirty="0">
                <a:solidFill>
                  <a:schemeClr val="bg1"/>
                </a:solidFill>
              </a:rPr>
              <a:t>از نوعي درگير شدن با فعاليتھا با قصد يا بدون قصد </a:t>
            </a:r>
            <a:r>
              <a:rPr lang="fa-IR" sz="3200" dirty="0" smtClean="0">
                <a:solidFill>
                  <a:schemeClr val="bg1"/>
                </a:solidFill>
              </a:rPr>
              <a:t>به آنھا </a:t>
            </a:r>
            <a:r>
              <a:rPr lang="fa-IR" sz="3200" dirty="0">
                <a:solidFill>
                  <a:schemeClr val="bg1"/>
                </a:solidFill>
              </a:rPr>
              <a:t>مي رسد . چون واژه ھدف منظور از قبل تعيين </a:t>
            </a:r>
            <a:r>
              <a:rPr lang="fa-IR" sz="3200" dirty="0" smtClean="0">
                <a:solidFill>
                  <a:schemeClr val="bg1"/>
                </a:solidFill>
              </a:rPr>
              <a:t>شده اي </a:t>
            </a:r>
            <a:r>
              <a:rPr lang="fa-IR" sz="3200" dirty="0">
                <a:solidFill>
                  <a:schemeClr val="bg1"/>
                </a:solidFill>
              </a:rPr>
              <a:t>را در بر مي گيرد . جامعيت </a:t>
            </a:r>
            <a:r>
              <a:rPr lang="fa-IR" sz="3200" dirty="0" smtClean="0">
                <a:solidFill>
                  <a:schemeClr val="bg1"/>
                </a:solidFill>
              </a:rPr>
              <a:t>لازم را </a:t>
            </a:r>
            <a:r>
              <a:rPr lang="fa-IR" sz="3200" dirty="0">
                <a:solidFill>
                  <a:schemeClr val="bg1"/>
                </a:solidFill>
              </a:rPr>
              <a:t>براي تعريف </a:t>
            </a:r>
            <a:r>
              <a:rPr lang="fa-IR" sz="3200" dirty="0" smtClean="0">
                <a:solidFill>
                  <a:schemeClr val="bg1"/>
                </a:solidFill>
              </a:rPr>
              <a:t>آن بخش </a:t>
            </a:r>
            <a:r>
              <a:rPr lang="fa-IR" sz="3200" dirty="0">
                <a:solidFill>
                  <a:schemeClr val="bg1"/>
                </a:solidFill>
              </a:rPr>
              <a:t>از يادگيري ھايي را كه بدون قصد مشخص </a:t>
            </a:r>
            <a:r>
              <a:rPr lang="fa-IR" sz="3200" dirty="0" smtClean="0">
                <a:solidFill>
                  <a:schemeClr val="bg1"/>
                </a:solidFill>
              </a:rPr>
              <a:t>قبلي حاصل </a:t>
            </a:r>
            <a:r>
              <a:rPr lang="fa-IR" sz="3200" dirty="0">
                <a:solidFill>
                  <a:schemeClr val="bg1"/>
                </a:solidFill>
              </a:rPr>
              <a:t>مي شود ندارد 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522</Words>
  <Application>Microsoft Office PowerPoint</Application>
  <PresentationFormat>Widescreen</PresentationFormat>
  <Paragraphs>31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ArialMT</vt:lpstr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abdolhosein</cp:lastModifiedBy>
  <cp:revision>10</cp:revision>
  <dcterms:created xsi:type="dcterms:W3CDTF">2002-01-01T10:32:48Z</dcterms:created>
  <dcterms:modified xsi:type="dcterms:W3CDTF">2020-04-21T19:37:52Z</dcterms:modified>
</cp:coreProperties>
</file>