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73BA0B-B9E2-454B-AFAE-50C3C8E9F7AA}"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1D92-BC4F-4600-B046-54C8231600E1}" type="slidenum">
              <a:rPr lang="en-US" smtClean="0"/>
              <a:t>‹#›</a:t>
            </a:fld>
            <a:endParaRPr lang="en-US"/>
          </a:p>
        </p:txBody>
      </p:sp>
    </p:spTree>
    <p:extLst>
      <p:ext uri="{BB962C8B-B14F-4D97-AF65-F5344CB8AC3E}">
        <p14:creationId xmlns:p14="http://schemas.microsoft.com/office/powerpoint/2010/main" val="16140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3BA0B-B9E2-454B-AFAE-50C3C8E9F7AA}"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1D92-BC4F-4600-B046-54C8231600E1}" type="slidenum">
              <a:rPr lang="en-US" smtClean="0"/>
              <a:t>‹#›</a:t>
            </a:fld>
            <a:endParaRPr lang="en-US"/>
          </a:p>
        </p:txBody>
      </p:sp>
    </p:spTree>
    <p:extLst>
      <p:ext uri="{BB962C8B-B14F-4D97-AF65-F5344CB8AC3E}">
        <p14:creationId xmlns:p14="http://schemas.microsoft.com/office/powerpoint/2010/main" val="307939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3BA0B-B9E2-454B-AFAE-50C3C8E9F7AA}"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1D92-BC4F-4600-B046-54C8231600E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9280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3BA0B-B9E2-454B-AFAE-50C3C8E9F7AA}"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1D92-BC4F-4600-B046-54C8231600E1}" type="slidenum">
              <a:rPr lang="en-US" smtClean="0"/>
              <a:t>‹#›</a:t>
            </a:fld>
            <a:endParaRPr lang="en-US"/>
          </a:p>
        </p:txBody>
      </p:sp>
    </p:spTree>
    <p:extLst>
      <p:ext uri="{BB962C8B-B14F-4D97-AF65-F5344CB8AC3E}">
        <p14:creationId xmlns:p14="http://schemas.microsoft.com/office/powerpoint/2010/main" val="402727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3BA0B-B9E2-454B-AFAE-50C3C8E9F7AA}"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1D92-BC4F-4600-B046-54C8231600E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328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3BA0B-B9E2-454B-AFAE-50C3C8E9F7AA}"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1D92-BC4F-4600-B046-54C8231600E1}" type="slidenum">
              <a:rPr lang="en-US" smtClean="0"/>
              <a:t>‹#›</a:t>
            </a:fld>
            <a:endParaRPr lang="en-US"/>
          </a:p>
        </p:txBody>
      </p:sp>
    </p:spTree>
    <p:extLst>
      <p:ext uri="{BB962C8B-B14F-4D97-AF65-F5344CB8AC3E}">
        <p14:creationId xmlns:p14="http://schemas.microsoft.com/office/powerpoint/2010/main" val="2244818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73BA0B-B9E2-454B-AFAE-50C3C8E9F7AA}"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1D92-BC4F-4600-B046-54C8231600E1}" type="slidenum">
              <a:rPr lang="en-US" smtClean="0"/>
              <a:t>‹#›</a:t>
            </a:fld>
            <a:endParaRPr lang="en-US"/>
          </a:p>
        </p:txBody>
      </p:sp>
    </p:spTree>
    <p:extLst>
      <p:ext uri="{BB962C8B-B14F-4D97-AF65-F5344CB8AC3E}">
        <p14:creationId xmlns:p14="http://schemas.microsoft.com/office/powerpoint/2010/main" val="258707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73BA0B-B9E2-454B-AFAE-50C3C8E9F7AA}"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1D92-BC4F-4600-B046-54C8231600E1}" type="slidenum">
              <a:rPr lang="en-US" smtClean="0"/>
              <a:t>‹#›</a:t>
            </a:fld>
            <a:endParaRPr lang="en-US"/>
          </a:p>
        </p:txBody>
      </p:sp>
    </p:spTree>
    <p:extLst>
      <p:ext uri="{BB962C8B-B14F-4D97-AF65-F5344CB8AC3E}">
        <p14:creationId xmlns:p14="http://schemas.microsoft.com/office/powerpoint/2010/main" val="231258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73BA0B-B9E2-454B-AFAE-50C3C8E9F7AA}"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1D92-BC4F-4600-B046-54C8231600E1}" type="slidenum">
              <a:rPr lang="en-US" smtClean="0"/>
              <a:t>‹#›</a:t>
            </a:fld>
            <a:endParaRPr lang="en-US"/>
          </a:p>
        </p:txBody>
      </p:sp>
    </p:spTree>
    <p:extLst>
      <p:ext uri="{BB962C8B-B14F-4D97-AF65-F5344CB8AC3E}">
        <p14:creationId xmlns:p14="http://schemas.microsoft.com/office/powerpoint/2010/main" val="309803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3BA0B-B9E2-454B-AFAE-50C3C8E9F7AA}"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1D92-BC4F-4600-B046-54C8231600E1}" type="slidenum">
              <a:rPr lang="en-US" smtClean="0"/>
              <a:t>‹#›</a:t>
            </a:fld>
            <a:endParaRPr lang="en-US"/>
          </a:p>
        </p:txBody>
      </p:sp>
    </p:spTree>
    <p:extLst>
      <p:ext uri="{BB962C8B-B14F-4D97-AF65-F5344CB8AC3E}">
        <p14:creationId xmlns:p14="http://schemas.microsoft.com/office/powerpoint/2010/main" val="115309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73BA0B-B9E2-454B-AFAE-50C3C8E9F7AA}"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A1D92-BC4F-4600-B046-54C8231600E1}" type="slidenum">
              <a:rPr lang="en-US" smtClean="0"/>
              <a:t>‹#›</a:t>
            </a:fld>
            <a:endParaRPr lang="en-US"/>
          </a:p>
        </p:txBody>
      </p:sp>
    </p:spTree>
    <p:extLst>
      <p:ext uri="{BB962C8B-B14F-4D97-AF65-F5344CB8AC3E}">
        <p14:creationId xmlns:p14="http://schemas.microsoft.com/office/powerpoint/2010/main" val="221729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73BA0B-B9E2-454B-AFAE-50C3C8E9F7AA}"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0A1D92-BC4F-4600-B046-54C8231600E1}" type="slidenum">
              <a:rPr lang="en-US" smtClean="0"/>
              <a:t>‹#›</a:t>
            </a:fld>
            <a:endParaRPr lang="en-US"/>
          </a:p>
        </p:txBody>
      </p:sp>
    </p:spTree>
    <p:extLst>
      <p:ext uri="{BB962C8B-B14F-4D97-AF65-F5344CB8AC3E}">
        <p14:creationId xmlns:p14="http://schemas.microsoft.com/office/powerpoint/2010/main" val="143752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73BA0B-B9E2-454B-AFAE-50C3C8E9F7AA}"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0A1D92-BC4F-4600-B046-54C8231600E1}" type="slidenum">
              <a:rPr lang="en-US" smtClean="0"/>
              <a:t>‹#›</a:t>
            </a:fld>
            <a:endParaRPr lang="en-US"/>
          </a:p>
        </p:txBody>
      </p:sp>
    </p:spTree>
    <p:extLst>
      <p:ext uri="{BB962C8B-B14F-4D97-AF65-F5344CB8AC3E}">
        <p14:creationId xmlns:p14="http://schemas.microsoft.com/office/powerpoint/2010/main" val="53841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3BA0B-B9E2-454B-AFAE-50C3C8E9F7AA}"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0A1D92-BC4F-4600-B046-54C8231600E1}" type="slidenum">
              <a:rPr lang="en-US" smtClean="0"/>
              <a:t>‹#›</a:t>
            </a:fld>
            <a:endParaRPr lang="en-US"/>
          </a:p>
        </p:txBody>
      </p:sp>
    </p:spTree>
    <p:extLst>
      <p:ext uri="{BB962C8B-B14F-4D97-AF65-F5344CB8AC3E}">
        <p14:creationId xmlns:p14="http://schemas.microsoft.com/office/powerpoint/2010/main" val="142264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3BA0B-B9E2-454B-AFAE-50C3C8E9F7AA}"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A1D92-BC4F-4600-B046-54C8231600E1}" type="slidenum">
              <a:rPr lang="en-US" smtClean="0"/>
              <a:t>‹#›</a:t>
            </a:fld>
            <a:endParaRPr lang="en-US"/>
          </a:p>
        </p:txBody>
      </p:sp>
    </p:spTree>
    <p:extLst>
      <p:ext uri="{BB962C8B-B14F-4D97-AF65-F5344CB8AC3E}">
        <p14:creationId xmlns:p14="http://schemas.microsoft.com/office/powerpoint/2010/main" val="32286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3BA0B-B9E2-454B-AFAE-50C3C8E9F7AA}"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A1D92-BC4F-4600-B046-54C8231600E1}" type="slidenum">
              <a:rPr lang="en-US" smtClean="0"/>
              <a:t>‹#›</a:t>
            </a:fld>
            <a:endParaRPr lang="en-US"/>
          </a:p>
        </p:txBody>
      </p:sp>
    </p:spTree>
    <p:extLst>
      <p:ext uri="{BB962C8B-B14F-4D97-AF65-F5344CB8AC3E}">
        <p14:creationId xmlns:p14="http://schemas.microsoft.com/office/powerpoint/2010/main" val="171384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73BA0B-B9E2-454B-AFAE-50C3C8E9F7AA}" type="datetimeFigureOut">
              <a:rPr lang="en-US" smtClean="0"/>
              <a:t>4/16/2020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A0A1D92-BC4F-4600-B046-54C8231600E1}" type="slidenum">
              <a:rPr lang="en-US" smtClean="0"/>
              <a:t>‹#›</a:t>
            </a:fld>
            <a:endParaRPr lang="en-US"/>
          </a:p>
        </p:txBody>
      </p:sp>
    </p:spTree>
    <p:extLst>
      <p:ext uri="{BB962C8B-B14F-4D97-AF65-F5344CB8AC3E}">
        <p14:creationId xmlns:p14="http://schemas.microsoft.com/office/powerpoint/2010/main" val="1759607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3122" y="1418396"/>
            <a:ext cx="9144000" cy="2130021"/>
          </a:xfrm>
        </p:spPr>
        <p:txBody>
          <a:bodyPr>
            <a:normAutofit/>
          </a:bodyPr>
          <a:lstStyle/>
          <a:p>
            <a:pPr algn="ctr"/>
            <a:r>
              <a:rPr lang="ar-SA" sz="6000" b="1" dirty="0">
                <a:cs typeface="B Nazanin" panose="00000400000000000000" pitchFamily="2" charset="-78"/>
              </a:rPr>
              <a:t>نگاهی به روش های </a:t>
            </a:r>
            <a:r>
              <a:rPr lang="ar-SA" sz="6000" b="1" dirty="0" smtClean="0">
                <a:cs typeface="B Nazanin" panose="00000400000000000000" pitchFamily="2" charset="-78"/>
              </a:rPr>
              <a:t>تدریس</a:t>
            </a:r>
            <a:endParaRPr lang="fa-IR" sz="6000" b="1" dirty="0" smtClean="0">
              <a:cs typeface="B Nazanin" panose="00000400000000000000" pitchFamily="2" charset="-78"/>
            </a:endParaRPr>
          </a:p>
          <a:p>
            <a:pPr algn="ctr"/>
            <a:r>
              <a:rPr lang="ar-SA" sz="6000" b="1" dirty="0" smtClean="0">
                <a:cs typeface="B Nazanin" panose="00000400000000000000" pitchFamily="2" charset="-78"/>
              </a:rPr>
              <a:t> </a:t>
            </a:r>
            <a:r>
              <a:rPr lang="ar-SA" sz="6000" b="1" dirty="0">
                <a:cs typeface="B Nazanin" panose="00000400000000000000" pitchFamily="2" charset="-78"/>
              </a:rPr>
              <a:t>ریاضی دوره </a:t>
            </a:r>
            <a:r>
              <a:rPr lang="ar-SA" sz="6000" b="1" dirty="0" smtClean="0">
                <a:cs typeface="B Nazanin" panose="00000400000000000000" pitchFamily="2" charset="-78"/>
              </a:rPr>
              <a:t>ابتدایی</a:t>
            </a:r>
            <a:endParaRPr lang="fa-IR" sz="6000" b="1" dirty="0" smtClean="0">
              <a:cs typeface="B Nazanin" panose="00000400000000000000" pitchFamily="2" charset="-78"/>
            </a:endParaRPr>
          </a:p>
          <a:p>
            <a:pPr algn="ctr"/>
            <a:endParaRPr lang="en-US" sz="6000" dirty="0">
              <a:cs typeface="B Nazanin" panose="00000400000000000000" pitchFamily="2" charset="-78"/>
            </a:endParaRPr>
          </a:p>
        </p:txBody>
      </p:sp>
      <p:sp>
        <p:nvSpPr>
          <p:cNvPr id="4" name="TextBox 3"/>
          <p:cNvSpPr txBox="1"/>
          <p:nvPr/>
        </p:nvSpPr>
        <p:spPr>
          <a:xfrm>
            <a:off x="1451211" y="3794078"/>
            <a:ext cx="7187821" cy="1569660"/>
          </a:xfrm>
          <a:prstGeom prst="rect">
            <a:avLst/>
          </a:prstGeom>
          <a:noFill/>
        </p:spPr>
        <p:txBody>
          <a:bodyPr wrap="square" rtlCol="0">
            <a:spAutoFit/>
          </a:bodyPr>
          <a:lstStyle/>
          <a:p>
            <a:pPr algn="ctr"/>
            <a:r>
              <a:rPr lang="fa-IR" sz="4800" dirty="0" smtClean="0">
                <a:cs typeface="B Nazanin" panose="00000400000000000000" pitchFamily="2" charset="-78"/>
              </a:rPr>
              <a:t>دکتر م</a:t>
            </a:r>
            <a:r>
              <a:rPr lang="ar-SA" sz="4800" dirty="0">
                <a:cs typeface="B Nazanin" panose="00000400000000000000" pitchFamily="2" charset="-78"/>
              </a:rPr>
              <a:t>ح</a:t>
            </a:r>
            <a:r>
              <a:rPr lang="fa-IR" sz="4800" dirty="0" smtClean="0">
                <a:cs typeface="B Nazanin" panose="00000400000000000000" pitchFamily="2" charset="-78"/>
              </a:rPr>
              <a:t>مدی خواه</a:t>
            </a:r>
          </a:p>
          <a:p>
            <a:pPr algn="ctr"/>
            <a:r>
              <a:rPr lang="fa-IR" sz="4800" dirty="0" smtClean="0">
                <a:cs typeface="B Nazanin" panose="00000400000000000000" pitchFamily="2" charset="-78"/>
              </a:rPr>
              <a:t>جلسه دوم</a:t>
            </a:r>
            <a:endParaRPr lang="en-US" sz="4800" dirty="0">
              <a:cs typeface="B Nazanin" panose="00000400000000000000" pitchFamily="2" charset="-78"/>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6411" y="563135"/>
            <a:ext cx="609600" cy="609600"/>
          </a:xfrm>
          <a:prstGeom prst="rect">
            <a:avLst/>
          </a:prstGeom>
        </p:spPr>
      </p:pic>
    </p:spTree>
    <p:extLst>
      <p:ext uri="{BB962C8B-B14F-4D97-AF65-F5344CB8AC3E}">
        <p14:creationId xmlns:p14="http://schemas.microsoft.com/office/powerpoint/2010/main" val="2364459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04717"/>
            <a:ext cx="8596668" cy="5836646"/>
          </a:xfrm>
        </p:spPr>
        <p:txBody>
          <a:bodyPr/>
          <a:lstStyle/>
          <a:p>
            <a:pPr marL="0" indent="0" algn="r" rtl="1">
              <a:buNone/>
            </a:pPr>
            <a:r>
              <a:rPr lang="ar-SA" sz="2800" dirty="0">
                <a:cs typeface="B Nazanin" panose="00000400000000000000" pitchFamily="2" charset="-78"/>
              </a:rPr>
              <a:t>ج – مرحله نیمه مجسم = ( تصویری ) : </a:t>
            </a:r>
            <a:endParaRPr lang="en-US" sz="2800" dirty="0">
              <a:cs typeface="B Nazanin" panose="00000400000000000000" pitchFamily="2" charset="-78"/>
            </a:endParaRPr>
          </a:p>
          <a:p>
            <a:pPr marL="0" indent="0" algn="r" rtl="1">
              <a:buNone/>
            </a:pPr>
            <a:r>
              <a:rPr lang="ar-SA" sz="2800" dirty="0">
                <a:cs typeface="B Nazanin" panose="00000400000000000000" pitchFamily="2" charset="-78"/>
              </a:rPr>
              <a:t>در این مرحله هم از وسایل کمک آموزشی مختلف ( از جمله تخته سیاه و دفتر مشق برای کشیدن و نوشتن ) برای فهماندن مطلب استفاده می شود ، در حقیقت کار مرحله الف و نتایج آن در این مرحله به صورت تصویری و نیمه مجسم در می آید. اهمیت این مرحله کمتر از اهمیت مرحله اول نیست و می توان در آن هم از ارزش های گوناگون تدریس استفاده نمود ( البته متناسب با موقعیت ) . یاد آوری می شود که منظور استفاده از تخته سیاه و دفتر مشق این نیست که تصاویر و مفاهیمی که در کتاب دانش آموزان عرضه شده اند بار دیگر روی تابلو و دفتر توسط معلم یا شاگرد باز نویسی شوند ، بیایید به خاطر رضای خدا این عادت رونویسی و باز نویسی که در مدارس ما معمول گشته است کم کم فراموش کنیم و به جای آن مغزها و  قوه های ابتکار خود و دانش آموزانمان را به کار اندازیم . باشد که نسل آینده به جای تقلید کورکورانه به سازندگی بپردازد. </a:t>
            </a:r>
            <a:endParaRPr lang="en-US" sz="2800" dirty="0">
              <a:cs typeface="B Nazanin" panose="00000400000000000000" pitchFamily="2" charset="-78"/>
            </a:endParaRPr>
          </a:p>
          <a:p>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51463" y="204717"/>
            <a:ext cx="609600" cy="609600"/>
          </a:xfrm>
          <a:prstGeom prst="rect">
            <a:avLst/>
          </a:prstGeom>
        </p:spPr>
      </p:pic>
    </p:spTree>
    <p:extLst>
      <p:ext uri="{BB962C8B-B14F-4D97-AF65-F5344CB8AC3E}">
        <p14:creationId xmlns:p14="http://schemas.microsoft.com/office/powerpoint/2010/main" val="28430271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1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91069"/>
            <a:ext cx="8596668" cy="6666931"/>
          </a:xfrm>
        </p:spPr>
        <p:txBody>
          <a:bodyPr>
            <a:noAutofit/>
          </a:bodyPr>
          <a:lstStyle/>
          <a:p>
            <a:pPr marL="0" indent="0" algn="r" rtl="1">
              <a:buNone/>
            </a:pPr>
            <a:r>
              <a:rPr lang="ar-SA" sz="2800" dirty="0">
                <a:cs typeface="B Nazanin" panose="00000400000000000000" pitchFamily="2" charset="-78"/>
              </a:rPr>
              <a:t>د – مرحله کنترل : </a:t>
            </a:r>
            <a:endParaRPr lang="en-US" sz="2800" dirty="0">
              <a:cs typeface="B Nazanin" panose="00000400000000000000" pitchFamily="2" charset="-78"/>
            </a:endParaRPr>
          </a:p>
          <a:p>
            <a:pPr marL="0" indent="0" algn="r" rtl="1">
              <a:buNone/>
            </a:pPr>
            <a:r>
              <a:rPr lang="ar-SA" sz="2800" dirty="0">
                <a:cs typeface="B Nazanin" panose="00000400000000000000" pitchFamily="2" charset="-78"/>
              </a:rPr>
              <a:t>منظور از این مرحله این است که بررسی کنیم تا چه اندازه در مرحله « الف و ب و ج  » به هدف درس رسیده ایم. تمرین هایی که در صفحه های کتاب دانش آموز ارائه گردیده است با دقت خاص در مسیر هدف آن صفحه ، فقط برای این مرحله ارائه گردیده اند و باید در کتاب و حتی الامکان در مدرسه انجام شود. </a:t>
            </a:r>
            <a:endParaRPr lang="en-US" sz="2800" dirty="0">
              <a:cs typeface="B Nazanin" panose="00000400000000000000" pitchFamily="2" charset="-78"/>
            </a:endParaRPr>
          </a:p>
          <a:p>
            <a:pPr marL="0" indent="0" algn="r">
              <a:buNone/>
            </a:pPr>
            <a:r>
              <a:rPr lang="ar-SA" sz="2800" dirty="0">
                <a:cs typeface="B Nazanin" panose="00000400000000000000" pitchFamily="2" charset="-78"/>
              </a:rPr>
              <a:t>اگر مراحل قبلی تدریس رعایت شده اند هیچگونه نیاز به راهنمایی دانش آموز برای انجام تمرین ها نیست. تنها باید دانش آموز دستور کار را درست بفهمد . این دستور کار در بالای صفحات یا بالای هر قسمت با خط ریز نوشته شده که معلم آنها را می خواند و اگر کافی نمی داند با زبان کودک این دستور را برای او روشن تر می کند. ولی آموزگار باید توجه کند که توضیح دستور العمل نباید به مرحله ای برسد که تمرین عملا حل شود و دانش آموز باز هم نقش رونویس کننده و باز نویس کننده گفته معلم را به خود بگیرد. به نظر ما اگر غیر از روشی که گفته شده برای مرحله کنترل عمل شود کاملاً بر خلاف هدف کتاب قدم برداشته شده است. </a:t>
            </a:r>
            <a:endParaRPr lang="en-US" sz="2800" dirty="0">
              <a:cs typeface="B Nazanin" panose="000004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29134" y="89848"/>
            <a:ext cx="609600" cy="609600"/>
          </a:xfrm>
          <a:prstGeom prst="rect">
            <a:avLst/>
          </a:prstGeom>
        </p:spPr>
      </p:pic>
    </p:spTree>
    <p:extLst>
      <p:ext uri="{BB962C8B-B14F-4D97-AF65-F5344CB8AC3E}">
        <p14:creationId xmlns:p14="http://schemas.microsoft.com/office/powerpoint/2010/main" val="39289363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2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27547"/>
            <a:ext cx="8596668" cy="5713816"/>
          </a:xfrm>
        </p:spPr>
        <p:txBody>
          <a:bodyPr/>
          <a:lstStyle/>
          <a:p>
            <a:pPr marL="0" indent="0" algn="r" rtl="1">
              <a:buNone/>
            </a:pPr>
            <a:r>
              <a:rPr lang="ar-SA" sz="3200" dirty="0">
                <a:cs typeface="B Nazanin" panose="00000400000000000000" pitchFamily="2" charset="-78"/>
              </a:rPr>
              <a:t>ر – مرحله رفع اشتباهات و به کار گیری درس : </a:t>
            </a:r>
            <a:endParaRPr lang="en-US" sz="3200" dirty="0">
              <a:cs typeface="B Nazanin" panose="00000400000000000000" pitchFamily="2" charset="-78"/>
            </a:endParaRPr>
          </a:p>
          <a:p>
            <a:pPr marL="0" indent="0" algn="r">
              <a:buNone/>
            </a:pPr>
            <a:r>
              <a:rPr lang="ar-SA" sz="3200" dirty="0">
                <a:cs typeface="B Nazanin" panose="00000400000000000000" pitchFamily="2" charset="-78"/>
              </a:rPr>
              <a:t>در این مرحله آموزگار باید کار انجام شده توسط دانش آموز را ببیند برای آن هایی که مطلب را در نیافته اند روی تخته یا دفتر مشق تمرین های اضافی همانند کتاب بدهد تا مطلب را بفهمد. معلم خوب تصحیح کارهای دانش آموزان را بعد از کلاس درس در ساعت های بیکاری انجام می دهد نه همان موقع در کلاس. دانش آموزانی که مطلب را خوب درک کرده اند در صورت امکان و توانایی آموزگار ، باید در کارهای مشابه ولی مشکل تر مغز آنها را به کار انداخت. در هر صورت مطا لب ریاضی انتزاعی نیستند و به طور حتم در صفحات بعدی دوباره به کار گرفته خواهد شد. </a:t>
            </a:r>
            <a:endParaRPr lang="en-US" sz="3200" dirty="0">
              <a:cs typeface="B Nazanin" panose="000004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65361" y="22747"/>
            <a:ext cx="609600" cy="609600"/>
          </a:xfrm>
          <a:prstGeom prst="rect">
            <a:avLst/>
          </a:prstGeom>
        </p:spPr>
      </p:pic>
    </p:spTree>
    <p:extLst>
      <p:ext uri="{BB962C8B-B14F-4D97-AF65-F5344CB8AC3E}">
        <p14:creationId xmlns:p14="http://schemas.microsoft.com/office/powerpoint/2010/main" val="21447188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82137"/>
            <a:ext cx="8596668" cy="5659225"/>
          </a:xfrm>
        </p:spPr>
        <p:txBody>
          <a:bodyPr>
            <a:noAutofit/>
          </a:bodyPr>
          <a:lstStyle/>
          <a:p>
            <a:pPr algn="r" rtl="1"/>
            <a:r>
              <a:rPr lang="ar-SA" sz="3200" dirty="0">
                <a:cs typeface="B Nazanin" panose="00000400000000000000" pitchFamily="2" charset="-78"/>
              </a:rPr>
              <a:t>در اغلب کشورهای دنیا ، روش تدریس ، مخصوصاً روش تدریس ریاضیات از دیر باز مورد نظر بوده است. آنها یک روش را سال ها در کلاس تجربه و آزمایش کرده اند. و پس از ارزیابی علمی این تجربیات آن روش را به عنوان یک روش مناسب برای ارائه یک مفهوم در دسترس دیگران قرار داده اند. </a:t>
            </a:r>
            <a:endParaRPr lang="en-US" sz="3200" dirty="0">
              <a:cs typeface="B Nazanin" panose="00000400000000000000" pitchFamily="2" charset="-78"/>
            </a:endParaRPr>
          </a:p>
          <a:p>
            <a:pPr algn="r" rtl="1"/>
            <a:r>
              <a:rPr lang="ar-SA" sz="3200" dirty="0">
                <a:cs typeface="B Nazanin" panose="00000400000000000000" pitchFamily="2" charset="-78"/>
              </a:rPr>
              <a:t>روانشناسان و متخصصین آموزش ریاضی روش های مختلف تدریس برای مباحث گوناگون ریاضی را از یکدیگر متمایز ساخته و بر هر کدام نامی نهاده اند. </a:t>
            </a:r>
            <a:endParaRPr lang="en-US" sz="3200" dirty="0">
              <a:cs typeface="B Nazanin" panose="00000400000000000000" pitchFamily="2" charset="-78"/>
            </a:endParaRPr>
          </a:p>
          <a:p>
            <a:pPr algn="r" rtl="1"/>
            <a:r>
              <a:rPr lang="ar-SA" sz="3200" dirty="0">
                <a:cs typeface="B Nazanin" panose="00000400000000000000" pitchFamily="2" charset="-78"/>
              </a:rPr>
              <a:t>آزمون های مختلف در مراحل سنی و مکان های مختلف نشان داده است که برخی از این روش ها برای تدریس برخی از مباحث مناسب تر و کار آمدترند. </a:t>
            </a:r>
            <a:endParaRPr lang="en-US" sz="3200" dirty="0">
              <a:cs typeface="B Nazanin" panose="00000400000000000000" pitchFamily="2" charset="-78"/>
            </a:endParaRPr>
          </a:p>
          <a:p>
            <a:pPr marL="0" indent="0" algn="r">
              <a:buNone/>
            </a:pPr>
            <a:endParaRPr lang="en-US" sz="3200" dirty="0">
              <a:cs typeface="B Nazanin" panose="000004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03642" y="599364"/>
            <a:ext cx="609600" cy="609600"/>
          </a:xfrm>
          <a:prstGeom prst="rect">
            <a:avLst/>
          </a:prstGeom>
        </p:spPr>
      </p:pic>
    </p:spTree>
    <p:extLst>
      <p:ext uri="{BB962C8B-B14F-4D97-AF65-F5344CB8AC3E}">
        <p14:creationId xmlns:p14="http://schemas.microsoft.com/office/powerpoint/2010/main" val="10135782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5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038" y="1187356"/>
            <a:ext cx="8596668" cy="4571999"/>
          </a:xfrm>
        </p:spPr>
        <p:txBody>
          <a:bodyPr>
            <a:normAutofit/>
          </a:bodyPr>
          <a:lstStyle/>
          <a:p>
            <a:pPr marL="0" indent="0" algn="r" rtl="1">
              <a:buNone/>
            </a:pPr>
            <a:r>
              <a:rPr lang="ar-SA" sz="3200" dirty="0">
                <a:cs typeface="B Nazanin" panose="00000400000000000000" pitchFamily="2" charset="-78"/>
              </a:rPr>
              <a:t>باید توجه داشت که جداکردن روش ها از یکدیگر تنها برای مطالعه نظری آنهاست و گرنه معلم معمولاً برای ایجاد علاقه و انگیزه لازم ناچار است که نه فقط در ارائه یک مفهوم چند روش را در آن واحد به کار گیرد ، بلکه روش های تدریس را براساس شناخت دقیق  دانش آموزان انتخاب و طراحی کند. برای رسیدن به این هدف باید عواملی نظیر نیازهای اجتماعی و شخصی هر دانش آموز را مد نظر قرار داده و از توانایی و ناتوانی های او آگاه باشد. و بالاخره شرایطی که ممکن است یادگیری را در او تسریع نماید مشخص کند. </a:t>
            </a:r>
            <a:endParaRPr lang="en-US" sz="3200" dirty="0">
              <a:cs typeface="B Nazanin" panose="00000400000000000000" pitchFamily="2" charset="-78"/>
            </a:endParaRPr>
          </a:p>
        </p:txBody>
      </p:sp>
    </p:spTree>
    <p:extLst>
      <p:ext uri="{BB962C8B-B14F-4D97-AF65-F5344CB8AC3E}">
        <p14:creationId xmlns:p14="http://schemas.microsoft.com/office/powerpoint/2010/main" val="202758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82137"/>
            <a:ext cx="8596668" cy="5659225"/>
          </a:xfrm>
        </p:spPr>
        <p:txBody>
          <a:bodyPr>
            <a:normAutofit/>
          </a:bodyPr>
          <a:lstStyle/>
          <a:p>
            <a:pPr algn="r" rtl="1"/>
            <a:r>
              <a:rPr lang="ar-SA" sz="3200" b="1" dirty="0">
                <a:cs typeface="B Nazanin" panose="00000400000000000000" pitchFamily="2" charset="-78"/>
              </a:rPr>
              <a:t>هدف های کلی آموزش ریاضی در دوره همگانی</a:t>
            </a:r>
            <a:endParaRPr lang="en-US" sz="3200" dirty="0">
              <a:cs typeface="B Nazanin" panose="00000400000000000000" pitchFamily="2" charset="-78"/>
            </a:endParaRPr>
          </a:p>
          <a:p>
            <a:pPr algn="r" rtl="1"/>
            <a:r>
              <a:rPr lang="ar-SA" sz="3200" dirty="0">
                <a:cs typeface="B Nazanin" panose="00000400000000000000" pitchFamily="2" charset="-78"/>
              </a:rPr>
              <a:t>هدف کلی آموزش و پرورش در دوره عمومی آماده ساختن فرد برای زندگی در تمام ابعاد است. لذا آموزش ریاضی در این دوره باید در جهت نیل به هدف های کلی زیر باشد:</a:t>
            </a:r>
            <a:r>
              <a:rPr lang="ar-SA" sz="3200" b="1" dirty="0">
                <a:cs typeface="B Nazanin" panose="00000400000000000000" pitchFamily="2" charset="-78"/>
              </a:rPr>
              <a:t> </a:t>
            </a:r>
            <a:endParaRPr lang="en-US" sz="3200" dirty="0">
              <a:cs typeface="B Nazanin" panose="00000400000000000000" pitchFamily="2" charset="-78"/>
            </a:endParaRPr>
          </a:p>
          <a:p>
            <a:pPr algn="r" rtl="1"/>
            <a:r>
              <a:rPr lang="ar-SA" sz="3200" dirty="0">
                <a:cs typeface="B Nazanin" panose="00000400000000000000" pitchFamily="2" charset="-78"/>
              </a:rPr>
              <a:t>الف- پرورش نظم فکری و درست اندیشیدن از طریق آموزش به کار بردن دانسته ها  برای به دست آوردن نتیجه ها. </a:t>
            </a:r>
            <a:endParaRPr lang="en-US" sz="3200" dirty="0">
              <a:cs typeface="B Nazanin" panose="00000400000000000000" pitchFamily="2" charset="-78"/>
            </a:endParaRPr>
          </a:p>
          <a:p>
            <a:pPr algn="r" rtl="1"/>
            <a:r>
              <a:rPr lang="ar-SA" sz="3200" dirty="0">
                <a:cs typeface="B Nazanin" panose="00000400000000000000" pitchFamily="2" charset="-78"/>
              </a:rPr>
              <a:t>به این طریق دانش آموز با توجه به مراحل مختلف استدلال و نظم حاکم برآن در بیان  یک مطلب یا حل یک مسئله در می یابد که چگونه می تواند دانسته های خود را برای به  دست آوردن نتایج جدید به کار گیرد. </a:t>
            </a:r>
            <a:endParaRPr lang="en-US" sz="3200" dirty="0">
              <a:cs typeface="B Nazanin" panose="00000400000000000000" pitchFamily="2" charset="-78"/>
            </a:endParaRPr>
          </a:p>
          <a:p>
            <a:pPr marL="0" indent="0" algn="r" rtl="1">
              <a:buNone/>
            </a:pPr>
            <a:endParaRPr lang="en-US" sz="3200" dirty="0">
              <a:cs typeface="B Nazanin" panose="000004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94711" y="382137"/>
            <a:ext cx="609600" cy="609600"/>
          </a:xfrm>
          <a:prstGeom prst="rect">
            <a:avLst/>
          </a:prstGeom>
        </p:spPr>
      </p:pic>
    </p:spTree>
    <p:extLst>
      <p:ext uri="{BB962C8B-B14F-4D97-AF65-F5344CB8AC3E}">
        <p14:creationId xmlns:p14="http://schemas.microsoft.com/office/powerpoint/2010/main" val="4108291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45660"/>
            <a:ext cx="8596668" cy="6496333"/>
          </a:xfrm>
        </p:spPr>
        <p:txBody>
          <a:bodyPr>
            <a:noAutofit/>
          </a:bodyPr>
          <a:lstStyle/>
          <a:p>
            <a:pPr marL="0" indent="0" algn="r" rtl="1">
              <a:buNone/>
            </a:pPr>
            <a:r>
              <a:rPr lang="ar-SA" sz="2800" dirty="0">
                <a:cs typeface="B Nazanin" panose="00000400000000000000" pitchFamily="2" charset="-78"/>
              </a:rPr>
              <a:t>ب- ایجاد توانایی برای انجام محاسبات عددی در زندگی روزمره. </a:t>
            </a:r>
            <a:endParaRPr lang="en-US" sz="2800" dirty="0">
              <a:cs typeface="B Nazanin" panose="00000400000000000000" pitchFamily="2" charset="-78"/>
            </a:endParaRPr>
          </a:p>
          <a:p>
            <a:pPr marL="0" indent="0" algn="r" rtl="1">
              <a:buNone/>
            </a:pPr>
            <a:r>
              <a:rPr lang="ar-SA" sz="2800" dirty="0">
                <a:cs typeface="B Nazanin" panose="00000400000000000000" pitchFamily="2" charset="-78"/>
              </a:rPr>
              <a:t>به این طریق دانش آموز پس از اتمام دوره همگانی قادر به انجام محاسباتی خواهد بود که در زندگی عادی به آن نیاز دارد از قبیل چهار عمل اصلی ، درصدها ، نسبت ها و غیره. </a:t>
            </a:r>
            <a:endParaRPr lang="en-US" sz="2800" dirty="0">
              <a:cs typeface="B Nazanin" panose="00000400000000000000" pitchFamily="2" charset="-78"/>
            </a:endParaRPr>
          </a:p>
          <a:p>
            <a:pPr marL="0" indent="0" algn="r" rtl="1">
              <a:buNone/>
            </a:pPr>
            <a:r>
              <a:rPr lang="ar-SA" sz="2800" dirty="0">
                <a:cs typeface="B Nazanin" panose="00000400000000000000" pitchFamily="2" charset="-78"/>
              </a:rPr>
              <a:t>ج- ایجاد توانایی در انجام دادن محاسبات ذهنی و حدس و تخمین زدن کمیت ها در حدود نیازهای زندگی روزمره. </a:t>
            </a:r>
            <a:endParaRPr lang="en-US" sz="2800" dirty="0">
              <a:cs typeface="B Nazanin" panose="00000400000000000000" pitchFamily="2" charset="-78"/>
            </a:endParaRPr>
          </a:p>
          <a:p>
            <a:pPr marL="0" indent="0" algn="r" rtl="1">
              <a:buNone/>
            </a:pPr>
            <a:r>
              <a:rPr lang="ar-SA" sz="2800" dirty="0">
                <a:cs typeface="B Nazanin" panose="00000400000000000000" pitchFamily="2" charset="-78"/>
              </a:rPr>
              <a:t>به این صورت دانش آموز تدریجاً انجام محاسبات ذهنی را در حد نیاز در جامعه به دست می آورد و می تواند از طول ، مساحت ، وزن و</a:t>
            </a:r>
            <a:r>
              <a:rPr lang="en-US" sz="2800" dirty="0">
                <a:cs typeface="B Nazanin" panose="00000400000000000000" pitchFamily="2" charset="-78"/>
              </a:rPr>
              <a:t>… </a:t>
            </a:r>
            <a:r>
              <a:rPr lang="ar-SA" sz="2800" dirty="0">
                <a:cs typeface="B Nazanin" panose="00000400000000000000" pitchFamily="2" charset="-78"/>
              </a:rPr>
              <a:t>اجسام محیط خود بر آورد نسبتاً درستی داشته باشد. </a:t>
            </a:r>
            <a:endParaRPr lang="en-US" sz="2800" dirty="0">
              <a:cs typeface="B Nazanin" panose="00000400000000000000" pitchFamily="2" charset="-78"/>
            </a:endParaRPr>
          </a:p>
          <a:p>
            <a:pPr marL="0" indent="0" algn="r" rtl="1">
              <a:buNone/>
            </a:pPr>
            <a:r>
              <a:rPr lang="ar-SA" sz="2800" dirty="0">
                <a:cs typeface="B Nazanin" panose="00000400000000000000" pitchFamily="2" charset="-78"/>
              </a:rPr>
              <a:t>د- آموزش ریاضیات مورد نیاز در رابطه با سایر دروس دیگر دوره همگانی. </a:t>
            </a:r>
            <a:endParaRPr lang="en-US" sz="2800" dirty="0">
              <a:cs typeface="B Nazanin" panose="00000400000000000000" pitchFamily="2" charset="-78"/>
            </a:endParaRPr>
          </a:p>
          <a:p>
            <a:pPr marL="0" indent="0" algn="r" rtl="1">
              <a:buNone/>
            </a:pPr>
            <a:r>
              <a:rPr lang="ar-SA" sz="2800" dirty="0">
                <a:cs typeface="B Nazanin" panose="00000400000000000000" pitchFamily="2" charset="-78"/>
              </a:rPr>
              <a:t>به این صورت ریاضیات مورد نیاز برای دروس دوره همگانی آموزش داده می شود. </a:t>
            </a:r>
            <a:endParaRPr lang="en-US" sz="2800" dirty="0">
              <a:cs typeface="B Nazanin" panose="00000400000000000000" pitchFamily="2" charset="-78"/>
            </a:endParaRPr>
          </a:p>
          <a:p>
            <a:pPr marL="0" indent="0" algn="r" rtl="1">
              <a:buNone/>
            </a:pPr>
            <a:r>
              <a:rPr lang="ar-SA" sz="2800" dirty="0">
                <a:cs typeface="B Nazanin" panose="00000400000000000000" pitchFamily="2" charset="-78"/>
              </a:rPr>
              <a:t>هـ- ایجاد توانایی در بر آورد راه حل مسئله ها و حدس جواب آن ها. </a:t>
            </a:r>
            <a:endParaRPr lang="en-US" sz="2800" dirty="0">
              <a:cs typeface="B Nazanin" panose="00000400000000000000" pitchFamily="2" charset="-78"/>
            </a:endParaRPr>
          </a:p>
          <a:p>
            <a:pPr marL="0" indent="0" algn="r">
              <a:buNone/>
            </a:pPr>
            <a:endParaRPr lang="en-US" sz="2800" dirty="0">
              <a:cs typeface="B Nazanin" panose="000004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49302" y="421943"/>
            <a:ext cx="609600" cy="609600"/>
          </a:xfrm>
          <a:prstGeom prst="rect">
            <a:avLst/>
          </a:prstGeom>
        </p:spPr>
      </p:pic>
    </p:spTree>
    <p:extLst>
      <p:ext uri="{BB962C8B-B14F-4D97-AF65-F5344CB8AC3E}">
        <p14:creationId xmlns:p14="http://schemas.microsoft.com/office/powerpoint/2010/main" val="35650680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53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36729"/>
            <a:ext cx="8596668" cy="5604634"/>
          </a:xfrm>
        </p:spPr>
        <p:txBody>
          <a:bodyPr>
            <a:noAutofit/>
          </a:bodyPr>
          <a:lstStyle/>
          <a:p>
            <a:pPr marL="0" indent="0" algn="r" rtl="1">
              <a:buNone/>
            </a:pPr>
            <a:r>
              <a:rPr lang="ar-SA" sz="2800" b="1" dirty="0">
                <a:cs typeface="B Nazanin" panose="00000400000000000000" pitchFamily="2" charset="-78"/>
              </a:rPr>
              <a:t>مراحل ساخته شدن یک مفهوم در ذهن کودک : </a:t>
            </a:r>
            <a:endParaRPr lang="en-US" sz="2800" dirty="0">
              <a:cs typeface="B Nazanin" panose="00000400000000000000" pitchFamily="2" charset="-78"/>
            </a:endParaRPr>
          </a:p>
          <a:p>
            <a:pPr marL="0" indent="0" algn="r" rtl="1">
              <a:buNone/>
            </a:pPr>
            <a:r>
              <a:rPr lang="ar-SA" sz="2800" dirty="0">
                <a:cs typeface="B Nazanin" panose="00000400000000000000" pitchFamily="2" charset="-78"/>
              </a:rPr>
              <a:t>درک عمیق و تثبیت هر مفهوم در ذهن کودک باید از سه مرحله اساسی زیر بگذرد . تا این مراحل طی نگردند مفهوم به طور عمیق و فراموش نشدنی در ذهن او جای نخواهد گرفت . این مراحل عبارتند از : </a:t>
            </a:r>
            <a:endParaRPr lang="en-US" sz="2800" dirty="0">
              <a:cs typeface="B Nazanin" panose="00000400000000000000" pitchFamily="2" charset="-78"/>
            </a:endParaRPr>
          </a:p>
          <a:p>
            <a:pPr marL="0" indent="0" algn="r" rtl="1">
              <a:buNone/>
            </a:pPr>
            <a:r>
              <a:rPr lang="ar-SA" sz="2800" dirty="0">
                <a:cs typeface="B Nazanin" panose="00000400000000000000" pitchFamily="2" charset="-78"/>
              </a:rPr>
              <a:t>الف – مرحله احساس مفهوم : </a:t>
            </a:r>
            <a:endParaRPr lang="en-US" sz="2800" dirty="0">
              <a:cs typeface="B Nazanin" panose="00000400000000000000" pitchFamily="2" charset="-78"/>
            </a:endParaRPr>
          </a:p>
          <a:p>
            <a:pPr marL="0" indent="0" algn="r" rtl="1">
              <a:buNone/>
            </a:pPr>
            <a:r>
              <a:rPr lang="ar-SA" sz="2800" dirty="0">
                <a:cs typeface="B Nazanin" panose="00000400000000000000" pitchFamily="2" charset="-78"/>
              </a:rPr>
              <a:t>در این مرحله کودک با مشاهده و تجربه شخصی به کشف مفهوم می پردازد و از آن مفهوم در ذهن خود نقش اولیه می سازد. </a:t>
            </a:r>
            <a:endParaRPr lang="en-US" sz="2800" dirty="0">
              <a:cs typeface="B Nazanin" panose="00000400000000000000" pitchFamily="2" charset="-78"/>
            </a:endParaRPr>
          </a:p>
          <a:p>
            <a:pPr marL="0" indent="0" algn="r">
              <a:buNone/>
            </a:pPr>
            <a:r>
              <a:rPr lang="ar-SA" sz="2800" dirty="0">
                <a:cs typeface="B Nazanin" panose="00000400000000000000" pitchFamily="2" charset="-78"/>
              </a:rPr>
              <a:t>ب – مرحله خو گرفتن با مفهوم : در این مرحله از روی مشاهده تجربه های اشخاص مورد اعتماد از روی بازسازی منظم تجربه ها و مشاهدات قبلاً انجام شده خود ، با توضیحات و مثال ها و تجربه های هدف دار بزرگتران مورد اعتماد و همچنین با توجه به اعمال و رفتار منظم دیگران مفهوم برای کودک خودمانی می شود و جای خود را برای یادگیری عمیق در ذهن او باز می کند. </a:t>
            </a:r>
            <a:endParaRPr lang="en-US" sz="2800" dirty="0">
              <a:cs typeface="B Nazanin" panose="000004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12824" y="436729"/>
            <a:ext cx="609600" cy="609600"/>
          </a:xfrm>
          <a:prstGeom prst="rect">
            <a:avLst/>
          </a:prstGeom>
        </p:spPr>
      </p:pic>
    </p:spTree>
    <p:extLst>
      <p:ext uri="{BB962C8B-B14F-4D97-AF65-F5344CB8AC3E}">
        <p14:creationId xmlns:p14="http://schemas.microsoft.com/office/powerpoint/2010/main" val="6365588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53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378425"/>
            <a:ext cx="8596668" cy="3998794"/>
          </a:xfrm>
        </p:spPr>
        <p:txBody>
          <a:bodyPr>
            <a:normAutofit/>
          </a:bodyPr>
          <a:lstStyle/>
          <a:p>
            <a:pPr marL="0" indent="0" algn="r" rtl="1">
              <a:buNone/>
            </a:pPr>
            <a:r>
              <a:rPr lang="ar-SA" sz="3200" dirty="0">
                <a:cs typeface="B Nazanin" panose="00000400000000000000" pitchFamily="2" charset="-78"/>
              </a:rPr>
              <a:t>ج – مرحله عرضه و به کارگیری مفهوم : </a:t>
            </a:r>
            <a:endParaRPr lang="en-US" sz="3200" dirty="0">
              <a:cs typeface="B Nazanin" panose="00000400000000000000" pitchFamily="2" charset="-78"/>
            </a:endParaRPr>
          </a:p>
          <a:p>
            <a:pPr marL="0" indent="0" algn="r" rtl="1">
              <a:buNone/>
            </a:pPr>
            <a:r>
              <a:rPr lang="ar-SA" sz="3200" dirty="0">
                <a:cs typeface="B Nazanin" panose="00000400000000000000" pitchFamily="2" charset="-78"/>
              </a:rPr>
              <a:t>در این مرحله عرضه مطالب از طریق تصویر و عمل به خصوص با به کار گیری مطلب در وضعیت های مشابه ، درک مفهوم عمیق تر می گردد. </a:t>
            </a:r>
            <a:endParaRPr lang="en-US" sz="3200" dirty="0">
              <a:cs typeface="B Nazanin" panose="00000400000000000000" pitchFamily="2" charset="-78"/>
            </a:endParaRPr>
          </a:p>
          <a:p>
            <a:pPr marL="0" indent="0" algn="r">
              <a:buNone/>
            </a:pPr>
            <a:r>
              <a:rPr lang="ar-SA" sz="3200" dirty="0">
                <a:cs typeface="B Nazanin" panose="00000400000000000000" pitchFamily="2" charset="-78"/>
              </a:rPr>
              <a:t>در مدرسه کار مرحله « الف » منحصراً توسط خود دانش آموز مرحله « ب » به وسیله معلم و شاگرد و مرحله « ج » هم توسط شاگرد با هدایت معلم انجام پذیر است. </a:t>
            </a:r>
            <a:endParaRPr lang="en-US" sz="3200" dirty="0">
              <a:cs typeface="B Nazanin" panose="000004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9074" y="585717"/>
            <a:ext cx="609600" cy="609600"/>
          </a:xfrm>
          <a:prstGeom prst="rect">
            <a:avLst/>
          </a:prstGeom>
        </p:spPr>
      </p:pic>
    </p:spTree>
    <p:extLst>
      <p:ext uri="{BB962C8B-B14F-4D97-AF65-F5344CB8AC3E}">
        <p14:creationId xmlns:p14="http://schemas.microsoft.com/office/powerpoint/2010/main" val="2012728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3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82137"/>
            <a:ext cx="8596668" cy="5659225"/>
          </a:xfrm>
        </p:spPr>
        <p:txBody>
          <a:bodyPr>
            <a:normAutofit fontScale="92500" lnSpcReduction="10000"/>
          </a:bodyPr>
          <a:lstStyle/>
          <a:p>
            <a:pPr marL="0" indent="0" algn="r">
              <a:buNone/>
            </a:pPr>
            <a:r>
              <a:rPr lang="ar-SA" sz="3900" b="1" dirty="0"/>
              <a:t>مراحل ارائه درس در کلاس : </a:t>
            </a:r>
            <a:endParaRPr lang="en-US" sz="3900" dirty="0">
              <a:cs typeface="B Nazanin" panose="00000400000000000000" pitchFamily="2" charset="-78"/>
            </a:endParaRPr>
          </a:p>
          <a:p>
            <a:pPr marL="0" indent="0" algn="r" rtl="1">
              <a:buNone/>
            </a:pPr>
            <a:r>
              <a:rPr lang="ar-SA" sz="3200" dirty="0">
                <a:cs typeface="B Nazanin" panose="00000400000000000000" pitchFamily="2" charset="-78"/>
              </a:rPr>
              <a:t>الف – مرحله مجسم : </a:t>
            </a:r>
            <a:endParaRPr lang="en-US" sz="3200" dirty="0">
              <a:cs typeface="B Nazanin" panose="00000400000000000000" pitchFamily="2" charset="-78"/>
            </a:endParaRPr>
          </a:p>
          <a:p>
            <a:pPr marL="0" indent="0" algn="r" rtl="1">
              <a:buNone/>
            </a:pPr>
            <a:r>
              <a:rPr lang="ar-SA" sz="3200" dirty="0">
                <a:cs typeface="B Nazanin" panose="00000400000000000000" pitchFamily="2" charset="-78"/>
              </a:rPr>
              <a:t>در این مرحله است که باید با بازی در کلاس ، با سئوال و جواب گروهی یا انفرادی ، با مشاهده در محیط از طریق داستان و نمایش ، با استفاده از وسایل کمک آموزشی توسط شاگرد و معلم، دانش آموز با مفهوم آشنا شود ، مفهوم در ذهن او نقش بندد و تا اندازه ای با آن خو بگیرد. </a:t>
            </a:r>
            <a:endParaRPr lang="en-US" sz="3200" dirty="0">
              <a:cs typeface="B Nazanin" panose="00000400000000000000" pitchFamily="2" charset="-78"/>
            </a:endParaRPr>
          </a:p>
          <a:p>
            <a:pPr marL="0" indent="0" algn="r">
              <a:buNone/>
            </a:pPr>
            <a:r>
              <a:rPr lang="ar-SA" sz="3200" dirty="0">
                <a:cs typeface="B Nazanin" panose="00000400000000000000" pitchFamily="2" charset="-78"/>
              </a:rPr>
              <a:t>در هر درسی این مرحله وجود دارد بهترین کار معلم در کلاس ارائه خوب این مرحله با توجه به هدف درس است. برای این مرحله ، ابتکار خود معلم مهمترین نقش را دارد. در همین مرحله است که معلم متناسب با موضوع درس و ابتکار خود روش های مختلف تدریس را به کار می بندد. کتاب دانش آموز معمولاً هیچ گونه کمکی به معلم در این مرحله مهم نمی کند ولی می تواند راه فعالیت هایش را به او نشان دهد. </a:t>
            </a:r>
            <a:endParaRPr lang="en-US" sz="3200" dirty="0">
              <a:cs typeface="B Nazanin" panose="000004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10268" y="176283"/>
            <a:ext cx="609600" cy="609600"/>
          </a:xfrm>
          <a:prstGeom prst="rect">
            <a:avLst/>
          </a:prstGeom>
        </p:spPr>
      </p:pic>
    </p:spTree>
    <p:extLst>
      <p:ext uri="{BB962C8B-B14F-4D97-AF65-F5344CB8AC3E}">
        <p14:creationId xmlns:p14="http://schemas.microsoft.com/office/powerpoint/2010/main" val="17208573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0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68491"/>
            <a:ext cx="8596668" cy="6905766"/>
          </a:xfrm>
        </p:spPr>
        <p:txBody>
          <a:bodyPr>
            <a:noAutofit/>
          </a:bodyPr>
          <a:lstStyle/>
          <a:p>
            <a:pPr marL="0" indent="0" algn="r" rtl="1">
              <a:buNone/>
            </a:pPr>
            <a:r>
              <a:rPr lang="ar-SA" sz="3200" dirty="0">
                <a:cs typeface="B Nazanin" panose="00000400000000000000" pitchFamily="2" charset="-78"/>
              </a:rPr>
              <a:t>ب – مرحله شفاهی : </a:t>
            </a:r>
            <a:endParaRPr lang="en-US" sz="3200" dirty="0">
              <a:cs typeface="B Nazanin" panose="00000400000000000000" pitchFamily="2" charset="-78"/>
            </a:endParaRPr>
          </a:p>
          <a:p>
            <a:pPr marL="0" indent="0" algn="r" rtl="1">
              <a:buNone/>
            </a:pPr>
            <a:r>
              <a:rPr lang="ar-SA" sz="3200" dirty="0">
                <a:cs typeface="B Nazanin" panose="00000400000000000000" pitchFamily="2" charset="-78"/>
              </a:rPr>
              <a:t>منظور از این مرحله این است که آموزگار با بازگو کردن جواب هایی که در مرحله پیش از دانش آموزان دریافت کرده به طور دقیق و یا حتی با نظم دادن به تجربیات و مشاهدات آن ها به طور شفاهی سعی در تفهیم مطلب می کند. واژه هایی که در درس باید به طور دقیق عرضه شوند با بیان درست تفهیم می کند و گاهی از دانش آموزان تکرار آن را به طور دسته جمعی یا انفرادی به طور شفاهی می خواهد. </a:t>
            </a:r>
            <a:endParaRPr lang="en-US" sz="3200" dirty="0">
              <a:cs typeface="B Nazanin" panose="00000400000000000000" pitchFamily="2" charset="-78"/>
            </a:endParaRPr>
          </a:p>
          <a:p>
            <a:pPr marL="0" indent="0" algn="r">
              <a:buNone/>
            </a:pPr>
            <a:r>
              <a:rPr lang="ar-SA" sz="3200" dirty="0">
                <a:cs typeface="B Nazanin" panose="00000400000000000000" pitchFamily="2" charset="-78"/>
              </a:rPr>
              <a:t>این مرحله به تنهایی و بدون انجام مرحله الف هیچ گونه ارزش و اعتباری در کلاس درس ندارد و به کار بردن آن به طور مستقیم بدترین ، بی نتیجه ترین و مضرترین طریقه آموزش در کلاس است. ولی این مرحله برای مرحله ج زیر که اساسی است لازم و ضروری است. </a:t>
            </a:r>
            <a:endParaRPr lang="en-US" sz="3200" dirty="0">
              <a:cs typeface="B Nazanin" panose="000004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78508" y="63691"/>
            <a:ext cx="609600" cy="609600"/>
          </a:xfrm>
          <a:prstGeom prst="rect">
            <a:avLst/>
          </a:prstGeom>
        </p:spPr>
      </p:pic>
    </p:spTree>
    <p:extLst>
      <p:ext uri="{BB962C8B-B14F-4D97-AF65-F5344CB8AC3E}">
        <p14:creationId xmlns:p14="http://schemas.microsoft.com/office/powerpoint/2010/main" val="2706444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4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38</TotalTime>
  <Words>1235</Words>
  <Application>Microsoft Office PowerPoint</Application>
  <PresentationFormat>Widescreen</PresentationFormat>
  <Paragraphs>41</Paragraphs>
  <Slides>12</Slides>
  <Notes>0</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 Nazanin</vt:lpstr>
      <vt:lpstr>Tahoma</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24</cp:revision>
  <dcterms:created xsi:type="dcterms:W3CDTF">2020-04-13T17:38:41Z</dcterms:created>
  <dcterms:modified xsi:type="dcterms:W3CDTF">2020-04-16T16:12:12Z</dcterms:modified>
</cp:coreProperties>
</file>