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53958-1B19-48E9-B207-31693B198B12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C247C-0FC0-42F7-82E7-BB9A756F3FF5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2069256"/>
      </p:ext>
    </p:extLst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E1E8-5EC6-4EA4-B41D-8B7100FA1669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8CDD4-5570-4F77-AB70-BBB20A3FBC27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33073677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51E4E-2311-4EB3-B347-B07C83793FAC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836D-4C68-4945-9DD9-3A343472D0A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56358681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17B12-D929-40A3-90D9-1180CC78C758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78680-16CC-445E-8AD4-8B95C5E31E7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4859399"/>
      </p:ext>
    </p:extLst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69A91-0F8E-4870-880B-8A59034D78D0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BA63C-96D7-47E5-9C0A-E62164AA902C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5224305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1422-BBE9-4EB3-A727-1FCF6CAE3C18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903B-C0DF-4CB8-B747-EFD9E8185B72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120888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93F39-622A-47F4-B702-BA1B37FDF902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EDD1B-69A8-4772-B40B-76F99B2CB3CB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3644274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EEB5-419A-44F9-8AFF-F98D76149841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B0A6-2DCB-479E-AE0B-D041AD89E3C8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1958151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1C1-7659-4A40-AA6F-D5F8B59A6F57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E8AC-C9F7-47E4-AEAC-3E6C5FAB07C9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8123001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B5965-BE59-4411-BA10-1AC58460D3CB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3C43D-B6B5-4021-8BE0-A26AF70CCB1A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4788018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83DA-5F92-4E04-A1DD-9AF90844B263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B500E-5F7A-4951-A1EE-2691145FC59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7575964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B2A69A-C886-4C84-81A4-A71FDF85F77D}" type="datetime8">
              <a:rPr lang="fa-IR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20/آوريل/17</a:t>
            </a:fld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a-I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>
                <a:solidFill>
                  <a:srgbClr val="D1EAEE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B3E3B-9237-428C-9F57-010ECB97BFC6}" type="slidenum">
              <a:rPr lang="fa-I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a-IR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rtl="1"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282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8097" y="2163337"/>
            <a:ext cx="7309351" cy="1828800"/>
          </a:xfrm>
        </p:spPr>
        <p:txBody>
          <a:bodyPr>
            <a:normAutofit/>
          </a:bodyPr>
          <a:lstStyle/>
          <a:p>
            <a:r>
              <a:rPr lang="fa-IR" sz="7200" dirty="0" smtClean="0"/>
              <a:t>مبانی آموزش تربیت بدنی</a:t>
            </a:r>
            <a:endParaRPr lang="en-US" sz="7200" dirty="0"/>
          </a:p>
        </p:txBody>
      </p:sp>
      <p:sp>
        <p:nvSpPr>
          <p:cNvPr id="4" name="Rectangle 3"/>
          <p:cNvSpPr/>
          <p:nvPr/>
        </p:nvSpPr>
        <p:spPr>
          <a:xfrm>
            <a:off x="9735015" y="769434"/>
            <a:ext cx="2141034" cy="602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جلسه سوم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9773"/>
      </p:ext>
    </p:extLst>
  </p:cSld>
  <p:clrMapOvr>
    <a:masterClrMapping/>
  </p:clrMapOvr>
  <p:transition spd="slow" advTm="1213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02406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ar-SA" sz="4000">
                <a:solidFill>
                  <a:srgbClr val="FFC000"/>
                </a:solidFill>
                <a:ea typeface="2  Mitra"/>
                <a:cs typeface="2  Mitra"/>
              </a:rPr>
              <a:t>پایه های تربیت بدنی و ورزش در اقوام باستان</a:t>
            </a:r>
            <a:endParaRPr lang="en-US" sz="4000">
              <a:solidFill>
                <a:srgbClr val="FFC000"/>
              </a:solidFill>
              <a:ea typeface="2  Mitra"/>
              <a:cs typeface="2  Mitra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1809750" y="1571626"/>
            <a:ext cx="8643938" cy="4786313"/>
          </a:xfrm>
        </p:spPr>
        <p:txBody>
          <a:bodyPr/>
          <a:lstStyle/>
          <a:p>
            <a:pPr algn="just" rtl="1" eaLnBrk="1" hangingPunct="1"/>
            <a:r>
              <a:rPr lang="ar-SA" sz="3600">
                <a:solidFill>
                  <a:srgbClr val="FFC000"/>
                </a:solidFill>
                <a:ea typeface="2  Nazanin"/>
                <a:cs typeface="2  Nazanin"/>
              </a:rPr>
              <a:t>مص</a:t>
            </a:r>
            <a:r>
              <a:rPr lang="fa-IR" sz="3600">
                <a:solidFill>
                  <a:srgbClr val="FFC000"/>
                </a:solidFill>
                <a:ea typeface="2  Nazanin"/>
                <a:cs typeface="2  Nazanin"/>
              </a:rPr>
              <a:t>ــ</a:t>
            </a:r>
            <a:r>
              <a:rPr lang="ar-SA" sz="3600">
                <a:solidFill>
                  <a:srgbClr val="FFC000"/>
                </a:solidFill>
                <a:ea typeface="2  Nazanin"/>
                <a:cs typeface="2  Nazanin"/>
              </a:rPr>
              <a:t>ر</a:t>
            </a:r>
            <a:endParaRPr lang="en-US" sz="3600">
              <a:solidFill>
                <a:srgbClr val="FFC000"/>
              </a:solidFill>
              <a:ea typeface="2  Nazanin"/>
              <a:cs typeface="2  Nazanin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جامعه ی مصر قدیم مهد تمدن بشری نام گرفته و قدیمی ترین سند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موجود آن به پنج هزار سال پیش از میلاد باز می گردد.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تعلیم و تربیت در مصر قدیم با هدف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های زندگی کاملا هماهنگ بوده 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مصریان جوانان را در مدارس و سرباز خانه ها آموزش نظامی می دادند و قدرت ،سرعت ، چالاکی و انعطاف پذیری آنان را افزایش می دادند.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مصریان از ورزش کشتی ، رقص و ژیمناستیک  لذت  می بردند</a:t>
            </a:r>
            <a:endParaRPr lang="en-US" sz="2800">
              <a:ea typeface="2  Mitra"/>
              <a:cs typeface="2  Mitra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939A4A6-E6C0-411F-877D-08A279647A53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78723"/>
      </p:ext>
    </p:extLst>
  </p:cSld>
  <p:clrMapOvr>
    <a:masterClrMapping/>
  </p:clrMapOvr>
  <p:transition spd="slow" advTm="5703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688" y="26035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700" dirty="0">
                <a:solidFill>
                  <a:srgbClr val="FFC000"/>
                </a:solidFill>
                <a:cs typeface="2  Nazanin" pitchFamily="2" charset="-78"/>
              </a:rPr>
              <a:t>چیــن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992313" y="620713"/>
            <a:ext cx="8280400" cy="4824412"/>
          </a:xfrm>
        </p:spPr>
        <p:txBody>
          <a:bodyPr/>
          <a:lstStyle/>
          <a:p>
            <a:pPr algn="just" rtl="1" eaLnBrk="1" hangingPunct="1"/>
            <a:r>
              <a:rPr lang="fa-IR" sz="3200">
                <a:ea typeface="2  Mitra"/>
                <a:cs typeface="2  Mitra"/>
              </a:rPr>
              <a:t>تاریخ کهن کشور چین به بیش از پنج هزار سال بر می گردد.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r>
              <a:rPr lang="fa-IR" sz="3200">
                <a:ea typeface="2  Mitra"/>
                <a:cs typeface="2  Mitra"/>
              </a:rPr>
              <a:t>درچین باستان افراد بیشتر به اندیشیدن ، سکوت ، آرامش و خواندن کتاب ترغیب می شدند و کمتر به ورزش وپرورش تن می پرداختند. 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r>
              <a:rPr lang="fa-IR" sz="3200">
                <a:ea typeface="2  Mitra"/>
                <a:cs typeface="2  Mitra"/>
              </a:rPr>
              <a:t>تربیت بدنی بیشتر درمدارس نظامی وبه منظور تربیت جنگجویان رایج بود.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r>
              <a:rPr lang="fa-IR" sz="3200">
                <a:ea typeface="2  Mitra"/>
                <a:cs typeface="2  Mitra"/>
              </a:rPr>
              <a:t>از جمله بازی های معمول در مدارس نظامی فوتبال ، مشت زنی ، کشتی ، تیراندازی با کمان ، شکار و چوگان بوده است.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r>
              <a:rPr lang="fa-IR" sz="3200">
                <a:ea typeface="2  Mitra"/>
                <a:cs typeface="2  Mitra"/>
              </a:rPr>
              <a:t>چینی ها علت بیماری ها را فقر حرکتی می دانستند و برای درمان بیماری ها ژیمناستیک طبی را ایجادکرده بودند </a:t>
            </a:r>
            <a:endParaRPr lang="en-US" sz="3200">
              <a:ea typeface="2  Mitra"/>
              <a:cs typeface="2  Mitra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7808407-48F2-41DA-A6ED-ADB008C69712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0156"/>
      </p:ext>
    </p:extLst>
  </p:cSld>
  <p:clrMapOvr>
    <a:masterClrMapping/>
  </p:clrMapOvr>
  <p:transition spd="slow" advTm="85189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5" y="100012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7300" dirty="0">
                <a:solidFill>
                  <a:srgbClr val="FFC000"/>
                </a:solidFill>
                <a:cs typeface="2  Nazanin" pitchFamily="2" charset="-78"/>
              </a:rPr>
              <a:t>هنـــد</a:t>
            </a:r>
            <a:r>
              <a:rPr lang="fa-IR" sz="5400" dirty="0">
                <a:cs typeface="2  Mitra" pitchFamily="2" charset="-78"/>
              </a:rPr>
              <a:t> </a:t>
            </a:r>
            <a:r>
              <a:rPr lang="en-US" sz="5400" dirty="0">
                <a:cs typeface="2  Mitra" pitchFamily="2" charset="-78"/>
              </a:rPr>
              <a:t/>
            </a:r>
            <a:br>
              <a:rPr lang="en-US" sz="5400" dirty="0">
                <a:cs typeface="2  Mitra" pitchFamily="2" charset="-78"/>
              </a:rPr>
            </a:br>
            <a:endParaRPr lang="en-US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809750" y="1428750"/>
            <a:ext cx="8572500" cy="5143500"/>
          </a:xfrm>
        </p:spPr>
        <p:txBody>
          <a:bodyPr/>
          <a:lstStyle/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هندوها فلسفه ای را پذیرفته بودند که ترک لذایذ زندگی را توصیه می کردکه مستقیما با نیرو وتوانایی بدنی مغایرت داشت.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آنها برای رهایی از همه دشواری های تحمل ناپذیر ، به عالم درون پناه می بردند و مجذوب جاودانگی روح می شدند.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با این همه ، تربیت بدنی به طور کلی فراموش نشده بود ، نظامیان برای تربیت سربازان از تعلیمات تربیت بدنی بهره می جستند.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پزشکان هندی ، فعالیت های ورزشی را برای کمک به هضم غذا ، شادابی ،به تأخیر انداختن پیری و در نهایت برای پیشگیری از بیماری ها بسیار مــؤثر                 می دانستند. همچنین حمام گرفتن، مالیدن روغن به بدن را برای حفظ تندرستی و تسریع در رفع خستگی و تنظیم گردش خون توصیه می کردند.</a:t>
            </a:r>
            <a:endParaRPr lang="en-US" sz="2800">
              <a:ea typeface="2  Mitra"/>
              <a:cs typeface="2  Mitra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5C7E3D-9DA7-490F-9981-166FAA97ADFD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9337"/>
      </p:ext>
    </p:extLst>
  </p:cSld>
  <p:clrMapOvr>
    <a:masterClrMapping/>
  </p:clrMapOvr>
  <p:transition spd="slow" advTm="6905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063" y="428626"/>
            <a:ext cx="8229600" cy="1071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6000" dirty="0">
                <a:solidFill>
                  <a:srgbClr val="FFC000"/>
                </a:solidFill>
                <a:cs typeface="2  Nazanin" pitchFamily="2" charset="-78"/>
              </a:rPr>
              <a:t>یونــان</a:t>
            </a:r>
            <a:r>
              <a:rPr lang="en-US" sz="5400" dirty="0">
                <a:cs typeface="2  Mitra" pitchFamily="2" charset="-78"/>
              </a:rPr>
              <a:t/>
            </a:r>
            <a:br>
              <a:rPr lang="en-US" sz="5400" dirty="0">
                <a:cs typeface="2  Mitra" pitchFamily="2" charset="-78"/>
              </a:rPr>
            </a:br>
            <a:endParaRPr lang="en-US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524000" y="785813"/>
            <a:ext cx="9144000" cy="5715000"/>
          </a:xfrm>
        </p:spPr>
        <p:txBody>
          <a:bodyPr/>
          <a:lstStyle/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سرزمین یونان زادگاه اندیشه و معرفت ، فلسفه و فرهنگ مغرب زمین به شمار می رود.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میراث بزرگ فرهنگ آنان شعر وادب، پیکر تراشی ، معماری ، تاریخ  ، ورزش و..... که در تکوین فرهنگ جهان تأ ثیر داشت 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تربیت بدنی در یونان به چهار دوره تقسیم می شود 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 </a:t>
            </a:r>
            <a:r>
              <a:rPr lang="fa-IR" sz="2800">
                <a:solidFill>
                  <a:srgbClr val="FFC000"/>
                </a:solidFill>
                <a:ea typeface="2  Mitra"/>
                <a:cs typeface="2  Mitra"/>
              </a:rPr>
              <a:t>دوره هومری </a:t>
            </a:r>
            <a:r>
              <a:rPr lang="fa-IR" sz="2800">
                <a:ea typeface="2  Mitra"/>
                <a:cs typeface="2  Mitra"/>
              </a:rPr>
              <a:t>مردان به منزله سربازانی بودند که باید دربرابر دشمنان از میهن خویش دفاع می کردند.</a:t>
            </a:r>
            <a:endParaRPr lang="en-US" sz="2800">
              <a:solidFill>
                <a:srgbClr val="FFC000"/>
              </a:solidFill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solidFill>
                  <a:srgbClr val="FFC000"/>
                </a:solidFill>
                <a:ea typeface="2  Mitra"/>
                <a:cs typeface="2  Mitra"/>
              </a:rPr>
              <a:t>اسپارت </a:t>
            </a:r>
            <a:r>
              <a:rPr lang="fa-IR" sz="2800">
                <a:ea typeface="2  Mitra"/>
                <a:cs typeface="2  Mitra"/>
              </a:rPr>
              <a:t>همانند هومری ها هدف از تربیت بدنی و ورزش را آمادگی جسمانی می دانستند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 </a:t>
            </a:r>
            <a:r>
              <a:rPr lang="fa-IR" sz="2800">
                <a:solidFill>
                  <a:srgbClr val="FFC000"/>
                </a:solidFill>
                <a:ea typeface="2  Mitra"/>
                <a:cs typeface="2  Mitra"/>
              </a:rPr>
              <a:t>آتن قدیم </a:t>
            </a:r>
            <a:r>
              <a:rPr lang="fa-IR" sz="2800">
                <a:ea typeface="2  Mitra"/>
                <a:cs typeface="2  Mitra"/>
              </a:rPr>
              <a:t>آرمان آنها این بود که جوانان از نظر جسمی و عقلی به کمال مطلوب برسند و خدمت گزارانی شایسته برای سرزمین خود باشند.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 </a:t>
            </a:r>
            <a:r>
              <a:rPr lang="fa-IR" sz="2800">
                <a:solidFill>
                  <a:srgbClr val="FFC000"/>
                </a:solidFill>
                <a:ea typeface="2  Mitra"/>
                <a:cs typeface="2  Mitra"/>
              </a:rPr>
              <a:t>عصرطلایی</a:t>
            </a:r>
            <a:r>
              <a:rPr lang="fa-IR" sz="2800">
                <a:ea typeface="2  Mitra"/>
                <a:cs typeface="2  Mitra"/>
              </a:rPr>
              <a:t> برنامه های ورزشی در این دوره از برنامه عمومی حذف شد و صرفا برای حفظ سلامتی ، تــناسب اندام و کنترل وزن به کار می رفت 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endParaRPr lang="en-US" sz="2800">
              <a:ea typeface="2  Mitra"/>
              <a:cs typeface="2  Mitra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7676C3-25A7-4615-B523-1EC6CC9A2352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58641"/>
      </p:ext>
    </p:extLst>
  </p:cSld>
  <p:clrMapOvr>
    <a:masterClrMapping/>
  </p:clrMapOvr>
  <p:transition spd="slow" advTm="6006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sz="10700" dirty="0">
                <a:solidFill>
                  <a:srgbClr val="FFC000"/>
                </a:solidFill>
                <a:cs typeface="2  Mitra" pitchFamily="2" charset="-78"/>
              </a:rPr>
              <a:t>روم</a:t>
            </a:r>
            <a:r>
              <a:rPr lang="fa-IR" sz="5400" dirty="0">
                <a:cs typeface="2  Mitra" pitchFamily="2" charset="-78"/>
              </a:rPr>
              <a:t> </a:t>
            </a:r>
            <a:r>
              <a:rPr lang="en-US" sz="5400" dirty="0">
                <a:cs typeface="2  Mitra" pitchFamily="2" charset="-78"/>
              </a:rPr>
              <a:t/>
            </a:r>
            <a:br>
              <a:rPr lang="en-US" sz="5400" dirty="0">
                <a:cs typeface="2  Mitra" pitchFamily="2" charset="-78"/>
              </a:rPr>
            </a:br>
            <a:endParaRPr lang="en-US" dirty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 eaLnBrk="1" hangingPunct="1"/>
            <a:r>
              <a:rPr lang="fa-IR" sz="3600">
                <a:ea typeface="2  Mitra"/>
                <a:cs typeface="2  Mitra"/>
              </a:rPr>
              <a:t>تعلیم و تربیت در روم قدیم از وظایف والدین بود.</a:t>
            </a:r>
            <a:endParaRPr lang="en-US" sz="3600">
              <a:ea typeface="2  Mitra"/>
              <a:cs typeface="2  Mitra"/>
            </a:endParaRPr>
          </a:p>
          <a:p>
            <a:pPr algn="just" rtl="1" eaLnBrk="1" hangingPunct="1"/>
            <a:r>
              <a:rPr lang="fa-IR" sz="3600">
                <a:ea typeface="2  Mitra"/>
                <a:cs typeface="2  Mitra"/>
              </a:rPr>
              <a:t>در روم قدیم تربیت بدنی و ورزش صرفا برای ایجاد آمادگی و تقویت قوای جسمانی و روحیه نظامی اهمیت فراوان داشت.</a:t>
            </a:r>
            <a:endParaRPr lang="en-US" sz="3600">
              <a:ea typeface="2  Mitra"/>
              <a:cs typeface="2  Mitra"/>
            </a:endParaRPr>
          </a:p>
          <a:p>
            <a:pPr algn="just" rtl="1" eaLnBrk="1" hangingPunct="1"/>
            <a:r>
              <a:rPr lang="fa-IR" sz="3600">
                <a:ea typeface="2  Mitra"/>
                <a:cs typeface="2  Mitra"/>
              </a:rPr>
              <a:t>تمرینات رومی ها را اسب سواری ،تیر اندازی ، پرتاب نیزه ، مشت زنی و شنا در رودخانه های تند وسیلابی تشکیل می داد</a:t>
            </a:r>
          </a:p>
          <a:p>
            <a:pPr algn="just" rtl="1" eaLnBrk="1" hangingPunct="1"/>
            <a:r>
              <a:rPr lang="fa-IR" sz="3600">
                <a:ea typeface="2  Mitra"/>
                <a:cs typeface="2  Mitra"/>
              </a:rPr>
              <a:t>سرگرمی های رومیان در جشن ها ، مسابقات گلادیاتوری ، بازی های شعبده گونه باتوپ و مبارزات وحشی گرانه بود .</a:t>
            </a:r>
            <a:endParaRPr lang="en-US" sz="3600">
              <a:ea typeface="2  Mitra"/>
              <a:cs typeface="2  Mitra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A41BDB-B018-4EA5-9908-D1F5FB7467F3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3414"/>
      </p:ext>
    </p:extLst>
  </p:cSld>
  <p:clrMapOvr>
    <a:masterClrMapping/>
  </p:clrMapOvr>
  <p:transition spd="slow" advTm="52007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238375" y="-285750"/>
            <a:ext cx="8229600" cy="1214438"/>
          </a:xfrm>
        </p:spPr>
        <p:txBody>
          <a:bodyPr/>
          <a:lstStyle/>
          <a:p>
            <a:pPr algn="ctr" rtl="1" eaLnBrk="1" hangingPunct="1"/>
            <a:r>
              <a:rPr lang="fa-IR" sz="6600">
                <a:solidFill>
                  <a:srgbClr val="FFC000"/>
                </a:solidFill>
                <a:ea typeface="2  Mitra"/>
                <a:cs typeface="2  Mitra"/>
              </a:rPr>
              <a:t>ایــران</a:t>
            </a:r>
            <a:endParaRPr lang="en-US" sz="6600">
              <a:solidFill>
                <a:srgbClr val="FFC000"/>
              </a:solidFill>
              <a:ea typeface="2  Mitra"/>
              <a:cs typeface="2  Mitra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981200" y="1000126"/>
            <a:ext cx="8401050" cy="5324475"/>
          </a:xfrm>
        </p:spPr>
        <p:txBody>
          <a:bodyPr/>
          <a:lstStyle/>
          <a:p>
            <a:pPr algn="just" rtl="1" eaLnBrk="1" hangingPunct="1"/>
            <a:r>
              <a:rPr lang="fa-IR" sz="2800">
                <a:ea typeface="2  Mitra"/>
                <a:cs typeface="2  Mitra"/>
              </a:rPr>
              <a:t>سرزمینی که ایرانیان برگزیده بودند فلاتی مسطح با دژهای حاصلخیز و آب وهوای متغییر ومناسب بود و به همین علت بر خلاف هندی ها وچینی ها ، ایرانیان مردمی با تحرک ، کوشا وجنگجو بار آمدند وبدین وسیله توانستند در سالهای 558 تا 331 پیش از میلاد یکی از قدرتمند ترین امپراتوری های آن روزگا را به وجود آورند</a:t>
            </a:r>
          </a:p>
          <a:p>
            <a:pPr algn="just" rtl="1" eaLnBrk="1" hangingPunct="1">
              <a:buFont typeface="Wingdings 2" panose="05020102010507070707" pitchFamily="18" charset="2"/>
              <a:buNone/>
            </a:pP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در ايران‌ به‌ معناي‌ قديم‌ آن، ورزش‌ پهلواني‌ </a:t>
            </a:r>
            <a:r>
              <a:rPr lang="fa-IR" sz="2800">
                <a:ea typeface="2  Mitra"/>
                <a:cs typeface="2  Mitra"/>
              </a:rPr>
              <a:t>،</a:t>
            </a:r>
            <a:r>
              <a:rPr lang="ar-SA" sz="2800">
                <a:ea typeface="2  Mitra"/>
                <a:cs typeface="2  Mitra"/>
              </a:rPr>
              <a:t> رزمي‌ و وزنه‌برداري‌ براي‌ شركت‌ در جنگ‌ معمول‌ بود</a:t>
            </a:r>
            <a:r>
              <a:rPr lang="fa-IR" sz="2800">
                <a:ea typeface="2  Mitra"/>
                <a:cs typeface="2  Mitra"/>
              </a:rPr>
              <a:t>ه</a:t>
            </a:r>
          </a:p>
          <a:p>
            <a:pPr algn="just" rtl="1" eaLnBrk="1" hangingPunct="1">
              <a:buFont typeface="Wingdings 2" panose="05020102010507070707" pitchFamily="18" charset="2"/>
              <a:buNone/>
            </a:pPr>
            <a:endParaRPr lang="fa-IR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 </a:t>
            </a:r>
            <a:r>
              <a:rPr lang="fa-IR" sz="2800">
                <a:ea typeface="2  Mitra"/>
                <a:cs typeface="2  Mitra"/>
              </a:rPr>
              <a:t>ازنظرافلاطون و فردوسی آغازتحصیل در ایران هفت سالگی بوده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C53C4B-CFDF-457D-9057-E79A38123B7B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73371"/>
      </p:ext>
    </p:extLst>
  </p:cSld>
  <p:clrMapOvr>
    <a:masterClrMapping/>
  </p:clrMapOvr>
  <p:transition spd="slow" advTm="5615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0955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ar-SA" sz="4800">
                <a:solidFill>
                  <a:srgbClr val="FFC000"/>
                </a:solidFill>
                <a:ea typeface="2  Nazanin"/>
                <a:cs typeface="2  Nazanin"/>
              </a:rPr>
              <a:t>هرودوت، مورخ مشهور یونانی می نویسد</a:t>
            </a:r>
            <a:endParaRPr lang="en-US" sz="4800">
              <a:solidFill>
                <a:srgbClr val="FFC000"/>
              </a:solidFill>
              <a:ea typeface="2  Nazanin"/>
              <a:cs typeface="2  Nazanin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981200" y="1500188"/>
            <a:ext cx="8229600" cy="4824412"/>
          </a:xfrm>
        </p:spPr>
        <p:txBody>
          <a:bodyPr/>
          <a:lstStyle/>
          <a:p>
            <a:pPr algn="just" rtl="1" eaLnBrk="1" hangingPunct="1"/>
            <a:r>
              <a:rPr lang="ar-SA" smtClean="0"/>
              <a:t>ایرانیان از پنج سالگی تا بیست سالگی سه چیز را می آموختند</a:t>
            </a:r>
            <a:r>
              <a:rPr lang="en-US" smtClean="0">
                <a:cs typeface="Majalla UI"/>
              </a:rPr>
              <a:t>: </a:t>
            </a:r>
          </a:p>
          <a:p>
            <a:pPr algn="just" rtl="1" eaLnBrk="1" hangingPunct="1"/>
            <a:r>
              <a:rPr lang="ar-SA" smtClean="0"/>
              <a:t>سواری </a:t>
            </a:r>
            <a:endParaRPr lang="fa-IR" smtClean="0"/>
          </a:p>
          <a:p>
            <a:pPr algn="just" rtl="1" eaLnBrk="1" hangingPunct="1"/>
            <a:r>
              <a:rPr lang="ar-SA" smtClean="0"/>
              <a:t>تیر و کمان</a:t>
            </a:r>
            <a:endParaRPr lang="fa-IR" smtClean="0"/>
          </a:p>
          <a:p>
            <a:pPr algn="just" rtl="1" eaLnBrk="1" hangingPunct="1"/>
            <a:r>
              <a:rPr lang="ar-SA" smtClean="0"/>
              <a:t>راستگویی</a:t>
            </a:r>
            <a:endParaRPr lang="fa-IR" smtClean="0"/>
          </a:p>
          <a:p>
            <a:pPr algn="just" rtl="1" eaLnBrk="1" hangingPunct="1"/>
            <a:r>
              <a:rPr lang="ar-SA" smtClean="0"/>
              <a:t> جوانان تمرینات روزانه را از طلوع آفتاب با دویدن و پرتاب سنگ و پرتاب نیزه آغاز می کردند، و از جمله تمرینات معمول</a:t>
            </a:r>
            <a:r>
              <a:rPr lang="fa-IR" smtClean="0"/>
              <a:t> </a:t>
            </a:r>
            <a:r>
              <a:rPr lang="ar-SA" smtClean="0"/>
              <a:t>شان، ساختن با جیره اندک و تحمل گرمای بسیار و پیاده روی های طولانی و عبور از رودخانه، بدون تر شدن سلاح ها و خواب در هوای آزاد بود. سواری و شکار نیز دو فعالیت معمول و رایج بود و </a:t>
            </a:r>
            <a:r>
              <a:rPr lang="fa-IR" smtClean="0"/>
              <a:t>پریدن</a:t>
            </a:r>
            <a:r>
              <a:rPr lang="ar-SA" smtClean="0"/>
              <a:t> بر روی اسب و فرو </a:t>
            </a:r>
            <a:r>
              <a:rPr lang="fa-IR" smtClean="0"/>
              <a:t>آمدن</a:t>
            </a:r>
            <a:r>
              <a:rPr lang="ar-SA" smtClean="0"/>
              <a:t> از روی آن در حال دویدن و به طور کلی سرعت و چالاکی، از ویژگی های سوارکاران سوار نظام ایران بود</a:t>
            </a:r>
            <a:endParaRPr lang="en-US" smtClean="0">
              <a:cs typeface="Majalla UI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CE0027B-5DA0-4ADE-A7DF-7F10FE47FA89}" type="slidenum">
              <a:rPr lang="fa-IR" sz="1200">
                <a:solidFill>
                  <a:srgbClr val="D1EAEE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a-IR" sz="1200">
              <a:solidFill>
                <a:srgbClr val="D1EAEE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89768"/>
      </p:ext>
    </p:extLst>
  </p:cSld>
  <p:clrMapOvr>
    <a:masterClrMapping/>
  </p:clrMapOvr>
  <p:transition spd="slow" advTm="9010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pPr algn="ctr" eaLnBrk="1" hangingPunct="1"/>
            <a:r>
              <a:rPr lang="fa-IR" sz="6600">
                <a:solidFill>
                  <a:srgbClr val="FFC000"/>
                </a:solidFill>
                <a:ea typeface="2  Nazanin"/>
                <a:cs typeface="2  Nazanin"/>
              </a:rPr>
              <a:t>مؤلفه های آمادگی حرکتی</a:t>
            </a:r>
            <a:endParaRPr lang="en-US" sz="6600">
              <a:solidFill>
                <a:srgbClr val="FFC000"/>
              </a:solidFill>
              <a:ea typeface="2  Nazanin"/>
              <a:cs typeface="2  Nazanin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 eaLnBrk="1" hangingPunct="1"/>
            <a:r>
              <a:rPr lang="fa-IR" sz="3200">
                <a:solidFill>
                  <a:srgbClr val="FFC000"/>
                </a:solidFill>
                <a:ea typeface="2  Nazanin"/>
                <a:cs typeface="2  Nazanin"/>
              </a:rPr>
              <a:t>چابکی</a:t>
            </a:r>
            <a:r>
              <a:rPr lang="fa-IR" sz="3200">
                <a:ea typeface="2  Nazanin"/>
                <a:cs typeface="2  Nazanin"/>
              </a:rPr>
              <a:t> توانای جسمانی که شخص را قادر به تغییر وضعیت بدن و هدایت به شیوه ای دقیق می کند.</a:t>
            </a:r>
          </a:p>
          <a:p>
            <a:pPr algn="just" rtl="1" eaLnBrk="1" hangingPunct="1"/>
            <a:r>
              <a:rPr lang="fa-IR" sz="3200">
                <a:solidFill>
                  <a:srgbClr val="FFC000"/>
                </a:solidFill>
                <a:ea typeface="2  Nazanin"/>
                <a:cs typeface="2  Nazanin"/>
              </a:rPr>
              <a:t>تعادل</a:t>
            </a:r>
            <a:r>
              <a:rPr lang="fa-IR" sz="3200">
                <a:ea typeface="2  Nazanin"/>
                <a:cs typeface="2  Nazanin"/>
              </a:rPr>
              <a:t> توانای حفظ مرکز ثقل بدن روی سطح اتکا وآگاهی از وضعیت بدن در فضا (وابسطه به هماهنگی بین گوش داخلی ، مغز ، اسکلت ، عضله و بینایی می باشد)</a:t>
            </a:r>
          </a:p>
          <a:p>
            <a:pPr algn="just" rtl="1" eaLnBrk="1" hangingPunct="1"/>
            <a:r>
              <a:rPr lang="fa-IR" sz="3200">
                <a:solidFill>
                  <a:srgbClr val="FFC000"/>
                </a:solidFill>
                <a:ea typeface="2  Nazanin"/>
                <a:cs typeface="2  Nazanin"/>
              </a:rPr>
              <a:t>تعادل ایستا </a:t>
            </a:r>
            <a:r>
              <a:rPr lang="fa-IR" sz="3200">
                <a:ea typeface="2  Nazanin"/>
                <a:cs typeface="2  Nazanin"/>
              </a:rPr>
              <a:t>توانایی حفظ تعادل در یک وضعیت ساکن </a:t>
            </a:r>
          </a:p>
          <a:p>
            <a:pPr algn="just" rtl="1" eaLnBrk="1" hangingPunct="1"/>
            <a:r>
              <a:rPr lang="fa-IR" sz="3200">
                <a:solidFill>
                  <a:srgbClr val="FFC000"/>
                </a:solidFill>
                <a:ea typeface="2  Nazanin"/>
                <a:cs typeface="2  Nazanin"/>
              </a:rPr>
              <a:t>تعادل پویا </a:t>
            </a:r>
            <a:r>
              <a:rPr lang="fa-IR" sz="3200">
                <a:ea typeface="2  Nazanin"/>
                <a:cs typeface="2  Nazanin"/>
              </a:rPr>
              <a:t>توانای حفظ تعادل در یک وضعیت متغییر</a:t>
            </a:r>
            <a:endParaRPr lang="en-US" sz="3200">
              <a:ea typeface="2  Nazanin"/>
              <a:cs typeface="2  Nazanin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DBF01A0-015A-4C25-B319-454DA32A030F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45551"/>
      </p:ext>
    </p:extLst>
  </p:cSld>
  <p:clrMapOvr>
    <a:masterClrMapping/>
  </p:clrMapOvr>
  <p:transition spd="slow" advTm="18715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809750" y="714376"/>
            <a:ext cx="8401050" cy="5610225"/>
          </a:xfrm>
        </p:spPr>
        <p:txBody>
          <a:bodyPr/>
          <a:lstStyle/>
          <a:p>
            <a:pPr algn="just" rtl="1" eaLnBrk="1" hangingPunct="1"/>
            <a:r>
              <a:rPr lang="fa-IR" sz="3600" b="1">
                <a:solidFill>
                  <a:srgbClr val="FFC000"/>
                </a:solidFill>
                <a:ea typeface="2  Nazanin"/>
                <a:cs typeface="2  Nazanin"/>
              </a:rPr>
              <a:t>هماهنگي</a:t>
            </a:r>
            <a:r>
              <a:rPr lang="fa-IR" sz="3600" b="1">
                <a:ea typeface="2  Nazanin"/>
                <a:cs typeface="2  Nazanin"/>
              </a:rPr>
              <a:t> اجراي حركت همساز يا توانايي كار درست اعضاء با هم را هماهنگي گويند</a:t>
            </a:r>
          </a:p>
          <a:p>
            <a:pPr algn="just" rtl="1" eaLnBrk="1" hangingPunct="1"/>
            <a:endParaRPr lang="fa-IR" sz="3600" b="1">
              <a:ea typeface="2  Nazanin"/>
              <a:cs typeface="2  Nazanin"/>
            </a:endParaRPr>
          </a:p>
          <a:p>
            <a:pPr algn="just" rtl="1" eaLnBrk="1" hangingPunct="1"/>
            <a:r>
              <a:rPr lang="fa-IR" sz="3600" b="1">
                <a:solidFill>
                  <a:srgbClr val="FFC000"/>
                </a:solidFill>
                <a:ea typeface="2  Nazanin"/>
                <a:cs typeface="2  Nazanin"/>
              </a:rPr>
              <a:t>توان</a:t>
            </a:r>
            <a:r>
              <a:rPr lang="fa-IR" sz="3600" b="1">
                <a:ea typeface="2  Nazanin"/>
                <a:cs typeface="2  Nazanin"/>
              </a:rPr>
              <a:t> ترکیب قدرت و سرعت </a:t>
            </a:r>
          </a:p>
          <a:p>
            <a:pPr algn="just" rtl="1" eaLnBrk="1" hangingPunct="1"/>
            <a:endParaRPr lang="fa-IR" sz="3600" b="1">
              <a:ea typeface="2  Nazanin"/>
              <a:cs typeface="2  Nazanin"/>
            </a:endParaRPr>
          </a:p>
          <a:p>
            <a:pPr algn="just" rtl="1" eaLnBrk="1" hangingPunct="1"/>
            <a:r>
              <a:rPr lang="fa-IR" sz="3600" b="1">
                <a:solidFill>
                  <a:srgbClr val="FFC000"/>
                </a:solidFill>
                <a:ea typeface="2  Nazanin"/>
                <a:cs typeface="2  Nazanin"/>
              </a:rPr>
              <a:t>زمان واکنش </a:t>
            </a:r>
            <a:r>
              <a:rPr lang="fa-IR" sz="3600" b="1">
                <a:ea typeface="2  Nazanin"/>
                <a:cs typeface="2  Nazanin"/>
              </a:rPr>
              <a:t>فاصله ارائه یک محرک و آغاز پاسخ</a:t>
            </a:r>
            <a:endParaRPr lang="en-US" sz="3600">
              <a:ea typeface="2  Nazanin"/>
              <a:cs typeface="2  Nazanin"/>
            </a:endParaRPr>
          </a:p>
          <a:p>
            <a:pPr algn="r" rtl="1" eaLnBrk="1" hangingPunct="1">
              <a:buFont typeface="Wingdings 2" panose="05020102010507070707" pitchFamily="18" charset="2"/>
              <a:buNone/>
            </a:pPr>
            <a:endParaRPr lang="en-US" smtClean="0">
              <a:cs typeface="Majalla UI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D878B44-F0B1-49B0-8A15-E22EF68E0242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58792"/>
      </p:ext>
    </p:extLst>
  </p:cSld>
  <p:clrMapOvr>
    <a:masterClrMapping/>
  </p:clrMapOvr>
  <p:transition spd="slow" advTm="25700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166938" y="357188"/>
            <a:ext cx="8229600" cy="1143000"/>
          </a:xfrm>
        </p:spPr>
        <p:txBody>
          <a:bodyPr/>
          <a:lstStyle/>
          <a:p>
            <a:pPr algn="ctr" rtl="1" eaLnBrk="1" hangingPunct="1"/>
            <a:r>
              <a:rPr lang="ar-SA" sz="4000">
                <a:solidFill>
                  <a:srgbClr val="FFC000"/>
                </a:solidFill>
                <a:ea typeface="2  Nazanin"/>
                <a:cs typeface="2  Nazanin"/>
              </a:rPr>
              <a:t>ب)هدف هاي رواني </a:t>
            </a:r>
            <a:r>
              <a:rPr lang="ar-SA" sz="3600">
                <a:solidFill>
                  <a:srgbClr val="FFC000"/>
                </a:solidFill>
                <a:ea typeface="2  Nazanin"/>
                <a:cs typeface="2  Nazanin"/>
              </a:rPr>
              <a:t>:</a:t>
            </a:r>
            <a:r>
              <a:rPr lang="en-US" sz="2400">
                <a:solidFill>
                  <a:srgbClr val="FFC000"/>
                </a:solidFill>
                <a:ea typeface="2  Nazanin"/>
                <a:cs typeface="2  Nazanin"/>
              </a:rPr>
              <a:t>Psychological Objects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981200" y="1643064"/>
            <a:ext cx="8229600" cy="4681537"/>
          </a:xfrm>
        </p:spPr>
        <p:txBody>
          <a:bodyPr/>
          <a:lstStyle/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كشف استعدادها ي نهفته و شناخت استعدادهاي رواني </a:t>
            </a:r>
            <a:r>
              <a:rPr lang="fa-IR" sz="2800">
                <a:ea typeface="2  Mitra"/>
                <a:cs typeface="2  Mitra"/>
              </a:rPr>
              <a:t>- </a:t>
            </a:r>
            <a:r>
              <a:rPr lang="ar-SA" sz="2800">
                <a:ea typeface="2  Mitra"/>
                <a:cs typeface="2  Mitra"/>
              </a:rPr>
              <a:t>حركتي و پرورش و شكوفايي و ديگر قابليت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هاي ذاتي واستعدادهاي خدادادي.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برتري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شخصيت و پرورش روحيه تعاون و همياري و اجتناب از خود پسندي و خود بزرگ بيني 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انگيختن فرد براي تحرك و جلوگي</a:t>
            </a:r>
            <a:r>
              <a:rPr lang="fa-IR" sz="2800">
                <a:ea typeface="2  Mitra"/>
                <a:cs typeface="2  Mitra"/>
              </a:rPr>
              <a:t>ــــــ</a:t>
            </a:r>
            <a:r>
              <a:rPr lang="ar-SA" sz="2800">
                <a:ea typeface="2  Mitra"/>
                <a:cs typeface="2  Mitra"/>
              </a:rPr>
              <a:t>ري از خمودگي نگراني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هاي رواني ، انزوا جوئي</a:t>
            </a:r>
            <a:r>
              <a:rPr lang="fa-IR" sz="2800">
                <a:ea typeface="2  Mitra"/>
                <a:cs typeface="2  Mitra"/>
              </a:rPr>
              <a:t> </a:t>
            </a:r>
            <a:r>
              <a:rPr lang="ar-SA" sz="2800">
                <a:ea typeface="2  Mitra"/>
                <a:cs typeface="2  Mitra"/>
              </a:rPr>
              <a:t>، </a:t>
            </a:r>
            <a:r>
              <a:rPr lang="fa-IR" sz="2800">
                <a:ea typeface="2  Mitra"/>
                <a:cs typeface="2  Mitra"/>
              </a:rPr>
              <a:t>اضطراب و </a:t>
            </a:r>
            <a:r>
              <a:rPr lang="ar-SA" sz="2800">
                <a:ea typeface="2  Mitra"/>
                <a:cs typeface="2  Mitra"/>
              </a:rPr>
              <a:t>ترس.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برقراري تعادل رواني و تعديل عواطف و حالاتي چون : خشم ، ستيز</a:t>
            </a:r>
            <a:r>
              <a:rPr lang="fa-IR" sz="2800">
                <a:ea typeface="2  Mitra"/>
                <a:cs typeface="2  Mitra"/>
              </a:rPr>
              <a:t>جویی </a:t>
            </a:r>
            <a:r>
              <a:rPr lang="ar-SA" sz="2800">
                <a:ea typeface="2  Mitra"/>
                <a:cs typeface="2  Mitra"/>
              </a:rPr>
              <a:t>،  ناسازگاري </a:t>
            </a:r>
            <a:endParaRPr lang="en-US" sz="2800">
              <a:ea typeface="2  Mitra"/>
              <a:cs typeface="2  Mitra"/>
            </a:endParaRPr>
          </a:p>
          <a:p>
            <a:pPr algn="just" rtl="1" eaLnBrk="1" hangingPunct="1"/>
            <a:r>
              <a:rPr lang="ar-SA" sz="2800">
                <a:ea typeface="2  Mitra"/>
                <a:cs typeface="2  Mitra"/>
              </a:rPr>
              <a:t> تقويت و پرورش هوش و قوه كنجکاوي و همچنين توان برخورد با مسائل و مشكلات</a:t>
            </a:r>
            <a:endParaRPr lang="en-US" sz="2800">
              <a:ea typeface="2  Mitra"/>
              <a:cs typeface="2  Mitra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A4F3D8C-DAFB-407A-BA2E-2099078CF0CF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0867"/>
      </p:ext>
    </p:extLst>
  </p:cSld>
  <p:clrMapOvr>
    <a:masterClrMapping/>
  </p:clrMapOvr>
  <p:transition spd="slow" advTm="218073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ar-SA" sz="4400" dirty="0">
                <a:solidFill>
                  <a:srgbClr val="FFC000"/>
                </a:solidFill>
                <a:cs typeface="2  Nazanin" pitchFamily="2" charset="-78"/>
              </a:rPr>
              <a:t>ج:هدف هاي اجتماعي</a:t>
            </a:r>
            <a:r>
              <a:rPr lang="fa-IR" sz="4400" dirty="0">
                <a:solidFill>
                  <a:srgbClr val="FFC000"/>
                </a:solidFill>
                <a:cs typeface="2  Nazanin" pitchFamily="2" charset="-78"/>
              </a:rPr>
              <a:t> (</a:t>
            </a:r>
            <a:r>
              <a:rPr lang="en-US" sz="3100" dirty="0">
                <a:solidFill>
                  <a:srgbClr val="FFC000"/>
                </a:solidFill>
                <a:cs typeface="2  Nazanin" pitchFamily="2" charset="-78"/>
              </a:rPr>
              <a:t>Sociological Objects</a:t>
            </a:r>
            <a:r>
              <a:rPr lang="fa-IR" sz="3100" dirty="0">
                <a:solidFill>
                  <a:srgbClr val="FFC000"/>
                </a:solidFill>
                <a:cs typeface="2  Nazanin" pitchFamily="2" charset="-78"/>
              </a:rPr>
              <a:t>)</a:t>
            </a:r>
            <a:r>
              <a:rPr lang="en-US" dirty="0" smtClean="0">
                <a:cs typeface="2  Nazanin" pitchFamily="2" charset="-78"/>
              </a:rPr>
              <a:t/>
            </a:r>
            <a:br>
              <a:rPr lang="en-US" dirty="0" smtClean="0">
                <a:cs typeface="2  Nazanin" pitchFamily="2" charset="-78"/>
              </a:rPr>
            </a:br>
            <a:endParaRPr lang="en-US" dirty="0">
              <a:cs typeface="2  Nazanin" pitchFamily="2" charset="-78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981200" y="1500188"/>
            <a:ext cx="8229600" cy="4824412"/>
          </a:xfrm>
        </p:spPr>
        <p:txBody>
          <a:bodyPr/>
          <a:lstStyle/>
          <a:p>
            <a:pPr algn="just" rtl="1" eaLnBrk="1" hangingPunct="1"/>
            <a:r>
              <a:rPr lang="ar-SA" sz="3200">
                <a:ea typeface="2  Nazanin"/>
                <a:cs typeface="2  Nazanin"/>
              </a:rPr>
              <a:t>پرورش و پذيرش احترام به قوانين گروهي و مقررات اجتماعي.</a:t>
            </a:r>
            <a:endParaRPr lang="en-US" sz="3200">
              <a:ea typeface="2  Nazanin"/>
              <a:cs typeface="2  Nazanin"/>
            </a:endParaRPr>
          </a:p>
          <a:p>
            <a:pPr algn="just" rtl="1" eaLnBrk="1" hangingPunct="1"/>
            <a:r>
              <a:rPr lang="ar-SA" sz="3200">
                <a:ea typeface="2  Nazanin"/>
                <a:cs typeface="2  Nazanin"/>
              </a:rPr>
              <a:t>پرورش توان مديريت و حس مسئوليت پذيري و قدرت سرپرستي و رهبري.</a:t>
            </a:r>
            <a:endParaRPr lang="en-US" sz="3200">
              <a:ea typeface="2  Nazanin"/>
              <a:cs typeface="2  Nazanin"/>
            </a:endParaRPr>
          </a:p>
          <a:p>
            <a:pPr algn="just" rtl="1" eaLnBrk="1" hangingPunct="1"/>
            <a:r>
              <a:rPr lang="ar-SA" sz="3200">
                <a:ea typeface="2  Nazanin"/>
                <a:cs typeface="2  Nazanin"/>
              </a:rPr>
              <a:t>پرورش احساس نوع دوستي و جوانمردي و همدردي با مسائل و مشكلات جامعه </a:t>
            </a:r>
            <a:endParaRPr lang="en-US" sz="3200">
              <a:ea typeface="2  Nazanin"/>
              <a:cs typeface="2  Nazanin"/>
            </a:endParaRPr>
          </a:p>
          <a:p>
            <a:pPr algn="just" rtl="1" eaLnBrk="1" hangingPunct="1"/>
            <a:r>
              <a:rPr lang="ar-SA" sz="3200">
                <a:ea typeface="2  Nazanin"/>
                <a:cs typeface="2  Nazanin"/>
              </a:rPr>
              <a:t>پرورش نيروي بدني مورد نياز جامعه .</a:t>
            </a:r>
            <a:endParaRPr lang="en-US" sz="3200">
              <a:ea typeface="2  Nazanin"/>
              <a:cs typeface="2  Nazanin"/>
            </a:endParaRPr>
          </a:p>
          <a:p>
            <a:pPr algn="just" rtl="1" eaLnBrk="1" hangingPunct="1"/>
            <a:r>
              <a:rPr lang="ar-SA" sz="3200">
                <a:ea typeface="2  Nazanin"/>
                <a:cs typeface="2  Nazanin"/>
              </a:rPr>
              <a:t>پرورش روحيه ايثار و از خود گذشتگي</a:t>
            </a:r>
            <a:endParaRPr lang="en-US" sz="3200">
              <a:ea typeface="2  Nazanin"/>
              <a:cs typeface="2  Nazanin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3D5AF9A-22E8-4F22-90DE-420372C08A66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95900"/>
      </p:ext>
    </p:extLst>
  </p:cSld>
  <p:clrMapOvr>
    <a:masterClrMapping/>
  </p:clrMapOvr>
  <p:transition spd="slow" advTm="15313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166938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ar-SA" smtClean="0">
                <a:solidFill>
                  <a:srgbClr val="FFC000"/>
                </a:solidFill>
                <a:ea typeface="2  Nazanin"/>
                <a:cs typeface="2  Nazanin"/>
              </a:rPr>
              <a:t>خرده رشته های تربیت بدنی</a:t>
            </a:r>
            <a:endParaRPr lang="en-US" smtClean="0">
              <a:solidFill>
                <a:srgbClr val="FFC000"/>
              </a:solidFill>
              <a:ea typeface="2  Nazanin"/>
              <a:cs typeface="2  Nazani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ar-SA" sz="30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فیزیولوژی ورزشی </a:t>
            </a:r>
            <a:endParaRPr lang="en-US" sz="30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ar-SA" dirty="0" smtClean="0">
                <a:ea typeface="+mn-ea"/>
                <a:cs typeface="2  Nazanin" pitchFamily="2" charset="-78"/>
              </a:rPr>
              <a:t>مطالعه آثار نیاز های جسمانی مختلف ،به ویژه نقش ورزش بر ساختار و کارکرد بدن است 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ar-SA" sz="35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طب ورزشی </a:t>
            </a:r>
            <a:endParaRPr lang="en-US" sz="35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در ارتباط با پیشگیری ، درمان و توان بخشی صدمات مرتبط با ورزش است 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30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بیومکانیک ورزشی</a:t>
            </a:r>
            <a:endParaRPr lang="en-US" sz="30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از روش های فیزیک و مکانیک برای مطالعه حرکت انسان و اشیاء ورزشی (مانند چوب بیسبال یا نیزه )استفاده می شود.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30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فلسفه ورزش</a:t>
            </a:r>
            <a:endParaRPr lang="en-US" sz="30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مشتمل بر مطالعه ماهیت ، واقعیت ، ساختار دانش در ورزش ، پرسش های اخلاقی و زیبایی حرکت است 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ea typeface="+mn-ea"/>
              <a:cs typeface="2  Nazanin" pitchFamily="2" charset="-7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DB90A6A-C563-42D5-8CCA-A26DAE9ED3B5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02379"/>
      </p:ext>
    </p:extLst>
  </p:cSld>
  <p:clrMapOvr>
    <a:masterClrMapping/>
  </p:clrMapOvr>
  <p:transition spd="slow" advTm="12307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1524000" y="1"/>
            <a:ext cx="8929688" cy="7750175"/>
          </a:xfrm>
        </p:spPr>
        <p:txBody>
          <a:bodyPr/>
          <a:lstStyle/>
          <a:p>
            <a:pPr algn="just" rtl="1" eaLnBrk="1" hangingPunct="1"/>
            <a:r>
              <a:rPr lang="fa-IR" sz="2400">
                <a:solidFill>
                  <a:srgbClr val="FFC000"/>
                </a:solidFill>
                <a:ea typeface="2  Mitra"/>
                <a:cs typeface="2  Mitra"/>
              </a:rPr>
              <a:t>تاریخ ورزش  </a:t>
            </a:r>
            <a:endParaRPr lang="en-US" sz="2400">
              <a:solidFill>
                <a:srgbClr val="FFC000"/>
              </a:solidFill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بررسی انتقادی گذشته با تأکید بر وقایع ،افرادو روند اثر گذار بر رشد و هدایت حوزهاست.</a:t>
            </a:r>
            <a:endParaRPr lang="en-US" sz="2400"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تاریخ ورزشی به درک بهتر زمان حال کمک کرده و بینشی را درباره آینده ایجاد می کند.</a:t>
            </a:r>
            <a:endParaRPr lang="en-US" sz="2400"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solidFill>
                  <a:srgbClr val="FFC000"/>
                </a:solidFill>
                <a:ea typeface="2  Mitra"/>
                <a:cs typeface="2  Mitra"/>
              </a:rPr>
              <a:t>روان شناسی ورزش</a:t>
            </a:r>
            <a:endParaRPr lang="en-US" sz="2400">
              <a:solidFill>
                <a:srgbClr val="FFC000"/>
              </a:solidFill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به ورزشکاران در بهبود کار کرد ذهنی شان کمک می کند . یعنی، توسعه وبه کار گیری مؤثر مهارت ها و رهبرد هایی که سبب ارتقاع عملکرد آنان خواهد شد .</a:t>
            </a:r>
            <a:endParaRPr lang="en-US" sz="2400"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solidFill>
                  <a:srgbClr val="FFC000"/>
                </a:solidFill>
                <a:ea typeface="2  Mitra"/>
                <a:cs typeface="2  Mitra"/>
              </a:rPr>
              <a:t>رشد حرکتی </a:t>
            </a:r>
            <a:endParaRPr lang="en-US" sz="2400">
              <a:solidFill>
                <a:srgbClr val="FFC000"/>
              </a:solidFill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به مطالعه عواملی می پردازد که بر رشد توانایی های ضروری حرکت مؤثر است.</a:t>
            </a:r>
            <a:endParaRPr lang="en-US" sz="2400"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متخصصان رشد حرکتی از مطالعه طولی استفاده می کنند(مطالعه در طول سال های متمادی)   </a:t>
            </a:r>
            <a:endParaRPr lang="en-US" sz="2400"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solidFill>
                  <a:srgbClr val="FFC000"/>
                </a:solidFill>
                <a:ea typeface="2  Mitra"/>
                <a:cs typeface="2  Mitra"/>
              </a:rPr>
              <a:t>یاد گیری حرکتی</a:t>
            </a:r>
            <a:endParaRPr lang="en-US" sz="2400">
              <a:solidFill>
                <a:srgbClr val="FFC000"/>
              </a:solidFill>
              <a:ea typeface="2  Mitra"/>
              <a:cs typeface="2  Mitra"/>
            </a:endParaRPr>
          </a:p>
          <a:p>
            <a:pPr algn="just" rtl="1" eaLnBrk="1" hangingPunct="1"/>
            <a:r>
              <a:rPr lang="fa-IR" sz="2400">
                <a:ea typeface="2  Mitra"/>
                <a:cs typeface="2  Mitra"/>
              </a:rPr>
              <a:t>مطالعه تغییرات در رفتارحرکتـی است کــه به طور عمده از تمرین و تجربه حاصـل شده با شد.(مراحل پیشرفت فرد از مبتدی به سوی ماهر شدن)</a:t>
            </a:r>
            <a:endParaRPr lang="en-US" sz="2400">
              <a:ea typeface="2  Mitra"/>
              <a:cs typeface="2  Mitra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9525000" y="6356350"/>
            <a:ext cx="68580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9CD789D-45A7-4F26-9D6B-9A7E0E4604BA}" type="slidenum">
              <a:rPr lang="fa-IR" sz="2400">
                <a:solidFill>
                  <a:prstClr val="black"/>
                </a:solidFill>
                <a:ea typeface="2  Nazanin"/>
                <a:cs typeface="2  Nazanin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a-IR" sz="2400">
              <a:solidFill>
                <a:prstClr val="black"/>
              </a:solidFill>
              <a:ea typeface="2  Nazanin"/>
              <a:cs typeface="2  Nazani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25973"/>
      </p:ext>
    </p:extLst>
  </p:cSld>
  <p:clrMapOvr>
    <a:masterClrMapping/>
  </p:clrMapOvr>
  <p:transition spd="slow" advTm="1250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3" y="-171450"/>
            <a:ext cx="8229600" cy="7767638"/>
          </a:xfrm>
        </p:spPr>
        <p:txBody>
          <a:bodyPr>
            <a:normAutofit fontScale="77500" lnSpcReduction="20000"/>
          </a:bodyPr>
          <a:lstStyle/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28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جامعه شناسی ورزش</a:t>
            </a:r>
            <a:endParaRPr lang="en-US" sz="28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مطالعه نقش ورزش در جامعه ، اثر آن بر شرکت کنندگان در ورزش ورابطه ورزش با سایر نهاد های اجتماعی است 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27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روش های آموزشی ورزش</a:t>
            </a:r>
            <a:endParaRPr lang="en-US" sz="27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به مطالعه آموزش و یادگیری درمحیط های مدرسه و خارج از مدرسه تعریف می شود 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27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تربیت بدنی تطبیقی</a:t>
            </a:r>
            <a:endParaRPr lang="en-US" sz="27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مربوط به آماده سازی معلمان و مدیران ورزشی برای تهیه برنامه ها وخدمات برای افراد ناتوان است (طراحی برنامه های آمرزشی برای شرکت افراد ناتوان در تربیت بدنی مدارس )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sz="2700" dirty="0">
                <a:solidFill>
                  <a:srgbClr val="FFC000"/>
                </a:solidFill>
                <a:ea typeface="+mn-ea"/>
                <a:cs typeface="2  Nazanin" pitchFamily="2" charset="-78"/>
              </a:rPr>
              <a:t>مدیریت ورزش</a:t>
            </a:r>
            <a:endParaRPr lang="en-US" sz="2700" dirty="0">
              <a:solidFill>
                <a:srgbClr val="FFC000"/>
              </a:solidFill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در بر گیرنده جنبه های مدیریتی ورزش و شامل مدیریت منابع ، بودجه بندی ، تدوین سیاست ها ،تسهیلات و برنامه ریزی و ..........است.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just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fa-IR" dirty="0" smtClean="0">
                <a:ea typeface="+mn-ea"/>
                <a:cs typeface="2  Nazanin" pitchFamily="2" charset="-78"/>
              </a:rPr>
              <a:t> </a:t>
            </a:r>
            <a:endParaRPr lang="en-US" dirty="0" smtClean="0">
              <a:ea typeface="+mn-ea"/>
              <a:cs typeface="2  Nazanin" pitchFamily="2" charset="-78"/>
            </a:endParaRPr>
          </a:p>
          <a:p>
            <a:pPr marL="274320" indent="-274320" algn="r" rtl="1" eaLnBrk="1" fontAlgn="auto" hangingPunct="1">
              <a:lnSpc>
                <a:spcPct val="20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>
              <a:ea typeface="+mn-ea"/>
              <a:cs typeface="2  Nazanin" pitchFamily="2" charset="-7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CE3BE42-D8D6-4BA6-A49F-6590F59D4576}" type="slidenum">
              <a:rPr lang="fa-IR" sz="12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fa-IR" sz="12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46578"/>
      </p:ext>
    </p:extLst>
  </p:cSld>
  <p:clrMapOvr>
    <a:masterClrMapping/>
  </p:clrMapOvr>
  <p:transition spd="slow" advTm="66097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024063" y="214313"/>
            <a:ext cx="8229600" cy="1143000"/>
          </a:xfrm>
        </p:spPr>
        <p:txBody>
          <a:bodyPr/>
          <a:lstStyle/>
          <a:p>
            <a:pPr algn="ctr" eaLnBrk="1" hangingPunct="1"/>
            <a:r>
              <a:rPr lang="ar-SA" sz="6600">
                <a:solidFill>
                  <a:srgbClr val="FFC000"/>
                </a:solidFill>
                <a:ea typeface="2  Nazanin"/>
                <a:cs typeface="2  Nazanin"/>
              </a:rPr>
              <a:t>بررسی تاریخی تربیت بدنی </a:t>
            </a:r>
            <a:endParaRPr lang="en-US" sz="6600">
              <a:solidFill>
                <a:srgbClr val="FFC000"/>
              </a:solidFill>
              <a:ea typeface="2  Nazanin"/>
              <a:cs typeface="2  Nazanin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981200" y="1571626"/>
            <a:ext cx="8229600" cy="4752975"/>
          </a:xfrm>
        </p:spPr>
        <p:txBody>
          <a:bodyPr/>
          <a:lstStyle/>
          <a:p>
            <a:pPr algn="just" rtl="1" eaLnBrk="1" hangingPunct="1"/>
            <a:r>
              <a:rPr lang="ar-SA" sz="3200">
                <a:ea typeface="2  Mitra"/>
                <a:cs typeface="2  Mitra"/>
              </a:rPr>
              <a:t>تربيت‌ بدني‌ و ورزش‌ برابر با پيدايش‌ انسان‌ و حيات‌ اوست. طبق‌ قانون‌ طبيعت</a:t>
            </a:r>
            <a:r>
              <a:rPr lang="fa-IR" sz="3200">
                <a:ea typeface="2  Mitra"/>
                <a:cs typeface="2  Mitra"/>
              </a:rPr>
              <a:t> </a:t>
            </a:r>
            <a:r>
              <a:rPr lang="ar-SA" sz="3200">
                <a:ea typeface="2  Mitra"/>
                <a:cs typeface="2  Mitra"/>
              </a:rPr>
              <a:t>، هر جانداري‌ در سايه‌ حركت‌ و جنبش‌ زنده‌ مي‌ماند و انسان‌ نيز مستثنا از اين‌ قاعده‌ نيست</a:t>
            </a:r>
            <a:r>
              <a:rPr lang="fa-IR" sz="3200">
                <a:ea typeface="2  Mitra"/>
                <a:cs typeface="2  Mitra"/>
              </a:rPr>
              <a:t> </a:t>
            </a:r>
            <a:r>
              <a:rPr lang="ar-SA" sz="3200">
                <a:ea typeface="2  Mitra"/>
                <a:cs typeface="2  Mitra"/>
              </a:rPr>
              <a:t>، بلكه‌ متحرك‌ترين‌ جانداران‌ مي‌باشد.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r>
              <a:rPr lang="ar-SA" sz="3200">
                <a:ea typeface="2  Mitra"/>
                <a:cs typeface="2  Mitra"/>
              </a:rPr>
              <a:t>انسان با</a:t>
            </a:r>
            <a:r>
              <a:rPr lang="fa-IR" sz="3200">
                <a:ea typeface="2  Mitra"/>
                <a:cs typeface="2  Mitra"/>
              </a:rPr>
              <a:t> </a:t>
            </a:r>
            <a:r>
              <a:rPr lang="ar-SA" sz="3200">
                <a:ea typeface="2  Mitra"/>
                <a:cs typeface="2  Mitra"/>
              </a:rPr>
              <a:t>مطالعه تاریخ می تواند خود را بهتر ارزیابی کند ودرارتباط با دیگران حق و مسئو لیت خود را بشناسد. بنابر این ، از اصول مهم و اساسی تربیت بدنی و ورزش در تاریخ یکی شناخت خود و تعیین هویت انسان و دیگری</a:t>
            </a:r>
            <a:r>
              <a:rPr lang="fa-IR" sz="3200">
                <a:ea typeface="2  Mitra"/>
                <a:cs typeface="2  Mitra"/>
              </a:rPr>
              <a:t> </a:t>
            </a:r>
            <a:r>
              <a:rPr lang="ar-SA" sz="3200">
                <a:ea typeface="2  Mitra"/>
                <a:cs typeface="2  Mitra"/>
              </a:rPr>
              <a:t>بسط شناخت انسان با حالت های</a:t>
            </a:r>
            <a:r>
              <a:rPr lang="fa-IR" sz="3200">
                <a:ea typeface="2  Mitra"/>
                <a:cs typeface="2  Mitra"/>
              </a:rPr>
              <a:t> </a:t>
            </a:r>
            <a:r>
              <a:rPr lang="ar-SA" sz="3200">
                <a:ea typeface="2  Mitra"/>
                <a:cs typeface="2  Mitra"/>
              </a:rPr>
              <a:t>احتمال</a:t>
            </a:r>
            <a:r>
              <a:rPr lang="fa-IR" sz="3200">
                <a:ea typeface="2  Mitra"/>
                <a:cs typeface="2  Mitra"/>
              </a:rPr>
              <a:t>ـــ</a:t>
            </a:r>
            <a:r>
              <a:rPr lang="ar-SA" sz="3200">
                <a:ea typeface="2  Mitra"/>
                <a:cs typeface="2  Mitra"/>
              </a:rPr>
              <a:t>ی بی شمار در یک رویداد است .</a:t>
            </a:r>
            <a:endParaRPr lang="en-US" sz="3200">
              <a:ea typeface="2  Mitra"/>
              <a:cs typeface="2  Mitra"/>
            </a:endParaRPr>
          </a:p>
          <a:p>
            <a:pPr algn="just" rtl="1" eaLnBrk="1" hangingPunct="1">
              <a:buFont typeface="Wingdings 2" panose="05020102010507070707" pitchFamily="18" charset="2"/>
              <a:buNone/>
            </a:pPr>
            <a:endParaRPr lang="en-US" sz="3200">
              <a:ea typeface="2  Mitra"/>
              <a:cs typeface="2  Mitra"/>
            </a:endParaRPr>
          </a:p>
          <a:p>
            <a:pPr algn="just" rtl="1" eaLnBrk="1" hangingPunct="1"/>
            <a:endParaRPr lang="en-US" sz="3200">
              <a:ea typeface="2  Mitra"/>
              <a:cs typeface="2  Mitra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84E4F6-0063-4EE9-BF02-14039C1ABFC8}" type="slidenum">
              <a:rPr lang="fa-IR" sz="1400">
                <a:solidFill>
                  <a:prstClr val="black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fa-IR" sz="140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46759"/>
      </p:ext>
    </p:extLst>
  </p:cSld>
  <p:clrMapOvr>
    <a:masterClrMapping/>
  </p:clrMapOvr>
  <p:transition spd="slow" advTm="6995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1455</Words>
  <Application>Microsoft Office PowerPoint</Application>
  <PresentationFormat>Widescreen</PresentationFormat>
  <Paragraphs>112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2  Mitra</vt:lpstr>
      <vt:lpstr>2  Nazanin</vt:lpstr>
      <vt:lpstr>Calibri</vt:lpstr>
      <vt:lpstr>Constantia</vt:lpstr>
      <vt:lpstr>Majalla UI</vt:lpstr>
      <vt:lpstr>Traditional Arabic</vt:lpstr>
      <vt:lpstr>Wingdings 2</vt:lpstr>
      <vt:lpstr>Flow</vt:lpstr>
      <vt:lpstr>مبانی آموزش تربیت بدنی</vt:lpstr>
      <vt:lpstr>مؤلفه های آمادگی حرکتی</vt:lpstr>
      <vt:lpstr>PowerPoint Presentation</vt:lpstr>
      <vt:lpstr>ب)هدف هاي رواني :Psychological Objects</vt:lpstr>
      <vt:lpstr>ج:هدف هاي اجتماعي (Sociological Objects) </vt:lpstr>
      <vt:lpstr>خرده رشته های تربیت بدنی</vt:lpstr>
      <vt:lpstr>PowerPoint Presentation</vt:lpstr>
      <vt:lpstr>PowerPoint Presentation</vt:lpstr>
      <vt:lpstr>بررسی تاریخی تربیت بدنی </vt:lpstr>
      <vt:lpstr>پایه های تربیت بدنی و ورزش در اقوام باستان</vt:lpstr>
      <vt:lpstr>چیــن </vt:lpstr>
      <vt:lpstr>هنـــد  </vt:lpstr>
      <vt:lpstr>یونــان </vt:lpstr>
      <vt:lpstr>روم  </vt:lpstr>
      <vt:lpstr>ایــران</vt:lpstr>
      <vt:lpstr>هرودوت، مورخ مشهور یونانی می نویسد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آموزش تربیت بدنی</dc:title>
  <dc:creator>IBM</dc:creator>
  <cp:lastModifiedBy>IBM</cp:lastModifiedBy>
  <cp:revision>2</cp:revision>
  <dcterms:created xsi:type="dcterms:W3CDTF">2020-04-17T08:44:46Z</dcterms:created>
  <dcterms:modified xsi:type="dcterms:W3CDTF">2020-04-17T13:12:19Z</dcterms:modified>
</cp:coreProperties>
</file>