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5B2-DFCF-4891-8A30-6959A40DC808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C85B-8224-4F10-8A1F-8380969E296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2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5B2-DFCF-4891-8A30-6959A40DC808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C85B-8224-4F10-8A1F-8380969E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6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5B2-DFCF-4891-8A30-6959A40DC808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C85B-8224-4F10-8A1F-8380969E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78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5B2-DFCF-4891-8A30-6959A40DC808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C85B-8224-4F10-8A1F-8380969E296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0694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5B2-DFCF-4891-8A30-6959A40DC808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C85B-8224-4F10-8A1F-8380969E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34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5B2-DFCF-4891-8A30-6959A40DC808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C85B-8224-4F10-8A1F-8380969E296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5340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5B2-DFCF-4891-8A30-6959A40DC808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C85B-8224-4F10-8A1F-8380969E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35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5B2-DFCF-4891-8A30-6959A40DC808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C85B-8224-4F10-8A1F-8380969E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47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5B2-DFCF-4891-8A30-6959A40DC808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C85B-8224-4F10-8A1F-8380969E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5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5B2-DFCF-4891-8A30-6959A40DC808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C85B-8224-4F10-8A1F-8380969E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6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5B2-DFCF-4891-8A30-6959A40DC808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C85B-8224-4F10-8A1F-8380969E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2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5B2-DFCF-4891-8A30-6959A40DC808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C85B-8224-4F10-8A1F-8380969E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5B2-DFCF-4891-8A30-6959A40DC808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C85B-8224-4F10-8A1F-8380969E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1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5B2-DFCF-4891-8A30-6959A40DC808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C85B-8224-4F10-8A1F-8380969E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3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5B2-DFCF-4891-8A30-6959A40DC808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C85B-8224-4F10-8A1F-8380969E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3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5B2-DFCF-4891-8A30-6959A40DC808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C85B-8224-4F10-8A1F-8380969E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3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5B2-DFCF-4891-8A30-6959A40DC808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C85B-8224-4F10-8A1F-8380969E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6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EFC25B2-DFCF-4891-8A30-6959A40DC808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393C85B-8224-4F10-8A1F-8380969E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45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1966" y="1241818"/>
            <a:ext cx="99788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bg1"/>
                </a:solidFill>
              </a:rPr>
              <a:t>در شكل زير تنھا تمايز ھدفھاي آموزشي ، ھدفھاي حل مسئله و نتايج مطرح نشده است بلكه وابستگي آنھا به فعاليتھاي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fa-IR" sz="3200" dirty="0" smtClean="0">
                <a:solidFill>
                  <a:schemeClr val="bg1"/>
                </a:solidFill>
              </a:rPr>
              <a:t>متفاوت برنامه نيز نشان داده شده است . در شكل نمايان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fa-IR" sz="3200" dirty="0" smtClean="0">
                <a:solidFill>
                  <a:schemeClr val="bg1"/>
                </a:solidFill>
              </a:rPr>
              <a:t>است كه در ھدفھاي رفتاري و ھدفھاي حل مسئله تدوين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fa-IR" sz="3200" dirty="0" smtClean="0">
                <a:solidFill>
                  <a:schemeClr val="bg1"/>
                </a:solidFill>
              </a:rPr>
              <a:t>ھدفھا بر فعاليتھا مي توان گفت : ھر دو در استاندارد ھای رویکرد مقصد_وسیله می گنجند در صورتی که فعالیت های بیانگر مقدم بر نتایج بیانگر هستند.</a:t>
            </a:r>
            <a:r>
              <a:rPr lang="en-US" sz="3200" dirty="0" smtClean="0">
                <a:solidFill>
                  <a:schemeClr val="bg1"/>
                </a:solidFill>
              </a:rPr>
              <a:t>   </a:t>
            </a:r>
            <a:r>
              <a:rPr lang="fa-IR" sz="32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7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0505" y="521661"/>
            <a:ext cx="9521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dirty="0" smtClean="0">
                <a:solidFill>
                  <a:srgbClr val="FFFF00"/>
                </a:solidFill>
              </a:rPr>
              <a:t>رابطه بين ھدفھاي آموزشي ، ھدفھاي حل مسئله ، فعاليت بيانگر در شكل زير مشخص گرديده است .</a:t>
            </a:r>
            <a:endParaRPr lang="fa-IR" sz="2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371" y="2012181"/>
            <a:ext cx="6897954" cy="30413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47595" y="5359135"/>
            <a:ext cx="2127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>
                <a:solidFill>
                  <a:srgbClr val="FF0000"/>
                </a:solidFill>
              </a:rPr>
              <a:t>نمودار شماره ۵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2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0550" y="293221"/>
            <a:ext cx="3982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b="1" dirty="0" smtClean="0">
                <a:solidFill>
                  <a:srgbClr val="FF0000"/>
                </a:solidFill>
              </a:rPr>
              <a:t>محل تحقق هدف ها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8316" y="877996"/>
            <a:ext cx="959056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3200" dirty="0">
                <a:solidFill>
                  <a:schemeClr val="bg1"/>
                </a:solidFill>
              </a:rPr>
              <a:t>به چند دليل مي توان گفت </a:t>
            </a:r>
            <a:r>
              <a:rPr lang="fa-IR" sz="3200" b="1" dirty="0">
                <a:solidFill>
                  <a:srgbClr val="FF0000"/>
                </a:solidFill>
              </a:rPr>
              <a:t>محيط مدرسه تنھا محل تحقق ھدفھا نيست</a:t>
            </a:r>
            <a:r>
              <a:rPr lang="fa-IR" sz="3200" dirty="0">
                <a:solidFill>
                  <a:schemeClr val="bg1"/>
                </a:solidFill>
              </a:rPr>
              <a:t> و بايد بين فعاليتھاي فراگيران و </a:t>
            </a:r>
            <a:r>
              <a:rPr lang="fa-IR" sz="3200" b="1" dirty="0">
                <a:solidFill>
                  <a:srgbClr val="FFFF00"/>
                </a:solidFill>
              </a:rPr>
              <a:t>محيط </a:t>
            </a:r>
            <a:r>
              <a:rPr lang="fa-IR" sz="3200" b="1" dirty="0" smtClean="0">
                <a:solidFill>
                  <a:srgbClr val="FFFF00"/>
                </a:solidFill>
              </a:rPr>
              <a:t>اجتماعي خارج </a:t>
            </a:r>
            <a:r>
              <a:rPr lang="fa-IR" sz="3200" b="1" dirty="0">
                <a:solidFill>
                  <a:srgbClr val="FFFF00"/>
                </a:solidFill>
              </a:rPr>
              <a:t>از مدرسه </a:t>
            </a:r>
            <a:r>
              <a:rPr lang="fa-IR" sz="3200" dirty="0">
                <a:solidFill>
                  <a:schemeClr val="bg1"/>
                </a:solidFill>
              </a:rPr>
              <a:t>ارتباط </a:t>
            </a:r>
            <a:r>
              <a:rPr lang="fa-IR" sz="3200" dirty="0" smtClean="0">
                <a:solidFill>
                  <a:schemeClr val="bg1"/>
                </a:solidFill>
              </a:rPr>
              <a:t>لازم وجود </a:t>
            </a:r>
            <a:r>
              <a:rPr lang="fa-IR" sz="3200" dirty="0">
                <a:solidFill>
                  <a:schemeClr val="bg1"/>
                </a:solidFill>
              </a:rPr>
              <a:t>داشته باشد </a:t>
            </a:r>
            <a:r>
              <a:rPr lang="fa-IR" sz="3200" dirty="0" smtClean="0">
                <a:solidFill>
                  <a:schemeClr val="bg1"/>
                </a:solidFill>
              </a:rPr>
              <a:t>:</a:t>
            </a:r>
            <a:endParaRPr lang="fa-IR" sz="3200" dirty="0">
              <a:solidFill>
                <a:schemeClr val="bg1"/>
              </a:solidFill>
            </a:endParaRPr>
          </a:p>
          <a:p>
            <a:pPr algn="just" rtl="1"/>
            <a:r>
              <a:rPr lang="fa-IR" sz="3200" dirty="0" smtClean="0">
                <a:solidFill>
                  <a:schemeClr val="bg1"/>
                </a:solidFill>
              </a:rPr>
              <a:t>الف)فرد </a:t>
            </a:r>
            <a:r>
              <a:rPr lang="fa-IR" sz="3200" dirty="0">
                <a:solidFill>
                  <a:schemeClr val="bg1"/>
                </a:solidFill>
              </a:rPr>
              <a:t>از ھمه جا ياد مي گيرد .</a:t>
            </a:r>
          </a:p>
          <a:p>
            <a:pPr algn="just" rtl="1"/>
            <a:endParaRPr lang="fa-IR" sz="3200" dirty="0">
              <a:solidFill>
                <a:schemeClr val="bg1"/>
              </a:solidFill>
            </a:endParaRPr>
          </a:p>
          <a:p>
            <a:pPr algn="just" rtl="1"/>
            <a:r>
              <a:rPr lang="fa-IR" sz="3200" dirty="0" smtClean="0">
                <a:solidFill>
                  <a:schemeClr val="bg1"/>
                </a:solidFill>
              </a:rPr>
              <a:t>ب) غناي </a:t>
            </a:r>
            <a:r>
              <a:rPr lang="fa-IR" sz="3200" dirty="0">
                <a:solidFill>
                  <a:schemeClr val="bg1"/>
                </a:solidFill>
              </a:rPr>
              <a:t>تجربه ھا موجب يادگيري عميق است .</a:t>
            </a:r>
          </a:p>
          <a:p>
            <a:pPr algn="just" rtl="1"/>
            <a:endParaRPr lang="fa-IR" sz="3200" dirty="0">
              <a:solidFill>
                <a:schemeClr val="bg1"/>
              </a:solidFill>
            </a:endParaRPr>
          </a:p>
          <a:p>
            <a:pPr algn="just" rtl="1"/>
            <a:r>
              <a:rPr lang="fa-IR" sz="3200" dirty="0" smtClean="0">
                <a:solidFill>
                  <a:schemeClr val="bg1"/>
                </a:solidFill>
              </a:rPr>
              <a:t>ج) </a:t>
            </a:r>
            <a:r>
              <a:rPr lang="fa-IR" sz="3200" dirty="0">
                <a:solidFill>
                  <a:schemeClr val="bg1"/>
                </a:solidFill>
              </a:rPr>
              <a:t>ديدن بيش از شنيدن مؤثر است .</a:t>
            </a:r>
          </a:p>
          <a:p>
            <a:pPr algn="just" rtl="1"/>
            <a:endParaRPr lang="fa-IR" sz="3200" dirty="0">
              <a:solidFill>
                <a:schemeClr val="bg1"/>
              </a:solidFill>
            </a:endParaRPr>
          </a:p>
          <a:p>
            <a:pPr algn="just" rtl="1"/>
            <a:r>
              <a:rPr lang="fa-IR" sz="3200" dirty="0" smtClean="0">
                <a:solidFill>
                  <a:schemeClr val="bg1"/>
                </a:solidFill>
              </a:rPr>
              <a:t>د) </a:t>
            </a:r>
            <a:r>
              <a:rPr lang="fa-IR" sz="3200" dirty="0">
                <a:solidFill>
                  <a:schemeClr val="bg1"/>
                </a:solidFill>
              </a:rPr>
              <a:t>پژوھشگري شيوه مؤثر تحقق ھدفھاست 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0847" y="1850088"/>
            <a:ext cx="99520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3200" dirty="0">
                <a:solidFill>
                  <a:schemeClr val="bg1"/>
                </a:solidFill>
              </a:rPr>
              <a:t>آيا ھدفھا با توجه به زمان حال بايد نوشته شدند يا افراد را براي آينده آماده كنند به عده اي تعليم و تربيت را آمادگي مي دانند آمادگي براي تحصيل حقوق و اخذ مسئوليت </a:t>
            </a:r>
            <a:r>
              <a:rPr lang="fa-IR" sz="3200" dirty="0" smtClean="0">
                <a:solidFill>
                  <a:schemeClr val="bg1"/>
                </a:solidFill>
              </a:rPr>
              <a:t>در دوره </a:t>
            </a:r>
            <a:r>
              <a:rPr lang="fa-IR" sz="3200" dirty="0">
                <a:solidFill>
                  <a:schemeClr val="bg1"/>
                </a:solidFill>
              </a:rPr>
              <a:t>ي سالمندي مورد توجه است . به نظر اين عده </a:t>
            </a:r>
            <a:r>
              <a:rPr lang="fa-IR" sz="3200" dirty="0" smtClean="0">
                <a:solidFill>
                  <a:schemeClr val="bg1"/>
                </a:solidFill>
              </a:rPr>
              <a:t>كودك در </a:t>
            </a:r>
            <a:r>
              <a:rPr lang="fa-IR" sz="3200" dirty="0">
                <a:solidFill>
                  <a:schemeClr val="bg1"/>
                </a:solidFill>
              </a:rPr>
              <a:t>حال حاضر مورد توجه </a:t>
            </a:r>
            <a:r>
              <a:rPr lang="fa-IR" sz="3200" b="1" dirty="0">
                <a:solidFill>
                  <a:schemeClr val="accent6"/>
                </a:solidFill>
              </a:rPr>
              <a:t>نيست</a:t>
            </a:r>
            <a:r>
              <a:rPr lang="fa-IR" sz="3200" dirty="0">
                <a:solidFill>
                  <a:schemeClr val="bg1"/>
                </a:solidFill>
              </a:rPr>
              <a:t> ، بلكه </a:t>
            </a:r>
            <a:r>
              <a:rPr lang="fa-IR" sz="3200" dirty="0">
                <a:solidFill>
                  <a:srgbClr val="FFFF00"/>
                </a:solidFill>
              </a:rPr>
              <a:t>آماده كردن </a:t>
            </a:r>
            <a:r>
              <a:rPr lang="fa-IR" sz="3200" dirty="0" smtClean="0">
                <a:solidFill>
                  <a:srgbClr val="FFFF00"/>
                </a:solidFill>
              </a:rPr>
              <a:t>او براي </a:t>
            </a:r>
            <a:r>
              <a:rPr lang="fa-IR" sz="3200" dirty="0">
                <a:solidFill>
                  <a:srgbClr val="FFFF00"/>
                </a:solidFill>
              </a:rPr>
              <a:t>زندگي آينده مورد نظر است 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89358" y="489098"/>
            <a:ext cx="3651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b="1" dirty="0" smtClean="0">
                <a:solidFill>
                  <a:srgbClr val="FF0000"/>
                </a:solidFill>
              </a:rPr>
              <a:t>رابطه هدف بازمان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2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1" y="1467317"/>
            <a:ext cx="87824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3200" dirty="0">
                <a:solidFill>
                  <a:schemeClr val="bg1"/>
                </a:solidFill>
              </a:rPr>
              <a:t>عده اي ديگر از جمله جان ديوئي مربي </a:t>
            </a:r>
            <a:r>
              <a:rPr lang="fa-IR" sz="3200" dirty="0" smtClean="0">
                <a:solidFill>
                  <a:schemeClr val="bg1"/>
                </a:solidFill>
              </a:rPr>
              <a:t>عالي قدرآمريكايي </a:t>
            </a:r>
            <a:r>
              <a:rPr lang="fa-IR" sz="3200" b="1" dirty="0">
                <a:solidFill>
                  <a:srgbClr val="FF0000"/>
                </a:solidFill>
              </a:rPr>
              <a:t>تعليم و تربيت را وسيله براي آماده كردن زندگي </a:t>
            </a:r>
            <a:r>
              <a:rPr lang="fa-IR" sz="3200" b="1" dirty="0" smtClean="0">
                <a:solidFill>
                  <a:srgbClr val="FF0000"/>
                </a:solidFill>
              </a:rPr>
              <a:t>فعلي كودک </a:t>
            </a:r>
            <a:r>
              <a:rPr lang="fa-IR" sz="3200" b="1" dirty="0">
                <a:solidFill>
                  <a:srgbClr val="FF0000"/>
                </a:solidFill>
              </a:rPr>
              <a:t>مي دانند </a:t>
            </a:r>
            <a:r>
              <a:rPr lang="fa-IR" sz="3200" dirty="0">
                <a:solidFill>
                  <a:schemeClr val="bg1"/>
                </a:solidFill>
              </a:rPr>
              <a:t>. به نظر اين عده آينده از ھر جھت </a:t>
            </a:r>
            <a:r>
              <a:rPr lang="fa-IR" sz="3200" dirty="0" smtClean="0">
                <a:solidFill>
                  <a:schemeClr val="bg1"/>
                </a:solidFill>
              </a:rPr>
              <a:t>براي بچه </a:t>
            </a:r>
            <a:r>
              <a:rPr lang="fa-IR" sz="3200" dirty="0">
                <a:solidFill>
                  <a:schemeClr val="bg1"/>
                </a:solidFill>
              </a:rPr>
              <a:t>مبھم و پيش بيني ناپذير است . بنابراين چگونه </a:t>
            </a:r>
            <a:r>
              <a:rPr lang="fa-IR" sz="3200" dirty="0" smtClean="0">
                <a:solidFill>
                  <a:schemeClr val="bg1"/>
                </a:solidFill>
              </a:rPr>
              <a:t>مي توان </a:t>
            </a:r>
            <a:r>
              <a:rPr lang="fa-IR" sz="3200" dirty="0">
                <a:solidFill>
                  <a:schemeClr val="bg1"/>
                </a:solidFill>
              </a:rPr>
              <a:t>وضع حاضر بچه را مورد غفلت قرار داد و او </a:t>
            </a:r>
            <a:r>
              <a:rPr lang="fa-IR" sz="3200" dirty="0" smtClean="0">
                <a:solidFill>
                  <a:schemeClr val="bg1"/>
                </a:solidFill>
              </a:rPr>
              <a:t>را براي </a:t>
            </a:r>
            <a:r>
              <a:rPr lang="fa-IR" sz="3200" dirty="0">
                <a:solidFill>
                  <a:schemeClr val="bg1"/>
                </a:solidFill>
              </a:rPr>
              <a:t>آينده اي نامعلوم آماده كرد .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3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3062" y="345351"/>
            <a:ext cx="98397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3200" dirty="0" smtClean="0">
                <a:solidFill>
                  <a:srgbClr val="FFC000"/>
                </a:solidFill>
              </a:rPr>
              <a:t>ملاحظه </a:t>
            </a:r>
            <a:r>
              <a:rPr lang="fa-IR" sz="3200" dirty="0">
                <a:solidFill>
                  <a:srgbClr val="FFC000"/>
                </a:solidFill>
              </a:rPr>
              <a:t>مي كنيم كه در خصوص رابطه تعليم و تربيت و ھدف </a:t>
            </a:r>
            <a:r>
              <a:rPr lang="fa-IR" sz="3200" dirty="0" smtClean="0">
                <a:solidFill>
                  <a:srgbClr val="FFC000"/>
                </a:solidFill>
              </a:rPr>
              <a:t>تربيتي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fa-IR" sz="3200" dirty="0" smtClean="0">
                <a:solidFill>
                  <a:srgbClr val="FFC000"/>
                </a:solidFill>
              </a:rPr>
              <a:t>با </a:t>
            </a:r>
            <a:r>
              <a:rPr lang="fa-IR" sz="3200" dirty="0">
                <a:solidFill>
                  <a:srgbClr val="FFC000"/>
                </a:solidFill>
              </a:rPr>
              <a:t>زمان دو ديدگاه وجود دارد . ھر يك از آنھا به نوعي در </a:t>
            </a:r>
            <a:r>
              <a:rPr lang="fa-IR" sz="3200" dirty="0" smtClean="0">
                <a:solidFill>
                  <a:srgbClr val="FFC000"/>
                </a:solidFill>
              </a:rPr>
              <a:t>موضع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fa-IR" sz="3200" dirty="0" smtClean="0">
                <a:solidFill>
                  <a:srgbClr val="FFC000"/>
                </a:solidFill>
              </a:rPr>
              <a:t>گيري </a:t>
            </a:r>
            <a:r>
              <a:rPr lang="fa-IR" sz="3200" dirty="0">
                <a:solidFill>
                  <a:srgbClr val="FFC000"/>
                </a:solidFill>
              </a:rPr>
              <a:t>خود افراطي ھستند . بطور كلي مي توان جھت گيري </a:t>
            </a:r>
            <a:r>
              <a:rPr lang="fa-IR" sz="3200" dirty="0" smtClean="0">
                <a:solidFill>
                  <a:srgbClr val="FFC000"/>
                </a:solidFill>
              </a:rPr>
              <a:t>زماني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fa-IR" sz="3200" dirty="0" smtClean="0">
                <a:solidFill>
                  <a:srgbClr val="FFC000"/>
                </a:solidFill>
              </a:rPr>
              <a:t>را </a:t>
            </a:r>
            <a:r>
              <a:rPr lang="fa-IR" sz="3200" dirty="0">
                <a:solidFill>
                  <a:srgbClr val="FFC000"/>
                </a:solidFill>
              </a:rPr>
              <a:t>در برنامه درسي به صورت نمودار زير نشان داد 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83" y="3260035"/>
            <a:ext cx="8050695" cy="16543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6131" y="5274484"/>
            <a:ext cx="4713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>
                <a:solidFill>
                  <a:srgbClr val="FF0000"/>
                </a:solidFill>
              </a:rPr>
              <a:t>نمودار شماره(6):رابطه هدف با زمان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1724" y="159024"/>
            <a:ext cx="98198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3200" b="1" dirty="0">
                <a:solidFill>
                  <a:srgbClr val="FF0000"/>
                </a:solidFill>
              </a:rPr>
              <a:t>جمع بندي و نتيجه </a:t>
            </a:r>
            <a:r>
              <a:rPr lang="fa-IR" sz="3200" b="1" dirty="0" smtClean="0">
                <a:solidFill>
                  <a:srgbClr val="FF0000"/>
                </a:solidFill>
              </a:rPr>
              <a:t>گيري</a:t>
            </a:r>
            <a:endParaRPr lang="fa-IR" sz="3200" b="1" dirty="0">
              <a:solidFill>
                <a:srgbClr val="FF0000"/>
              </a:solidFill>
            </a:endParaRPr>
          </a:p>
          <a:p>
            <a:pPr algn="just" rtl="1"/>
            <a:endParaRPr lang="fa-IR" sz="3200" dirty="0">
              <a:solidFill>
                <a:schemeClr val="bg1"/>
              </a:solidFill>
            </a:endParaRPr>
          </a:p>
          <a:p>
            <a:pPr algn="just" rtl="1"/>
            <a:r>
              <a:rPr lang="fa-IR" sz="3200" dirty="0">
                <a:solidFill>
                  <a:schemeClr val="bg1"/>
                </a:solidFill>
              </a:rPr>
              <a:t>با توجه به مجموعه مباحث اصول زير را در تبيين ھدفھاي </a:t>
            </a:r>
            <a:r>
              <a:rPr lang="fa-IR" sz="3200" dirty="0" smtClean="0">
                <a:solidFill>
                  <a:schemeClr val="bg1"/>
                </a:solidFill>
              </a:rPr>
              <a:t>برنامه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fa-IR" sz="3200" dirty="0" smtClean="0">
                <a:solidFill>
                  <a:schemeClr val="bg1"/>
                </a:solidFill>
              </a:rPr>
              <a:t>درسي </a:t>
            </a:r>
            <a:r>
              <a:rPr lang="fa-IR" sz="3200" dirty="0">
                <a:solidFill>
                  <a:schemeClr val="bg1"/>
                </a:solidFill>
              </a:rPr>
              <a:t>مي توان در نظر گرفت :</a:t>
            </a:r>
          </a:p>
          <a:p>
            <a:pPr algn="just" rtl="1"/>
            <a:r>
              <a:rPr lang="fa-IR" sz="3200" dirty="0">
                <a:solidFill>
                  <a:schemeClr val="bg1"/>
                </a:solidFill>
              </a:rPr>
              <a:t>اصول حاكم بر تبيين </a:t>
            </a:r>
            <a:r>
              <a:rPr lang="fa-IR" sz="3200" dirty="0" smtClean="0">
                <a:solidFill>
                  <a:schemeClr val="bg1"/>
                </a:solidFill>
              </a:rPr>
              <a:t>ھدفھا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r>
              <a:rPr lang="fa-IR" sz="3200" dirty="0" smtClean="0">
                <a:solidFill>
                  <a:schemeClr val="bg1"/>
                </a:solidFill>
              </a:rPr>
              <a:t>در </a:t>
            </a:r>
            <a:r>
              <a:rPr lang="fa-IR" sz="3200" dirty="0">
                <a:solidFill>
                  <a:schemeClr val="bg1"/>
                </a:solidFill>
              </a:rPr>
              <a:t>بخش </a:t>
            </a:r>
            <a:r>
              <a:rPr lang="fa-IR" sz="3200" dirty="0" smtClean="0">
                <a:solidFill>
                  <a:schemeClr val="bg1"/>
                </a:solidFill>
              </a:rPr>
              <a:t>طراحي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endParaRPr lang="fa-IR" sz="3200" dirty="0">
              <a:solidFill>
                <a:schemeClr val="bg1"/>
              </a:solidFill>
            </a:endParaRPr>
          </a:p>
          <a:p>
            <a:pPr algn="just" rtl="1"/>
            <a:r>
              <a:rPr lang="fa-IR" sz="3200" dirty="0" smtClean="0">
                <a:solidFill>
                  <a:schemeClr val="bg1"/>
                </a:solidFill>
              </a:rPr>
              <a:t>1- </a:t>
            </a:r>
            <a:r>
              <a:rPr lang="fa-IR" sz="3200" dirty="0">
                <a:solidFill>
                  <a:schemeClr val="bg1"/>
                </a:solidFill>
              </a:rPr>
              <a:t>ھدف داراي سطوح مختلفي </a:t>
            </a:r>
            <a:r>
              <a:rPr lang="fa-IR" sz="3200" dirty="0" smtClean="0">
                <a:solidFill>
                  <a:schemeClr val="bg1"/>
                </a:solidFill>
              </a:rPr>
              <a:t>است</a:t>
            </a:r>
          </a:p>
          <a:p>
            <a:pPr algn="just" rtl="1"/>
            <a:r>
              <a:rPr lang="fa-IR" sz="3200" dirty="0" smtClean="0">
                <a:solidFill>
                  <a:schemeClr val="bg1"/>
                </a:solidFill>
              </a:rPr>
              <a:t>2-ھدفھاي </a:t>
            </a:r>
            <a:r>
              <a:rPr lang="fa-IR" sz="3200" dirty="0">
                <a:solidFill>
                  <a:schemeClr val="bg1"/>
                </a:solidFill>
              </a:rPr>
              <a:t>برنامه درسي بايد متناسب با شرايط و امكانات جامعه </a:t>
            </a:r>
            <a:r>
              <a:rPr lang="fa-IR" sz="3200" dirty="0" smtClean="0">
                <a:solidFill>
                  <a:schemeClr val="bg1"/>
                </a:solidFill>
              </a:rPr>
              <a:t>باشد</a:t>
            </a:r>
            <a:endParaRPr lang="fa-IR" sz="3200" dirty="0">
              <a:solidFill>
                <a:schemeClr val="bg1"/>
              </a:solidFill>
            </a:endParaRPr>
          </a:p>
          <a:p>
            <a:pPr algn="just" rtl="1"/>
            <a:r>
              <a:rPr lang="fa-IR" sz="3200" dirty="0">
                <a:solidFill>
                  <a:schemeClr val="bg1"/>
                </a:solidFill>
              </a:rPr>
              <a:t>٣- ھدفھاي برنامه درسي بايد تغيير پذير باشد .</a:t>
            </a:r>
          </a:p>
          <a:p>
            <a:pPr algn="just" rtl="1"/>
            <a:r>
              <a:rPr lang="fa-IR" sz="3200" dirty="0">
                <a:solidFill>
                  <a:schemeClr val="bg1"/>
                </a:solidFill>
              </a:rPr>
              <a:t>۴- ھدفھاي برنامه درسي بايد با شرايط و امكانات يادگيرنده </a:t>
            </a:r>
            <a:r>
              <a:rPr lang="fa-IR" sz="3200" dirty="0" smtClean="0">
                <a:solidFill>
                  <a:schemeClr val="bg1"/>
                </a:solidFill>
              </a:rPr>
              <a:t>ھماھنگ باشد </a:t>
            </a:r>
            <a:r>
              <a:rPr lang="fa-IR" sz="3200" dirty="0">
                <a:solidFill>
                  <a:schemeClr val="bg1"/>
                </a:solidFill>
              </a:rPr>
              <a:t>.</a:t>
            </a:r>
          </a:p>
          <a:p>
            <a:pPr algn="just" rtl="1"/>
            <a:r>
              <a:rPr lang="fa-IR" sz="3200" dirty="0">
                <a:solidFill>
                  <a:schemeClr val="bg1"/>
                </a:solidFill>
              </a:rPr>
              <a:t>۵- ھدف بايد بصورت جامع تعيين شوند</a:t>
            </a:r>
          </a:p>
          <a:p>
            <a:pPr algn="just" rtl="1"/>
            <a:r>
              <a:rPr lang="fa-IR" sz="3200" dirty="0">
                <a:solidFill>
                  <a:schemeClr val="bg1"/>
                </a:solidFill>
              </a:rPr>
              <a:t>۶- به تفاوتھاي فردي دانش آموزان توجه گردد .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3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60</TotalTime>
  <Words>438</Words>
  <Application>Microsoft Office PowerPoint</Application>
  <PresentationFormat>Widescreen</PresentationFormat>
  <Paragraphs>27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Century Gothic</vt:lpstr>
      <vt:lpstr>Tahoma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</dc:creator>
  <cp:lastModifiedBy>abdolhosein</cp:lastModifiedBy>
  <cp:revision>10</cp:revision>
  <dcterms:created xsi:type="dcterms:W3CDTF">2002-01-01T15:26:43Z</dcterms:created>
  <dcterms:modified xsi:type="dcterms:W3CDTF">2020-04-21T19:50:16Z</dcterms:modified>
</cp:coreProperties>
</file>