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6" r:id="rId3"/>
    <p:sldId id="299" r:id="rId4"/>
    <p:sldId id="301" r:id="rId5"/>
    <p:sldId id="305" r:id="rId6"/>
    <p:sldId id="306" r:id="rId7"/>
    <p:sldId id="344" r:id="rId8"/>
    <p:sldId id="347" r:id="rId9"/>
    <p:sldId id="348" r:id="rId10"/>
    <p:sldId id="349" r:id="rId11"/>
    <p:sldId id="350" r:id="rId12"/>
    <p:sldId id="351" r:id="rId13"/>
    <p:sldId id="352" r:id="rId14"/>
    <p:sldId id="353" r:id="rId15"/>
    <p:sldId id="355" r:id="rId16"/>
    <p:sldId id="356" r:id="rId17"/>
    <p:sldId id="358" r:id="rId18"/>
    <p:sldId id="362" r:id="rId19"/>
    <p:sldId id="361"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7" initials="W7"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19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F7CE77-3D27-4CEB-AFAB-AB4BD4523DD5}"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289691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F7CE77-3D27-4CEB-AFAB-AB4BD4523DD5}"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3256035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F7CE77-3D27-4CEB-AFAB-AB4BD4523DD5}"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5DEB5-D8A8-477D-A3A9-1A65F7C5EBE7}"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21954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F7CE77-3D27-4CEB-AFAB-AB4BD4523DD5}"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2523696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F7CE77-3D27-4CEB-AFAB-AB4BD4523DD5}"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5DEB5-D8A8-477D-A3A9-1A65F7C5EBE7}"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2281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F7CE77-3D27-4CEB-AFAB-AB4BD4523DD5}"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3459587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F7CE77-3D27-4CEB-AFAB-AB4BD4523DD5}"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3762803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F7CE77-3D27-4CEB-AFAB-AB4BD4523DD5}"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420930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F7CE77-3D27-4CEB-AFAB-AB4BD4523DD5}"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2416237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F7CE77-3D27-4CEB-AFAB-AB4BD4523DD5}"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2742539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F7CE77-3D27-4CEB-AFAB-AB4BD4523DD5}" type="datetimeFigureOut">
              <a:rPr lang="en-US" smtClean="0"/>
              <a:pPr/>
              <a:t>4/19/2020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1609294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F7CE77-3D27-4CEB-AFAB-AB4BD4523DD5}" type="datetimeFigureOut">
              <a:rPr lang="en-US" smtClean="0"/>
              <a:pPr/>
              <a:t>4/19/2020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96644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F7CE77-3D27-4CEB-AFAB-AB4BD4523DD5}" type="datetimeFigureOut">
              <a:rPr lang="en-US" smtClean="0"/>
              <a:pPr/>
              <a:t>4/19/2020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1164620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7CE77-3D27-4CEB-AFAB-AB4BD4523DD5}" type="datetimeFigureOut">
              <a:rPr lang="en-US" smtClean="0"/>
              <a:pPr/>
              <a:t>4/19/2020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2445664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6F7CE77-3D27-4CEB-AFAB-AB4BD4523DD5}" type="datetimeFigureOut">
              <a:rPr lang="en-US" smtClean="0"/>
              <a:pPr/>
              <a:t>4/19/2020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287833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F7CE77-3D27-4CEB-AFAB-AB4BD4523DD5}" type="datetimeFigureOut">
              <a:rPr lang="en-US" smtClean="0"/>
              <a:pPr/>
              <a:t>4/19/2020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5DEB5-D8A8-477D-A3A9-1A65F7C5EBE7}" type="slidenum">
              <a:rPr lang="en-US" smtClean="0"/>
              <a:pPr/>
              <a:t>‹#›</a:t>
            </a:fld>
            <a:endParaRPr lang="en-US"/>
          </a:p>
        </p:txBody>
      </p:sp>
    </p:spTree>
    <p:extLst>
      <p:ext uri="{BB962C8B-B14F-4D97-AF65-F5344CB8AC3E}">
        <p14:creationId xmlns:p14="http://schemas.microsoft.com/office/powerpoint/2010/main" val="406325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F7CE77-3D27-4CEB-AFAB-AB4BD4523DD5}" type="datetimeFigureOut">
              <a:rPr lang="en-US" smtClean="0"/>
              <a:pPr/>
              <a:t>4/19/2020</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C65DEB5-D8A8-477D-A3A9-1A65F7C5EBE7}" type="slidenum">
              <a:rPr lang="en-US" smtClean="0"/>
              <a:pPr/>
              <a:t>‹#›</a:t>
            </a:fld>
            <a:endParaRPr lang="en-US"/>
          </a:p>
        </p:txBody>
      </p:sp>
    </p:spTree>
    <p:extLst>
      <p:ext uri="{BB962C8B-B14F-4D97-AF65-F5344CB8AC3E}">
        <p14:creationId xmlns:p14="http://schemas.microsoft.com/office/powerpoint/2010/main" val="2450001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9592" y="838200"/>
            <a:ext cx="7723708" cy="5499100"/>
          </a:xfrm>
          <a:solidFill>
            <a:srgbClr val="00B0F0"/>
          </a:solidFill>
        </p:spPr>
        <p:txBody>
          <a:bodyPr>
            <a:normAutofit fontScale="92500" lnSpcReduction="20000"/>
          </a:bodyPr>
          <a:lstStyle/>
          <a:p>
            <a:endParaRPr lang="fa-IR" sz="3200" dirty="0">
              <a:solidFill>
                <a:schemeClr val="tx1"/>
              </a:solidFill>
              <a:cs typeface="B Nazanin" panose="00000400000000000000" pitchFamily="2" charset="-78"/>
            </a:endParaRPr>
          </a:p>
          <a:p>
            <a:endParaRPr lang="fa-IR" sz="3200" dirty="0">
              <a:solidFill>
                <a:schemeClr val="tx1"/>
              </a:solidFill>
              <a:cs typeface="B Nazanin" panose="00000400000000000000" pitchFamily="2" charset="-78"/>
            </a:endParaRPr>
          </a:p>
          <a:p>
            <a:r>
              <a:rPr lang="fa-IR" sz="3200" dirty="0">
                <a:solidFill>
                  <a:schemeClr val="tx1"/>
                </a:solidFill>
                <a:cs typeface="B Nazanin" panose="00000400000000000000" pitchFamily="2" charset="-78"/>
              </a:rPr>
              <a:t>نظریه های روان شناسی یادگیری</a:t>
            </a:r>
          </a:p>
          <a:p>
            <a:r>
              <a:rPr lang="fa-IR" sz="3200" dirty="0">
                <a:solidFill>
                  <a:schemeClr val="tx1"/>
                </a:solidFill>
                <a:cs typeface="B Nazanin" panose="00000400000000000000" pitchFamily="2" charset="-78"/>
              </a:rPr>
              <a:t>فصل 3 کتاب روانشناسی یادگیری خانم دکتر پروین کدیور</a:t>
            </a:r>
          </a:p>
          <a:p>
            <a:r>
              <a:rPr lang="fa-IR" sz="3600" dirty="0" smtClean="0">
                <a:solidFill>
                  <a:srgbClr val="FF0000"/>
                </a:solidFill>
                <a:cs typeface="B Nazanin" panose="00000400000000000000" pitchFamily="2" charset="-78"/>
              </a:rPr>
              <a:t>فصل </a:t>
            </a:r>
            <a:r>
              <a:rPr lang="fa-IR" sz="3600" dirty="0">
                <a:solidFill>
                  <a:srgbClr val="FF0000"/>
                </a:solidFill>
                <a:cs typeface="B Nazanin" panose="00000400000000000000" pitchFamily="2" charset="-78"/>
              </a:rPr>
              <a:t>سوم</a:t>
            </a:r>
          </a:p>
          <a:p>
            <a:r>
              <a:rPr lang="fa-IR" sz="3600" dirty="0">
                <a:solidFill>
                  <a:srgbClr val="FF0000"/>
                </a:solidFill>
                <a:cs typeface="B Nazanin" panose="00000400000000000000" pitchFamily="2" charset="-78"/>
              </a:rPr>
              <a:t>یادگیری و رشد</a:t>
            </a:r>
            <a:endParaRPr lang="en-US" sz="3600" dirty="0">
              <a:solidFill>
                <a:srgbClr val="FF0000"/>
              </a:solidFill>
              <a:cs typeface="B Nazanin" panose="00000400000000000000" pitchFamily="2" charset="-78"/>
            </a:endParaRPr>
          </a:p>
          <a:p>
            <a:r>
              <a:rPr lang="fa-IR" sz="3200" dirty="0">
                <a:solidFill>
                  <a:schemeClr val="tx1"/>
                </a:solidFill>
                <a:cs typeface="B Nazanin" panose="00000400000000000000" pitchFamily="2" charset="-78"/>
              </a:rPr>
              <a:t>رشدبه تغییرات درطول زمان اشاره داردواز الگوی منظمی پیروی می کند.تدریجی و پیش رونده هستند و بایادگیری ارتباط نزدیکی دارند.</a:t>
            </a:r>
          </a:p>
          <a:p>
            <a:r>
              <a:rPr lang="fa-IR" sz="3200" dirty="0">
                <a:solidFill>
                  <a:schemeClr val="tx1"/>
                </a:solidFill>
                <a:cs typeface="B Nazanin" panose="00000400000000000000" pitchFamily="2" charset="-78"/>
              </a:rPr>
              <a:t>روانشناسی رشد الگوهای از پیش تعیین شده زیستی و محیط در حال تغییر و پویا را بررسی می کند.</a:t>
            </a:r>
            <a:endParaRPr lang="fa-IR" sz="3200" dirty="0">
              <a:solidFill>
                <a:schemeClr val="tx1"/>
              </a:solidFill>
              <a:cs typeface="B Nazanin" panose="00000400000000000000" pitchFamily="2" charset="-78"/>
            </a:endParaRPr>
          </a:p>
        </p:txBody>
      </p:sp>
      <p:pic>
        <p:nvPicPr>
          <p:cNvPr id="4" name="Audio 3">
            <a:hlinkClick r:id="" action="ppaction://media"/>
            <a:extLst>
              <a:ext uri="{FF2B5EF4-FFF2-40B4-BE49-F238E27FC236}">
                <a16:creationId xmlns="" xmlns:a16="http://schemas.microsoft.com/office/drawing/2014/main" id="{57F0ABC0-E152-4732-9081-282175F17D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65"/>
    </mc:Choice>
    <mc:Fallback xmlns="">
      <p:transition spd="slow" advTm="2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05B1DE-7823-4CF6-833F-28417B5DAD92}"/>
              </a:ext>
            </a:extLst>
          </p:cNvPr>
          <p:cNvSpPr>
            <a:spLocks noGrp="1"/>
          </p:cNvSpPr>
          <p:nvPr>
            <p:ph type="title"/>
          </p:nvPr>
        </p:nvSpPr>
        <p:spPr/>
        <p:txBody>
          <a:bodyPr/>
          <a:lstStyle/>
          <a:p>
            <a:r>
              <a:rPr lang="fa-IR" dirty="0">
                <a:solidFill>
                  <a:srgbClr val="FF0000"/>
                </a:solidFill>
              </a:rPr>
              <a:t>الگوی پردازش اطلاعات در رشد</a:t>
            </a:r>
          </a:p>
        </p:txBody>
      </p:sp>
      <p:sp>
        <p:nvSpPr>
          <p:cNvPr id="3" name="Content Placeholder 2">
            <a:extLst>
              <a:ext uri="{FF2B5EF4-FFF2-40B4-BE49-F238E27FC236}">
                <a16:creationId xmlns="" xmlns:a16="http://schemas.microsoft.com/office/drawing/2014/main" id="{A6206D51-9937-4702-AD01-4B746E9D7BB4}"/>
              </a:ext>
            </a:extLst>
          </p:cNvPr>
          <p:cNvSpPr>
            <a:spLocks noGrp="1"/>
          </p:cNvSpPr>
          <p:nvPr>
            <p:ph idx="1"/>
          </p:nvPr>
        </p:nvSpPr>
        <p:spPr>
          <a:xfrm>
            <a:off x="609599" y="1484784"/>
            <a:ext cx="6347714" cy="4556579"/>
          </a:xfrm>
        </p:spPr>
        <p:txBody>
          <a:bodyPr>
            <a:normAutofit/>
          </a:bodyPr>
          <a:lstStyle/>
          <a:p>
            <a:r>
              <a:rPr lang="fa-IR" sz="2400" dirty="0">
                <a:cs typeface="B Nazanin" panose="00000400000000000000" pitchFamily="2" charset="-78"/>
              </a:rPr>
              <a:t>با استناد این دیدگاه تغییرات کمی در توانایی کودکان به وسیله سازماندهی اطلاعات و دخل و تصرف در آن اتفاق می افتد.از این چشم انداز کودکان به طور فزاینده در پردازش اطلاعات ماهر می شوند.</a:t>
            </a:r>
          </a:p>
          <a:p>
            <a:r>
              <a:rPr lang="fa-IR" sz="2400" dirty="0">
                <a:cs typeface="B Nazanin" panose="00000400000000000000" pitchFamily="2" charset="-78"/>
              </a:rPr>
              <a:t>فرایندهای نظارت: این فرایند ها به دو دلیل اهمیت دارند1. تعیین کننده کمیت و کیفیت اطلاعاتی هستند که فراگیر در حافظه خود ذخیره و آن را از روی حافظه بازخوانی می کند.2. به فراگیر اختیتر می دهد که تصمیم بگیرد چگونه و چه موقع از اطلاعات استفاده کندو</a:t>
            </a:r>
          </a:p>
          <a:p>
            <a:endParaRPr lang="fa-IR" sz="2400" dirty="0">
              <a:cs typeface="B Nazanin" panose="00000400000000000000" pitchFamily="2" charset="-78"/>
            </a:endParaRPr>
          </a:p>
        </p:txBody>
      </p:sp>
      <p:pic>
        <p:nvPicPr>
          <p:cNvPr id="4" name="Audio 3">
            <a:hlinkClick r:id="" action="ppaction://media"/>
            <a:extLst>
              <a:ext uri="{FF2B5EF4-FFF2-40B4-BE49-F238E27FC236}">
                <a16:creationId xmlns="" xmlns:a16="http://schemas.microsoft.com/office/drawing/2014/main" id="{F77B9EDD-CB02-4B0D-89BE-BE2129C416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3151910"/>
      </p:ext>
    </p:extLst>
  </p:cSld>
  <p:clrMapOvr>
    <a:masterClrMapping/>
  </p:clrMapOvr>
  <mc:AlternateContent xmlns:mc="http://schemas.openxmlformats.org/markup-compatibility/2006" xmlns:p14="http://schemas.microsoft.com/office/powerpoint/2010/main">
    <mc:Choice Requires="p14">
      <p:transition spd="slow" p14:dur="2000" advTm="44122"/>
    </mc:Choice>
    <mc:Fallback xmlns="">
      <p:transition spd="slow" advTm="4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8BC4E-0375-4D44-81D6-4834547766C2}"/>
              </a:ext>
            </a:extLst>
          </p:cNvPr>
          <p:cNvSpPr>
            <a:spLocks noGrp="1"/>
          </p:cNvSpPr>
          <p:nvPr>
            <p:ph type="title"/>
          </p:nvPr>
        </p:nvSpPr>
        <p:spPr/>
        <p:txBody>
          <a:bodyPr/>
          <a:lstStyle/>
          <a:p>
            <a:pPr algn="ctr"/>
            <a:r>
              <a:rPr lang="fa-IR" dirty="0">
                <a:solidFill>
                  <a:srgbClr val="FF0000"/>
                </a:solidFill>
              </a:rPr>
              <a:t>الگوی پردازش اطلاعات</a:t>
            </a:r>
          </a:p>
        </p:txBody>
      </p:sp>
      <p:pic>
        <p:nvPicPr>
          <p:cNvPr id="5" name="Content Placeholder 4">
            <a:extLst>
              <a:ext uri="{FF2B5EF4-FFF2-40B4-BE49-F238E27FC236}">
                <a16:creationId xmlns="" xmlns:a16="http://schemas.microsoft.com/office/drawing/2014/main" id="{470EC176-5E0D-4287-AF37-C42AD0B597F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599" y="2111838"/>
            <a:ext cx="6122641" cy="4746162"/>
          </a:xfrm>
        </p:spPr>
      </p:pic>
      <p:pic>
        <p:nvPicPr>
          <p:cNvPr id="3" name="Audio 2">
            <a:hlinkClick r:id="" action="ppaction://media"/>
            <a:extLst>
              <a:ext uri="{FF2B5EF4-FFF2-40B4-BE49-F238E27FC236}">
                <a16:creationId xmlns="" xmlns:a16="http://schemas.microsoft.com/office/drawing/2014/main" id="{BF09420D-65CB-42B4-B7AD-663F8CF803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7727851"/>
      </p:ext>
    </p:extLst>
  </p:cSld>
  <p:clrMapOvr>
    <a:masterClrMapping/>
  </p:clrMapOvr>
  <mc:AlternateContent xmlns:mc="http://schemas.openxmlformats.org/markup-compatibility/2006" xmlns:p14="http://schemas.microsoft.com/office/powerpoint/2010/main">
    <mc:Choice Requires="p14">
      <p:transition spd="slow" p14:dur="2000" advTm="54486"/>
    </mc:Choice>
    <mc:Fallback xmlns="">
      <p:transition spd="slow" advTm="54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B63E733-2915-42B2-847E-2CFE80C0FD25}"/>
              </a:ext>
            </a:extLst>
          </p:cNvPr>
          <p:cNvSpPr>
            <a:spLocks noGrp="1"/>
          </p:cNvSpPr>
          <p:nvPr>
            <p:ph idx="1"/>
          </p:nvPr>
        </p:nvSpPr>
        <p:spPr>
          <a:xfrm>
            <a:off x="609599" y="908720"/>
            <a:ext cx="6347714" cy="5132643"/>
          </a:xfrm>
        </p:spPr>
        <p:txBody>
          <a:bodyPr>
            <a:normAutofit/>
          </a:bodyPr>
          <a:lstStyle/>
          <a:p>
            <a:r>
              <a:rPr lang="fa-IR" sz="2800" dirty="0">
                <a:cs typeface="B Nazanin" panose="00000400000000000000" pitchFamily="2" charset="-78"/>
              </a:rPr>
              <a:t>فرایند ثبت حسی: پردازش اطلاعات به وسیله فراگیران با محرکهای محیطی(اولین مخزن حافظه) شروع می شود. هدف بت حسی نگهداری اطلاعات در حدود یک تا سه ثانیه است.</a:t>
            </a:r>
          </a:p>
          <a:p>
            <a:r>
              <a:rPr lang="fa-IR" sz="2800" dirty="0">
                <a:cs typeface="B Nazanin" panose="00000400000000000000" pitchFamily="2" charset="-78"/>
              </a:rPr>
              <a:t>فرایند تشخیص: مستلزم توجه به ویژگیهای اصلی محرک و پیوند آن با  اطلاعاتی است که از قبل در مخزن بلند مدت وجود داشته است.</a:t>
            </a:r>
          </a:p>
          <a:p>
            <a:r>
              <a:rPr lang="fa-IR" sz="2800" dirty="0">
                <a:cs typeface="B Nazanin" panose="00000400000000000000" pitchFamily="2" charset="-78"/>
              </a:rPr>
              <a:t>فرایند توجه: افراد از اطلاعات موجود در محیط تنها به بخشی کوچکی از این اطلاعات توجه کرده و آنها را وارد ثبت حسی خود می کنند حتی ممکن است این مقدار اطلاعات  در مرحله بعدی کاهش یابد.</a:t>
            </a:r>
          </a:p>
        </p:txBody>
      </p:sp>
      <p:pic>
        <p:nvPicPr>
          <p:cNvPr id="2" name="Audio 1">
            <a:hlinkClick r:id="" action="ppaction://media"/>
            <a:extLst>
              <a:ext uri="{FF2B5EF4-FFF2-40B4-BE49-F238E27FC236}">
                <a16:creationId xmlns="" xmlns:a16="http://schemas.microsoft.com/office/drawing/2014/main" id="{EF26D8F6-6EE7-4074-B773-0FDD412656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8277831"/>
      </p:ext>
    </p:extLst>
  </p:cSld>
  <p:clrMapOvr>
    <a:masterClrMapping/>
  </p:clrMapOvr>
  <mc:AlternateContent xmlns:mc="http://schemas.openxmlformats.org/markup-compatibility/2006" xmlns:p14="http://schemas.microsoft.com/office/powerpoint/2010/main">
    <mc:Choice Requires="p14">
      <p:transition spd="slow" p14:dur="2000" advTm="50184"/>
    </mc:Choice>
    <mc:Fallback xmlns="">
      <p:transition spd="slow" advTm="50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CC68A20-72CB-4846-8B37-BD25790A222E}"/>
              </a:ext>
            </a:extLst>
          </p:cNvPr>
          <p:cNvSpPr>
            <a:spLocks noGrp="1"/>
          </p:cNvSpPr>
          <p:nvPr>
            <p:ph idx="1"/>
          </p:nvPr>
        </p:nvSpPr>
        <p:spPr/>
        <p:txBody>
          <a:bodyPr>
            <a:normAutofit lnSpcReduction="10000"/>
          </a:bodyPr>
          <a:lstStyle/>
          <a:p>
            <a:r>
              <a:rPr lang="fa-IR" sz="2400" dirty="0">
                <a:cs typeface="B Nazanin" panose="00000400000000000000" pitchFamily="2" charset="-78"/>
              </a:rPr>
              <a:t>فرایند حافظه کوتاه مدت(حافظه کاری):دومین مخزن حافظه که می تواند هفت ماده اطلاعات غیر مرتبط با یکدیگر را در حدود بیست ثانیه نگه دارد.</a:t>
            </a:r>
          </a:p>
          <a:p>
            <a:r>
              <a:rPr lang="fa-IR" sz="2400" dirty="0">
                <a:cs typeface="B Nazanin" panose="00000400000000000000" pitchFamily="2" charset="-78"/>
              </a:rPr>
              <a:t>فرایند مرور ذهنی بسط یافته: یکی از محدودیتهای حافظه کوتاه مدت فراموش شدن سریع اطلاعات در صورت پردازش نشدن آن است که این مشکل با مرور ذهنی برطرف می شود.این فرایند می تواند با دو کارکرد در خدمت افراد قرار بگیرد</a:t>
            </a:r>
          </a:p>
          <a:p>
            <a:pPr marL="0" indent="0">
              <a:buNone/>
            </a:pPr>
            <a:r>
              <a:rPr lang="fa-IR" sz="2400" dirty="0">
                <a:cs typeface="B Nazanin" panose="00000400000000000000" pitchFamily="2" charset="-78"/>
              </a:rPr>
              <a:t>1.مرور ذهنی با کارکرد نگهداری اطلاعات</a:t>
            </a:r>
          </a:p>
          <a:p>
            <a:pPr marL="0" indent="0">
              <a:buNone/>
            </a:pPr>
            <a:r>
              <a:rPr lang="fa-IR" sz="2400" dirty="0">
                <a:cs typeface="B Nazanin" panose="00000400000000000000" pitchFamily="2" charset="-78"/>
              </a:rPr>
              <a:t>2.مرور ذهنی با کارکرد بسط و تفسیر</a:t>
            </a:r>
          </a:p>
          <a:p>
            <a:pPr marL="0" indent="0">
              <a:buNone/>
            </a:pPr>
            <a:endParaRPr lang="fa-IR" sz="2400" dirty="0">
              <a:cs typeface="B Nazanin" panose="00000400000000000000" pitchFamily="2" charset="-78"/>
            </a:endParaRPr>
          </a:p>
        </p:txBody>
      </p:sp>
      <p:pic>
        <p:nvPicPr>
          <p:cNvPr id="2" name="Audio 1">
            <a:hlinkClick r:id="" action="ppaction://media"/>
            <a:extLst>
              <a:ext uri="{FF2B5EF4-FFF2-40B4-BE49-F238E27FC236}">
                <a16:creationId xmlns="" xmlns:a16="http://schemas.microsoft.com/office/drawing/2014/main" id="{D4AFE3B1-06B5-423B-896B-D4F66D1F3B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2406441"/>
      </p:ext>
    </p:extLst>
  </p:cSld>
  <p:clrMapOvr>
    <a:masterClrMapping/>
  </p:clrMapOvr>
  <mc:AlternateContent xmlns:mc="http://schemas.openxmlformats.org/markup-compatibility/2006" xmlns:p14="http://schemas.microsoft.com/office/powerpoint/2010/main">
    <mc:Choice Requires="p14">
      <p:transition spd="slow" p14:dur="2000" advTm="38194"/>
    </mc:Choice>
    <mc:Fallback xmlns="">
      <p:transition spd="slow" advTm="38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7C02D97-C6A9-4800-BCC5-DBFC9A05C32C}"/>
              </a:ext>
            </a:extLst>
          </p:cNvPr>
          <p:cNvSpPr>
            <a:spLocks noGrp="1"/>
          </p:cNvSpPr>
          <p:nvPr>
            <p:ph idx="1"/>
          </p:nvPr>
        </p:nvSpPr>
        <p:spPr>
          <a:xfrm>
            <a:off x="609598" y="476672"/>
            <a:ext cx="7634809" cy="5904656"/>
          </a:xfrm>
        </p:spPr>
        <p:txBody>
          <a:bodyPr>
            <a:normAutofit/>
          </a:bodyPr>
          <a:lstStyle/>
          <a:p>
            <a:r>
              <a:rPr lang="fa-IR" sz="2400" dirty="0">
                <a:cs typeface="B Nazanin" panose="00000400000000000000" pitchFamily="2" charset="-78"/>
              </a:rPr>
              <a:t>3.سازماندهی : مرور از نوع بسیط و تفسیر، بر اساس سازماندهی و معناداری است با توجه به اینکه اغلب اطلاعات پیچیده و به هم مرتبط اند برای ساده شدن کار می توان آنها را به چند بخش مجزا از یکدیگر تقسیم کرد و سپس به یادگیری آنها پرداخت </a:t>
            </a:r>
          </a:p>
          <a:p>
            <a:r>
              <a:rPr lang="fa-IR" sz="2400" dirty="0">
                <a:cs typeface="B Nazanin" panose="00000400000000000000" pitchFamily="2" charset="-78"/>
              </a:rPr>
              <a:t>4. معنادار کردن: به گفته آزوبل یادگیری معنادار وقتی اتفاق می افتد که فراگیر با مطالبی روشن و ازلحاظ منطقی سازمان یافته روبه‌رو شده و آگاهانه بکوشد تا مطالب جدید را با مفاهیم و تجاربی که در حافظه بلند مدت ذخیره شده است مرتبط کند</a:t>
            </a:r>
          </a:p>
          <a:p>
            <a:r>
              <a:rPr lang="fa-IR" sz="2400" dirty="0">
                <a:cs typeface="B Nazanin" panose="00000400000000000000" pitchFamily="2" charset="-78"/>
              </a:rPr>
              <a:t>5. تصویر سازی بصری : ایجاد تصاویر ذهنی از اشیا، مفاهیم و کنش ها شکل ویژه‌ای از رمزگردانی پیچیده است تصاویر ذهنی ارزش هزاران کلمه را دارند زیرا شامل انبوهی از اطلاعات در طرحی سازمان یافته معنادار و تاثیر گذارند </a:t>
            </a:r>
          </a:p>
        </p:txBody>
      </p:sp>
      <p:pic>
        <p:nvPicPr>
          <p:cNvPr id="2" name="Audio 1">
            <a:hlinkClick r:id="" action="ppaction://media"/>
            <a:extLst>
              <a:ext uri="{FF2B5EF4-FFF2-40B4-BE49-F238E27FC236}">
                <a16:creationId xmlns="" xmlns:a16="http://schemas.microsoft.com/office/drawing/2014/main" id="{3D800632-D2A6-4588-A08E-CAC01973F1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6853184"/>
      </p:ext>
    </p:extLst>
  </p:cSld>
  <p:clrMapOvr>
    <a:masterClrMapping/>
  </p:clrMapOvr>
  <mc:AlternateContent xmlns:mc="http://schemas.openxmlformats.org/markup-compatibility/2006" xmlns:p14="http://schemas.microsoft.com/office/powerpoint/2010/main">
    <mc:Choice Requires="p14">
      <p:transition spd="slow" p14:dur="2000" advTm="64390"/>
    </mc:Choice>
    <mc:Fallback xmlns="">
      <p:transition spd="slow" advTm="64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01B8E1-47DF-419A-8BA7-3B1239B3B70F}"/>
              </a:ext>
            </a:extLst>
          </p:cNvPr>
          <p:cNvSpPr>
            <a:spLocks noGrp="1"/>
          </p:cNvSpPr>
          <p:nvPr>
            <p:ph type="title"/>
          </p:nvPr>
        </p:nvSpPr>
        <p:spPr/>
        <p:txBody>
          <a:bodyPr/>
          <a:lstStyle/>
          <a:p>
            <a:pPr algn="ctr"/>
            <a:r>
              <a:rPr lang="fa-IR" dirty="0">
                <a:cs typeface="B Nazanin" panose="00000400000000000000" pitchFamily="2" charset="-78"/>
              </a:rPr>
              <a:t>حافظه بلند مدت</a:t>
            </a:r>
            <a:endParaRPr lang="fa-IR" dirty="0"/>
          </a:p>
        </p:txBody>
      </p:sp>
      <p:sp>
        <p:nvSpPr>
          <p:cNvPr id="3" name="Content Placeholder 2">
            <a:extLst>
              <a:ext uri="{FF2B5EF4-FFF2-40B4-BE49-F238E27FC236}">
                <a16:creationId xmlns="" xmlns:a16="http://schemas.microsoft.com/office/drawing/2014/main" id="{AD110262-B824-4041-8CC9-6E014DF52544}"/>
              </a:ext>
            </a:extLst>
          </p:cNvPr>
          <p:cNvSpPr>
            <a:spLocks noGrp="1"/>
          </p:cNvSpPr>
          <p:nvPr>
            <p:ph idx="1"/>
          </p:nvPr>
        </p:nvSpPr>
        <p:spPr>
          <a:xfrm>
            <a:off x="609599" y="1844824"/>
            <a:ext cx="6347714" cy="4196539"/>
          </a:xfrm>
        </p:spPr>
        <p:txBody>
          <a:bodyPr>
            <a:normAutofit fontScale="92500"/>
          </a:bodyPr>
          <a:lstStyle/>
          <a:p>
            <a:r>
              <a:rPr lang="fa-IR" sz="2400" dirty="0">
                <a:cs typeface="B Nazanin" panose="00000400000000000000" pitchFamily="2" charset="-78"/>
              </a:rPr>
              <a:t>حافظه بلند مدت سومین مخزن حافظه حافظه بلند مدت است این مخزن نامحدود و شامل ثبت دائمی هرچیزی است که فرد یاد گرفته است شواهد عصب شناسی در مورد بیش از ۱۰۰۰ بیمار که همه صرع را تجربه کرده بودند نشان داد بسیاری از آنها تصاویر واضحی از رویدادهای دور و گذشته خود را  گزارش می‌کنند </a:t>
            </a:r>
          </a:p>
          <a:p>
            <a:endParaRPr lang="fa-IR" sz="2400" dirty="0">
              <a:cs typeface="B Nazanin" panose="00000400000000000000" pitchFamily="2" charset="-78"/>
            </a:endParaRPr>
          </a:p>
          <a:p>
            <a:r>
              <a:rPr lang="fa-IR" sz="2400" dirty="0">
                <a:cs typeface="B Nazanin" panose="00000400000000000000" pitchFamily="2" charset="-78"/>
              </a:rPr>
              <a:t>حافظه بلند مدت در سراسر نظام پردازش اطلاعات نقش مهمی دارد علایق، نگرش ها مهارت ها و دانشی که ما در ذهن داریم بر آنچه برداشت می کنیم نحوه تفسیر موضوعی ما از ادراکهای حسی و اینکه اطلاعات را برای ذخیره در حافظه بلند مدت یا کوتاه مدت پردازش می کنیم تاثیر می گذارد .</a:t>
            </a:r>
          </a:p>
          <a:p>
            <a:endParaRPr lang="fa-IR" sz="2400" dirty="0"/>
          </a:p>
        </p:txBody>
      </p:sp>
      <p:pic>
        <p:nvPicPr>
          <p:cNvPr id="4" name="Audio 3">
            <a:hlinkClick r:id="" action="ppaction://media"/>
            <a:extLst>
              <a:ext uri="{FF2B5EF4-FFF2-40B4-BE49-F238E27FC236}">
                <a16:creationId xmlns="" xmlns:a16="http://schemas.microsoft.com/office/drawing/2014/main" id="{0F691F5B-81E7-4F10-B43C-168B935FB8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62044718"/>
      </p:ext>
    </p:extLst>
  </p:cSld>
  <p:clrMapOvr>
    <a:masterClrMapping/>
  </p:clrMapOvr>
  <mc:AlternateContent xmlns:mc="http://schemas.openxmlformats.org/markup-compatibility/2006" xmlns:p14="http://schemas.microsoft.com/office/powerpoint/2010/main">
    <mc:Choice Requires="p14">
      <p:transition spd="slow" p14:dur="2000" advTm="25396"/>
    </mc:Choice>
    <mc:Fallback xmlns="">
      <p:transition spd="slow" advTm="2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E32CC1-9429-4373-AF49-F5DE6A9DB63E}"/>
              </a:ext>
            </a:extLst>
          </p:cNvPr>
          <p:cNvSpPr>
            <a:spLocks noGrp="1"/>
          </p:cNvSpPr>
          <p:nvPr>
            <p:ph type="title"/>
          </p:nvPr>
        </p:nvSpPr>
        <p:spPr/>
        <p:txBody>
          <a:bodyPr/>
          <a:lstStyle/>
          <a:p>
            <a:pPr algn="ctr"/>
            <a:r>
              <a:rPr lang="fa-IR" dirty="0">
                <a:cs typeface="B Nazanin" panose="00000400000000000000" pitchFamily="2" charset="-78"/>
              </a:rPr>
              <a:t>نظریه پیاژه روش شناختی پیاژه</a:t>
            </a:r>
            <a:endParaRPr lang="fa-IR" dirty="0"/>
          </a:p>
        </p:txBody>
      </p:sp>
      <p:sp>
        <p:nvSpPr>
          <p:cNvPr id="3" name="Content Placeholder 2">
            <a:extLst>
              <a:ext uri="{FF2B5EF4-FFF2-40B4-BE49-F238E27FC236}">
                <a16:creationId xmlns="" xmlns:a16="http://schemas.microsoft.com/office/drawing/2014/main" id="{47ACF70A-70D2-4D23-B811-EE85CE648291}"/>
              </a:ext>
            </a:extLst>
          </p:cNvPr>
          <p:cNvSpPr>
            <a:spLocks noGrp="1"/>
          </p:cNvSpPr>
          <p:nvPr>
            <p:ph idx="1"/>
          </p:nvPr>
        </p:nvSpPr>
        <p:spPr>
          <a:xfrm>
            <a:off x="609598" y="1556792"/>
            <a:ext cx="7202761" cy="4691608"/>
          </a:xfrm>
        </p:spPr>
        <p:txBody>
          <a:bodyPr>
            <a:normAutofit/>
          </a:bodyPr>
          <a:lstStyle/>
          <a:p>
            <a:r>
              <a:rPr lang="fa-IR" sz="2000" dirty="0">
                <a:cs typeface="B Nazanin" panose="00000400000000000000" pitchFamily="2" charset="-78"/>
              </a:rPr>
              <a:t>  نظریه پیاژه روش شناختی پیاژه یکی از بانفوذترین نظریه ها در اوایل قرن بیستم بود معرفت روانشناختی خود را با عنوان ساختن گرایی توصیف کرد نظریه پیاژه برانگیزاننده محققان و منبع الهام تحقیق بسیاری از پژوهش های تحولی و برای شدن روانشناسی ژنتیک است</a:t>
            </a:r>
          </a:p>
          <a:p>
            <a:r>
              <a:rPr lang="fa-IR" sz="2000" dirty="0">
                <a:cs typeface="B Nazanin" panose="00000400000000000000" pitchFamily="2" charset="-78"/>
              </a:rPr>
              <a:t> به طور کلی رشد شناختی از نظر پیاژه به چهار عامل بستگی دارد رشد زیستی، تجربه محیطی و فیزیکی اطراف ،تجربه محیط اجتماعی و تعادل جویی نکته مهمی اینکه اثرگذاری سه عامل اول  به عامل چهارم بستگی دارد</a:t>
            </a:r>
          </a:p>
          <a:p>
            <a:r>
              <a:rPr lang="fa-IR" sz="2000" dirty="0">
                <a:cs typeface="B Nazanin" panose="00000400000000000000" pitchFamily="2" charset="-78"/>
              </a:rPr>
              <a:t> از نظر پیاژه تعادل جویی از دو فرایند تشکیل شده است جذب  و انطباق .</a:t>
            </a:r>
          </a:p>
          <a:p>
            <a:r>
              <a:rPr lang="fa-IR" sz="2000" dirty="0">
                <a:cs typeface="B Nazanin" panose="00000400000000000000" pitchFamily="2" charset="-78"/>
              </a:rPr>
              <a:t>جذب به  فرایندی اشاره دارد که در آن به واقعیات دنیای بیرونی با ساختار شناختی موجود هماهنگ می شوند. </a:t>
            </a:r>
          </a:p>
          <a:p>
            <a:r>
              <a:rPr lang="fa-IR" sz="2000" dirty="0">
                <a:cs typeface="B Nazanin" panose="00000400000000000000" pitchFamily="2" charset="-78"/>
              </a:rPr>
              <a:t>وقتی به تفسیر و تجزیه و طبقه بندی می پردازیم ماهیت واقعیت را  تغییر می دهیم و آن را با ساختار شناختی خود هماهنگ کنیم انطباق به فرآیند تغییر در ساختار درونی دلالت دارد تا همسانی با واقعیات بیرونی را موجب شود.</a:t>
            </a:r>
          </a:p>
          <a:p>
            <a:endParaRPr lang="fa-IR" sz="2000" dirty="0">
              <a:cs typeface="B Nazanin" panose="00000400000000000000" pitchFamily="2" charset="-78"/>
            </a:endParaRPr>
          </a:p>
        </p:txBody>
      </p:sp>
      <p:pic>
        <p:nvPicPr>
          <p:cNvPr id="4" name="Audio 3">
            <a:hlinkClick r:id="" action="ppaction://media"/>
            <a:extLst>
              <a:ext uri="{FF2B5EF4-FFF2-40B4-BE49-F238E27FC236}">
                <a16:creationId xmlns="" xmlns:a16="http://schemas.microsoft.com/office/drawing/2014/main" id="{0A7CF00B-FFC8-4D61-860F-EA26487F4E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07415088"/>
      </p:ext>
    </p:extLst>
  </p:cSld>
  <p:clrMapOvr>
    <a:masterClrMapping/>
  </p:clrMapOvr>
  <mc:AlternateContent xmlns:mc="http://schemas.openxmlformats.org/markup-compatibility/2006" xmlns:p14="http://schemas.microsoft.com/office/powerpoint/2010/main">
    <mc:Choice Requires="p14">
      <p:transition spd="slow" p14:dur="2000" advTm="74054"/>
    </mc:Choice>
    <mc:Fallback xmlns="">
      <p:transition spd="slow" advTm="74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15E69A-A24F-4147-AC84-63A456A4D1E9}"/>
              </a:ext>
            </a:extLst>
          </p:cNvPr>
          <p:cNvSpPr>
            <a:spLocks noGrp="1"/>
          </p:cNvSpPr>
          <p:nvPr>
            <p:ph type="title"/>
          </p:nvPr>
        </p:nvSpPr>
        <p:spPr/>
        <p:txBody>
          <a:bodyPr>
            <a:noAutofit/>
          </a:bodyPr>
          <a:lstStyle/>
          <a:p>
            <a:pPr algn="ctr"/>
            <a:r>
              <a:rPr lang="fa-IR" sz="2800" dirty="0"/>
              <a:t>پیاژه و  نظریه‌پردازان مرحله ای  چند پیش‌فرض را به عنوان مبنا پذیرفته اند </a:t>
            </a:r>
            <a:br>
              <a:rPr lang="fa-IR" sz="2800" dirty="0"/>
            </a:br>
            <a:r>
              <a:rPr lang="fa-IR" sz="2800" dirty="0"/>
              <a:t/>
            </a:r>
            <a:br>
              <a:rPr lang="fa-IR" sz="2800" dirty="0"/>
            </a:br>
            <a:endParaRPr lang="fa-IR" sz="2800" dirty="0"/>
          </a:p>
        </p:txBody>
      </p:sp>
      <p:sp>
        <p:nvSpPr>
          <p:cNvPr id="3" name="Content Placeholder 2">
            <a:extLst>
              <a:ext uri="{FF2B5EF4-FFF2-40B4-BE49-F238E27FC236}">
                <a16:creationId xmlns="" xmlns:a16="http://schemas.microsoft.com/office/drawing/2014/main" id="{B0657301-98DF-4AD3-864F-25DF96EA4D68}"/>
              </a:ext>
            </a:extLst>
          </p:cNvPr>
          <p:cNvSpPr>
            <a:spLocks noGrp="1"/>
          </p:cNvSpPr>
          <p:nvPr>
            <p:ph idx="1"/>
          </p:nvPr>
        </p:nvSpPr>
        <p:spPr/>
        <p:txBody>
          <a:bodyPr>
            <a:normAutofit fontScale="70000" lnSpcReduction="20000"/>
          </a:bodyPr>
          <a:lstStyle/>
          <a:p>
            <a:r>
              <a:rPr lang="fa-IR" dirty="0"/>
              <a:t>1. مراحل از یکدیگر اجدا و از لحاظ کیفی با هم متفاوتند</a:t>
            </a:r>
          </a:p>
          <a:p>
            <a:r>
              <a:rPr lang="fa-IR" dirty="0"/>
              <a:t> ۲ .رشد ساختارهای شناختی به رشدقبلی وابسته است</a:t>
            </a:r>
          </a:p>
          <a:p>
            <a:r>
              <a:rPr lang="fa-IR" dirty="0"/>
              <a:t> ۳ .گرچه ترتیب رشد ساختارها قطعی است سن فرد در هر یک از مراحل از فردی به فرد دیگر متفاوت است و بنابراین مراحل را نباید معادل با سن فرد دانست </a:t>
            </a:r>
            <a:br>
              <a:rPr lang="fa-IR" dirty="0"/>
            </a:br>
            <a:endParaRPr lang="fa-IR" dirty="0"/>
          </a:p>
          <a:p>
            <a:r>
              <a:rPr lang="fa-IR" dirty="0"/>
              <a:t> چهار مرحله در رشد انسان از طریق پیاژه عنوان شده است</a:t>
            </a:r>
          </a:p>
          <a:p>
            <a:r>
              <a:rPr lang="fa-IR" dirty="0"/>
              <a:t>مرحله حسی حرکتی  </a:t>
            </a:r>
          </a:p>
          <a:p>
            <a:r>
              <a:rPr lang="fa-IR" dirty="0"/>
              <a:t>مرحله پیش عملیاتی  </a:t>
            </a:r>
          </a:p>
          <a:p>
            <a:r>
              <a:rPr lang="fa-IR" dirty="0"/>
              <a:t>مرحله عملیات عینی </a:t>
            </a:r>
          </a:p>
          <a:p>
            <a:r>
              <a:rPr lang="fa-IR" dirty="0"/>
              <a:t>مرحله عملیات انتزاعی </a:t>
            </a:r>
            <a:br>
              <a:rPr lang="fa-IR" dirty="0"/>
            </a:br>
            <a:endParaRPr lang="fa-IR" dirty="0"/>
          </a:p>
          <a:p>
            <a:r>
              <a:rPr lang="fa-IR" dirty="0"/>
              <a:t> در محله سیانک طی کنش کودکان خود جنگیده و نشان دهنده کوشش فرد در درک جهان است  برای اینکه فردی که در واکنش قبلی دارد ویژگی این دوره تغییرات سریع آن است در پایان این مرحله کودکان به اندازه کافی به روش شناختی رسیدند که بتونن به مرحله بعدی یا تفکر مفهومی نمادی برسند </a:t>
            </a:r>
            <a:br>
              <a:rPr lang="fa-IR" dirty="0"/>
            </a:br>
            <a:endParaRPr lang="fa-IR" dirty="0"/>
          </a:p>
          <a:p>
            <a:endParaRPr lang="fa-IR" dirty="0"/>
          </a:p>
        </p:txBody>
      </p:sp>
      <p:pic>
        <p:nvPicPr>
          <p:cNvPr id="4" name="Audio 3">
            <a:hlinkClick r:id="" action="ppaction://media"/>
            <a:extLst>
              <a:ext uri="{FF2B5EF4-FFF2-40B4-BE49-F238E27FC236}">
                <a16:creationId xmlns="" xmlns:a16="http://schemas.microsoft.com/office/drawing/2014/main" id="{FE025A5C-951E-454A-95C6-FE0965F441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02699039"/>
      </p:ext>
    </p:extLst>
  </p:cSld>
  <p:clrMapOvr>
    <a:masterClrMapping/>
  </p:clrMapOvr>
  <mc:AlternateContent xmlns:mc="http://schemas.openxmlformats.org/markup-compatibility/2006" xmlns:p14="http://schemas.microsoft.com/office/powerpoint/2010/main">
    <mc:Choice Requires="p14">
      <p:transition spd="slow" p14:dur="2000" advTm="43586"/>
    </mc:Choice>
    <mc:Fallback xmlns="">
      <p:transition spd="slow" advTm="4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522BB0D-5314-497A-B494-7ED1DA9E181A}"/>
              </a:ext>
            </a:extLst>
          </p:cNvPr>
          <p:cNvSpPr>
            <a:spLocks noGrp="1"/>
          </p:cNvSpPr>
          <p:nvPr>
            <p:ph idx="1"/>
          </p:nvPr>
        </p:nvSpPr>
        <p:spPr>
          <a:xfrm>
            <a:off x="609599" y="980728"/>
            <a:ext cx="6347714" cy="5060635"/>
          </a:xfrm>
        </p:spPr>
        <p:txBody>
          <a:bodyPr>
            <a:normAutofit lnSpcReduction="10000"/>
          </a:bodyPr>
          <a:lstStyle/>
          <a:p>
            <a:r>
              <a:rPr lang="fa-IR" sz="2800" dirty="0">
                <a:cs typeface="B Nazanin" panose="00000400000000000000" pitchFamily="2" charset="-78"/>
              </a:rPr>
              <a:t>در مرحله حسی حرکتی: کنش کودکان خودانگیخته و نشان دهنده کوشش فرد در درک جهان است.ویژگی این دوره تغییرات سریع آن است در پایان این مرحله کودکان به اندازه کافی به روش شناختی رسیدند که بتونن به مرحله بعدی یا تفکر مفهومی - نمادی برسند</a:t>
            </a:r>
          </a:p>
          <a:p>
            <a:r>
              <a:rPr lang="fa-IR" sz="2800" dirty="0">
                <a:cs typeface="B Nazanin" panose="00000400000000000000" pitchFamily="2" charset="-78"/>
              </a:rPr>
              <a:t>در مرحله پیش عملیاتی:  در مرحله پیش عملیاتی کودکان از لحاظ ادراکی به شدت به زمان حال وابسته با این حال می توانند آینده را تصور کنند و در مورد گذشته تامل نمایند کودکان در این مرحله از خود بازگشت ناپذیری نشان می دهند یعنی وقتی کار انجام شد دیگر تغییر نمی کنند رشد زبان در این مرحله سریع است  </a:t>
            </a:r>
          </a:p>
        </p:txBody>
      </p:sp>
      <p:pic>
        <p:nvPicPr>
          <p:cNvPr id="2" name="Audio 1">
            <a:hlinkClick r:id="" action="ppaction://media"/>
            <a:extLst>
              <a:ext uri="{FF2B5EF4-FFF2-40B4-BE49-F238E27FC236}">
                <a16:creationId xmlns="" xmlns:a16="http://schemas.microsoft.com/office/drawing/2014/main" id="{BFBA663B-0850-4B13-93F4-1B429A0BA7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55151414"/>
      </p:ext>
    </p:extLst>
  </p:cSld>
  <p:clrMapOvr>
    <a:masterClrMapping/>
  </p:clrMapOvr>
  <mc:AlternateContent xmlns:mc="http://schemas.openxmlformats.org/markup-compatibility/2006" xmlns:p14="http://schemas.microsoft.com/office/powerpoint/2010/main">
    <mc:Choice Requires="p14">
      <p:transition spd="slow" p14:dur="2000" advTm="43515"/>
    </mc:Choice>
    <mc:Fallback xmlns="">
      <p:transition spd="slow" advTm="43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19CEED2-ED7A-4564-80EC-75EE6905C69F}"/>
              </a:ext>
            </a:extLst>
          </p:cNvPr>
          <p:cNvSpPr>
            <a:spLocks noGrp="1"/>
          </p:cNvSpPr>
          <p:nvPr>
            <p:ph idx="1"/>
          </p:nvPr>
        </p:nvSpPr>
        <p:spPr>
          <a:xfrm>
            <a:off x="609599" y="548680"/>
            <a:ext cx="6347714" cy="5492683"/>
          </a:xfrm>
        </p:spPr>
        <p:txBody>
          <a:bodyPr>
            <a:normAutofit fontScale="85000" lnSpcReduction="20000"/>
          </a:bodyPr>
          <a:lstStyle/>
          <a:p>
            <a:pPr marL="0" indent="0">
              <a:buNone/>
            </a:pPr>
            <a:endParaRPr lang="fa-IR" sz="2800" dirty="0">
              <a:cs typeface="B Nazanin" panose="00000400000000000000" pitchFamily="2" charset="-78"/>
            </a:endParaRPr>
          </a:p>
          <a:p>
            <a:r>
              <a:rPr lang="fa-IR" sz="2800" dirty="0">
                <a:cs typeface="B Nazanin" panose="00000400000000000000" pitchFamily="2" charset="-78"/>
              </a:rPr>
              <a:t> مرحله عملیات عینی : این مرحله  با رشد شناختی  قابل توجهی توصیف می شود و زمینه ساز ورود به نظام آموزشی رسمی است در این مرحله زبان آموزی و مهارت های پایه کودکان به طور شگفت انگیزی تسریع می شود کودکان در اواخر این مرحله تفکر انتزاعی را شروع می کنند برگشت پذیری در تفکر به دست می آید.</a:t>
            </a:r>
            <a:br>
              <a:rPr lang="fa-IR" sz="2800" dirty="0">
                <a:cs typeface="B Nazanin" panose="00000400000000000000" pitchFamily="2" charset="-78"/>
              </a:rPr>
            </a:br>
            <a:endParaRPr lang="fa-IR" sz="2800" dirty="0">
              <a:cs typeface="B Nazanin" panose="00000400000000000000" pitchFamily="2" charset="-78"/>
            </a:endParaRPr>
          </a:p>
          <a:p>
            <a:r>
              <a:rPr lang="fa-IR" sz="2800" dirty="0">
                <a:cs typeface="B Nazanin" panose="00000400000000000000" pitchFamily="2" charset="-78"/>
              </a:rPr>
              <a:t>  مرحله عملیات انتزاعی : در این مرحله  تفکر دیگر تحت تسلط ادراک حسی نیست کودکان تجارب خود تکیه کرده و همیشه تحت تاثیر آنچه از راه حس دریافت می‌کنند قرار ندارند در این مرحله تفکر تنها مبتنی بر امور ملموس نیست نوجوانان در این مرحله می توانند به موقعیت های فرضی فکر کنند توانمندی های استدلالشان را بهبود بخشند و درباره جنبه هی چندگانه و ویژگیهای انتزاعی بیندیشند.</a:t>
            </a:r>
          </a:p>
          <a:p>
            <a:r>
              <a:rPr lang="fa-IR" sz="2800" dirty="0">
                <a:cs typeface="B Nazanin" panose="00000400000000000000" pitchFamily="2" charset="-78"/>
              </a:rPr>
              <a:t>پایان</a:t>
            </a:r>
          </a:p>
          <a:p>
            <a:endParaRPr lang="fa-IR" sz="2800" dirty="0">
              <a:cs typeface="B Nazanin" panose="00000400000000000000" pitchFamily="2" charset="-78"/>
            </a:endParaRPr>
          </a:p>
        </p:txBody>
      </p:sp>
      <p:pic>
        <p:nvPicPr>
          <p:cNvPr id="2" name="Audio 1">
            <a:hlinkClick r:id="" action="ppaction://media"/>
            <a:extLst>
              <a:ext uri="{FF2B5EF4-FFF2-40B4-BE49-F238E27FC236}">
                <a16:creationId xmlns="" xmlns:a16="http://schemas.microsoft.com/office/drawing/2014/main" id="{FA16BD01-E5BD-4C74-8DB0-071905409C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7213385"/>
      </p:ext>
    </p:extLst>
  </p:cSld>
  <p:clrMapOvr>
    <a:masterClrMapping/>
  </p:clrMapOvr>
  <mc:AlternateContent xmlns:mc="http://schemas.openxmlformats.org/markup-compatibility/2006" xmlns:p14="http://schemas.microsoft.com/office/powerpoint/2010/main">
    <mc:Choice Requires="p14">
      <p:transition spd="slow" p14:dur="2000" advTm="60877"/>
    </mc:Choice>
    <mc:Fallback xmlns="">
      <p:transition spd="slow" advTm="6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576" y="838200"/>
            <a:ext cx="7016824" cy="5687144"/>
          </a:xfrm>
          <a:solidFill>
            <a:srgbClr val="00B0F0"/>
          </a:solidFill>
        </p:spPr>
        <p:txBody>
          <a:bodyPr>
            <a:normAutofit/>
          </a:bodyPr>
          <a:lstStyle/>
          <a:p>
            <a:r>
              <a:rPr lang="fa-IR" sz="2400" dirty="0">
                <a:solidFill>
                  <a:schemeClr val="tx1"/>
                </a:solidFill>
                <a:cs typeface="B Nazanin" panose="00000400000000000000" pitchFamily="2" charset="-78"/>
              </a:rPr>
              <a:t>نظریه پردازی به نام کمینیوس کودک را موجودی منحصر به فرد ونیازمند آموزشی می داند که از نظر </a:t>
            </a:r>
            <a:r>
              <a:rPr lang="fa-IR" sz="2400" dirty="0">
                <a:solidFill>
                  <a:srgbClr val="FF0000"/>
                </a:solidFill>
                <a:cs typeface="B Nazanin" panose="00000400000000000000" pitchFamily="2" charset="-78"/>
              </a:rPr>
              <a:t>:  روش، برنامه و کتاب های آموزشی </a:t>
            </a:r>
            <a:r>
              <a:rPr lang="fa-IR" sz="2400" dirty="0">
                <a:solidFill>
                  <a:schemeClr val="tx1"/>
                </a:solidFill>
                <a:cs typeface="B Nazanin" panose="00000400000000000000" pitchFamily="2" charset="-78"/>
              </a:rPr>
              <a:t>متفاوت هستند.</a:t>
            </a:r>
          </a:p>
          <a:p>
            <a:r>
              <a:rPr lang="fa-IR" sz="2400" dirty="0">
                <a:solidFill>
                  <a:schemeClr val="tx1"/>
                </a:solidFill>
                <a:cs typeface="B Nazanin" panose="00000400000000000000" pitchFamily="2" charset="-78"/>
              </a:rPr>
              <a:t>هدف آموزش وپرورش را در سه قلمرو </a:t>
            </a:r>
            <a:r>
              <a:rPr lang="fa-IR" sz="2400" dirty="0">
                <a:solidFill>
                  <a:srgbClr val="FF0000"/>
                </a:solidFill>
                <a:cs typeface="B Nazanin" panose="00000400000000000000" pitchFamily="2" charset="-78"/>
              </a:rPr>
              <a:t>اخلاق.دانش.دین </a:t>
            </a:r>
            <a:r>
              <a:rPr lang="fa-IR" sz="2400" dirty="0">
                <a:solidFill>
                  <a:schemeClr val="tx1"/>
                </a:solidFill>
                <a:cs typeface="B Nazanin" panose="00000400000000000000" pitchFamily="2" charset="-78"/>
              </a:rPr>
              <a:t>خلاصه می کند.</a:t>
            </a:r>
          </a:p>
          <a:p>
            <a:pPr lvl="0">
              <a:buClr>
                <a:srgbClr val="90C226"/>
              </a:buClr>
            </a:pPr>
            <a:r>
              <a:rPr lang="fa-IR" sz="2400" dirty="0">
                <a:solidFill>
                  <a:schemeClr val="tx1"/>
                </a:solidFill>
                <a:cs typeface="B Nazanin" panose="00000400000000000000" pitchFamily="2" charset="-78"/>
              </a:rPr>
              <a:t>کمینیوس عقیده دارد هیچ انسانی نباید از آموزش بی بهره بماند.</a:t>
            </a:r>
          </a:p>
          <a:p>
            <a:pPr lvl="0">
              <a:buClr>
                <a:srgbClr val="90C226"/>
              </a:buClr>
            </a:pPr>
            <a:r>
              <a:rPr lang="fa-IR" sz="2400" dirty="0">
                <a:solidFill>
                  <a:schemeClr val="tx1"/>
                </a:solidFill>
                <a:cs typeface="B Nazanin" panose="00000400000000000000" pitchFamily="2" charset="-78"/>
              </a:rPr>
              <a:t>کارمهم کمینیوس:</a:t>
            </a:r>
          </a:p>
          <a:p>
            <a:pPr lvl="0">
              <a:buClr>
                <a:srgbClr val="90C226"/>
              </a:buClr>
            </a:pPr>
            <a:r>
              <a:rPr lang="fa-IR" sz="2400" dirty="0">
                <a:solidFill>
                  <a:schemeClr val="tx1"/>
                </a:solidFill>
                <a:cs typeface="B Nazanin" panose="00000400000000000000" pitchFamily="2" charset="-78"/>
              </a:rPr>
              <a:t>توجه به مراحل رشد و انطباق دوره های آموزشی با کودکان است.</a:t>
            </a:r>
          </a:p>
          <a:p>
            <a:pPr lvl="0">
              <a:buClr>
                <a:srgbClr val="90C226"/>
              </a:buClr>
            </a:pPr>
            <a:r>
              <a:rPr lang="fa-IR" sz="2400" dirty="0">
                <a:solidFill>
                  <a:schemeClr val="tx1"/>
                </a:solidFill>
                <a:cs typeface="B Nazanin" panose="00000400000000000000" pitchFamily="2" charset="-78"/>
              </a:rPr>
              <a:t>کمینیوس به حس وتجربه اهمیت می دهد.</a:t>
            </a:r>
            <a:endParaRPr lang="fa-IR" sz="2400" dirty="0">
              <a:solidFill>
                <a:schemeClr val="tx1"/>
              </a:solidFill>
              <a:cs typeface="B Nazanin" panose="00000400000000000000" pitchFamily="2" charset="-78"/>
            </a:endParaRPr>
          </a:p>
        </p:txBody>
      </p:sp>
      <p:pic>
        <p:nvPicPr>
          <p:cNvPr id="2" name="Audio 1">
            <a:hlinkClick r:id="" action="ppaction://media"/>
            <a:extLst>
              <a:ext uri="{FF2B5EF4-FFF2-40B4-BE49-F238E27FC236}">
                <a16:creationId xmlns="" xmlns:a16="http://schemas.microsoft.com/office/drawing/2014/main" id="{5A197112-CDA1-4045-851F-C73BE1ED6E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70"/>
    </mc:Choice>
    <mc:Fallback xmlns="">
      <p:transition spd="slow" advTm="3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838200"/>
            <a:ext cx="6400800" cy="4800600"/>
          </a:xfrm>
          <a:solidFill>
            <a:srgbClr val="00B0F0"/>
          </a:solidFill>
        </p:spPr>
        <p:txBody>
          <a:bodyPr>
            <a:normAutofit lnSpcReduction="10000"/>
          </a:bodyPr>
          <a:lstStyle/>
          <a:p>
            <a:endParaRPr lang="fa-IR" sz="2400" dirty="0">
              <a:solidFill>
                <a:schemeClr val="tx1"/>
              </a:solidFill>
              <a:cs typeface="B Nazanin" panose="00000400000000000000" pitchFamily="2" charset="-78"/>
            </a:endParaRPr>
          </a:p>
          <a:p>
            <a:r>
              <a:rPr lang="fa-IR" sz="3000" dirty="0">
                <a:solidFill>
                  <a:srgbClr val="FF0000"/>
                </a:solidFill>
                <a:cs typeface="B Nazanin" panose="00000400000000000000" pitchFamily="2" charset="-78"/>
              </a:rPr>
              <a:t>ژان ژاک روسو:</a:t>
            </a:r>
          </a:p>
          <a:p>
            <a:r>
              <a:rPr lang="fa-IR" sz="2400" dirty="0">
                <a:solidFill>
                  <a:schemeClr val="tx1"/>
                </a:solidFill>
                <a:cs typeface="B Nazanin" panose="00000400000000000000" pitchFamily="2" charset="-78"/>
              </a:rPr>
              <a:t>کودکان ذاتا و ماهیتا خوب هستند</a:t>
            </a:r>
          </a:p>
          <a:p>
            <a:r>
              <a:rPr lang="fa-IR" sz="2400" dirty="0">
                <a:solidFill>
                  <a:schemeClr val="tx1"/>
                </a:solidFill>
                <a:cs typeface="B Nazanin" panose="00000400000000000000" pitchFamily="2" charset="-78"/>
              </a:rPr>
              <a:t>وهدف آموزش باید این گرایش به نیکی را پرورش و گسترش دهد.</a:t>
            </a:r>
          </a:p>
          <a:p>
            <a:r>
              <a:rPr lang="fa-IR" sz="2400" dirty="0">
                <a:solidFill>
                  <a:schemeClr val="tx1"/>
                </a:solidFill>
                <a:cs typeface="B Nazanin" panose="00000400000000000000" pitchFamily="2" charset="-78"/>
              </a:rPr>
              <a:t>معلم باید به استعدادهای دانش آموزان دریادگیری توجه کنند.</a:t>
            </a:r>
          </a:p>
          <a:p>
            <a:r>
              <a:rPr lang="fa-IR" sz="2400" dirty="0">
                <a:solidFill>
                  <a:schemeClr val="tx1"/>
                </a:solidFill>
                <a:cs typeface="B Nazanin" panose="00000400000000000000" pitchFamily="2" charset="-78"/>
              </a:rPr>
              <a:t>کودکان باید از طریق تجربه یادبگیرند.</a:t>
            </a:r>
          </a:p>
          <a:p>
            <a:r>
              <a:rPr lang="fa-IR" sz="2400" dirty="0">
                <a:solidFill>
                  <a:schemeClr val="tx1"/>
                </a:solidFill>
                <a:cs typeface="B Nazanin" panose="00000400000000000000" pitchFamily="2" charset="-78"/>
              </a:rPr>
              <a:t>انسان باید به وسیله سه استاد تربیت گردد.</a:t>
            </a:r>
          </a:p>
          <a:p>
            <a:r>
              <a:rPr lang="fa-IR" sz="2400" dirty="0">
                <a:solidFill>
                  <a:schemeClr val="tx1"/>
                </a:solidFill>
                <a:cs typeface="B Nazanin" panose="00000400000000000000" pitchFamily="2" charset="-78"/>
              </a:rPr>
              <a:t>طبیعت</a:t>
            </a:r>
          </a:p>
          <a:p>
            <a:r>
              <a:rPr lang="fa-IR" sz="2400" dirty="0">
                <a:solidFill>
                  <a:schemeClr val="tx1"/>
                </a:solidFill>
                <a:cs typeface="B Nazanin" panose="00000400000000000000" pitchFamily="2" charset="-78"/>
              </a:rPr>
              <a:t>اشیاء</a:t>
            </a:r>
          </a:p>
          <a:p>
            <a:r>
              <a:rPr lang="fa-IR" sz="2400" dirty="0">
                <a:solidFill>
                  <a:schemeClr val="tx1"/>
                </a:solidFill>
                <a:cs typeface="B Nazanin" panose="00000400000000000000" pitchFamily="2" charset="-78"/>
              </a:rPr>
              <a:t>انسان های دیگر</a:t>
            </a:r>
          </a:p>
          <a:p>
            <a:endParaRPr lang="fa-IR" sz="2400" dirty="0">
              <a:solidFill>
                <a:schemeClr val="tx1"/>
              </a:solidFill>
              <a:cs typeface="B Nazanin" panose="00000400000000000000" pitchFamily="2" charset="-78"/>
            </a:endParaRPr>
          </a:p>
        </p:txBody>
      </p:sp>
      <p:pic>
        <p:nvPicPr>
          <p:cNvPr id="2" name="Audio 1">
            <a:hlinkClick r:id="" action="ppaction://media"/>
            <a:extLst>
              <a:ext uri="{FF2B5EF4-FFF2-40B4-BE49-F238E27FC236}">
                <a16:creationId xmlns="" xmlns:a16="http://schemas.microsoft.com/office/drawing/2014/main" id="{57A88566-4560-40D2-AEF8-FEDED9EC3C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967"/>
    </mc:Choice>
    <mc:Fallback xmlns="">
      <p:transition spd="slow" advTm="4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116632"/>
            <a:ext cx="7304856" cy="5522168"/>
          </a:xfrm>
          <a:solidFill>
            <a:srgbClr val="00B0F0"/>
          </a:solidFill>
        </p:spPr>
        <p:txBody>
          <a:bodyPr>
            <a:normAutofit/>
          </a:bodyPr>
          <a:lstStyle/>
          <a:p>
            <a:r>
              <a:rPr lang="fa-IR" sz="3600" dirty="0" smtClean="0">
                <a:solidFill>
                  <a:srgbClr val="FF0000"/>
                </a:solidFill>
                <a:cs typeface="B Nazanin" panose="00000400000000000000" pitchFamily="2" charset="-78"/>
              </a:rPr>
              <a:t>پستالزی</a:t>
            </a:r>
            <a:endParaRPr lang="fa-IR" sz="3600" dirty="0">
              <a:solidFill>
                <a:srgbClr val="FF0000"/>
              </a:solidFill>
              <a:cs typeface="B Nazanin" panose="00000400000000000000" pitchFamily="2" charset="-78"/>
            </a:endParaRPr>
          </a:p>
          <a:p>
            <a:r>
              <a:rPr lang="fa-IR" sz="2400" dirty="0" smtClean="0">
                <a:solidFill>
                  <a:schemeClr val="tx1"/>
                </a:solidFill>
                <a:cs typeface="B Nazanin" panose="00000400000000000000" pitchFamily="2" charset="-78"/>
              </a:rPr>
              <a:t>-آموزش </a:t>
            </a:r>
            <a:r>
              <a:rPr lang="fa-IR" sz="2400" dirty="0">
                <a:solidFill>
                  <a:schemeClr val="tx1"/>
                </a:solidFill>
                <a:cs typeface="B Nazanin" panose="00000400000000000000" pitchFamily="2" charset="-78"/>
              </a:rPr>
              <a:t>حق همگان است</a:t>
            </a:r>
            <a:r>
              <a:rPr lang="fa-IR" sz="2400" dirty="0" smtClean="0">
                <a:solidFill>
                  <a:schemeClr val="tx1"/>
                </a:solidFill>
                <a:cs typeface="B Nazanin" panose="00000400000000000000" pitchFamily="2" charset="-78"/>
              </a:rPr>
              <a:t>.  -تاکیدبررشدجنبه </a:t>
            </a:r>
            <a:r>
              <a:rPr lang="fa-IR" sz="2400" dirty="0">
                <a:solidFill>
                  <a:schemeClr val="tx1"/>
                </a:solidFill>
                <a:cs typeface="B Nazanin" panose="00000400000000000000" pitchFamily="2" charset="-78"/>
              </a:rPr>
              <a:t>های عاطفی شخصیت دانش </a:t>
            </a:r>
            <a:r>
              <a:rPr lang="fa-IR" sz="2400" dirty="0" smtClean="0">
                <a:solidFill>
                  <a:schemeClr val="tx1"/>
                </a:solidFill>
                <a:cs typeface="B Nazanin" panose="00000400000000000000" pitchFamily="2" charset="-78"/>
              </a:rPr>
              <a:t>آموزان     - برقراری </a:t>
            </a:r>
            <a:r>
              <a:rPr lang="fa-IR" sz="2400" dirty="0">
                <a:solidFill>
                  <a:schemeClr val="tx1"/>
                </a:solidFill>
                <a:cs typeface="B Nazanin" panose="00000400000000000000" pitchFamily="2" charset="-78"/>
              </a:rPr>
              <a:t>ارتباط نزدیک بین معلم و </a:t>
            </a:r>
            <a:r>
              <a:rPr lang="fa-IR" sz="2400" dirty="0" smtClean="0">
                <a:solidFill>
                  <a:schemeClr val="tx1"/>
                </a:solidFill>
                <a:cs typeface="B Nazanin" panose="00000400000000000000" pitchFamily="2" charset="-78"/>
              </a:rPr>
              <a:t>شاگرد     -وظیفه </a:t>
            </a:r>
            <a:r>
              <a:rPr lang="fa-IR" sz="2400" dirty="0">
                <a:solidFill>
                  <a:schemeClr val="tx1"/>
                </a:solidFill>
                <a:cs typeface="B Nazanin" panose="00000400000000000000" pitchFamily="2" charset="-78"/>
              </a:rPr>
              <a:t>تربیت ، شکوفا نمودن توانایی هایی بالقوه به </a:t>
            </a:r>
            <a:r>
              <a:rPr lang="fa-IR" sz="2400" dirty="0" smtClean="0">
                <a:solidFill>
                  <a:schemeClr val="tx1"/>
                </a:solidFill>
                <a:cs typeface="B Nazanin" panose="00000400000000000000" pitchFamily="2" charset="-78"/>
              </a:rPr>
              <a:t>صورت </a:t>
            </a:r>
            <a:r>
              <a:rPr lang="fa-IR" sz="2400" dirty="0">
                <a:solidFill>
                  <a:schemeClr val="tx1"/>
                </a:solidFill>
                <a:cs typeface="B Nazanin" panose="00000400000000000000" pitchFamily="2" charset="-78"/>
              </a:rPr>
              <a:t>هماهنگ است.</a:t>
            </a:r>
            <a:r>
              <a:rPr lang="en-US" sz="2400" dirty="0">
                <a:solidFill>
                  <a:schemeClr val="tx1"/>
                </a:solidFill>
                <a:cs typeface="B Nazanin" panose="00000400000000000000" pitchFamily="2" charset="-78"/>
              </a:rPr>
              <a:t> </a:t>
            </a:r>
          </a:p>
          <a:p>
            <a:pPr lvl="0">
              <a:buClr>
                <a:srgbClr val="90C226"/>
              </a:buClr>
            </a:pPr>
            <a:r>
              <a:rPr lang="fa-IR" sz="2400" dirty="0">
                <a:solidFill>
                  <a:schemeClr val="tx1"/>
                </a:solidFill>
                <a:cs typeface="B Nazanin" panose="00000400000000000000" pitchFamily="2" charset="-78"/>
              </a:rPr>
              <a:t>پستالزی نخستین وظیفه هرمربی را شناخت طبیعت انسان می دانست.</a:t>
            </a:r>
          </a:p>
          <a:p>
            <a:pPr lvl="0">
              <a:buClr>
                <a:srgbClr val="90C226"/>
              </a:buClr>
            </a:pPr>
            <a:r>
              <a:rPr lang="fa-IR" sz="2400" dirty="0">
                <a:solidFill>
                  <a:schemeClr val="tx1"/>
                </a:solidFill>
                <a:cs typeface="B Nazanin" panose="00000400000000000000" pitchFamily="2" charset="-78"/>
              </a:rPr>
              <a:t>که مربی باید مانند باغبان شرایط رشد را فراهم نماید</a:t>
            </a:r>
            <a:r>
              <a:rPr lang="fa-IR" sz="2400" dirty="0" smtClean="0">
                <a:solidFill>
                  <a:schemeClr val="tx1"/>
                </a:solidFill>
                <a:cs typeface="B Nazanin" panose="00000400000000000000" pitchFamily="2" charset="-78"/>
              </a:rPr>
              <a:t>.</a:t>
            </a:r>
          </a:p>
          <a:p>
            <a:r>
              <a:rPr lang="fa-IR" sz="2800" dirty="0" smtClean="0">
                <a:solidFill>
                  <a:srgbClr val="FF0000"/>
                </a:solidFill>
                <a:cs typeface="B Nazanin" panose="00000400000000000000" pitchFamily="2" charset="-78"/>
              </a:rPr>
              <a:t>فروبل</a:t>
            </a:r>
            <a:endParaRPr lang="fa-IR" sz="2800" dirty="0">
              <a:solidFill>
                <a:srgbClr val="FF0000"/>
              </a:solidFill>
              <a:cs typeface="B Nazanin" panose="00000400000000000000" pitchFamily="2" charset="-78"/>
            </a:endParaRPr>
          </a:p>
          <a:p>
            <a:r>
              <a:rPr lang="fa-IR" sz="2400" dirty="0">
                <a:solidFill>
                  <a:schemeClr val="tx1"/>
                </a:solidFill>
                <a:cs typeface="B Nazanin" panose="00000400000000000000" pitchFamily="2" charset="-78"/>
              </a:rPr>
              <a:t>کودکان ذاتا خوب هستند.وباید از سنین کودکی تحت تربیت قراربگیرند.</a:t>
            </a:r>
          </a:p>
          <a:p>
            <a:r>
              <a:rPr lang="fa-IR" sz="2400" dirty="0">
                <a:solidFill>
                  <a:schemeClr val="tx1"/>
                </a:solidFill>
                <a:cs typeface="B Nazanin" panose="00000400000000000000" pitchFamily="2" charset="-78"/>
              </a:rPr>
              <a:t>فروبل نخستین بنیانگذار کودکستان در جهان  هستند.</a:t>
            </a:r>
          </a:p>
          <a:p>
            <a:r>
              <a:rPr lang="fa-IR" sz="2400" dirty="0">
                <a:solidFill>
                  <a:schemeClr val="tx1"/>
                </a:solidFill>
                <a:cs typeface="B Nazanin" panose="00000400000000000000" pitchFamily="2" charset="-78"/>
              </a:rPr>
              <a:t>کودکستان باغی برای کودکان هستند.</a:t>
            </a:r>
          </a:p>
          <a:p>
            <a:endParaRPr lang="fa-IR" sz="2400" dirty="0">
              <a:solidFill>
                <a:schemeClr val="tx1"/>
              </a:solidFill>
              <a:cs typeface="B Nazanin" panose="00000400000000000000" pitchFamily="2" charset="-78"/>
            </a:endParaRPr>
          </a:p>
        </p:txBody>
      </p:sp>
      <p:pic>
        <p:nvPicPr>
          <p:cNvPr id="2" name="Audio 1">
            <a:hlinkClick r:id="" action="ppaction://media"/>
            <a:extLst>
              <a:ext uri="{FF2B5EF4-FFF2-40B4-BE49-F238E27FC236}">
                <a16:creationId xmlns="" xmlns:a16="http://schemas.microsoft.com/office/drawing/2014/main" id="{69A8A70A-FA64-4E55-B747-07DD4DB192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66"/>
    </mc:Choice>
    <mc:Fallback xmlns="">
      <p:transition spd="slow" advTm="4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7584" y="838200"/>
            <a:ext cx="6944816" cy="4800600"/>
          </a:xfrm>
          <a:solidFill>
            <a:srgbClr val="00B0F0"/>
          </a:solidFill>
        </p:spPr>
        <p:txBody>
          <a:bodyPr>
            <a:normAutofit fontScale="92500"/>
          </a:bodyPr>
          <a:lstStyle/>
          <a:p>
            <a:endParaRPr lang="fa-IR" sz="3200" dirty="0">
              <a:solidFill>
                <a:schemeClr val="tx1"/>
              </a:solidFill>
              <a:cs typeface="B Nazanin" panose="00000400000000000000" pitchFamily="2" charset="-78"/>
            </a:endParaRPr>
          </a:p>
          <a:p>
            <a:r>
              <a:rPr lang="fa-IR" sz="3200" dirty="0">
                <a:solidFill>
                  <a:srgbClr val="FF0000"/>
                </a:solidFill>
                <a:cs typeface="B Nazanin" panose="00000400000000000000" pitchFamily="2" charset="-78"/>
              </a:rPr>
              <a:t>اصول رشد از نظر روان شناسان</a:t>
            </a:r>
            <a:endParaRPr lang="en-US" sz="3200" dirty="0">
              <a:solidFill>
                <a:srgbClr val="FF0000"/>
              </a:solidFill>
              <a:cs typeface="B Nazanin" panose="00000400000000000000" pitchFamily="2" charset="-78"/>
            </a:endParaRPr>
          </a:p>
          <a:p>
            <a:r>
              <a:rPr lang="fa-IR" sz="3200" dirty="0">
                <a:solidFill>
                  <a:schemeClr val="tx1"/>
                </a:solidFill>
                <a:cs typeface="B Nazanin" panose="00000400000000000000" pitchFamily="2" charset="-78"/>
              </a:rPr>
              <a:t>1.طبیعت درمقابل تربیت یا وراثت در مقابل محیط</a:t>
            </a:r>
          </a:p>
          <a:p>
            <a:r>
              <a:rPr lang="fa-IR" sz="3200" dirty="0">
                <a:solidFill>
                  <a:schemeClr val="tx1"/>
                </a:solidFill>
                <a:cs typeface="B Nazanin" panose="00000400000000000000" pitchFamily="2" charset="-78"/>
              </a:rPr>
              <a:t>ژان ژاک روسو وداروین:طبیعت گرا یا قائل به تاثیر اصیل وراثت  هستند</a:t>
            </a:r>
          </a:p>
          <a:p>
            <a:r>
              <a:rPr lang="fa-IR" sz="3200" dirty="0">
                <a:solidFill>
                  <a:schemeClr val="tx1"/>
                </a:solidFill>
                <a:cs typeface="B Nazanin" panose="00000400000000000000" pitchFamily="2" charset="-78"/>
              </a:rPr>
              <a:t>جان لاک  محیط گرا بود و نقش تربیت را مهم تر می داند</a:t>
            </a:r>
          </a:p>
          <a:p>
            <a:endParaRPr lang="fa-IR" sz="3200" dirty="0">
              <a:solidFill>
                <a:schemeClr val="tx1"/>
              </a:solidFill>
              <a:cs typeface="B Nazanin" panose="00000400000000000000" pitchFamily="2" charset="-78"/>
            </a:endParaRPr>
          </a:p>
          <a:p>
            <a:r>
              <a:rPr lang="fa-IR" sz="3200" dirty="0">
                <a:solidFill>
                  <a:schemeClr val="tx1"/>
                </a:solidFill>
                <a:cs typeface="B Nazanin" panose="00000400000000000000" pitchFamily="2" charset="-78"/>
              </a:rPr>
              <a:t>تعامل دو عامل مهم است</a:t>
            </a:r>
          </a:p>
        </p:txBody>
      </p:sp>
      <p:pic>
        <p:nvPicPr>
          <p:cNvPr id="2" name="Audio 1">
            <a:hlinkClick r:id="" action="ppaction://media"/>
            <a:extLst>
              <a:ext uri="{FF2B5EF4-FFF2-40B4-BE49-F238E27FC236}">
                <a16:creationId xmlns="" xmlns:a16="http://schemas.microsoft.com/office/drawing/2014/main" id="{C6AF6EDA-1D01-4677-ADBF-A97C0CD1CE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805"/>
    </mc:Choice>
    <mc:Fallback xmlns="">
      <p:transition spd="slow" advTm="54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785794"/>
            <a:ext cx="7290546" cy="5246706"/>
          </a:xfrm>
          <a:solidFill>
            <a:srgbClr val="00B0F0"/>
          </a:solidFill>
        </p:spPr>
        <p:txBody>
          <a:bodyPr>
            <a:normAutofit fontScale="92500" lnSpcReduction="20000"/>
          </a:bodyPr>
          <a:lstStyle/>
          <a:p>
            <a:r>
              <a:rPr lang="fa-IR" sz="3600" dirty="0" smtClean="0">
                <a:solidFill>
                  <a:srgbClr val="FF0000"/>
                </a:solidFill>
                <a:cs typeface="B Nazanin" panose="00000400000000000000" pitchFamily="2" charset="-78"/>
              </a:rPr>
              <a:t>اصول رشد از نظر روان شناسان</a:t>
            </a:r>
          </a:p>
          <a:p>
            <a:r>
              <a:rPr lang="fa-IR" sz="3600" dirty="0" smtClean="0">
                <a:solidFill>
                  <a:schemeClr val="tx1"/>
                </a:solidFill>
                <a:cs typeface="B Nazanin" panose="00000400000000000000" pitchFamily="2" charset="-78"/>
              </a:rPr>
              <a:t>2-ثبات دربرابرتغییر</a:t>
            </a:r>
          </a:p>
          <a:p>
            <a:r>
              <a:rPr lang="fa-IR" sz="3600" dirty="0" smtClean="0">
                <a:solidFill>
                  <a:schemeClr val="tx1"/>
                </a:solidFill>
                <a:cs typeface="B Nazanin" panose="00000400000000000000" pitchFamily="2" charset="-78"/>
              </a:rPr>
              <a:t>نظریه ها از این نظر که دوره های رشد را نسبتا ثابت  یا انعطاف پذیر فرض می کنند متفاوت هستند.</a:t>
            </a:r>
          </a:p>
          <a:p>
            <a:r>
              <a:rPr lang="fa-IR" sz="3600" dirty="0">
                <a:solidFill>
                  <a:srgbClr val="FF0000"/>
                </a:solidFill>
                <a:cs typeface="B Nazanin" panose="00000400000000000000" pitchFamily="2" charset="-78"/>
              </a:rPr>
              <a:t>اصول رشد از نظر روان شناسان</a:t>
            </a:r>
          </a:p>
          <a:p>
            <a:r>
              <a:rPr lang="fa-IR" sz="3600" dirty="0">
                <a:solidFill>
                  <a:schemeClr val="tx1"/>
                </a:solidFill>
                <a:cs typeface="B Nazanin" panose="00000400000000000000" pitchFamily="2" charset="-78"/>
              </a:rPr>
              <a:t>3-پیوستگی دربرابرمرحله ای بودن رشد</a:t>
            </a:r>
          </a:p>
          <a:p>
            <a:r>
              <a:rPr lang="fa-IR" sz="3600" dirty="0">
                <a:solidFill>
                  <a:schemeClr val="tx1"/>
                </a:solidFill>
                <a:cs typeface="B Nazanin" panose="00000400000000000000" pitchFamily="2" charset="-78"/>
              </a:rPr>
              <a:t>اینکه رشد به صورت پیوسته اتفاق می افتد یا ناپیوسته،موضوعی بحث برانگیز است.</a:t>
            </a:r>
          </a:p>
          <a:p>
            <a:r>
              <a:rPr lang="fa-IR" sz="3600" dirty="0">
                <a:solidFill>
                  <a:schemeClr val="tx1"/>
                </a:solidFill>
                <a:cs typeface="B Nazanin" panose="00000400000000000000" pitchFamily="2" charset="-78"/>
              </a:rPr>
              <a:t>رفتارگرایان بر پیوستگی فرایند و پیاژه از مرحله ای بودن رشد حمایت می کند.</a:t>
            </a:r>
          </a:p>
          <a:p>
            <a:endParaRPr lang="fa-IR" sz="3600" dirty="0">
              <a:solidFill>
                <a:schemeClr val="tx1"/>
              </a:solidFill>
              <a:cs typeface="B Nazanin" panose="00000400000000000000" pitchFamily="2" charset="-78"/>
            </a:endParaRPr>
          </a:p>
        </p:txBody>
      </p:sp>
      <p:pic>
        <p:nvPicPr>
          <p:cNvPr id="2" name="Audio 1">
            <a:hlinkClick r:id="" action="ppaction://media"/>
            <a:extLst>
              <a:ext uri="{FF2B5EF4-FFF2-40B4-BE49-F238E27FC236}">
                <a16:creationId xmlns="" xmlns:a16="http://schemas.microsoft.com/office/drawing/2014/main" id="{FC34E6C2-9183-48F9-A094-819B9CE2CA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44"/>
    </mc:Choice>
    <mc:Fallback xmlns="">
      <p:transition spd="slow" advTm="23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1560" y="620688"/>
            <a:ext cx="7200800" cy="5411812"/>
          </a:xfrm>
          <a:solidFill>
            <a:srgbClr val="00B0F0"/>
          </a:solidFill>
        </p:spPr>
        <p:txBody>
          <a:bodyPr>
            <a:normAutofit fontScale="92500" lnSpcReduction="10000"/>
          </a:bodyPr>
          <a:lstStyle/>
          <a:p>
            <a:r>
              <a:rPr lang="fa-IR" sz="3600" dirty="0">
                <a:solidFill>
                  <a:srgbClr val="FF0000"/>
                </a:solidFill>
                <a:cs typeface="B Nazanin" panose="00000400000000000000" pitchFamily="2" charset="-78"/>
              </a:rPr>
              <a:t>اصول رشد از نظر روان شناسان</a:t>
            </a:r>
          </a:p>
          <a:p>
            <a:r>
              <a:rPr lang="fa-IR" sz="3600" dirty="0">
                <a:solidFill>
                  <a:schemeClr val="tx1"/>
                </a:solidFill>
                <a:cs typeface="B Nazanin" panose="00000400000000000000" pitchFamily="2" charset="-78"/>
              </a:rPr>
              <a:t>4-فعال بودن دربرابرحالت انفعالی بودن</a:t>
            </a:r>
          </a:p>
          <a:p>
            <a:r>
              <a:rPr lang="fa-IR" sz="3600" dirty="0">
                <a:solidFill>
                  <a:schemeClr val="tx1"/>
                </a:solidFill>
                <a:cs typeface="B Nazanin" panose="00000400000000000000" pitchFamily="2" charset="-78"/>
              </a:rPr>
              <a:t>ایا رشد به طور طبیعی اتفاق می افتد یا تجارب متنوع باعث پیشبرد آن می شود جای بحث است، این نکته مهم است که فراگیران در تا چه اندازه ای باید فعال </a:t>
            </a:r>
            <a:r>
              <a:rPr lang="fa-IR" sz="3600" dirty="0" smtClean="0">
                <a:solidFill>
                  <a:schemeClr val="tx1"/>
                </a:solidFill>
                <a:cs typeface="B Nazanin" panose="00000400000000000000" pitchFamily="2" charset="-78"/>
              </a:rPr>
              <a:t>باشند</a:t>
            </a:r>
          </a:p>
          <a:p>
            <a:r>
              <a:rPr lang="fa-IR" sz="3600" dirty="0">
                <a:solidFill>
                  <a:srgbClr val="FF0000"/>
                </a:solidFill>
                <a:cs typeface="B Nazanin" panose="00000400000000000000" pitchFamily="2" charset="-78"/>
              </a:rPr>
              <a:t>اصول رشد از نظر روان شناسان</a:t>
            </a:r>
            <a:endParaRPr lang="fa-IR" sz="3600" dirty="0">
              <a:solidFill>
                <a:schemeClr val="tx1"/>
              </a:solidFill>
              <a:cs typeface="B Nazanin" panose="00000400000000000000" pitchFamily="2" charset="-78"/>
            </a:endParaRPr>
          </a:p>
          <a:p>
            <a:r>
              <a:rPr lang="fa-IR" sz="3600" dirty="0">
                <a:solidFill>
                  <a:schemeClr val="tx1"/>
                </a:solidFill>
                <a:cs typeface="B Nazanin" panose="00000400000000000000" pitchFamily="2" charset="-78"/>
              </a:rPr>
              <a:t>5-ساختار دربرابرکارکرد</a:t>
            </a:r>
          </a:p>
          <a:p>
            <a:r>
              <a:rPr lang="fa-IR" sz="3600" dirty="0">
                <a:solidFill>
                  <a:schemeClr val="tx1"/>
                </a:solidFill>
                <a:cs typeface="B Nazanin" panose="00000400000000000000" pitchFamily="2" charset="-78"/>
              </a:rPr>
              <a:t>به نظر ساختارگرایان رشد شامل تغییراتی در ساختارها یا طرح واره هاست.</a:t>
            </a:r>
          </a:p>
          <a:p>
            <a:endParaRPr lang="en-US" sz="3600" dirty="0">
              <a:solidFill>
                <a:schemeClr val="tx1"/>
              </a:solidFill>
              <a:cs typeface="B Nazanin" panose="00000400000000000000" pitchFamily="2" charset="-78"/>
            </a:endParaRPr>
          </a:p>
        </p:txBody>
      </p:sp>
      <p:pic>
        <p:nvPicPr>
          <p:cNvPr id="2" name="Audio 1">
            <a:hlinkClick r:id="" action="ppaction://media"/>
            <a:extLst>
              <a:ext uri="{FF2B5EF4-FFF2-40B4-BE49-F238E27FC236}">
                <a16:creationId xmlns="" xmlns:a16="http://schemas.microsoft.com/office/drawing/2014/main" id="{53945EA5-16A5-469A-A4D5-6FB365BCCA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690025"/>
      </p:ext>
    </p:extLst>
  </p:cSld>
  <p:clrMapOvr>
    <a:masterClrMapping/>
  </p:clrMapOvr>
  <mc:AlternateContent xmlns:mc="http://schemas.openxmlformats.org/markup-compatibility/2006" xmlns:p14="http://schemas.microsoft.com/office/powerpoint/2010/main">
    <mc:Choice Requires="p14">
      <p:transition spd="slow" p14:dur="2000" advTm="21706"/>
    </mc:Choice>
    <mc:Fallback xmlns="">
      <p:transition spd="slow" advTm="2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971A55-7BB9-4694-9B47-2102A9EEE323}"/>
              </a:ext>
            </a:extLst>
          </p:cNvPr>
          <p:cNvSpPr>
            <a:spLocks noGrp="1"/>
          </p:cNvSpPr>
          <p:nvPr>
            <p:ph type="title"/>
          </p:nvPr>
        </p:nvSpPr>
        <p:spPr>
          <a:xfrm>
            <a:off x="609599" y="609600"/>
            <a:ext cx="6347713" cy="803176"/>
          </a:xfrm>
        </p:spPr>
        <p:txBody>
          <a:bodyPr>
            <a:normAutofit fontScale="90000"/>
          </a:bodyPr>
          <a:lstStyle/>
          <a:p>
            <a:pPr algn="ctr"/>
            <a:r>
              <a:rPr lang="fa-IR" dirty="0">
                <a:solidFill>
                  <a:srgbClr val="FF0000"/>
                </a:solidFill>
                <a:cs typeface="B Nazanin" panose="00000400000000000000" pitchFamily="2" charset="-78"/>
              </a:rPr>
              <a:t>نظریه  روانی- زبانی چامسکی:</a:t>
            </a:r>
            <a:br>
              <a:rPr lang="fa-IR" dirty="0">
                <a:solidFill>
                  <a:srgbClr val="FF0000"/>
                </a:solidFill>
                <a:cs typeface="B Nazanin" panose="00000400000000000000" pitchFamily="2" charset="-78"/>
              </a:rPr>
            </a:br>
            <a:endParaRPr lang="fa-IR" dirty="0"/>
          </a:p>
        </p:txBody>
      </p:sp>
      <p:sp>
        <p:nvSpPr>
          <p:cNvPr id="3" name="Content Placeholder 2">
            <a:extLst>
              <a:ext uri="{FF2B5EF4-FFF2-40B4-BE49-F238E27FC236}">
                <a16:creationId xmlns="" xmlns:a16="http://schemas.microsoft.com/office/drawing/2014/main" id="{C292621A-0EA5-4C67-BEB1-AAB4858E8519}"/>
              </a:ext>
            </a:extLst>
          </p:cNvPr>
          <p:cNvSpPr>
            <a:spLocks noGrp="1"/>
          </p:cNvSpPr>
          <p:nvPr>
            <p:ph idx="1"/>
          </p:nvPr>
        </p:nvSpPr>
        <p:spPr>
          <a:xfrm>
            <a:off x="609598" y="1412776"/>
            <a:ext cx="7274769" cy="4628587"/>
          </a:xfrm>
        </p:spPr>
        <p:txBody>
          <a:bodyPr>
            <a:normAutofit/>
          </a:bodyPr>
          <a:lstStyle/>
          <a:p>
            <a:r>
              <a:rPr lang="ar-SA" sz="2800" dirty="0">
                <a:cs typeface="B Nazanin" panose="00000400000000000000" pitchFamily="2" charset="-78"/>
              </a:rPr>
              <a:t>چامسکي بر اين باور است که انسان با توانمنديهاي ذاتي زبان شناختي به دنيا مي آيد ؛اين توانمنديها ، دردرجه اول ناشي از رشد فرد است .به گفته وي، تمام زبانهاي دنيا ، ساختار زيرين مشابهي دارند که وي آن را دستور زبان جهان شمول</a:t>
            </a:r>
            <a:r>
              <a:rPr lang="fa-IR" sz="2800" dirty="0">
                <a:cs typeface="B Nazanin" panose="00000400000000000000" pitchFamily="2" charset="-78"/>
              </a:rPr>
              <a:t> نامید.</a:t>
            </a:r>
            <a:endParaRPr lang="en-US" sz="2800" dirty="0">
              <a:cs typeface="B Nazanin" panose="00000400000000000000" pitchFamily="2" charset="-78"/>
            </a:endParaRPr>
          </a:p>
          <a:p>
            <a:r>
              <a:rPr lang="ar-SA" sz="2800" dirty="0">
                <a:cs typeface="B Nazanin" panose="00000400000000000000" pitchFamily="2" charset="-78"/>
              </a:rPr>
              <a:t>رشد حيرت آور مهارتهاي کلامي در کودکان از طريق تقويت توجيه</a:t>
            </a:r>
            <a:r>
              <a:rPr lang="fa-IR" sz="2800" dirty="0">
                <a:cs typeface="B Nazanin" panose="00000400000000000000" pitchFamily="2" charset="-78"/>
              </a:rPr>
              <a:t>  </a:t>
            </a:r>
            <a:r>
              <a:rPr lang="ar-SA" sz="2800" dirty="0">
                <a:cs typeface="B Nazanin" panose="00000400000000000000" pitchFamily="2" charset="-78"/>
              </a:rPr>
              <a:t>نمي شود ودرواقع ، زبان کودک درهر لحظه از نظامي برخوردار است که درحد خود صحيح ومنطقي است .</a:t>
            </a:r>
            <a:endParaRPr lang="fa-IR" sz="2800" dirty="0">
              <a:cs typeface="B Nazanin" panose="00000400000000000000" pitchFamily="2" charset="-78"/>
            </a:endParaRPr>
          </a:p>
          <a:p>
            <a:r>
              <a:rPr lang="fa-IR" sz="2800" dirty="0">
                <a:cs typeface="B Nazanin" panose="00000400000000000000" pitchFamily="2" charset="-78"/>
              </a:rPr>
              <a:t>کودکان با یادگیری قواعد دستوری به آموزش زبان نمی پردازند بلکه نوعی آمادگی ذاتی و زیست شناختی در آنان وجود دارد.</a:t>
            </a:r>
          </a:p>
        </p:txBody>
      </p:sp>
      <p:pic>
        <p:nvPicPr>
          <p:cNvPr id="4" name="Audio 3">
            <a:hlinkClick r:id="" action="ppaction://media"/>
            <a:extLst>
              <a:ext uri="{FF2B5EF4-FFF2-40B4-BE49-F238E27FC236}">
                <a16:creationId xmlns="" xmlns:a16="http://schemas.microsoft.com/office/drawing/2014/main" id="{9982A698-964B-41D8-AEBD-3EBC85751B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4124920"/>
      </p:ext>
    </p:extLst>
  </p:cSld>
  <p:clrMapOvr>
    <a:masterClrMapping/>
  </p:clrMapOvr>
  <mc:AlternateContent xmlns:mc="http://schemas.openxmlformats.org/markup-compatibility/2006" xmlns:p14="http://schemas.microsoft.com/office/powerpoint/2010/main">
    <mc:Choice Requires="p14">
      <p:transition spd="slow" p14:dur="2000" advTm="54598"/>
    </mc:Choice>
    <mc:Fallback xmlns="">
      <p:transition spd="slow" advTm="54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C56382-26ED-4DE9-9CBC-F1362B387AAB}"/>
              </a:ext>
            </a:extLst>
          </p:cNvPr>
          <p:cNvSpPr>
            <a:spLocks noGrp="1"/>
          </p:cNvSpPr>
          <p:nvPr>
            <p:ph type="title"/>
          </p:nvPr>
        </p:nvSpPr>
        <p:spPr/>
        <p:txBody>
          <a:bodyPr>
            <a:normAutofit/>
          </a:bodyPr>
          <a:lstStyle/>
          <a:p>
            <a:r>
              <a:rPr lang="fa-IR" dirty="0">
                <a:solidFill>
                  <a:srgbClr val="FF0000"/>
                </a:solidFill>
              </a:rPr>
              <a:t>نظریه روانی-اجتماعی چامسکی</a:t>
            </a:r>
          </a:p>
        </p:txBody>
      </p:sp>
      <p:sp>
        <p:nvSpPr>
          <p:cNvPr id="3" name="Content Placeholder 2">
            <a:extLst>
              <a:ext uri="{FF2B5EF4-FFF2-40B4-BE49-F238E27FC236}">
                <a16:creationId xmlns="" xmlns:a16="http://schemas.microsoft.com/office/drawing/2014/main" id="{6095E02A-8C55-40AE-896B-7D5D3B4F091F}"/>
              </a:ext>
            </a:extLst>
          </p:cNvPr>
          <p:cNvSpPr>
            <a:spLocks noGrp="1"/>
          </p:cNvSpPr>
          <p:nvPr>
            <p:ph idx="1"/>
          </p:nvPr>
        </p:nvSpPr>
        <p:spPr>
          <a:xfrm>
            <a:off x="609598" y="1700808"/>
            <a:ext cx="7130753" cy="4340555"/>
          </a:xfrm>
        </p:spPr>
        <p:txBody>
          <a:bodyPr>
            <a:normAutofit/>
          </a:bodyPr>
          <a:lstStyle/>
          <a:p>
            <a:r>
              <a:rPr lang="fa-IR" sz="2800" dirty="0">
                <a:cs typeface="B Nazanin" panose="00000400000000000000" pitchFamily="2" charset="-78"/>
              </a:rPr>
              <a:t>کودکان با افزایش سن به طور ضمنی می فهمند که جامعه زبانی آنان چه قواعدی به کار می برد.</a:t>
            </a:r>
          </a:p>
          <a:p>
            <a:r>
              <a:rPr lang="fa-IR" sz="2800" dirty="0">
                <a:cs typeface="B Nazanin" panose="00000400000000000000" pitchFamily="2" charset="-78"/>
              </a:rPr>
              <a:t>کودکان توالی یکسانی را در زبان آموزی طی می کنند(غان و غون کردن-گفتار تک واژه ای در یکسالگی-گفتار دو واژه ای در نیمه سال دوم-مرحله چند واژه ای</a:t>
            </a:r>
          </a:p>
          <a:p>
            <a:r>
              <a:rPr lang="fa-IR" sz="2800" dirty="0">
                <a:cs typeface="B Nazanin" panose="00000400000000000000" pitchFamily="2" charset="-78"/>
              </a:rPr>
              <a:t>به نظر چامسکی زبان را می توان به دو سطح متفاوت تقسیم کرد یکی سطح  ساختاری آشکارکه مستلزم تکلم و ترکیب آن است و دیگری بخش ساختاری عمقی که شامل معانی می شود.</a:t>
            </a:r>
          </a:p>
        </p:txBody>
      </p:sp>
      <p:pic>
        <p:nvPicPr>
          <p:cNvPr id="4" name="Audio 3">
            <a:hlinkClick r:id="" action="ppaction://media"/>
            <a:extLst>
              <a:ext uri="{FF2B5EF4-FFF2-40B4-BE49-F238E27FC236}">
                <a16:creationId xmlns="" xmlns:a16="http://schemas.microsoft.com/office/drawing/2014/main" id="{05AC5DC6-33E6-4802-88AC-487D51BF0C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47409798"/>
      </p:ext>
    </p:extLst>
  </p:cSld>
  <p:clrMapOvr>
    <a:masterClrMapping/>
  </p:clrMapOvr>
  <mc:AlternateContent xmlns:mc="http://schemas.openxmlformats.org/markup-compatibility/2006" xmlns:p14="http://schemas.microsoft.com/office/powerpoint/2010/main">
    <mc:Choice Requires="p14">
      <p:transition spd="slow" p14:dur="2000" advTm="38679"/>
    </mc:Choice>
    <mc:Fallback xmlns="">
      <p:transition spd="slow" advTm="3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1507</TotalTime>
  <Words>1243</Words>
  <Application>Microsoft Office PowerPoint</Application>
  <PresentationFormat>On-screen Show (4:3)</PresentationFormat>
  <Paragraphs>100</Paragraphs>
  <Slides>19</Slides>
  <Notes>0</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نظریه  روانی- زبانی چامسکی: </vt:lpstr>
      <vt:lpstr>نظریه روانی-اجتماعی چامسکی</vt:lpstr>
      <vt:lpstr>الگوی پردازش اطلاعات در رشد</vt:lpstr>
      <vt:lpstr>الگوی پردازش اطلاعات</vt:lpstr>
      <vt:lpstr>PowerPoint Presentation</vt:lpstr>
      <vt:lpstr>PowerPoint Presentation</vt:lpstr>
      <vt:lpstr>PowerPoint Presentation</vt:lpstr>
      <vt:lpstr>حافظه بلند مدت</vt:lpstr>
      <vt:lpstr>نظریه پیاژه روش شناختی پیاژه</vt:lpstr>
      <vt:lpstr>پیاژه و  نظریه‌پردازان مرحله ای  چند پیش‌فرض را به عنوان مبنا پذیرفته اند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Ali</dc:creator>
  <cp:lastModifiedBy>MRT Pack 30 DVDs</cp:lastModifiedBy>
  <cp:revision>189</cp:revision>
  <dcterms:created xsi:type="dcterms:W3CDTF">2015-10-01T05:30:41Z</dcterms:created>
  <dcterms:modified xsi:type="dcterms:W3CDTF">2020-04-19T10:18:47Z</dcterms:modified>
</cp:coreProperties>
</file>