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97" r:id="rId3"/>
    <p:sldId id="260" r:id="rId4"/>
    <p:sldId id="298"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 id="278" r:id="rId23"/>
    <p:sldId id="299" r:id="rId24"/>
    <p:sldId id="279" r:id="rId25"/>
    <p:sldId id="280" r:id="rId26"/>
    <p:sldId id="281" r:id="rId27"/>
    <p:sldId id="300"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301" r:id="rId43"/>
    <p:sldId id="296" r:id="rId44"/>
    <p:sldId id="302" r:id="rId45"/>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60" d="100"/>
          <a:sy n="60" d="100"/>
        </p:scale>
        <p:origin x="-1194" y="21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7347CDE-C667-4191-AACD-BC78A891D54A}" type="datetimeFigureOut">
              <a:rPr lang="fa-IR" smtClean="0"/>
              <a:t>08/22/1441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68EBD8B-8F7C-4BCD-B4A2-4290D586B714}" type="slidenum">
              <a:rPr lang="fa-IR" smtClean="0"/>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347CDE-C667-4191-AACD-BC78A891D54A}" type="datetimeFigureOut">
              <a:rPr lang="fa-IR" smtClean="0"/>
              <a:t>08/22/1441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68EBD8B-8F7C-4BCD-B4A2-4290D586B714}"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47347CDE-C667-4191-AACD-BC78A891D54A}" type="datetimeFigureOut">
              <a:rPr lang="fa-IR" smtClean="0"/>
              <a:t>08/22/1441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68EBD8B-8F7C-4BCD-B4A2-4290D586B714}" type="slidenum">
              <a:rPr lang="fa-IR" smtClean="0"/>
              <a:t>‹#›</a:t>
            </a:fld>
            <a:endParaRPr lang="fa-I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347CDE-C667-4191-AACD-BC78A891D54A}" type="datetimeFigureOut">
              <a:rPr lang="fa-IR" smtClean="0"/>
              <a:t>08/22/1441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68EBD8B-8F7C-4BCD-B4A2-4290D586B714}" type="slidenum">
              <a:rPr lang="fa-IR" smtClean="0"/>
              <a:t>‹#›</a:t>
            </a:fld>
            <a:endParaRPr lang="fa-IR"/>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347CDE-C667-4191-AACD-BC78A891D54A}" type="datetimeFigureOut">
              <a:rPr lang="fa-IR" smtClean="0"/>
              <a:t>08/22/1441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68EBD8B-8F7C-4BCD-B4A2-4290D586B714}" type="slidenum">
              <a:rPr lang="fa-IR" smtClean="0"/>
              <a:t>‹#›</a:t>
            </a:fld>
            <a:endParaRPr lang="fa-I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47347CDE-C667-4191-AACD-BC78A891D54A}" type="datetimeFigureOut">
              <a:rPr lang="fa-IR" smtClean="0"/>
              <a:t>08/22/1441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68EBD8B-8F7C-4BCD-B4A2-4290D586B714}" type="slidenum">
              <a:rPr lang="fa-IR" smtClean="0"/>
              <a:t>‹#›</a:t>
            </a:fld>
            <a:endParaRPr lang="fa-IR"/>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7347CDE-C667-4191-AACD-BC78A891D54A}" type="datetimeFigureOut">
              <a:rPr lang="fa-IR" smtClean="0"/>
              <a:t>08/22/1441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268EBD8B-8F7C-4BCD-B4A2-4290D586B714}" type="slidenum">
              <a:rPr lang="fa-IR" smtClean="0"/>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347CDE-C667-4191-AACD-BC78A891D54A}" type="datetimeFigureOut">
              <a:rPr lang="fa-IR" smtClean="0"/>
              <a:t>08/22/1441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268EBD8B-8F7C-4BCD-B4A2-4290D586B714}" type="slidenum">
              <a:rPr lang="fa-IR" smtClean="0"/>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47347CDE-C667-4191-AACD-BC78A891D54A}" type="datetimeFigureOut">
              <a:rPr lang="fa-IR" smtClean="0"/>
              <a:t>08/22/1441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268EBD8B-8F7C-4BCD-B4A2-4290D586B714}" type="slidenum">
              <a:rPr lang="fa-IR" smtClean="0"/>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47347CDE-C667-4191-AACD-BC78A891D54A}" type="datetimeFigureOut">
              <a:rPr lang="fa-IR" smtClean="0"/>
              <a:t>08/22/1441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68EBD8B-8F7C-4BCD-B4A2-4290D586B714}" type="slidenum">
              <a:rPr lang="fa-IR" smtClean="0"/>
              <a:t>‹#›</a:t>
            </a:fld>
            <a:endParaRPr lang="fa-I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347CDE-C667-4191-AACD-BC78A891D54A}" type="datetimeFigureOut">
              <a:rPr lang="fa-IR" smtClean="0"/>
              <a:t>08/22/1441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68EBD8B-8F7C-4BCD-B4A2-4290D586B714}" type="slidenum">
              <a:rPr lang="fa-IR" smtClean="0"/>
              <a:t>‹#›</a:t>
            </a:fld>
            <a:endParaRPr lang="fa-I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47347CDE-C667-4191-AACD-BC78A891D54A}" type="datetimeFigureOut">
              <a:rPr lang="fa-IR" smtClean="0"/>
              <a:t>08/22/1441</a:t>
            </a:fld>
            <a:endParaRPr lang="fa-I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fa-I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268EBD8B-8F7C-4BCD-B4A2-4290D586B714}" type="slidenum">
              <a:rPr lang="fa-IR" smtClean="0"/>
              <a:t>‹#›</a:t>
            </a:fld>
            <a:endParaRPr lang="fa-I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1" eaLnBrk="1" latinLnBrk="0" hangingPunct="1">
        <a:spcBef>
          <a:spcPct val="0"/>
        </a:spcBef>
        <a:buNone/>
        <a:defRPr sz="4400" kern="1200">
          <a:solidFill>
            <a:srgbClr val="FFFFFF"/>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4320" indent="-274320" algn="r" defTabSz="914400" rtl="1"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r" defTabSz="914400" rtl="1"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r" defTabSz="914400" rtl="1"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r" defTabSz="914400" rtl="1"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r" defTabSz="914400" rtl="1"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8" Type="http://schemas.openxmlformats.org/officeDocument/2006/relationships/hyperlink" Target="#_Toc432839025"/><Relationship Id="rId3" Type="http://schemas.openxmlformats.org/officeDocument/2006/relationships/hyperlink" Target="#_Toc432839020"/><Relationship Id="rId7" Type="http://schemas.openxmlformats.org/officeDocument/2006/relationships/hyperlink" Target="#_Toc432839024"/><Relationship Id="rId2" Type="http://schemas.openxmlformats.org/officeDocument/2006/relationships/hyperlink" Target="#_Toc432839019"/><Relationship Id="rId1" Type="http://schemas.openxmlformats.org/officeDocument/2006/relationships/slideLayout" Target="../slideLayouts/slideLayout7.xml"/><Relationship Id="rId6" Type="http://schemas.openxmlformats.org/officeDocument/2006/relationships/hyperlink" Target="#_Toc432839023"/><Relationship Id="rId11" Type="http://schemas.openxmlformats.org/officeDocument/2006/relationships/hyperlink" Target="#_Toc432839028"/><Relationship Id="rId5" Type="http://schemas.openxmlformats.org/officeDocument/2006/relationships/hyperlink" Target="#_Toc432839022"/><Relationship Id="rId10" Type="http://schemas.openxmlformats.org/officeDocument/2006/relationships/hyperlink" Target="#_Toc432839027"/><Relationship Id="rId4" Type="http://schemas.openxmlformats.org/officeDocument/2006/relationships/hyperlink" Target="#_Toc432839021"/><Relationship Id="rId9" Type="http://schemas.openxmlformats.org/officeDocument/2006/relationships/hyperlink" Target="#_Toc432839026"/></Relationships>
</file>

<file path=ppt/slides/_rels/slide44.xml.rels><?xml version="1.0" encoding="UTF-8" standalone="yes"?>
<Relationships xmlns="http://schemas.openxmlformats.org/package/2006/relationships"><Relationship Id="rId8" Type="http://schemas.openxmlformats.org/officeDocument/2006/relationships/hyperlink" Target="#_Toc432839035"/><Relationship Id="rId3" Type="http://schemas.openxmlformats.org/officeDocument/2006/relationships/hyperlink" Target="#_Toc432839030"/><Relationship Id="rId7" Type="http://schemas.openxmlformats.org/officeDocument/2006/relationships/hyperlink" Target="#_Toc432839034"/><Relationship Id="rId12" Type="http://schemas.openxmlformats.org/officeDocument/2006/relationships/hyperlink" Target="#_Toc432839039"/><Relationship Id="rId2" Type="http://schemas.openxmlformats.org/officeDocument/2006/relationships/hyperlink" Target="#_Toc432839029"/><Relationship Id="rId1" Type="http://schemas.openxmlformats.org/officeDocument/2006/relationships/slideLayout" Target="../slideLayouts/slideLayout7.xml"/><Relationship Id="rId6" Type="http://schemas.openxmlformats.org/officeDocument/2006/relationships/hyperlink" Target="#_Toc432839033"/><Relationship Id="rId11" Type="http://schemas.openxmlformats.org/officeDocument/2006/relationships/hyperlink" Target="#_Toc432839038"/><Relationship Id="rId5" Type="http://schemas.openxmlformats.org/officeDocument/2006/relationships/hyperlink" Target="#_Toc432839032"/><Relationship Id="rId10" Type="http://schemas.openxmlformats.org/officeDocument/2006/relationships/hyperlink" Target="#_Toc432839037"/><Relationship Id="rId4" Type="http://schemas.openxmlformats.org/officeDocument/2006/relationships/hyperlink" Target="#_Toc432839031"/><Relationship Id="rId9" Type="http://schemas.openxmlformats.org/officeDocument/2006/relationships/hyperlink" Target="#_Toc432839036"/></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124744"/>
            <a:ext cx="7772400" cy="1780108"/>
          </a:xfrm>
        </p:spPr>
        <p:txBody>
          <a:bodyPr>
            <a:normAutofit/>
          </a:bodyPr>
          <a:lstStyle/>
          <a:p>
            <a:r>
              <a:rPr lang="fa-IR" sz="9600" dirty="0" smtClean="0">
                <a:latin typeface="Calisto MT" pitchFamily="18" charset="0"/>
              </a:rPr>
              <a:t>بسم الله الرحمن الرحیم</a:t>
            </a:r>
            <a:endParaRPr lang="fa-IR" sz="9600" dirty="0">
              <a:latin typeface="Calisto MT" pitchFamily="18" charset="0"/>
            </a:endParaRPr>
          </a:p>
        </p:txBody>
      </p:sp>
      <p:sp>
        <p:nvSpPr>
          <p:cNvPr id="3" name="Subtitle 2"/>
          <p:cNvSpPr>
            <a:spLocks noGrp="1"/>
          </p:cNvSpPr>
          <p:nvPr>
            <p:ph type="subTitle" idx="1"/>
          </p:nvPr>
        </p:nvSpPr>
        <p:spPr>
          <a:xfrm>
            <a:off x="1403648" y="3573016"/>
            <a:ext cx="6400800" cy="1473200"/>
          </a:xfrm>
        </p:spPr>
        <p:style>
          <a:lnRef idx="0">
            <a:schemeClr val="accent2"/>
          </a:lnRef>
          <a:fillRef idx="3">
            <a:schemeClr val="accent2"/>
          </a:fillRef>
          <a:effectRef idx="3">
            <a:schemeClr val="accent2"/>
          </a:effectRef>
          <a:fontRef idx="minor">
            <a:schemeClr val="lt1"/>
          </a:fontRef>
        </p:style>
        <p:txBody>
          <a:bodyPr>
            <a:normAutofit/>
          </a:bodyPr>
          <a:lstStyle/>
          <a:p>
            <a:r>
              <a:rPr lang="fa-IR" sz="6600" dirty="0" smtClean="0"/>
              <a:t>مدیریت آموزشی</a:t>
            </a:r>
            <a:endParaRPr lang="fa-IR" sz="6600" dirty="0"/>
          </a:p>
        </p:txBody>
      </p:sp>
    </p:spTree>
    <p:extLst>
      <p:ext uri="{BB962C8B-B14F-4D97-AF65-F5344CB8AC3E}">
        <p14:creationId xmlns:p14="http://schemas.microsoft.com/office/powerpoint/2010/main" val="3210385086"/>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764704"/>
            <a:ext cx="8640960" cy="3000821"/>
          </a:xfrm>
          <a:prstGeom prst="rect">
            <a:avLst/>
          </a:prstGeom>
        </p:spPr>
        <p:txBody>
          <a:bodyPr wrap="square">
            <a:spAutoFit/>
          </a:bodyPr>
          <a:lstStyle/>
          <a:p>
            <a:pPr>
              <a:lnSpc>
                <a:spcPct val="150000"/>
              </a:lnSpc>
            </a:pPr>
            <a:r>
              <a:rPr lang="ar-SA" sz="3200" b="1" dirty="0">
                <a:solidFill>
                  <a:srgbClr val="C00000"/>
                </a:solidFill>
                <a:cs typeface="B Titr" pitchFamily="2" charset="-78"/>
              </a:rPr>
              <a:t>تعريف مديريت آموزشي</a:t>
            </a:r>
            <a:endParaRPr lang="en-US" sz="3200" b="1" dirty="0">
              <a:solidFill>
                <a:srgbClr val="C00000"/>
              </a:solidFill>
              <a:cs typeface="B Titr" pitchFamily="2" charset="-78"/>
            </a:endParaRPr>
          </a:p>
          <a:p>
            <a:pPr>
              <a:lnSpc>
                <a:spcPct val="150000"/>
              </a:lnSpc>
            </a:pPr>
            <a:r>
              <a:rPr lang="ar-SA" sz="2400" b="1" dirty="0">
                <a:cs typeface="B Mitra" pitchFamily="2" charset="-78"/>
              </a:rPr>
              <a:t>مديريت با توجه به آموزشهاي حاكم بر جوامع و زيربناي اعتقادي و فلسفه اجتماعي آن تعريف مي شود به زعم دكتر كمبل و اين مديريت آموزشي داراي معاني و مفاهيم مختلفي است و هركس برحسب تجربيات و احتياجات و مقاصد خود براي آن مفهومي را در نظر مي گيرد</a:t>
            </a:r>
            <a:r>
              <a:rPr lang="ar-SA" sz="2400" b="1" dirty="0" smtClean="0">
                <a:cs typeface="B Mitra" pitchFamily="2" charset="-78"/>
              </a:rPr>
              <a:t>.</a:t>
            </a:r>
            <a:endParaRPr lang="en-US" sz="2400" b="1" dirty="0">
              <a:cs typeface="B Mitra" pitchFamily="2" charset="-78"/>
            </a:endParaRPr>
          </a:p>
        </p:txBody>
      </p:sp>
      <p:sp>
        <p:nvSpPr>
          <p:cNvPr id="3" name="Snip Same Side Corner Rectangle 2"/>
          <p:cNvSpPr/>
          <p:nvPr/>
        </p:nvSpPr>
        <p:spPr>
          <a:xfrm>
            <a:off x="539552" y="3765525"/>
            <a:ext cx="8064896" cy="2543795"/>
          </a:xfrm>
          <a:prstGeom prst="snip2SameRect">
            <a:avLst/>
          </a:prstGeom>
        </p:spPr>
        <p:style>
          <a:lnRef idx="1">
            <a:schemeClr val="accent2"/>
          </a:lnRef>
          <a:fillRef idx="2">
            <a:schemeClr val="accent2"/>
          </a:fillRef>
          <a:effectRef idx="1">
            <a:schemeClr val="accent2"/>
          </a:effectRef>
          <a:fontRef idx="minor">
            <a:schemeClr val="dk1"/>
          </a:fontRef>
        </p:style>
        <p:txBody>
          <a:bodyPr rtlCol="1" anchor="ctr"/>
          <a:lstStyle/>
          <a:p>
            <a:pPr algn="ctr">
              <a:lnSpc>
                <a:spcPct val="150000"/>
              </a:lnSpc>
            </a:pPr>
            <a:r>
              <a:rPr lang="ar-SA" sz="2400" b="1" dirty="0" smtClean="0">
                <a:solidFill>
                  <a:schemeClr val="accent6">
                    <a:lumMod val="50000"/>
                  </a:schemeClr>
                </a:solidFill>
                <a:cs typeface="B Mitra" pitchFamily="2" charset="-78"/>
              </a:rPr>
              <a:t>فرهنگ لغات بين المللي تعليم و تربيت </a:t>
            </a:r>
            <a:r>
              <a:rPr lang="ar-SA" sz="2400" b="1" dirty="0" smtClean="0">
                <a:solidFill>
                  <a:srgbClr val="FF0000"/>
                </a:solidFill>
                <a:cs typeface="B Mitra" pitchFamily="2" charset="-78"/>
              </a:rPr>
              <a:t>مديريت آموزشي </a:t>
            </a:r>
            <a:r>
              <a:rPr lang="ar-SA" sz="2400" b="1" dirty="0" smtClean="0">
                <a:solidFill>
                  <a:schemeClr val="accent6">
                    <a:lumMod val="50000"/>
                  </a:schemeClr>
                </a:solidFill>
                <a:cs typeface="B Mitra" pitchFamily="2" charset="-78"/>
              </a:rPr>
              <a:t>راه بكار بردن تكنيكها و روشهاي اداره سازمان هاي تربيتي با در نظر گرفتن هدفها و سياستهاي كلي تعليم و تربيت تعريف مي كند.</a:t>
            </a:r>
            <a:endParaRPr lang="en-US" sz="2400" b="1" dirty="0">
              <a:solidFill>
                <a:schemeClr val="accent6">
                  <a:lumMod val="50000"/>
                </a:schemeClr>
              </a:solidFill>
              <a:cs typeface="B Mitra" pitchFamily="2" charset="-78"/>
            </a:endParaRPr>
          </a:p>
        </p:txBody>
      </p:sp>
    </p:spTree>
    <p:extLst>
      <p:ext uri="{BB962C8B-B14F-4D97-AF65-F5344CB8AC3E}">
        <p14:creationId xmlns:p14="http://schemas.microsoft.com/office/powerpoint/2010/main" val="2676373207"/>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heel(1)">
                                      <p:cBhvr>
                                        <p:cTn id="14"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179512" y="692696"/>
            <a:ext cx="8712968" cy="2304256"/>
          </a:xfrm>
          <a:prstGeom prst="roundRect">
            <a:avLst/>
          </a:prstGeom>
        </p:spPr>
        <p:style>
          <a:lnRef idx="1">
            <a:schemeClr val="accent6"/>
          </a:lnRef>
          <a:fillRef idx="2">
            <a:schemeClr val="accent6"/>
          </a:fillRef>
          <a:effectRef idx="1">
            <a:schemeClr val="accent6"/>
          </a:effectRef>
          <a:fontRef idx="minor">
            <a:schemeClr val="dk1"/>
          </a:fontRef>
        </p:style>
        <p:txBody>
          <a:bodyPr rtlCol="1" anchor="ctr"/>
          <a:lstStyle/>
          <a:p>
            <a:pPr algn="ctr">
              <a:lnSpc>
                <a:spcPct val="150000"/>
              </a:lnSpc>
            </a:pPr>
            <a:r>
              <a:rPr lang="ar-SA" sz="2400" b="1" dirty="0" smtClean="0">
                <a:cs typeface="B Mitra" pitchFamily="2" charset="-78"/>
              </a:rPr>
              <a:t>از نظر كنزويچ مدير آموزشگاهي فرآيند اجتماعي مربوط به هويت دادن، نگهداشتن، برانگيختن كنترل كردن و وحدت بخشيدن تمام نيروهاي رسمي و غير رسمي انساني و مادي سازمان يافته در يك نظام واحد و يكپارچه مي باشد كه براي دستيابي به هدفهاي از پيش تعيين شده طراحي است.</a:t>
            </a:r>
            <a:endParaRPr lang="en-US" sz="2400" b="1" dirty="0">
              <a:cs typeface="B Mitra" pitchFamily="2" charset="-78"/>
            </a:endParaRPr>
          </a:p>
        </p:txBody>
      </p:sp>
      <p:sp>
        <p:nvSpPr>
          <p:cNvPr id="4" name="Flowchart: Alternate Process 3"/>
          <p:cNvSpPr/>
          <p:nvPr/>
        </p:nvSpPr>
        <p:spPr>
          <a:xfrm>
            <a:off x="323528" y="3212976"/>
            <a:ext cx="8280920" cy="3240360"/>
          </a:xfrm>
          <a:prstGeom prst="flowChartAlternateProcess">
            <a:avLst/>
          </a:prstGeom>
        </p:spPr>
        <p:style>
          <a:lnRef idx="1">
            <a:schemeClr val="accent2"/>
          </a:lnRef>
          <a:fillRef idx="2">
            <a:schemeClr val="accent2"/>
          </a:fillRef>
          <a:effectRef idx="1">
            <a:schemeClr val="accent2"/>
          </a:effectRef>
          <a:fontRef idx="minor">
            <a:schemeClr val="dk1"/>
          </a:fontRef>
        </p:style>
        <p:txBody>
          <a:bodyPr rtlCol="1" anchor="ctr"/>
          <a:lstStyle/>
          <a:p>
            <a:pPr algn="ctr">
              <a:lnSpc>
                <a:spcPct val="150000"/>
              </a:lnSpc>
            </a:pPr>
            <a:endParaRPr lang="fa-IR" sz="2400" b="1" dirty="0" smtClean="0">
              <a:solidFill>
                <a:schemeClr val="tx1">
                  <a:lumMod val="95000"/>
                  <a:lumOff val="5000"/>
                </a:schemeClr>
              </a:solidFill>
              <a:cs typeface="B Mitra" pitchFamily="2" charset="-78"/>
            </a:endParaRPr>
          </a:p>
          <a:p>
            <a:pPr algn="ctr">
              <a:lnSpc>
                <a:spcPct val="150000"/>
              </a:lnSpc>
            </a:pPr>
            <a:r>
              <a:rPr lang="ar-SA" sz="2400" b="1" dirty="0" smtClean="0">
                <a:solidFill>
                  <a:schemeClr val="tx1">
                    <a:lumMod val="95000"/>
                    <a:lumOff val="5000"/>
                  </a:schemeClr>
                </a:solidFill>
                <a:cs typeface="B Mitra" pitchFamily="2" charset="-78"/>
              </a:rPr>
              <a:t>دكتر مير كمالي مديريت آموزشي را«فرآيندي اجتماعي مي داند كه با بكارگيري و مهارتهاي علمي، فني و هنري كليه نيروهاي انساني و مادي را سازماندهي و هماهنگ نموده و با فراهم آوردن زمينه هاي انگيزش رشد، با تأمين نيازهاي منطقي فردي و گروهي معلمان، دانش آموزان و كاركنان به طور صرفه جويانه به هدفهاي تعليم و تربيت مي رسد.»</a:t>
            </a:r>
            <a:endParaRPr lang="en-US" sz="2400" b="1" dirty="0">
              <a:solidFill>
                <a:schemeClr val="tx1">
                  <a:lumMod val="95000"/>
                  <a:lumOff val="5000"/>
                </a:schemeClr>
              </a:solidFill>
              <a:cs typeface="B Mitra" pitchFamily="2" charset="-78"/>
            </a:endParaRPr>
          </a:p>
        </p:txBody>
      </p:sp>
    </p:spTree>
    <p:extLst>
      <p:ext uri="{BB962C8B-B14F-4D97-AF65-F5344CB8AC3E}">
        <p14:creationId xmlns:p14="http://schemas.microsoft.com/office/powerpoint/2010/main" val="4284308253"/>
      </p:ext>
    </p:extLst>
  </p:cSld>
  <p:clrMapOvr>
    <a:masterClrMapping/>
  </p:clrMapOvr>
  <p:transition spd="slow">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836712"/>
            <a:ext cx="8640960" cy="4524315"/>
          </a:xfrm>
          <a:prstGeom prst="rect">
            <a:avLst/>
          </a:prstGeom>
        </p:spPr>
        <p:txBody>
          <a:bodyPr wrap="square">
            <a:spAutoFit/>
          </a:bodyPr>
          <a:lstStyle/>
          <a:p>
            <a:pPr>
              <a:lnSpc>
                <a:spcPct val="150000"/>
              </a:lnSpc>
            </a:pPr>
            <a:r>
              <a:rPr lang="ar-SA" sz="2400" b="1" dirty="0">
                <a:cs typeface="B Mitra" pitchFamily="2" charset="-78"/>
              </a:rPr>
              <a:t>دكتر واينر بر اين اعتقاد است هر عملي كه بتواند معلم را در امر آموزش يك قدم پيش‌تر ببرد مدير و رهبر آموزي خوانده مي شود»هدايت و رهبري آموزش در محيط مدرسه محدود به فردي كه عنوان مدير يا راهنما را دارد نمي شود. از نظر وي رئيس آموزش و پرورش، مدير مدرسه، دبيران، متخصصين وسايل سمعي و بصري فيلم هاي آموزشي، كتابدار و حتي سرايدار مدرسه كه بتواند قدم در امر آموزش بردارد رهبر و مدير آموزش تلقي مي گردد به اين دليل كه هر يك از آنان به گونه هاي مختلف مي‌توانند دبيرران و همكاران خودشان را در جهت آموزش دانش آموزان ياري كنند.</a:t>
            </a:r>
            <a:endParaRPr lang="en-US" sz="2400" b="1" dirty="0">
              <a:cs typeface="B Mitra" pitchFamily="2" charset="-78"/>
            </a:endParaRPr>
          </a:p>
        </p:txBody>
      </p:sp>
    </p:spTree>
    <p:extLst>
      <p:ext uri="{BB962C8B-B14F-4D97-AF65-F5344CB8AC3E}">
        <p14:creationId xmlns:p14="http://schemas.microsoft.com/office/powerpoint/2010/main" val="3509987595"/>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908720"/>
            <a:ext cx="8640960" cy="600164"/>
          </a:xfrm>
          <a:prstGeom prst="rect">
            <a:avLst/>
          </a:prstGeom>
        </p:spPr>
        <p:txBody>
          <a:bodyPr wrap="square">
            <a:spAutoFit/>
          </a:bodyPr>
          <a:lstStyle/>
          <a:p>
            <a:pPr>
              <a:lnSpc>
                <a:spcPct val="150000"/>
              </a:lnSpc>
            </a:pPr>
            <a:r>
              <a:rPr lang="ar-SA" sz="2400" b="1" dirty="0">
                <a:cs typeface="B Mitra" pitchFamily="2" charset="-78"/>
              </a:rPr>
              <a:t>دكتر علاقه بند در تعريف مديريت آموزشي مي گويد</a:t>
            </a:r>
            <a:r>
              <a:rPr lang="ar-SA" sz="2400" b="1" dirty="0" smtClean="0">
                <a:cs typeface="B Mitra" pitchFamily="2" charset="-78"/>
              </a:rPr>
              <a:t>:</a:t>
            </a:r>
            <a:endParaRPr lang="en-US" sz="2400" b="1" dirty="0">
              <a:cs typeface="B Mitra" pitchFamily="2" charset="-78"/>
            </a:endParaRPr>
          </a:p>
        </p:txBody>
      </p:sp>
      <p:sp>
        <p:nvSpPr>
          <p:cNvPr id="3" name="Cloud Callout 2"/>
          <p:cNvSpPr/>
          <p:nvPr/>
        </p:nvSpPr>
        <p:spPr>
          <a:xfrm>
            <a:off x="251520" y="1844824"/>
            <a:ext cx="8496944" cy="4104456"/>
          </a:xfrm>
          <a:prstGeom prst="cloudCallout">
            <a:avLst/>
          </a:prstGeom>
        </p:spPr>
        <p:style>
          <a:lnRef idx="1">
            <a:schemeClr val="accent3"/>
          </a:lnRef>
          <a:fillRef idx="2">
            <a:schemeClr val="accent3"/>
          </a:fillRef>
          <a:effectRef idx="1">
            <a:schemeClr val="accent3"/>
          </a:effectRef>
          <a:fontRef idx="minor">
            <a:schemeClr val="dk1"/>
          </a:fontRef>
        </p:style>
        <p:txBody>
          <a:bodyPr rtlCol="1" anchor="ctr"/>
          <a:lstStyle/>
          <a:p>
            <a:pPr algn="ctr">
              <a:lnSpc>
                <a:spcPct val="150000"/>
              </a:lnSpc>
            </a:pPr>
            <a:r>
              <a:rPr lang="ar-SA" sz="2800" b="1" dirty="0" smtClean="0">
                <a:solidFill>
                  <a:srgbClr val="FF0000"/>
                </a:solidFill>
                <a:cs typeface="B Mitra" pitchFamily="2" charset="-78"/>
              </a:rPr>
              <a:t>مديريت آموزشي </a:t>
            </a:r>
            <a:r>
              <a:rPr lang="ar-SA" sz="2800" b="1" dirty="0" smtClean="0">
                <a:cs typeface="B Mitra" pitchFamily="2" charset="-78"/>
              </a:rPr>
              <a:t>عبارت است از فرآيند برنامه ريزي، سازماندهي، هدايت، نظارت ارزشيابي و در مجموع اداره كردن كليه امور و فعاليت هاي مربوط به اموزش و پرورش </a:t>
            </a:r>
            <a:endParaRPr lang="fa-IR" sz="2800" b="1" dirty="0" smtClean="0">
              <a:cs typeface="B Mitra" pitchFamily="2" charset="-78"/>
            </a:endParaRPr>
          </a:p>
        </p:txBody>
      </p:sp>
    </p:spTree>
    <p:extLst>
      <p:ext uri="{BB962C8B-B14F-4D97-AF65-F5344CB8AC3E}">
        <p14:creationId xmlns:p14="http://schemas.microsoft.com/office/powerpoint/2010/main" val="1343714072"/>
      </p:ext>
    </p:extLst>
  </p:cSld>
  <p:clrMapOvr>
    <a:masterClrMapping/>
  </p:clrMapOvr>
  <p:transition spd="slow">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764704"/>
            <a:ext cx="8640960" cy="1154162"/>
          </a:xfrm>
          <a:prstGeom prst="rect">
            <a:avLst/>
          </a:prstGeom>
        </p:spPr>
        <p:txBody>
          <a:bodyPr wrap="square">
            <a:spAutoFit/>
          </a:bodyPr>
          <a:lstStyle/>
          <a:p>
            <a:pPr>
              <a:lnSpc>
                <a:spcPct val="150000"/>
              </a:lnSpc>
            </a:pPr>
            <a:r>
              <a:rPr lang="ar-SA" sz="2400" b="1" dirty="0" smtClean="0">
                <a:cs typeface="B Mitra" pitchFamily="2" charset="-78"/>
              </a:rPr>
              <a:t>در كتاب رهبري و مديريت آموزشي تأليف دكتر سيد محمد مير مكالي مديريت آموزشي اينچنين شده است:</a:t>
            </a:r>
            <a:endParaRPr lang="en-US" sz="2400" b="1" dirty="0" smtClean="0">
              <a:cs typeface="B Mitra" pitchFamily="2" charset="-78"/>
            </a:endParaRPr>
          </a:p>
        </p:txBody>
      </p:sp>
      <p:sp>
        <p:nvSpPr>
          <p:cNvPr id="3" name="Horizontal Scroll 2"/>
          <p:cNvSpPr/>
          <p:nvPr/>
        </p:nvSpPr>
        <p:spPr>
          <a:xfrm>
            <a:off x="323528" y="2060848"/>
            <a:ext cx="8568952" cy="3960440"/>
          </a:xfrm>
          <a:prstGeom prst="horizontalScroll">
            <a:avLst/>
          </a:prstGeom>
        </p:spPr>
        <p:style>
          <a:lnRef idx="1">
            <a:schemeClr val="accent5"/>
          </a:lnRef>
          <a:fillRef idx="2">
            <a:schemeClr val="accent5"/>
          </a:fillRef>
          <a:effectRef idx="1">
            <a:schemeClr val="accent5"/>
          </a:effectRef>
          <a:fontRef idx="minor">
            <a:schemeClr val="dk1"/>
          </a:fontRef>
        </p:style>
        <p:txBody>
          <a:bodyPr rtlCol="1" anchor="ctr"/>
          <a:lstStyle/>
          <a:p>
            <a:pPr algn="ctr">
              <a:lnSpc>
                <a:spcPct val="150000"/>
              </a:lnSpc>
            </a:pPr>
            <a:r>
              <a:rPr lang="ar-SA" sz="2400" b="1" dirty="0" smtClean="0">
                <a:solidFill>
                  <a:schemeClr val="tx1">
                    <a:lumMod val="95000"/>
                    <a:lumOff val="5000"/>
                  </a:schemeClr>
                </a:solidFill>
                <a:cs typeface="B Mitra" pitchFamily="2" charset="-78"/>
              </a:rPr>
              <a:t>مديريت آموزشي فرآيندي است اجتماعي كه با استفاده از دانش مديريت و تجربه عملي و با آگاهي و بهره گيري از علوم تربيتي، كليه امكانات و منابع مادي و انساني در جهت تقويت و ياري و بهبود تعليم و تربيت هم سو و هماهنگ نموده و براي رسيدن به اهداف آموزشي محيط مساعد مناسب را فراهم مي سازد.</a:t>
            </a:r>
            <a:endParaRPr lang="en-US" sz="2400" b="1" dirty="0">
              <a:solidFill>
                <a:schemeClr val="tx1">
                  <a:lumMod val="95000"/>
                  <a:lumOff val="5000"/>
                </a:schemeClr>
              </a:solidFill>
              <a:cs typeface="B Mitra" pitchFamily="2" charset="-78"/>
            </a:endParaRPr>
          </a:p>
        </p:txBody>
      </p:sp>
    </p:spTree>
    <p:extLst>
      <p:ext uri="{BB962C8B-B14F-4D97-AF65-F5344CB8AC3E}">
        <p14:creationId xmlns:p14="http://schemas.microsoft.com/office/powerpoint/2010/main" val="240454941"/>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908720"/>
            <a:ext cx="8640960" cy="5078313"/>
          </a:xfrm>
          <a:prstGeom prst="rect">
            <a:avLst/>
          </a:prstGeom>
        </p:spPr>
        <p:txBody>
          <a:bodyPr wrap="square">
            <a:spAutoFit/>
          </a:bodyPr>
          <a:lstStyle/>
          <a:p>
            <a:pPr>
              <a:lnSpc>
                <a:spcPct val="150000"/>
              </a:lnSpc>
            </a:pPr>
            <a:r>
              <a:rPr lang="ar-SA" sz="2400" b="1" dirty="0">
                <a:cs typeface="B Mitra" pitchFamily="2" charset="-78"/>
              </a:rPr>
              <a:t>در كتاب مديريت در آموزش و پرورش تأليف آقاي دكتر صافي ص 9 مديريت آموزشي اينچنين تعريف شده است: </a:t>
            </a:r>
            <a:endParaRPr lang="fa-IR" sz="2400" b="1" dirty="0" smtClean="0">
              <a:cs typeface="B Mitra" pitchFamily="2" charset="-78"/>
            </a:endParaRPr>
          </a:p>
          <a:p>
            <a:pPr>
              <a:lnSpc>
                <a:spcPct val="150000"/>
              </a:lnSpc>
            </a:pPr>
            <a:r>
              <a:rPr lang="ar-SA" sz="2400" b="1" dirty="0" smtClean="0">
                <a:cs typeface="B Mitra" pitchFamily="2" charset="-78"/>
              </a:rPr>
              <a:t>«</a:t>
            </a:r>
            <a:r>
              <a:rPr lang="ar-SA" sz="2400" b="1" dirty="0">
                <a:cs typeface="B Mitra" pitchFamily="2" charset="-78"/>
              </a:rPr>
              <a:t>مديريت آموزشي عبارتست از كاربرد اصول، نظريه ها و روشهاي مناسب مديريت در سازمانهاي آموزش و پرورش.</a:t>
            </a:r>
            <a:endParaRPr lang="en-US" sz="2400" b="1" dirty="0">
              <a:cs typeface="B Mitra" pitchFamily="2" charset="-78"/>
            </a:endParaRPr>
          </a:p>
          <a:p>
            <a:pPr>
              <a:lnSpc>
                <a:spcPct val="150000"/>
              </a:lnSpc>
            </a:pPr>
            <a:r>
              <a:rPr lang="ar-SA" sz="2400" b="1" dirty="0">
                <a:cs typeface="B Mitra" pitchFamily="2" charset="-78"/>
              </a:rPr>
              <a:t>همه متخصصين امور آموزشي، دستيابي به اهداف تعليم و تربيت را </a:t>
            </a:r>
            <a:r>
              <a:rPr lang="fa-IR" sz="2400" b="1" dirty="0" smtClean="0">
                <a:cs typeface="B Mitra" pitchFamily="2" charset="-78"/>
              </a:rPr>
              <a:t>ح</a:t>
            </a:r>
            <a:r>
              <a:rPr lang="fa-IR" sz="2400" b="1" dirty="0">
                <a:cs typeface="B Mitra" pitchFamily="2" charset="-78"/>
              </a:rPr>
              <a:t>ذ</a:t>
            </a:r>
            <a:r>
              <a:rPr lang="ar-SA" sz="2400" b="1" dirty="0" smtClean="0">
                <a:cs typeface="B Mitra" pitchFamily="2" charset="-78"/>
              </a:rPr>
              <a:t>ف </a:t>
            </a:r>
            <a:r>
              <a:rPr lang="ar-SA" sz="2400" b="1" dirty="0">
                <a:cs typeface="B Mitra" pitchFamily="2" charset="-78"/>
              </a:rPr>
              <a:t>عمده و روشن مديريت آموزشي مي دانند . اين در حالي است كه بسياري از مديران آموزشي مدارس ما نظر روشن و قاطعي دربارة اهداف سازمانهاي آموزشي ندارند، جالب آنكه عده اي از اين مديران در حاليكه نمي دانند وظيفه و كار اصلي شان در مدرسه چيست فكر مي كنند به اندازه كافي از مدرسه و اهداف آن اطلاع كافي دارند.</a:t>
            </a:r>
            <a:endParaRPr lang="en-US" sz="2400" b="1" dirty="0">
              <a:cs typeface="B Mitra" pitchFamily="2" charset="-78"/>
            </a:endParaRPr>
          </a:p>
        </p:txBody>
      </p:sp>
    </p:spTree>
    <p:extLst>
      <p:ext uri="{BB962C8B-B14F-4D97-AF65-F5344CB8AC3E}">
        <p14:creationId xmlns:p14="http://schemas.microsoft.com/office/powerpoint/2010/main" val="2969256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4630" y="1052736"/>
            <a:ext cx="8640960" cy="3370153"/>
          </a:xfrm>
          <a:prstGeom prst="rect">
            <a:avLst/>
          </a:prstGeom>
        </p:spPr>
        <p:txBody>
          <a:bodyPr wrap="square">
            <a:spAutoFit/>
          </a:bodyPr>
          <a:lstStyle/>
          <a:p>
            <a:pPr>
              <a:lnSpc>
                <a:spcPct val="150000"/>
              </a:lnSpc>
            </a:pPr>
            <a:r>
              <a:rPr lang="ar-SA" sz="2400" b="1" dirty="0">
                <a:cs typeface="B Mitra" pitchFamily="2" charset="-78"/>
              </a:rPr>
              <a:t>معمولاً مديران مدارس وظيفه اصلي خود را ثبت نام، تعيين كلاسها، تقسيم دانش آموزان، رسيدگي به حضور و غياب، آماده ساختن به موقع كلاسها، حل مسائل روزمره و عادي، اجراي بخشنامه اي ارسالي اداره آموزش و پرورش، ثبت كارنامه ها و دفاتر امتحاني، اعلام به موقع نتايج مي دانند.</a:t>
            </a:r>
            <a:endParaRPr lang="en-US" sz="2400" b="1" dirty="0">
              <a:cs typeface="B Mitra" pitchFamily="2" charset="-78"/>
            </a:endParaRPr>
          </a:p>
          <a:p>
            <a:pPr>
              <a:lnSpc>
                <a:spcPct val="150000"/>
              </a:lnSpc>
            </a:pPr>
            <a:r>
              <a:rPr lang="ar-SA" sz="2400" b="1" dirty="0">
                <a:cs typeface="B Mitra" pitchFamily="2" charset="-78"/>
              </a:rPr>
              <a:t>«و از آنجا كه هدفهاي آموزش و پرورش عميقاً تجزيه و تحليل نمي شود، مديران به كارهاي سطحي و روبناي سرگرم و از اهداف اصلي باز مي مانند؟</a:t>
            </a:r>
            <a:endParaRPr lang="en-US" sz="2400" b="1" dirty="0">
              <a:cs typeface="B Mitra" pitchFamily="2" charset="-78"/>
            </a:endParaRPr>
          </a:p>
        </p:txBody>
      </p:sp>
    </p:spTree>
    <p:extLst>
      <p:ext uri="{BB962C8B-B14F-4D97-AF65-F5344CB8AC3E}">
        <p14:creationId xmlns:p14="http://schemas.microsoft.com/office/powerpoint/2010/main" val="383986807"/>
      </p:ext>
    </p:extLst>
  </p:cSld>
  <p:clrMapOvr>
    <a:masterClrMapping/>
  </p:clrMapOvr>
  <p:transition spd="slow">
    <p:cover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908720"/>
            <a:ext cx="8640960" cy="3600986"/>
          </a:xfrm>
          <a:prstGeom prst="rect">
            <a:avLst/>
          </a:prstGeom>
        </p:spPr>
        <p:txBody>
          <a:bodyPr wrap="square">
            <a:spAutoFit/>
          </a:bodyPr>
          <a:lstStyle/>
          <a:p>
            <a:pPr>
              <a:lnSpc>
                <a:spcPct val="150000"/>
              </a:lnSpc>
            </a:pPr>
            <a:r>
              <a:rPr lang="ar-SA" sz="3200" b="1" dirty="0">
                <a:solidFill>
                  <a:srgbClr val="C00000"/>
                </a:solidFill>
                <a:cs typeface="B Titr" pitchFamily="2" charset="-78"/>
              </a:rPr>
              <a:t>وظايف مديريت آموزشي:</a:t>
            </a:r>
            <a:endParaRPr lang="en-US" sz="3200" b="1" dirty="0">
              <a:solidFill>
                <a:srgbClr val="C00000"/>
              </a:solidFill>
              <a:cs typeface="B Titr" pitchFamily="2" charset="-78"/>
            </a:endParaRPr>
          </a:p>
          <a:p>
            <a:pPr>
              <a:lnSpc>
                <a:spcPct val="150000"/>
              </a:lnSpc>
            </a:pPr>
            <a:r>
              <a:rPr lang="ar-SA" sz="2400" b="1" dirty="0">
                <a:cs typeface="B Mitra" pitchFamily="2" charset="-78"/>
              </a:rPr>
              <a:t>منظور از وظايف مديريت اشاره به فعاليتهاي مهم و اساسي است كه در نيل به اهداف سازمان ضرورت دارد اما در اينكه كدام «كاركرد» </a:t>
            </a:r>
            <a:r>
              <a:rPr lang="en-US" sz="2400" b="1" dirty="0">
                <a:cs typeface="B Mitra" pitchFamily="2" charset="-78"/>
              </a:rPr>
              <a:t>Function</a:t>
            </a:r>
            <a:r>
              <a:rPr lang="ar-SA" sz="2400" b="1" dirty="0">
                <a:cs typeface="B Mitra" pitchFamily="2" charset="-78"/>
              </a:rPr>
              <a:t> مديريت مهم است ميان صاحبنظران اختلاف نظر وجود دارد و برخي چون هنري فايول </a:t>
            </a:r>
            <a:r>
              <a:rPr lang="en-US" sz="2400" b="1" dirty="0">
                <a:cs typeface="B Mitra" pitchFamily="2" charset="-78"/>
              </a:rPr>
              <a:t>Henry </a:t>
            </a:r>
            <a:r>
              <a:rPr lang="en-US" sz="2400" b="1" dirty="0" err="1">
                <a:cs typeface="B Mitra" pitchFamily="2" charset="-78"/>
              </a:rPr>
              <a:t>Fayol</a:t>
            </a:r>
            <a:r>
              <a:rPr lang="ar-SA" sz="2400" b="1" dirty="0">
                <a:cs typeface="B Mitra" pitchFamily="2" charset="-78"/>
              </a:rPr>
              <a:t> يعني اولين كسي كه وظايف مديريت تقسيم و تعريف كرده است معتقدند كه وظايف اساسي در مديريت عبارتند از:</a:t>
            </a:r>
            <a:endParaRPr lang="en-US" sz="2400" b="1" dirty="0">
              <a:cs typeface="B Mitra" pitchFamily="2" charset="-78"/>
            </a:endParaRPr>
          </a:p>
        </p:txBody>
      </p:sp>
    </p:spTree>
    <p:extLst>
      <p:ext uri="{BB962C8B-B14F-4D97-AF65-F5344CB8AC3E}">
        <p14:creationId xmlns:p14="http://schemas.microsoft.com/office/powerpoint/2010/main" val="2723520662"/>
      </p:ext>
    </p:extLst>
  </p:cSld>
  <p:clrMapOvr>
    <a:masterClrMapping/>
  </p:clrMapOvr>
  <p:transition spd="slow">
    <p:cover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908720"/>
            <a:ext cx="8640960" cy="5078313"/>
          </a:xfrm>
          <a:prstGeom prst="rect">
            <a:avLst/>
          </a:prstGeom>
        </p:spPr>
        <p:txBody>
          <a:bodyPr wrap="square">
            <a:spAutoFit/>
          </a:bodyPr>
          <a:lstStyle/>
          <a:p>
            <a:pPr>
              <a:lnSpc>
                <a:spcPct val="150000"/>
              </a:lnSpc>
            </a:pPr>
            <a:endParaRPr lang="fa-IR" sz="2400" b="1" dirty="0" smtClean="0">
              <a:cs typeface="B Mitra" pitchFamily="2" charset="-78"/>
            </a:endParaRPr>
          </a:p>
          <a:p>
            <a:pPr>
              <a:lnSpc>
                <a:spcPct val="150000"/>
              </a:lnSpc>
            </a:pPr>
            <a:endParaRPr lang="fa-IR" sz="2400" b="1" dirty="0">
              <a:cs typeface="B Mitra" pitchFamily="2" charset="-78"/>
            </a:endParaRPr>
          </a:p>
          <a:p>
            <a:pPr>
              <a:lnSpc>
                <a:spcPct val="150000"/>
              </a:lnSpc>
            </a:pPr>
            <a:r>
              <a:rPr lang="ar-SA" sz="2400" b="1" dirty="0" smtClean="0">
                <a:cs typeface="B Mitra" pitchFamily="2" charset="-78"/>
              </a:rPr>
              <a:t>يعني </a:t>
            </a:r>
            <a:r>
              <a:rPr lang="ar-SA" sz="2400" b="1" dirty="0">
                <a:cs typeface="B Mitra" pitchFamily="2" charset="-78"/>
              </a:rPr>
              <a:t>تعيين هدف، يافتن و ساختن راهها و وسائلي كه رسيدن به هدف را امكان را امكان پذير مي سازد و همچنين و پيش بيني كارهايي كه بايد در آينده انجام گيرد.</a:t>
            </a:r>
            <a:endParaRPr lang="en-US" sz="2400" b="1" dirty="0">
              <a:cs typeface="B Mitra" pitchFamily="2" charset="-78"/>
            </a:endParaRPr>
          </a:p>
          <a:p>
            <a:pPr>
              <a:lnSpc>
                <a:spcPct val="150000"/>
              </a:lnSpc>
            </a:pPr>
            <a:endParaRPr lang="fa-IR" sz="2400" b="1" dirty="0" smtClean="0">
              <a:cs typeface="B Mitra" pitchFamily="2" charset="-78"/>
            </a:endParaRPr>
          </a:p>
          <a:p>
            <a:pPr>
              <a:lnSpc>
                <a:spcPct val="150000"/>
              </a:lnSpc>
            </a:pPr>
            <a:endParaRPr lang="fa-IR" sz="2400" b="1" dirty="0">
              <a:cs typeface="B Mitra" pitchFamily="2" charset="-78"/>
            </a:endParaRPr>
          </a:p>
          <a:p>
            <a:pPr>
              <a:lnSpc>
                <a:spcPct val="150000"/>
              </a:lnSpc>
            </a:pPr>
            <a:endParaRPr lang="fa-IR" sz="2400" b="1" dirty="0" smtClean="0">
              <a:cs typeface="B Mitra" pitchFamily="2" charset="-78"/>
            </a:endParaRPr>
          </a:p>
          <a:p>
            <a:pPr>
              <a:lnSpc>
                <a:spcPct val="150000"/>
              </a:lnSpc>
            </a:pPr>
            <a:r>
              <a:rPr lang="ar-SA" sz="2400" b="1" dirty="0" smtClean="0">
                <a:cs typeface="B Mitra" pitchFamily="2" charset="-78"/>
              </a:rPr>
              <a:t>يعني </a:t>
            </a:r>
            <a:r>
              <a:rPr lang="ar-SA" sz="2400" b="1" dirty="0">
                <a:cs typeface="B Mitra" pitchFamily="2" charset="-78"/>
              </a:rPr>
              <a:t>تركيب و تخصيص افراد و منابع و امكانات، ميان افراد و واحدهاي مختلف سازمان و همچنين هماهنگي ميان آنها به منظور كسب اهداف سازمان .</a:t>
            </a:r>
            <a:endParaRPr lang="en-US" sz="2400" b="1" dirty="0">
              <a:cs typeface="B Mitra" pitchFamily="2" charset="-78"/>
            </a:endParaRPr>
          </a:p>
        </p:txBody>
      </p:sp>
      <p:sp>
        <p:nvSpPr>
          <p:cNvPr id="5" name="Down Arrow Callout 4"/>
          <p:cNvSpPr/>
          <p:nvPr/>
        </p:nvSpPr>
        <p:spPr>
          <a:xfrm>
            <a:off x="3203848" y="620688"/>
            <a:ext cx="2952328" cy="1490464"/>
          </a:xfrm>
          <a:prstGeom prst="downArrowCallout">
            <a:avLst/>
          </a:prstGeom>
        </p:spPr>
        <p:style>
          <a:lnRef idx="1">
            <a:schemeClr val="accent2"/>
          </a:lnRef>
          <a:fillRef idx="2">
            <a:schemeClr val="accent2"/>
          </a:fillRef>
          <a:effectRef idx="1">
            <a:schemeClr val="accent2"/>
          </a:effectRef>
          <a:fontRef idx="minor">
            <a:schemeClr val="dk1"/>
          </a:fontRef>
        </p:style>
        <p:txBody>
          <a:bodyPr rtlCol="1" anchor="ctr"/>
          <a:lstStyle/>
          <a:p>
            <a:pPr algn="ctr">
              <a:lnSpc>
                <a:spcPct val="150000"/>
              </a:lnSpc>
            </a:pPr>
            <a:r>
              <a:rPr lang="ar-SA" sz="2400" b="1" dirty="0" smtClean="0">
                <a:solidFill>
                  <a:schemeClr val="accent4">
                    <a:lumMod val="50000"/>
                  </a:schemeClr>
                </a:solidFill>
                <a:cs typeface="B Mitra" pitchFamily="2" charset="-78"/>
              </a:rPr>
              <a:t>1-برنامه ريزي (</a:t>
            </a:r>
            <a:r>
              <a:rPr lang="en-US" sz="2400" b="1" dirty="0" err="1" smtClean="0">
                <a:solidFill>
                  <a:schemeClr val="accent4">
                    <a:lumMod val="50000"/>
                  </a:schemeClr>
                </a:solidFill>
                <a:cs typeface="B Mitra" pitchFamily="2" charset="-78"/>
              </a:rPr>
              <a:t>planing</a:t>
            </a:r>
            <a:r>
              <a:rPr lang="ar-SA" sz="2400" b="1" dirty="0" smtClean="0">
                <a:solidFill>
                  <a:schemeClr val="accent4">
                    <a:lumMod val="50000"/>
                  </a:schemeClr>
                </a:solidFill>
                <a:cs typeface="B Mitra" pitchFamily="2" charset="-78"/>
              </a:rPr>
              <a:t>)</a:t>
            </a:r>
            <a:endParaRPr lang="en-US" sz="2400" b="1" dirty="0">
              <a:solidFill>
                <a:schemeClr val="accent4">
                  <a:lumMod val="50000"/>
                </a:schemeClr>
              </a:solidFill>
              <a:cs typeface="B Mitra" pitchFamily="2" charset="-78"/>
            </a:endParaRPr>
          </a:p>
        </p:txBody>
      </p:sp>
      <p:sp>
        <p:nvSpPr>
          <p:cNvPr id="6" name="Down Arrow Callout 5"/>
          <p:cNvSpPr/>
          <p:nvPr/>
        </p:nvSpPr>
        <p:spPr>
          <a:xfrm>
            <a:off x="3356248" y="3234680"/>
            <a:ext cx="2952328" cy="1490464"/>
          </a:xfrm>
          <a:prstGeom prst="downArrowCallout">
            <a:avLst/>
          </a:prstGeom>
        </p:spPr>
        <p:style>
          <a:lnRef idx="1">
            <a:schemeClr val="accent2"/>
          </a:lnRef>
          <a:fillRef idx="2">
            <a:schemeClr val="accent2"/>
          </a:fillRef>
          <a:effectRef idx="1">
            <a:schemeClr val="accent2"/>
          </a:effectRef>
          <a:fontRef idx="minor">
            <a:schemeClr val="dk1"/>
          </a:fontRef>
        </p:style>
        <p:txBody>
          <a:bodyPr rtlCol="1" anchor="ctr"/>
          <a:lstStyle/>
          <a:p>
            <a:pPr algn="ctr">
              <a:lnSpc>
                <a:spcPct val="150000"/>
              </a:lnSpc>
            </a:pPr>
            <a:r>
              <a:rPr lang="ar-SA" sz="2400" b="1" dirty="0" smtClean="0">
                <a:solidFill>
                  <a:schemeClr val="accent4">
                    <a:lumMod val="50000"/>
                  </a:schemeClr>
                </a:solidFill>
                <a:cs typeface="B Mitra" pitchFamily="2" charset="-78"/>
              </a:rPr>
              <a:t>2-سازماندهي (</a:t>
            </a:r>
            <a:r>
              <a:rPr lang="en-US" sz="2400" b="1" dirty="0" smtClean="0">
                <a:solidFill>
                  <a:schemeClr val="accent4">
                    <a:lumMod val="50000"/>
                  </a:schemeClr>
                </a:solidFill>
                <a:cs typeface="B Mitra" pitchFamily="2" charset="-78"/>
              </a:rPr>
              <a:t>(organization</a:t>
            </a:r>
            <a:endParaRPr lang="en-US" sz="2400" b="1" dirty="0">
              <a:solidFill>
                <a:schemeClr val="accent4">
                  <a:lumMod val="50000"/>
                </a:schemeClr>
              </a:solidFill>
              <a:cs typeface="B Mitra" pitchFamily="2" charset="-78"/>
            </a:endParaRPr>
          </a:p>
        </p:txBody>
      </p:sp>
    </p:spTree>
    <p:extLst>
      <p:ext uri="{BB962C8B-B14F-4D97-AF65-F5344CB8AC3E}">
        <p14:creationId xmlns:p14="http://schemas.microsoft.com/office/powerpoint/2010/main" val="3902440470"/>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1000"/>
                                        <p:tgtEl>
                                          <p:spTgt spid="2">
                                            <p:txEl>
                                              <p:pRg st="2" end="2"/>
                                            </p:txEl>
                                          </p:spTgt>
                                        </p:tgtEl>
                                      </p:cBhvr>
                                    </p:animEffect>
                                    <p:anim calcmode="lin" valueType="num">
                                      <p:cBhvr>
                                        <p:cTn id="1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down)">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6" end="6"/>
                                            </p:txEl>
                                          </p:spTgt>
                                        </p:tgtEl>
                                        <p:attrNameLst>
                                          <p:attrName>style.visibility</p:attrName>
                                        </p:attrNameLst>
                                      </p:cBhvr>
                                      <p:to>
                                        <p:strVal val="visible"/>
                                      </p:to>
                                    </p:set>
                                    <p:animEffect transition="in" filter="fade">
                                      <p:cBhvr>
                                        <p:cTn id="24" dur="1000"/>
                                        <p:tgtEl>
                                          <p:spTgt spid="2">
                                            <p:txEl>
                                              <p:pRg st="6" end="6"/>
                                            </p:txEl>
                                          </p:spTgt>
                                        </p:tgtEl>
                                      </p:cBhvr>
                                    </p:animEffect>
                                    <p:anim calcmode="lin" valueType="num">
                                      <p:cBhvr>
                                        <p:cTn id="25"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9462" y="1724750"/>
            <a:ext cx="8773018" cy="1754326"/>
          </a:xfrm>
          <a:prstGeom prst="rect">
            <a:avLst/>
          </a:prstGeom>
        </p:spPr>
        <p:txBody>
          <a:bodyPr wrap="square">
            <a:spAutoFit/>
          </a:bodyPr>
          <a:lstStyle/>
          <a:p>
            <a:pPr>
              <a:lnSpc>
                <a:spcPct val="150000"/>
              </a:lnSpc>
            </a:pPr>
            <a:r>
              <a:rPr lang="ar-SA" sz="2400" b="1" dirty="0" smtClean="0">
                <a:cs typeface="B Mitra" pitchFamily="2" charset="-78"/>
              </a:rPr>
              <a:t>شامل </a:t>
            </a:r>
            <a:r>
              <a:rPr lang="ar-SA" sz="2400" b="1" dirty="0">
                <a:cs typeface="B Mitra" pitchFamily="2" charset="-78"/>
              </a:rPr>
              <a:t>عمل مداوم اخذ تصميم خاص يا كلي و صدور دستور به منظور هدايت و رهبري سازمان و همچنين ايجاد انگيزه و رغبت در زيردستان جهت رسيدن به اهداف سازمان .</a:t>
            </a:r>
            <a:endParaRPr lang="en-US" sz="2400" b="1" dirty="0">
              <a:cs typeface="B Mitra" pitchFamily="2" charset="-78"/>
            </a:endParaRPr>
          </a:p>
        </p:txBody>
      </p:sp>
      <p:sp>
        <p:nvSpPr>
          <p:cNvPr id="3" name="Down Arrow Callout 2"/>
          <p:cNvSpPr/>
          <p:nvPr/>
        </p:nvSpPr>
        <p:spPr>
          <a:xfrm>
            <a:off x="3095836" y="260648"/>
            <a:ext cx="2952328" cy="1490464"/>
          </a:xfrm>
          <a:prstGeom prst="downArrowCallout">
            <a:avLst/>
          </a:prstGeom>
        </p:spPr>
        <p:style>
          <a:lnRef idx="1">
            <a:schemeClr val="accent2"/>
          </a:lnRef>
          <a:fillRef idx="2">
            <a:schemeClr val="accent2"/>
          </a:fillRef>
          <a:effectRef idx="1">
            <a:schemeClr val="accent2"/>
          </a:effectRef>
          <a:fontRef idx="minor">
            <a:schemeClr val="dk1"/>
          </a:fontRef>
        </p:style>
        <p:txBody>
          <a:bodyPr rtlCol="1" anchor="ctr"/>
          <a:lstStyle/>
          <a:p>
            <a:r>
              <a:rPr lang="fa-IR" sz="2400" b="1" dirty="0" smtClean="0">
                <a:solidFill>
                  <a:schemeClr val="accent4">
                    <a:lumMod val="50000"/>
                  </a:schemeClr>
                </a:solidFill>
                <a:cs typeface="B Mitra" pitchFamily="2" charset="-78"/>
              </a:rPr>
              <a:t>3</a:t>
            </a:r>
            <a:r>
              <a:rPr lang="ar-SA" sz="2400" b="1" dirty="0" smtClean="0">
                <a:solidFill>
                  <a:schemeClr val="accent4">
                    <a:lumMod val="50000"/>
                  </a:schemeClr>
                </a:solidFill>
                <a:cs typeface="B Mitra" pitchFamily="2" charset="-78"/>
              </a:rPr>
              <a:t>-فرماندهي (</a:t>
            </a:r>
            <a:r>
              <a:rPr lang="en-US" sz="2400" b="1" dirty="0" err="1" smtClean="0">
                <a:solidFill>
                  <a:schemeClr val="accent4">
                    <a:lumMod val="50000"/>
                  </a:schemeClr>
                </a:solidFill>
                <a:cs typeface="B Mitra" pitchFamily="2" charset="-78"/>
              </a:rPr>
              <a:t>precting</a:t>
            </a:r>
            <a:r>
              <a:rPr lang="ar-SA" sz="2400" b="1" dirty="0" smtClean="0">
                <a:solidFill>
                  <a:schemeClr val="accent4">
                    <a:lumMod val="50000"/>
                  </a:schemeClr>
                </a:solidFill>
                <a:cs typeface="B Mitra" pitchFamily="2" charset="-78"/>
              </a:rPr>
              <a:t>)</a:t>
            </a:r>
            <a:endParaRPr lang="en-US" sz="2400" b="1" dirty="0">
              <a:solidFill>
                <a:schemeClr val="accent4">
                  <a:lumMod val="50000"/>
                </a:schemeClr>
              </a:solidFill>
              <a:cs typeface="B Mitra" pitchFamily="2" charset="-78"/>
            </a:endParaRPr>
          </a:p>
        </p:txBody>
      </p:sp>
      <p:sp>
        <p:nvSpPr>
          <p:cNvPr id="5" name="Down Arrow Callout 4"/>
          <p:cNvSpPr/>
          <p:nvPr/>
        </p:nvSpPr>
        <p:spPr>
          <a:xfrm>
            <a:off x="3095836" y="3140968"/>
            <a:ext cx="3240360" cy="1634480"/>
          </a:xfrm>
          <a:prstGeom prst="downArrowCallout">
            <a:avLst/>
          </a:prstGeom>
        </p:spPr>
        <p:style>
          <a:lnRef idx="1">
            <a:schemeClr val="accent2"/>
          </a:lnRef>
          <a:fillRef idx="2">
            <a:schemeClr val="accent2"/>
          </a:fillRef>
          <a:effectRef idx="1">
            <a:schemeClr val="accent2"/>
          </a:effectRef>
          <a:fontRef idx="minor">
            <a:schemeClr val="dk1"/>
          </a:fontRef>
        </p:style>
        <p:txBody>
          <a:bodyPr rtlCol="1" anchor="ctr"/>
          <a:lstStyle/>
          <a:p>
            <a:pPr algn="ctr">
              <a:lnSpc>
                <a:spcPct val="150000"/>
              </a:lnSpc>
            </a:pPr>
            <a:r>
              <a:rPr lang="ar-SA" sz="2400" b="1" dirty="0" smtClean="0">
                <a:solidFill>
                  <a:schemeClr val="accent4">
                    <a:lumMod val="50000"/>
                  </a:schemeClr>
                </a:solidFill>
                <a:cs typeface="B Mitra" pitchFamily="2" charset="-78"/>
              </a:rPr>
              <a:t>4-هماهنگي </a:t>
            </a:r>
            <a:r>
              <a:rPr lang="en-US" sz="2400" b="1" dirty="0" err="1" smtClean="0">
                <a:solidFill>
                  <a:schemeClr val="accent4">
                    <a:lumMod val="50000"/>
                  </a:schemeClr>
                </a:solidFill>
                <a:cs typeface="B Mitra" pitchFamily="2" charset="-78"/>
              </a:rPr>
              <a:t>coordingating</a:t>
            </a:r>
            <a:endParaRPr lang="en-US" sz="2400" b="1" dirty="0">
              <a:solidFill>
                <a:schemeClr val="accent4">
                  <a:lumMod val="50000"/>
                </a:schemeClr>
              </a:solidFill>
              <a:cs typeface="B Mitra" pitchFamily="2" charset="-78"/>
            </a:endParaRPr>
          </a:p>
        </p:txBody>
      </p:sp>
      <p:sp>
        <p:nvSpPr>
          <p:cNvPr id="6" name="Rectangle 5"/>
          <p:cNvSpPr/>
          <p:nvPr/>
        </p:nvSpPr>
        <p:spPr>
          <a:xfrm>
            <a:off x="729930" y="4653136"/>
            <a:ext cx="7920880" cy="1708160"/>
          </a:xfrm>
          <a:prstGeom prst="rect">
            <a:avLst/>
          </a:prstGeom>
        </p:spPr>
        <p:txBody>
          <a:bodyPr wrap="square">
            <a:spAutoFit/>
          </a:bodyPr>
          <a:lstStyle/>
          <a:p>
            <a:pPr>
              <a:lnSpc>
                <a:spcPct val="150000"/>
              </a:lnSpc>
            </a:pPr>
            <a:r>
              <a:rPr lang="ar-SA" sz="2400" b="1" dirty="0" smtClean="0">
                <a:cs typeface="B Mitra" pitchFamily="2" charset="-78"/>
              </a:rPr>
              <a:t>يعني به هم پيوستن و وحدت بخشيدن همة امكانات و منابع مادي و انساني و همچنين فعاليتها و كوششهايي كه براي رسيدن به هدف سازمان ضرورت دارد.</a:t>
            </a:r>
            <a:endParaRPr lang="en-US" sz="2400" b="1" dirty="0">
              <a:cs typeface="B Mitra" pitchFamily="2" charset="-78"/>
            </a:endParaRPr>
          </a:p>
        </p:txBody>
      </p:sp>
    </p:spTree>
    <p:extLst>
      <p:ext uri="{BB962C8B-B14F-4D97-AF65-F5344CB8AC3E}">
        <p14:creationId xmlns:p14="http://schemas.microsoft.com/office/powerpoint/2010/main" val="3617101573"/>
      </p:ext>
    </p:extLst>
  </p:cSld>
  <p:clrMapOvr>
    <a:masterClrMapping/>
  </p:clrMapOvr>
  <p:transition spd="slow">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1000"/>
                                        <p:tgtEl>
                                          <p:spTgt spid="2">
                                            <p:txEl>
                                              <p:pRg st="0" end="0"/>
                                            </p:txEl>
                                          </p:spTgt>
                                        </p:tgtEl>
                                      </p:cBhvr>
                                    </p:animEffect>
                                    <p:anim calcmode="lin" valueType="num">
                                      <p:cBhvr>
                                        <p:cTn id="13"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arn(inVertical)">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6">
                                            <p:txEl>
                                              <p:pRg st="0" end="0"/>
                                            </p:txEl>
                                          </p:spTgt>
                                        </p:tgtEl>
                                        <p:attrNameLst>
                                          <p:attrName>style.visibility</p:attrName>
                                        </p:attrNameLst>
                                      </p:cBhvr>
                                      <p:to>
                                        <p:strVal val="visible"/>
                                      </p:to>
                                    </p:set>
                                    <p:animEffect transition="in" filter="fade">
                                      <p:cBhvr>
                                        <p:cTn id="24" dur="1000"/>
                                        <p:tgtEl>
                                          <p:spTgt spid="6">
                                            <p:txEl>
                                              <p:pRg st="0" end="0"/>
                                            </p:txEl>
                                          </p:spTgt>
                                        </p:tgtEl>
                                      </p:cBhvr>
                                    </p:animEffect>
                                    <p:anim calcmode="lin" valueType="num">
                                      <p:cBhvr>
                                        <p:cTn id="2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6"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836712"/>
            <a:ext cx="8640960" cy="5262979"/>
          </a:xfrm>
          <a:prstGeom prst="rect">
            <a:avLst/>
          </a:prstGeom>
        </p:spPr>
        <p:txBody>
          <a:bodyPr wrap="square">
            <a:spAutoFit/>
          </a:bodyPr>
          <a:lstStyle/>
          <a:p>
            <a:pPr>
              <a:lnSpc>
                <a:spcPct val="150000"/>
              </a:lnSpc>
            </a:pPr>
            <a:r>
              <a:rPr lang="ar-SA" sz="3200" b="1" dirty="0" smtClean="0">
                <a:solidFill>
                  <a:srgbClr val="C00000"/>
                </a:solidFill>
                <a:cs typeface="B Titr" pitchFamily="2" charset="-78"/>
              </a:rPr>
              <a:t>پيشي</a:t>
            </a:r>
            <a:r>
              <a:rPr lang="fa-IR" sz="3200" b="1" dirty="0" smtClean="0">
                <a:solidFill>
                  <a:srgbClr val="C00000"/>
                </a:solidFill>
                <a:cs typeface="B Titr" pitchFamily="2" charset="-78"/>
              </a:rPr>
              <a:t>ن</a:t>
            </a:r>
            <a:r>
              <a:rPr lang="ar-SA" sz="3200" b="1" dirty="0" smtClean="0">
                <a:solidFill>
                  <a:srgbClr val="C00000"/>
                </a:solidFill>
                <a:cs typeface="B Titr" pitchFamily="2" charset="-78"/>
              </a:rPr>
              <a:t>ه مديريت آموزشي</a:t>
            </a:r>
            <a:endParaRPr lang="en-US" sz="3200" b="1" dirty="0" smtClean="0">
              <a:solidFill>
                <a:srgbClr val="C00000"/>
              </a:solidFill>
              <a:cs typeface="B Titr" pitchFamily="2" charset="-78"/>
            </a:endParaRPr>
          </a:p>
          <a:p>
            <a:pPr>
              <a:lnSpc>
                <a:spcPct val="150000"/>
              </a:lnSpc>
            </a:pPr>
            <a:r>
              <a:rPr lang="ar-SA" sz="2400" b="1" dirty="0" smtClean="0">
                <a:solidFill>
                  <a:schemeClr val="bg2">
                    <a:lumMod val="10000"/>
                  </a:schemeClr>
                </a:solidFill>
                <a:cs typeface="B Mitra" pitchFamily="2" charset="-78"/>
              </a:rPr>
              <a:t>نهضت مديريت علمي و اصولي كه تبليغ مي كرد مديريت آموزشي را متأثر ساخته و توجه انديشمندان و محققان آموزشي را به خود جلب نمود. هواداران مديريت علمي در نظامهاي آموزشي به كاربرد اصول آن همت گماشتند. آنها مدرسه را مشابه كارخانه تلقي مي كردند كه در آن دانش آموران مانند مو</a:t>
            </a:r>
            <a:r>
              <a:rPr lang="fa-IR" sz="2400" b="1" dirty="0" smtClean="0">
                <a:solidFill>
                  <a:schemeClr val="bg2">
                    <a:lumMod val="10000"/>
                  </a:schemeClr>
                </a:solidFill>
                <a:cs typeface="B Mitra" pitchFamily="2" charset="-78"/>
              </a:rPr>
              <a:t>ا</a:t>
            </a:r>
            <a:r>
              <a:rPr lang="ar-SA" sz="2400" b="1" dirty="0" smtClean="0">
                <a:solidFill>
                  <a:schemeClr val="bg2">
                    <a:lumMod val="10000"/>
                  </a:schemeClr>
                </a:solidFill>
                <a:cs typeface="B Mitra" pitchFamily="2" charset="-78"/>
              </a:rPr>
              <a:t>د خام، بايد در فراگيري آموزش و پرورش، متناسب با كيفيات و مشخصات مورد انتظار جامعه تغيير و تحول پيدا كنند. بنابراين نظامهاي آموزشي بايد براي تحقق اين هدف، كاركنان واجد صلاحيت، ابزارها و روشهاي فني ويژه مورد نياز با معيارها و استانداردهاي از پيش تعيين شده فراهم سازند.</a:t>
            </a:r>
            <a:endParaRPr lang="en-US" sz="2400" b="1" dirty="0">
              <a:solidFill>
                <a:schemeClr val="bg2">
                  <a:lumMod val="10000"/>
                </a:schemeClr>
              </a:solidFill>
              <a:cs typeface="B Mitra" pitchFamily="2" charset="-78"/>
            </a:endParaRPr>
          </a:p>
        </p:txBody>
      </p:sp>
    </p:spTree>
    <p:extLst>
      <p:ext uri="{BB962C8B-B14F-4D97-AF65-F5344CB8AC3E}">
        <p14:creationId xmlns:p14="http://schemas.microsoft.com/office/powerpoint/2010/main" val="2193212279"/>
      </p:ext>
    </p:extLst>
  </p:cSld>
  <p:clrMapOvr>
    <a:masterClrMapping/>
  </p:clrMapOvr>
  <p:transition spd="slow">
    <p:cover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own Arrow Callout 2"/>
          <p:cNvSpPr/>
          <p:nvPr/>
        </p:nvSpPr>
        <p:spPr>
          <a:xfrm>
            <a:off x="3275856" y="1471355"/>
            <a:ext cx="3240360" cy="1634480"/>
          </a:xfrm>
          <a:prstGeom prst="downArrowCallout">
            <a:avLst/>
          </a:prstGeom>
        </p:spPr>
        <p:style>
          <a:lnRef idx="1">
            <a:schemeClr val="accent2"/>
          </a:lnRef>
          <a:fillRef idx="2">
            <a:schemeClr val="accent2"/>
          </a:fillRef>
          <a:effectRef idx="1">
            <a:schemeClr val="accent2"/>
          </a:effectRef>
          <a:fontRef idx="minor">
            <a:schemeClr val="dk1"/>
          </a:fontRef>
        </p:style>
        <p:txBody>
          <a:bodyPr rtlCol="1" anchor="ctr"/>
          <a:lstStyle/>
          <a:p>
            <a:pPr algn="ctr">
              <a:lnSpc>
                <a:spcPct val="150000"/>
              </a:lnSpc>
            </a:pPr>
            <a:r>
              <a:rPr lang="ar-SA" sz="2400" b="1" dirty="0" smtClean="0">
                <a:solidFill>
                  <a:schemeClr val="accent4">
                    <a:lumMod val="50000"/>
                  </a:schemeClr>
                </a:solidFill>
                <a:cs typeface="B Mitra" pitchFamily="2" charset="-78"/>
              </a:rPr>
              <a:t>5-كنترل كردن </a:t>
            </a:r>
            <a:r>
              <a:rPr lang="en-US" sz="2400" b="1" dirty="0" smtClean="0">
                <a:solidFill>
                  <a:schemeClr val="accent4">
                    <a:lumMod val="50000"/>
                  </a:schemeClr>
                </a:solidFill>
                <a:cs typeface="B Mitra" pitchFamily="2" charset="-78"/>
              </a:rPr>
              <a:t>(</a:t>
            </a:r>
            <a:r>
              <a:rPr lang="en-US" sz="2400" b="1" dirty="0" err="1" smtClean="0">
                <a:solidFill>
                  <a:schemeClr val="accent4">
                    <a:lumMod val="50000"/>
                  </a:schemeClr>
                </a:solidFill>
                <a:cs typeface="B Mitra" pitchFamily="2" charset="-78"/>
              </a:rPr>
              <a:t>controling</a:t>
            </a:r>
            <a:r>
              <a:rPr lang="en-US" sz="2400" b="1" dirty="0" smtClean="0">
                <a:solidFill>
                  <a:schemeClr val="accent4">
                    <a:lumMod val="50000"/>
                  </a:schemeClr>
                </a:solidFill>
                <a:cs typeface="B Mitra" pitchFamily="2" charset="-78"/>
              </a:rPr>
              <a:t>)</a:t>
            </a:r>
            <a:r>
              <a:rPr lang="ar-SA" sz="2400" b="1" dirty="0" smtClean="0">
                <a:solidFill>
                  <a:schemeClr val="accent4">
                    <a:lumMod val="50000"/>
                  </a:schemeClr>
                </a:solidFill>
                <a:cs typeface="B Mitra" pitchFamily="2" charset="-78"/>
              </a:rPr>
              <a:t>:</a:t>
            </a:r>
            <a:endParaRPr lang="en-US" sz="2400" b="1" dirty="0">
              <a:solidFill>
                <a:schemeClr val="accent4">
                  <a:lumMod val="50000"/>
                </a:schemeClr>
              </a:solidFill>
              <a:cs typeface="B Mitra" pitchFamily="2" charset="-78"/>
            </a:endParaRPr>
          </a:p>
        </p:txBody>
      </p:sp>
      <p:sp>
        <p:nvSpPr>
          <p:cNvPr id="4" name="Rectangle 3"/>
          <p:cNvSpPr/>
          <p:nvPr/>
        </p:nvSpPr>
        <p:spPr>
          <a:xfrm>
            <a:off x="467544" y="3105835"/>
            <a:ext cx="8280920" cy="1331134"/>
          </a:xfrm>
          <a:prstGeom prst="rect">
            <a:avLst/>
          </a:prstGeom>
        </p:spPr>
        <p:txBody>
          <a:bodyPr wrap="square">
            <a:spAutoFit/>
          </a:bodyPr>
          <a:lstStyle/>
          <a:p>
            <a:pPr>
              <a:lnSpc>
                <a:spcPct val="150000"/>
              </a:lnSpc>
            </a:pPr>
            <a:r>
              <a:rPr lang="ar-SA" sz="2800" b="1" dirty="0" smtClean="0">
                <a:cs typeface="B Mitra" pitchFamily="2" charset="-78"/>
              </a:rPr>
              <a:t>يعني رسيدگي به اينكه آيا كليه برنامه ها و عمليات انجام شده طبق مقررات و دستورالعمل صورت مي گيرد يا نه؟</a:t>
            </a:r>
            <a:endParaRPr lang="en-US" sz="2800" b="1" dirty="0">
              <a:cs typeface="B Mitra" pitchFamily="2" charset="-78"/>
            </a:endParaRPr>
          </a:p>
        </p:txBody>
      </p:sp>
    </p:spTree>
    <p:extLst>
      <p:ext uri="{BB962C8B-B14F-4D97-AF65-F5344CB8AC3E}">
        <p14:creationId xmlns:p14="http://schemas.microsoft.com/office/powerpoint/2010/main" val="2420240008"/>
      </p:ext>
    </p:extLst>
  </p:cSld>
  <p:clrMapOvr>
    <a:masterClrMapping/>
  </p:clrMapOvr>
  <p:transition spd="slow">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836712"/>
            <a:ext cx="8640960" cy="3924151"/>
          </a:xfrm>
          <a:prstGeom prst="rect">
            <a:avLst/>
          </a:prstGeom>
        </p:spPr>
        <p:txBody>
          <a:bodyPr wrap="square">
            <a:spAutoFit/>
          </a:bodyPr>
          <a:lstStyle/>
          <a:p>
            <a:pPr>
              <a:lnSpc>
                <a:spcPct val="150000"/>
              </a:lnSpc>
            </a:pPr>
            <a:r>
              <a:rPr lang="ar-SA" sz="2400" b="1" dirty="0">
                <a:cs typeface="B Mitra" pitchFamily="2" charset="-78"/>
              </a:rPr>
              <a:t>«تحقيقات نشان داده است كه مديران آموزشي از آنچه شرح وظايف براي آنان تعيين نموده است مسئوليتهاي گسترده تري بر عهده دارند.»</a:t>
            </a:r>
            <a:endParaRPr lang="en-US" sz="2400" b="1" dirty="0">
              <a:cs typeface="B Mitra" pitchFamily="2" charset="-78"/>
            </a:endParaRPr>
          </a:p>
          <a:p>
            <a:pPr>
              <a:lnSpc>
                <a:spcPct val="150000"/>
              </a:lnSpc>
            </a:pPr>
            <a:r>
              <a:rPr lang="ar-SA" sz="2400" b="1" dirty="0">
                <a:cs typeface="B Mitra" pitchFamily="2" charset="-78"/>
              </a:rPr>
              <a:t>مديران آموزشي علاوه بر تعقيب وظايفي مانند برنامه ريزي، سازماندهي، نظارت و كنترل، انگيزش، ارتباطات هدايت و تصميم گيري وظيفه دارند و به كيفيت امر آموزش و يادگيري توجه خاص مبذول دارند. مديران اموزشي بايد توجه داشته باشد كه ساختار سازماني، وسايل و تجهيزات آموزشي، جو سازماني، امكانات و تسهيلاتي هستند كه براي آموزش بهتر مي توان آنها را در اختيار گرفت.</a:t>
            </a:r>
            <a:endParaRPr lang="en-US" sz="2400" b="1" dirty="0">
              <a:cs typeface="B Mitra" pitchFamily="2" charset="-78"/>
            </a:endParaRPr>
          </a:p>
        </p:txBody>
      </p:sp>
    </p:spTree>
    <p:extLst>
      <p:ext uri="{BB962C8B-B14F-4D97-AF65-F5344CB8AC3E}">
        <p14:creationId xmlns:p14="http://schemas.microsoft.com/office/powerpoint/2010/main" val="3698237540"/>
      </p:ext>
    </p:extLst>
  </p:cSld>
  <p:clrMapOvr>
    <a:masterClrMapping/>
  </p:clrMapOvr>
  <p:transition spd="slow">
    <p:pull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484784"/>
            <a:ext cx="8640960" cy="3924151"/>
          </a:xfrm>
          <a:prstGeom prst="rect">
            <a:avLst/>
          </a:prstGeom>
        </p:spPr>
        <p:txBody>
          <a:bodyPr wrap="square">
            <a:spAutoFit/>
          </a:bodyPr>
          <a:lstStyle/>
          <a:p>
            <a:pPr>
              <a:lnSpc>
                <a:spcPct val="150000"/>
              </a:lnSpc>
            </a:pPr>
            <a:r>
              <a:rPr lang="ar-SA" sz="2400" b="1" dirty="0">
                <a:cs typeface="B Mitra" pitchFamily="2" charset="-78"/>
              </a:rPr>
              <a:t>اكثر دبيران و ديگر اعضاي سازمان براي تحقق امر تدريس و آموزش بهتر داراي استعداد بالقوه بالفعل بيشتري هستند، موانع بسياري از قبيل جو نامناسب سازماني، عدم علاقه مندي دبيران به امر آموزش و تدريس، نبود فكر خلاق، نبود حسن رابطه با مدير، اعمال تبعيض از طرف مدير، پايبندي دبير به نگرش و باورهاي شخصي، عدم وجود ارزشيابي مؤثر و بر انگيزاننده، وضع اقتصادي نامطلوب، عدم عدالت اجتماعي و بسيار مسايل ديگر باعث مي شود كه دبيران و ديگر اعضاي سازمان آموزش از تمامي توان و استعدادهاي خود در امر تدريس و آموزش استفاده نكنند، </a:t>
            </a:r>
            <a:endParaRPr lang="en-US" sz="2400" b="1" dirty="0">
              <a:cs typeface="B Mitra" pitchFamily="2" charset="-78"/>
            </a:endParaRPr>
          </a:p>
        </p:txBody>
      </p:sp>
    </p:spTree>
    <p:extLst>
      <p:ext uri="{BB962C8B-B14F-4D97-AF65-F5344CB8AC3E}">
        <p14:creationId xmlns:p14="http://schemas.microsoft.com/office/powerpoint/2010/main" val="1802061385"/>
      </p:ext>
    </p:extLst>
  </p:cSld>
  <p:clrMapOvr>
    <a:masterClrMapping/>
  </p:clrMapOvr>
  <p:transition spd="slow">
    <p:pull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1176" y="1628800"/>
            <a:ext cx="8640960" cy="3370153"/>
          </a:xfrm>
          <a:prstGeom prst="rect">
            <a:avLst/>
          </a:prstGeom>
        </p:spPr>
        <p:style>
          <a:lnRef idx="0">
            <a:schemeClr val="accent2"/>
          </a:lnRef>
          <a:fillRef idx="3">
            <a:schemeClr val="accent2"/>
          </a:fillRef>
          <a:effectRef idx="3">
            <a:schemeClr val="accent2"/>
          </a:effectRef>
          <a:fontRef idx="minor">
            <a:schemeClr val="lt1"/>
          </a:fontRef>
        </p:style>
        <p:txBody>
          <a:bodyPr wrap="square">
            <a:spAutoFit/>
          </a:bodyPr>
          <a:lstStyle/>
          <a:p>
            <a:pPr>
              <a:lnSpc>
                <a:spcPct val="150000"/>
              </a:lnSpc>
            </a:pPr>
            <a:r>
              <a:rPr lang="ar-SA" sz="2400" b="1" dirty="0" smtClean="0">
                <a:cs typeface="B Mitra" pitchFamily="2" charset="-78"/>
              </a:rPr>
              <a:t>بنابراين مدير آموزشي وظيفه دارد تا آنجا كه به حيطة كاري او مربوط مي شود با برقراري روابط انساني با اعضاي سازمان در رفع محدوديتها و موانع تلاش كند و با ايجاد يك محيط آموزشي سرشار از احساسات و عواطف انساني به شكوفايي و آزاد ساختن استعدادهاي اعضاي سازمان خود كمك كند. مديريت آموزشي براي ارتقاء و كيفي آموزش و پرورش يك الزام است، ابعاد پيچيده و گسترده وظايف آموزشي به مديراني با بينش عميق و انعطاف پذيري تؤام با دانش مديريت نياز دارد .</a:t>
            </a:r>
            <a:endParaRPr lang="en-US" sz="2400" b="1" dirty="0">
              <a:cs typeface="B Mitra" pitchFamily="2" charset="-78"/>
            </a:endParaRPr>
          </a:p>
        </p:txBody>
      </p:sp>
    </p:spTree>
    <p:extLst>
      <p:ext uri="{BB962C8B-B14F-4D97-AF65-F5344CB8AC3E}">
        <p14:creationId xmlns:p14="http://schemas.microsoft.com/office/powerpoint/2010/main" val="1006053036"/>
      </p:ext>
    </p:extLst>
  </p:cSld>
  <p:clrMapOvr>
    <a:masterClrMapping/>
  </p:clrMapOvr>
  <p:transition spd="slow">
    <p:cover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476672"/>
            <a:ext cx="8640960" cy="6140142"/>
          </a:xfrm>
          <a:prstGeom prst="rect">
            <a:avLst/>
          </a:prstGeom>
        </p:spPr>
        <p:txBody>
          <a:bodyPr wrap="square">
            <a:spAutoFit/>
          </a:bodyPr>
          <a:lstStyle/>
          <a:p>
            <a:pPr>
              <a:lnSpc>
                <a:spcPct val="150000"/>
              </a:lnSpc>
            </a:pPr>
            <a:r>
              <a:rPr lang="ar-SA" sz="2400" b="1" dirty="0">
                <a:cs typeface="B Mitra" pitchFamily="2" charset="-78"/>
              </a:rPr>
              <a:t>از اين رو وظايفي را كه بر مديريت آموزشي قايل شده اند اشاره مي شود:</a:t>
            </a:r>
            <a:endParaRPr lang="en-US" sz="2400" b="1" dirty="0">
              <a:cs typeface="B Mitra" pitchFamily="2" charset="-78"/>
            </a:endParaRPr>
          </a:p>
          <a:p>
            <a:pPr>
              <a:lnSpc>
                <a:spcPct val="150000"/>
              </a:lnSpc>
            </a:pPr>
            <a:r>
              <a:rPr lang="ar-SA" sz="2400" b="1" dirty="0">
                <a:cs typeface="B Mitra" pitchFamily="2" charset="-78"/>
              </a:rPr>
              <a:t>1-نظارت و راهنمايي دبيران يا معمان</a:t>
            </a:r>
            <a:endParaRPr lang="en-US" sz="2400" b="1" dirty="0">
              <a:cs typeface="B Mitra" pitchFamily="2" charset="-78"/>
            </a:endParaRPr>
          </a:p>
          <a:p>
            <a:pPr>
              <a:lnSpc>
                <a:spcPct val="150000"/>
              </a:lnSpc>
            </a:pPr>
            <a:r>
              <a:rPr lang="ar-SA" sz="2400" b="1" dirty="0">
                <a:cs typeface="B Mitra" pitchFamily="2" charset="-78"/>
              </a:rPr>
              <a:t>2-برنامه ريزي آموزشي</a:t>
            </a:r>
            <a:endParaRPr lang="en-US" sz="2400" b="1" dirty="0">
              <a:cs typeface="B Mitra" pitchFamily="2" charset="-78"/>
            </a:endParaRPr>
          </a:p>
          <a:p>
            <a:pPr>
              <a:lnSpc>
                <a:spcPct val="150000"/>
              </a:lnSpc>
            </a:pPr>
            <a:r>
              <a:rPr lang="ar-SA" sz="2400" b="1" dirty="0">
                <a:cs typeface="B Mitra" pitchFamily="2" charset="-78"/>
              </a:rPr>
              <a:t>3-روابط اجتماعي و فرهنگي در مناسبات انساني</a:t>
            </a:r>
            <a:endParaRPr lang="en-US" sz="2400" b="1" dirty="0">
              <a:cs typeface="B Mitra" pitchFamily="2" charset="-78"/>
            </a:endParaRPr>
          </a:p>
          <a:p>
            <a:pPr>
              <a:lnSpc>
                <a:spcPct val="150000"/>
              </a:lnSpc>
            </a:pPr>
            <a:r>
              <a:rPr lang="ar-SA" sz="2400" b="1" dirty="0">
                <a:cs typeface="B Mitra" pitchFamily="2" charset="-78"/>
              </a:rPr>
              <a:t>4-ايجاد و استقرار تغيير</a:t>
            </a:r>
            <a:endParaRPr lang="en-US" sz="2400" b="1" dirty="0">
              <a:cs typeface="B Mitra" pitchFamily="2" charset="-78"/>
            </a:endParaRPr>
          </a:p>
          <a:p>
            <a:pPr>
              <a:lnSpc>
                <a:spcPct val="150000"/>
              </a:lnSpc>
            </a:pPr>
            <a:r>
              <a:rPr lang="ar-SA" sz="2400" b="1" dirty="0">
                <a:cs typeface="B Mitra" pitchFamily="2" charset="-78"/>
              </a:rPr>
              <a:t>5-ارزشيابي</a:t>
            </a:r>
            <a:endParaRPr lang="en-US" sz="2400" b="1" dirty="0">
              <a:cs typeface="B Mitra" pitchFamily="2" charset="-78"/>
            </a:endParaRPr>
          </a:p>
          <a:p>
            <a:pPr>
              <a:lnSpc>
                <a:spcPct val="150000"/>
              </a:lnSpc>
            </a:pPr>
            <a:r>
              <a:rPr lang="ar-SA" sz="2400" b="1" dirty="0">
                <a:cs typeface="B Mitra" pitchFamily="2" charset="-78"/>
              </a:rPr>
              <a:t>6-اجرايي</a:t>
            </a:r>
            <a:endParaRPr lang="en-US" sz="2400" b="1" dirty="0">
              <a:cs typeface="B Mitra" pitchFamily="2" charset="-78"/>
            </a:endParaRPr>
          </a:p>
          <a:p>
            <a:pPr>
              <a:lnSpc>
                <a:spcPct val="150000"/>
              </a:lnSpc>
            </a:pPr>
            <a:r>
              <a:rPr lang="ar-SA" sz="2400" b="1" dirty="0">
                <a:cs typeface="B Mitra" pitchFamily="2" charset="-78"/>
              </a:rPr>
              <a:t>7-ميانجي و ياور در حل مشكلات، بحرانها و تعارضات</a:t>
            </a:r>
            <a:endParaRPr lang="en-US" sz="2400" b="1" dirty="0">
              <a:cs typeface="B Mitra" pitchFamily="2" charset="-78"/>
            </a:endParaRPr>
          </a:p>
          <a:p>
            <a:pPr>
              <a:lnSpc>
                <a:spcPct val="150000"/>
              </a:lnSpc>
            </a:pPr>
            <a:r>
              <a:rPr lang="ar-SA" sz="2400" b="1" dirty="0">
                <a:cs typeface="B Mitra" pitchFamily="2" charset="-78"/>
              </a:rPr>
              <a:t>8-حسابرسي و كنترل امور مالي و بودجه و پشتيباني تداركاتي</a:t>
            </a:r>
            <a:endParaRPr lang="en-US" sz="2400" b="1" dirty="0">
              <a:cs typeface="B Mitra" pitchFamily="2" charset="-78"/>
            </a:endParaRPr>
          </a:p>
          <a:p>
            <a:pPr>
              <a:lnSpc>
                <a:spcPct val="150000"/>
              </a:lnSpc>
            </a:pPr>
            <a:r>
              <a:rPr lang="ar-SA" sz="2400" b="1" dirty="0">
                <a:cs typeface="B Mitra" pitchFamily="2" charset="-78"/>
              </a:rPr>
              <a:t>9-مشاوره و راهنمايي تحصيلي، شغلي، روحي و رواني دانش آموزان</a:t>
            </a:r>
            <a:endParaRPr lang="en-US" sz="2400" b="1" dirty="0">
              <a:cs typeface="B Mitra" pitchFamily="2" charset="-78"/>
            </a:endParaRPr>
          </a:p>
          <a:p>
            <a:pPr>
              <a:lnSpc>
                <a:spcPct val="150000"/>
              </a:lnSpc>
            </a:pPr>
            <a:r>
              <a:rPr lang="ar-SA" sz="2400" b="1" dirty="0">
                <a:cs typeface="B Mitra" pitchFamily="2" charset="-78"/>
              </a:rPr>
              <a:t>10-رشد سازماني و امور كاركنان</a:t>
            </a:r>
            <a:endParaRPr lang="en-US" sz="2400" b="1" dirty="0">
              <a:cs typeface="B Mitra" pitchFamily="2" charset="-78"/>
            </a:endParaRPr>
          </a:p>
        </p:txBody>
      </p:sp>
    </p:spTree>
    <p:extLst>
      <p:ext uri="{BB962C8B-B14F-4D97-AF65-F5344CB8AC3E}">
        <p14:creationId xmlns:p14="http://schemas.microsoft.com/office/powerpoint/2010/main" val="1647175955"/>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692696"/>
            <a:ext cx="8640960" cy="5078313"/>
          </a:xfrm>
          <a:prstGeom prst="rect">
            <a:avLst/>
          </a:prstGeom>
        </p:spPr>
        <p:txBody>
          <a:bodyPr wrap="square">
            <a:spAutoFit/>
          </a:bodyPr>
          <a:lstStyle/>
          <a:p>
            <a:pPr>
              <a:lnSpc>
                <a:spcPct val="150000"/>
              </a:lnSpc>
            </a:pPr>
            <a:r>
              <a:rPr lang="ar-SA" sz="2400" b="1" dirty="0">
                <a:cs typeface="B Mitra" pitchFamily="2" charset="-78"/>
              </a:rPr>
              <a:t>در جاي ديگر هدف اصلي مديريت آموزشي را تسهيل و پيشبرد او آموزش و يادگيري دانسته و وظايفي را كه مستقيماً با فعاليتهاي آموزشي و پرورشي ارتباط مي يابند به شرح زير بيان مي كند.</a:t>
            </a:r>
            <a:endParaRPr lang="en-US" sz="2400" b="1" dirty="0">
              <a:cs typeface="B Mitra" pitchFamily="2" charset="-78"/>
            </a:endParaRPr>
          </a:p>
          <a:p>
            <a:pPr>
              <a:lnSpc>
                <a:spcPct val="150000"/>
              </a:lnSpc>
            </a:pPr>
            <a:r>
              <a:rPr lang="ar-SA" sz="2400" b="1" dirty="0">
                <a:cs typeface="B Mitra" pitchFamily="2" charset="-78"/>
              </a:rPr>
              <a:t>1-برنامه آموزشي و تدريس</a:t>
            </a:r>
            <a:endParaRPr lang="en-US" sz="2400" b="1" dirty="0">
              <a:cs typeface="B Mitra" pitchFamily="2" charset="-78"/>
            </a:endParaRPr>
          </a:p>
          <a:p>
            <a:pPr>
              <a:lnSpc>
                <a:spcPct val="150000"/>
              </a:lnSpc>
            </a:pPr>
            <a:r>
              <a:rPr lang="ar-SA" sz="2400" b="1" dirty="0">
                <a:cs typeface="B Mitra" pitchFamily="2" charset="-78"/>
              </a:rPr>
              <a:t>2-امور دانش آموزان</a:t>
            </a:r>
            <a:endParaRPr lang="en-US" sz="2400" b="1" dirty="0">
              <a:cs typeface="B Mitra" pitchFamily="2" charset="-78"/>
            </a:endParaRPr>
          </a:p>
          <a:p>
            <a:pPr>
              <a:lnSpc>
                <a:spcPct val="150000"/>
              </a:lnSpc>
            </a:pPr>
            <a:r>
              <a:rPr lang="ar-SA" sz="2400" b="1" dirty="0">
                <a:cs typeface="B Mitra" pitchFamily="2" charset="-78"/>
              </a:rPr>
              <a:t>3-امور كاركنان آموزشي</a:t>
            </a:r>
            <a:endParaRPr lang="en-US" sz="2400" b="1" dirty="0">
              <a:cs typeface="B Mitra" pitchFamily="2" charset="-78"/>
            </a:endParaRPr>
          </a:p>
          <a:p>
            <a:pPr>
              <a:lnSpc>
                <a:spcPct val="150000"/>
              </a:lnSpc>
            </a:pPr>
            <a:r>
              <a:rPr lang="ar-SA" sz="2400" b="1" dirty="0">
                <a:cs typeface="B Mitra" pitchFamily="2" charset="-78"/>
              </a:rPr>
              <a:t>4-روابط مدرسه- اجتماع</a:t>
            </a:r>
            <a:endParaRPr lang="en-US" sz="2400" b="1" dirty="0">
              <a:cs typeface="B Mitra" pitchFamily="2" charset="-78"/>
            </a:endParaRPr>
          </a:p>
          <a:p>
            <a:pPr>
              <a:lnSpc>
                <a:spcPct val="150000"/>
              </a:lnSpc>
            </a:pPr>
            <a:r>
              <a:rPr lang="ar-SA" sz="2400" b="1" dirty="0">
                <a:cs typeface="B Mitra" pitchFamily="2" charset="-78"/>
              </a:rPr>
              <a:t>5-تسيلات و تجهيزات آموزشي</a:t>
            </a:r>
            <a:endParaRPr lang="en-US" sz="2400" b="1" dirty="0">
              <a:cs typeface="B Mitra" pitchFamily="2" charset="-78"/>
            </a:endParaRPr>
          </a:p>
          <a:p>
            <a:pPr>
              <a:lnSpc>
                <a:spcPct val="150000"/>
              </a:lnSpc>
            </a:pPr>
            <a:r>
              <a:rPr lang="ar-SA" sz="2400" b="1" dirty="0">
                <a:cs typeface="B Mitra" pitchFamily="2" charset="-78"/>
              </a:rPr>
              <a:t>6-امور اداري و مالي</a:t>
            </a:r>
            <a:endParaRPr lang="en-US" sz="2400" b="1" dirty="0">
              <a:cs typeface="B Mitra" pitchFamily="2" charset="-78"/>
            </a:endParaRPr>
          </a:p>
        </p:txBody>
      </p:sp>
    </p:spTree>
    <p:extLst>
      <p:ext uri="{BB962C8B-B14F-4D97-AF65-F5344CB8AC3E}">
        <p14:creationId xmlns:p14="http://schemas.microsoft.com/office/powerpoint/2010/main" val="3626352340"/>
      </p:ext>
    </p:extLst>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own Arrow Callout 2"/>
          <p:cNvSpPr/>
          <p:nvPr/>
        </p:nvSpPr>
        <p:spPr>
          <a:xfrm>
            <a:off x="251520" y="476672"/>
            <a:ext cx="8640960" cy="2016224"/>
          </a:xfrm>
          <a:prstGeom prst="downArrowCallout">
            <a:avLst/>
          </a:prstGeom>
        </p:spPr>
        <p:style>
          <a:lnRef idx="1">
            <a:schemeClr val="accent2"/>
          </a:lnRef>
          <a:fillRef idx="2">
            <a:schemeClr val="accent2"/>
          </a:fillRef>
          <a:effectRef idx="1">
            <a:schemeClr val="accent2"/>
          </a:effectRef>
          <a:fontRef idx="minor">
            <a:schemeClr val="dk1"/>
          </a:fontRef>
        </p:style>
        <p:txBody>
          <a:bodyPr rtlCol="1" anchor="ctr"/>
          <a:lstStyle/>
          <a:p>
            <a:pPr>
              <a:lnSpc>
                <a:spcPct val="150000"/>
              </a:lnSpc>
            </a:pPr>
            <a:r>
              <a:rPr lang="ar-SA" sz="2400" b="1" dirty="0" smtClean="0">
                <a:solidFill>
                  <a:schemeClr val="tx1"/>
                </a:solidFill>
                <a:cs typeface="B Mitra" pitchFamily="2" charset="-78"/>
              </a:rPr>
              <a:t>سرانجام دكتر واينر در يك تعريف كلي وظايف مديران آموزشي را </a:t>
            </a:r>
            <a:r>
              <a:rPr lang="fa-IR" sz="2400" b="1" dirty="0" smtClean="0">
                <a:solidFill>
                  <a:schemeClr val="tx1"/>
                </a:solidFill>
                <a:cs typeface="B Mitra" pitchFamily="2" charset="-78"/>
              </a:rPr>
              <a:t>به </a:t>
            </a:r>
            <a:r>
              <a:rPr lang="ar-SA" sz="2400" b="1" dirty="0" smtClean="0">
                <a:solidFill>
                  <a:schemeClr val="tx1"/>
                </a:solidFill>
                <a:cs typeface="B Mitra" pitchFamily="2" charset="-78"/>
              </a:rPr>
              <a:t>پنج دسته</a:t>
            </a:r>
            <a:r>
              <a:rPr lang="fa-IR" sz="2400" b="1" dirty="0" smtClean="0">
                <a:solidFill>
                  <a:schemeClr val="tx1"/>
                </a:solidFill>
                <a:cs typeface="B Mitra" pitchFamily="2" charset="-78"/>
              </a:rPr>
              <a:t> </a:t>
            </a:r>
            <a:r>
              <a:rPr lang="ar-SA" sz="2400" b="1" dirty="0" smtClean="0">
                <a:solidFill>
                  <a:schemeClr val="tx1"/>
                </a:solidFill>
                <a:cs typeface="B Mitra" pitchFamily="2" charset="-78"/>
              </a:rPr>
              <a:t>تقسيم نموده است</a:t>
            </a:r>
            <a:r>
              <a:rPr lang="fa-IR" sz="2400" b="1" dirty="0" smtClean="0">
                <a:solidFill>
                  <a:schemeClr val="tx1"/>
                </a:solidFill>
                <a:cs typeface="B Mitra" pitchFamily="2" charset="-78"/>
              </a:rPr>
              <a:t>.</a:t>
            </a:r>
            <a:endParaRPr lang="en-US" sz="2400" b="1" dirty="0">
              <a:solidFill>
                <a:schemeClr val="tx1"/>
              </a:solidFill>
              <a:cs typeface="B Mitra" pitchFamily="2" charset="-78"/>
            </a:endParaRPr>
          </a:p>
        </p:txBody>
      </p:sp>
      <p:sp>
        <p:nvSpPr>
          <p:cNvPr id="4" name="Oval 3"/>
          <p:cNvSpPr/>
          <p:nvPr/>
        </p:nvSpPr>
        <p:spPr>
          <a:xfrm>
            <a:off x="6300192" y="2496572"/>
            <a:ext cx="2592288" cy="1872208"/>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a:r>
              <a:rPr lang="ar-SA" sz="2800" b="1" dirty="0" smtClean="0">
                <a:solidFill>
                  <a:schemeClr val="bg2">
                    <a:lumMod val="10000"/>
                  </a:schemeClr>
                </a:solidFill>
                <a:cs typeface="B Mitra" pitchFamily="2" charset="-78"/>
              </a:rPr>
              <a:t>مهارت در رهبري</a:t>
            </a:r>
            <a:endParaRPr lang="fa-IR" sz="2800" dirty="0"/>
          </a:p>
        </p:txBody>
      </p:sp>
      <p:sp>
        <p:nvSpPr>
          <p:cNvPr id="5" name="Oval 4"/>
          <p:cNvSpPr/>
          <p:nvPr/>
        </p:nvSpPr>
        <p:spPr>
          <a:xfrm>
            <a:off x="1920443" y="4401987"/>
            <a:ext cx="2592288" cy="1872208"/>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a:r>
              <a:rPr lang="ar-SA" sz="2800" b="1" dirty="0" smtClean="0">
                <a:solidFill>
                  <a:schemeClr val="bg2">
                    <a:lumMod val="10000"/>
                  </a:schemeClr>
                </a:solidFill>
                <a:cs typeface="B Mitra" pitchFamily="2" charset="-78"/>
              </a:rPr>
              <a:t>مهارت در ارزشيابي </a:t>
            </a:r>
            <a:endParaRPr lang="fa-IR" sz="2800" dirty="0"/>
          </a:p>
        </p:txBody>
      </p:sp>
      <p:sp>
        <p:nvSpPr>
          <p:cNvPr id="6" name="Oval 5"/>
          <p:cNvSpPr/>
          <p:nvPr/>
        </p:nvSpPr>
        <p:spPr>
          <a:xfrm>
            <a:off x="5077709" y="4368780"/>
            <a:ext cx="2592288" cy="1872208"/>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a:r>
              <a:rPr lang="ar-SA" sz="2800" b="1" dirty="0" smtClean="0">
                <a:solidFill>
                  <a:schemeClr val="bg2">
                    <a:lumMod val="10000"/>
                  </a:schemeClr>
                </a:solidFill>
                <a:cs typeface="B Mitra" pitchFamily="2" charset="-78"/>
              </a:rPr>
              <a:t>مهارت در امور استخدامي </a:t>
            </a:r>
            <a:endParaRPr lang="fa-IR" sz="2800" dirty="0"/>
          </a:p>
        </p:txBody>
      </p:sp>
      <p:sp>
        <p:nvSpPr>
          <p:cNvPr id="7" name="Oval 6"/>
          <p:cNvSpPr/>
          <p:nvPr/>
        </p:nvSpPr>
        <p:spPr>
          <a:xfrm>
            <a:off x="627708" y="2458967"/>
            <a:ext cx="2592288" cy="1872208"/>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a:r>
              <a:rPr lang="ar-SA" sz="2800" b="1" dirty="0" smtClean="0">
                <a:solidFill>
                  <a:schemeClr val="bg2">
                    <a:lumMod val="10000"/>
                  </a:schemeClr>
                </a:solidFill>
                <a:cs typeface="B Mitra" pitchFamily="2" charset="-78"/>
              </a:rPr>
              <a:t>مها</a:t>
            </a:r>
            <a:r>
              <a:rPr lang="fa-IR" sz="2800" b="1" dirty="0" smtClean="0">
                <a:solidFill>
                  <a:schemeClr val="bg2">
                    <a:lumMod val="10000"/>
                  </a:schemeClr>
                </a:solidFill>
                <a:cs typeface="B Mitra" pitchFamily="2" charset="-78"/>
              </a:rPr>
              <a:t>ر</a:t>
            </a:r>
            <a:r>
              <a:rPr lang="ar-SA" sz="2800" b="1" dirty="0" smtClean="0">
                <a:solidFill>
                  <a:schemeClr val="bg2">
                    <a:lumMod val="10000"/>
                  </a:schemeClr>
                </a:solidFill>
                <a:cs typeface="B Mitra" pitchFamily="2" charset="-78"/>
              </a:rPr>
              <a:t>ت در </a:t>
            </a:r>
            <a:r>
              <a:rPr lang="fa-IR" sz="2800" b="1" dirty="0" smtClean="0">
                <a:solidFill>
                  <a:schemeClr val="bg2">
                    <a:lumMod val="10000"/>
                  </a:schemeClr>
                </a:solidFill>
                <a:cs typeface="B Mitra" pitchFamily="2" charset="-78"/>
              </a:rPr>
              <a:t>ر</a:t>
            </a:r>
            <a:r>
              <a:rPr lang="ar-SA" sz="2800" b="1" dirty="0" smtClean="0">
                <a:solidFill>
                  <a:schemeClr val="bg2">
                    <a:lumMod val="10000"/>
                  </a:schemeClr>
                </a:solidFill>
                <a:cs typeface="B Mitra" pitchFamily="2" charset="-78"/>
              </a:rPr>
              <a:t>وا</a:t>
            </a:r>
            <a:r>
              <a:rPr lang="fa-IR" sz="2800" b="1" dirty="0" smtClean="0">
                <a:solidFill>
                  <a:schemeClr val="bg2">
                    <a:lumMod val="10000"/>
                  </a:schemeClr>
                </a:solidFill>
                <a:cs typeface="B Mitra" pitchFamily="2" charset="-78"/>
              </a:rPr>
              <a:t>ب</a:t>
            </a:r>
            <a:r>
              <a:rPr lang="ar-SA" sz="2800" b="1" dirty="0" smtClean="0">
                <a:solidFill>
                  <a:schemeClr val="bg2">
                    <a:lumMod val="10000"/>
                  </a:schemeClr>
                </a:solidFill>
                <a:cs typeface="B Mitra" pitchFamily="2" charset="-78"/>
              </a:rPr>
              <a:t>ط گروهي</a:t>
            </a:r>
            <a:endParaRPr lang="fa-IR" sz="2800" dirty="0"/>
          </a:p>
        </p:txBody>
      </p:sp>
      <p:sp>
        <p:nvSpPr>
          <p:cNvPr id="8" name="Oval 7"/>
          <p:cNvSpPr/>
          <p:nvPr/>
        </p:nvSpPr>
        <p:spPr>
          <a:xfrm>
            <a:off x="3491880" y="2505349"/>
            <a:ext cx="2592288" cy="1872208"/>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a:r>
              <a:rPr lang="ar-SA" sz="2800" b="1" dirty="0" smtClean="0">
                <a:solidFill>
                  <a:schemeClr val="bg2">
                    <a:lumMod val="10000"/>
                  </a:schemeClr>
                </a:solidFill>
                <a:cs typeface="B Mitra" pitchFamily="2" charset="-78"/>
              </a:rPr>
              <a:t>مهارت در استفاده </a:t>
            </a:r>
            <a:r>
              <a:rPr lang="fa-IR" sz="2800" b="1" dirty="0" smtClean="0">
                <a:solidFill>
                  <a:schemeClr val="bg2">
                    <a:lumMod val="10000"/>
                  </a:schemeClr>
                </a:solidFill>
                <a:cs typeface="B Mitra" pitchFamily="2" charset="-78"/>
              </a:rPr>
              <a:t>از</a:t>
            </a:r>
            <a:r>
              <a:rPr lang="ar-SA" sz="2800" b="1" dirty="0" smtClean="0">
                <a:solidFill>
                  <a:schemeClr val="bg2">
                    <a:lumMod val="10000"/>
                  </a:schemeClr>
                </a:solidFill>
                <a:cs typeface="B Mitra" pitchFamily="2" charset="-78"/>
              </a:rPr>
              <a:t> روابط انساني</a:t>
            </a:r>
            <a:endParaRPr lang="fa-IR" sz="2800" dirty="0"/>
          </a:p>
        </p:txBody>
      </p:sp>
    </p:spTree>
    <p:extLst>
      <p:ext uri="{BB962C8B-B14F-4D97-AF65-F5344CB8AC3E}">
        <p14:creationId xmlns:p14="http://schemas.microsoft.com/office/powerpoint/2010/main" val="3592848213"/>
      </p:ext>
    </p:extLst>
  </p:cSld>
  <p:clrMapOvr>
    <a:masterClrMapping/>
  </p:clrMapOvr>
  <p:transition spd="slow">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barn(inVertical)">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barn(inVertical)">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barn(inVertical)">
                                      <p:cBhvr>
                                        <p:cTn id="29" dur="500"/>
                                        <p:tgtEl>
                                          <p:spTgt spid="5"/>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6"/>
                                        </p:tgtEl>
                                        <p:attrNameLst>
                                          <p:attrName>style.visibility</p:attrName>
                                        </p:attrNameLst>
                                      </p:cBhvr>
                                      <p:to>
                                        <p:strVal val="visible"/>
                                      </p:to>
                                    </p:set>
                                    <p:animEffect transition="in" filter="barn(inVertical)">
                                      <p:cBhvr>
                                        <p:cTn id="3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692696"/>
            <a:ext cx="8640960" cy="5586145"/>
          </a:xfrm>
          <a:prstGeom prst="rect">
            <a:avLst/>
          </a:prstGeom>
        </p:spPr>
        <p:txBody>
          <a:bodyPr wrap="square">
            <a:spAutoFit/>
          </a:bodyPr>
          <a:lstStyle/>
          <a:p>
            <a:pPr>
              <a:lnSpc>
                <a:spcPct val="150000"/>
              </a:lnSpc>
            </a:pPr>
            <a:r>
              <a:rPr lang="ar-SA" sz="2400" b="1" dirty="0" smtClean="0">
                <a:solidFill>
                  <a:schemeClr val="bg2">
                    <a:lumMod val="10000"/>
                  </a:schemeClr>
                </a:solidFill>
                <a:cs typeface="B Mitra" pitchFamily="2" charset="-78"/>
              </a:rPr>
              <a:t>در نظر او وظايف مديران به قرار زير است:</a:t>
            </a:r>
            <a:endParaRPr lang="en-US" sz="2400" b="1" dirty="0" smtClean="0">
              <a:solidFill>
                <a:schemeClr val="bg2">
                  <a:lumMod val="10000"/>
                </a:schemeClr>
              </a:solidFill>
              <a:cs typeface="B Mitra" pitchFamily="2" charset="-78"/>
            </a:endParaRPr>
          </a:p>
          <a:p>
            <a:pPr>
              <a:lnSpc>
                <a:spcPct val="150000"/>
              </a:lnSpc>
            </a:pPr>
            <a:r>
              <a:rPr lang="ar-SA" sz="2400" b="1" dirty="0" smtClean="0">
                <a:solidFill>
                  <a:schemeClr val="bg2">
                    <a:lumMod val="10000"/>
                  </a:schemeClr>
                </a:solidFill>
                <a:cs typeface="B Mitra" pitchFamily="2" charset="-78"/>
              </a:rPr>
              <a:t>1-استفاده از عقايد و نظريات معلمان</a:t>
            </a:r>
            <a:endParaRPr lang="en-US" sz="2400" b="1" dirty="0" smtClean="0">
              <a:solidFill>
                <a:schemeClr val="bg2">
                  <a:lumMod val="10000"/>
                </a:schemeClr>
              </a:solidFill>
              <a:cs typeface="B Mitra" pitchFamily="2" charset="-78"/>
            </a:endParaRPr>
          </a:p>
          <a:p>
            <a:pPr>
              <a:lnSpc>
                <a:spcPct val="150000"/>
              </a:lnSpc>
            </a:pPr>
            <a:r>
              <a:rPr lang="ar-SA" sz="2400" b="1" dirty="0" smtClean="0">
                <a:solidFill>
                  <a:schemeClr val="bg2">
                    <a:lumMod val="10000"/>
                  </a:schemeClr>
                </a:solidFill>
                <a:cs typeface="B Mitra" pitchFamily="2" charset="-78"/>
              </a:rPr>
              <a:t>2-ايجاد محيط خلاق و پويا</a:t>
            </a:r>
            <a:endParaRPr lang="en-US" sz="2400" b="1" dirty="0" smtClean="0">
              <a:solidFill>
                <a:schemeClr val="bg2">
                  <a:lumMod val="10000"/>
                </a:schemeClr>
              </a:solidFill>
              <a:cs typeface="B Mitra" pitchFamily="2" charset="-78"/>
            </a:endParaRPr>
          </a:p>
          <a:p>
            <a:pPr>
              <a:lnSpc>
                <a:spcPct val="150000"/>
              </a:lnSpc>
            </a:pPr>
            <a:r>
              <a:rPr lang="ar-SA" sz="2400" b="1" dirty="0" smtClean="0">
                <a:solidFill>
                  <a:schemeClr val="bg2">
                    <a:lumMod val="10000"/>
                  </a:schemeClr>
                </a:solidFill>
                <a:cs typeface="B Mitra" pitchFamily="2" charset="-78"/>
              </a:rPr>
              <a:t>3-تعيين اهداف مشترك</a:t>
            </a:r>
            <a:endParaRPr lang="en-US" sz="2400" b="1" dirty="0" smtClean="0">
              <a:solidFill>
                <a:schemeClr val="bg2">
                  <a:lumMod val="10000"/>
                </a:schemeClr>
              </a:solidFill>
              <a:cs typeface="B Mitra" pitchFamily="2" charset="-78"/>
            </a:endParaRPr>
          </a:p>
          <a:p>
            <a:pPr>
              <a:lnSpc>
                <a:spcPct val="150000"/>
              </a:lnSpc>
            </a:pPr>
            <a:r>
              <a:rPr lang="ar-SA" sz="2400" b="1" dirty="0" smtClean="0">
                <a:solidFill>
                  <a:schemeClr val="bg2">
                    <a:lumMod val="10000"/>
                  </a:schemeClr>
                </a:solidFill>
                <a:cs typeface="B Mitra" pitchFamily="2" charset="-78"/>
              </a:rPr>
              <a:t>4-معرفي صاحبان عقايد و آراي جديد به معلمان</a:t>
            </a:r>
            <a:endParaRPr lang="en-US" sz="2400" b="1" dirty="0" smtClean="0">
              <a:solidFill>
                <a:schemeClr val="bg2">
                  <a:lumMod val="10000"/>
                </a:schemeClr>
              </a:solidFill>
              <a:cs typeface="B Mitra" pitchFamily="2" charset="-78"/>
            </a:endParaRPr>
          </a:p>
          <a:p>
            <a:pPr>
              <a:lnSpc>
                <a:spcPct val="150000"/>
              </a:lnSpc>
            </a:pPr>
            <a:r>
              <a:rPr lang="ar-SA" sz="2400" b="1" dirty="0" smtClean="0">
                <a:solidFill>
                  <a:schemeClr val="bg2">
                    <a:lumMod val="10000"/>
                  </a:schemeClr>
                </a:solidFill>
                <a:cs typeface="B Mitra" pitchFamily="2" charset="-78"/>
              </a:rPr>
              <a:t>5-شركت در كلاس به دعوت خود معلم</a:t>
            </a:r>
            <a:endParaRPr lang="en-US" sz="2400" b="1" dirty="0" smtClean="0">
              <a:solidFill>
                <a:schemeClr val="bg2">
                  <a:lumMod val="10000"/>
                </a:schemeClr>
              </a:solidFill>
              <a:cs typeface="B Mitra" pitchFamily="2" charset="-78"/>
            </a:endParaRPr>
          </a:p>
          <a:p>
            <a:pPr>
              <a:lnSpc>
                <a:spcPct val="150000"/>
              </a:lnSpc>
            </a:pPr>
            <a:r>
              <a:rPr lang="ar-SA" sz="2400" b="1" dirty="0" smtClean="0">
                <a:solidFill>
                  <a:schemeClr val="bg2">
                    <a:lumMod val="10000"/>
                  </a:schemeClr>
                </a:solidFill>
                <a:cs typeface="B Mitra" pitchFamily="2" charset="-78"/>
              </a:rPr>
              <a:t>6-اراده منابع حاوي عقايد و نظريات جديد</a:t>
            </a:r>
          </a:p>
          <a:p>
            <a:pPr>
              <a:lnSpc>
                <a:spcPct val="150000"/>
              </a:lnSpc>
            </a:pPr>
            <a:r>
              <a:rPr lang="ar-SA" sz="2400" b="1" dirty="0" smtClean="0">
                <a:solidFill>
                  <a:schemeClr val="bg2">
                    <a:lumMod val="10000"/>
                  </a:schemeClr>
                </a:solidFill>
                <a:cs typeface="B Mitra" pitchFamily="2" charset="-78"/>
              </a:rPr>
              <a:t>7-ارائه روشهاي جديد مقابله با مشكلات به معلمان</a:t>
            </a:r>
            <a:endParaRPr lang="en-US" sz="2400" b="1" dirty="0" smtClean="0">
              <a:solidFill>
                <a:schemeClr val="bg2">
                  <a:lumMod val="10000"/>
                </a:schemeClr>
              </a:solidFill>
              <a:cs typeface="B Mitra" pitchFamily="2" charset="-78"/>
            </a:endParaRPr>
          </a:p>
          <a:p>
            <a:pPr>
              <a:lnSpc>
                <a:spcPct val="150000"/>
              </a:lnSpc>
            </a:pPr>
            <a:r>
              <a:rPr lang="ar-SA" sz="2400" b="1" dirty="0" smtClean="0">
                <a:solidFill>
                  <a:schemeClr val="bg2">
                    <a:lumMod val="10000"/>
                  </a:schemeClr>
                </a:solidFill>
                <a:cs typeface="B Mitra" pitchFamily="2" charset="-78"/>
              </a:rPr>
              <a:t>8-تقويت روحي كاركنان مدرسه</a:t>
            </a:r>
            <a:endParaRPr lang="en-US" sz="2400" b="1" dirty="0" smtClean="0">
              <a:solidFill>
                <a:schemeClr val="bg2">
                  <a:lumMod val="10000"/>
                </a:schemeClr>
              </a:solidFill>
              <a:cs typeface="B Mitra" pitchFamily="2" charset="-78"/>
            </a:endParaRPr>
          </a:p>
          <a:p>
            <a:pPr>
              <a:lnSpc>
                <a:spcPct val="150000"/>
              </a:lnSpc>
            </a:pPr>
            <a:r>
              <a:rPr lang="ar-SA" sz="2400" b="1" dirty="0" smtClean="0">
                <a:solidFill>
                  <a:schemeClr val="bg2">
                    <a:lumMod val="10000"/>
                  </a:schemeClr>
                </a:solidFill>
                <a:cs typeface="B Mitra" pitchFamily="2" charset="-78"/>
              </a:rPr>
              <a:t>9-تشكيل كارگاه هاي آموزشي</a:t>
            </a:r>
            <a:endParaRPr lang="fa-IR" sz="2400" dirty="0">
              <a:cs typeface="B Mitra" pitchFamily="2" charset="-78"/>
            </a:endParaRPr>
          </a:p>
        </p:txBody>
      </p:sp>
    </p:spTree>
    <p:extLst>
      <p:ext uri="{BB962C8B-B14F-4D97-AF65-F5344CB8AC3E}">
        <p14:creationId xmlns:p14="http://schemas.microsoft.com/office/powerpoint/2010/main" val="64077376"/>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836712"/>
            <a:ext cx="8640960" cy="5586145"/>
          </a:xfrm>
          <a:prstGeom prst="rect">
            <a:avLst/>
          </a:prstGeom>
        </p:spPr>
        <p:txBody>
          <a:bodyPr wrap="square">
            <a:spAutoFit/>
          </a:bodyPr>
          <a:lstStyle/>
          <a:p>
            <a:pPr>
              <a:lnSpc>
                <a:spcPct val="150000"/>
              </a:lnSpc>
            </a:pPr>
            <a:r>
              <a:rPr lang="ar-SA" sz="2400" b="1" dirty="0" smtClean="0">
                <a:cs typeface="B Mitra" pitchFamily="2" charset="-78"/>
              </a:rPr>
              <a:t>10-تشكيل شوراهاي مربوط به امور درسي</a:t>
            </a:r>
            <a:endParaRPr lang="en-US" sz="2400" b="1" dirty="0" smtClean="0">
              <a:cs typeface="B Mitra" pitchFamily="2" charset="-78"/>
            </a:endParaRPr>
          </a:p>
          <a:p>
            <a:pPr>
              <a:lnSpc>
                <a:spcPct val="150000"/>
              </a:lnSpc>
            </a:pPr>
            <a:r>
              <a:rPr lang="ar-SA" sz="2400" b="1" dirty="0" smtClean="0">
                <a:cs typeface="B Mitra" pitchFamily="2" charset="-78"/>
              </a:rPr>
              <a:t>11-تشكيل </a:t>
            </a:r>
            <a:r>
              <a:rPr lang="ar-SA" sz="2400" b="1" dirty="0">
                <a:cs typeface="B Mitra" pitchFamily="2" charset="-78"/>
              </a:rPr>
              <a:t>گروهي از معلمان جهت مطالعه و بررسي برنامه درسي مدرسه</a:t>
            </a:r>
            <a:endParaRPr lang="en-US" sz="2400" b="1" dirty="0">
              <a:cs typeface="B Mitra" pitchFamily="2" charset="-78"/>
            </a:endParaRPr>
          </a:p>
          <a:p>
            <a:pPr>
              <a:lnSpc>
                <a:spcPct val="150000"/>
              </a:lnSpc>
            </a:pPr>
            <a:r>
              <a:rPr lang="ar-SA" sz="2400" b="1" dirty="0">
                <a:cs typeface="B Mitra" pitchFamily="2" charset="-78"/>
              </a:rPr>
              <a:t>12-احترام فوق العاده به مقام معلم و دانش آموزان</a:t>
            </a:r>
            <a:endParaRPr lang="en-US" sz="2400" b="1" dirty="0">
              <a:cs typeface="B Mitra" pitchFamily="2" charset="-78"/>
            </a:endParaRPr>
          </a:p>
          <a:p>
            <a:pPr>
              <a:lnSpc>
                <a:spcPct val="150000"/>
              </a:lnSpc>
            </a:pPr>
            <a:r>
              <a:rPr lang="ar-SA" sz="2400" b="1" dirty="0">
                <a:cs typeface="B Mitra" pitchFamily="2" charset="-78"/>
              </a:rPr>
              <a:t>13-توجه به مشكلات عاطفي و خصوصي معلمان</a:t>
            </a:r>
            <a:endParaRPr lang="en-US" sz="2400" b="1" dirty="0">
              <a:cs typeface="B Mitra" pitchFamily="2" charset="-78"/>
            </a:endParaRPr>
          </a:p>
          <a:p>
            <a:pPr>
              <a:lnSpc>
                <a:spcPct val="150000"/>
              </a:lnSpc>
            </a:pPr>
            <a:r>
              <a:rPr lang="ar-SA" sz="2400" b="1" dirty="0">
                <a:cs typeface="B Mitra" pitchFamily="2" charset="-78"/>
              </a:rPr>
              <a:t>14-جلب همكاري والدين و ساير مردمن اجتماع در امور مدرسه</a:t>
            </a:r>
            <a:endParaRPr lang="en-US" sz="2400" b="1" dirty="0">
              <a:cs typeface="B Mitra" pitchFamily="2" charset="-78"/>
            </a:endParaRPr>
          </a:p>
          <a:p>
            <a:pPr>
              <a:lnSpc>
                <a:spcPct val="150000"/>
              </a:lnSpc>
            </a:pPr>
            <a:r>
              <a:rPr lang="ar-SA" sz="2400" b="1" dirty="0">
                <a:cs typeface="B Mitra" pitchFamily="2" charset="-78"/>
              </a:rPr>
              <a:t>15-هدايت كاركنان و پيدا كردن طريقه هاي مؤثر انجام كار</a:t>
            </a:r>
            <a:endParaRPr lang="en-US" sz="2400" b="1" dirty="0">
              <a:cs typeface="B Mitra" pitchFamily="2" charset="-78"/>
            </a:endParaRPr>
          </a:p>
          <a:p>
            <a:pPr>
              <a:lnSpc>
                <a:spcPct val="150000"/>
              </a:lnSpc>
            </a:pPr>
            <a:r>
              <a:rPr lang="ar-SA" sz="2400" b="1" dirty="0">
                <a:cs typeface="B Mitra" pitchFamily="2" charset="-78"/>
              </a:rPr>
              <a:t>16-داشتن مهارت در استفاده از روشهاي ارزشيابي</a:t>
            </a:r>
            <a:endParaRPr lang="en-US" sz="2400" b="1" dirty="0">
              <a:cs typeface="B Mitra" pitchFamily="2" charset="-78"/>
            </a:endParaRPr>
          </a:p>
          <a:p>
            <a:pPr>
              <a:lnSpc>
                <a:spcPct val="150000"/>
              </a:lnSpc>
            </a:pPr>
            <a:r>
              <a:rPr lang="ar-SA" sz="2400" b="1" dirty="0">
                <a:cs typeface="B Mitra" pitchFamily="2" charset="-78"/>
              </a:rPr>
              <a:t>17-تعيين موازين و ضوابط ميزان پيشرفت كار</a:t>
            </a:r>
            <a:endParaRPr lang="en-US" sz="2400" b="1" dirty="0">
              <a:cs typeface="B Mitra" pitchFamily="2" charset="-78"/>
            </a:endParaRPr>
          </a:p>
          <a:p>
            <a:pPr>
              <a:lnSpc>
                <a:spcPct val="150000"/>
              </a:lnSpc>
            </a:pPr>
            <a:r>
              <a:rPr lang="ar-SA" sz="2400" b="1" dirty="0">
                <a:cs typeface="B Mitra" pitchFamily="2" charset="-78"/>
              </a:rPr>
              <a:t/>
            </a:r>
            <a:br>
              <a:rPr lang="ar-SA" sz="2400" b="1" dirty="0">
                <a:cs typeface="B Mitra" pitchFamily="2" charset="-78"/>
              </a:rPr>
            </a:br>
            <a:endParaRPr lang="fa-IR" sz="2400" b="1" dirty="0">
              <a:cs typeface="B Mitra" pitchFamily="2" charset="-78"/>
            </a:endParaRPr>
          </a:p>
        </p:txBody>
      </p:sp>
    </p:spTree>
    <p:extLst>
      <p:ext uri="{BB962C8B-B14F-4D97-AF65-F5344CB8AC3E}">
        <p14:creationId xmlns:p14="http://schemas.microsoft.com/office/powerpoint/2010/main" val="288988139"/>
      </p:ext>
    </p:extLst>
  </p:cSld>
  <p:clrMapOvr>
    <a:masterClrMapping/>
  </p:clrMapOvr>
  <p:transition spd="slow">
    <p:pull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836713"/>
            <a:ext cx="8640960" cy="4154984"/>
          </a:xfrm>
          <a:prstGeom prst="rect">
            <a:avLst/>
          </a:prstGeom>
        </p:spPr>
        <p:txBody>
          <a:bodyPr wrap="square">
            <a:spAutoFit/>
          </a:bodyPr>
          <a:lstStyle/>
          <a:p>
            <a:pPr>
              <a:lnSpc>
                <a:spcPct val="150000"/>
              </a:lnSpc>
            </a:pPr>
            <a:r>
              <a:rPr lang="ar-SA" sz="3200" b="1" dirty="0">
                <a:solidFill>
                  <a:srgbClr val="C00000"/>
                </a:solidFill>
                <a:cs typeface="B Titr" pitchFamily="2" charset="-78"/>
              </a:rPr>
              <a:t>ضرورت توجه به مديريت آموزشي</a:t>
            </a:r>
            <a:endParaRPr lang="en-US" sz="3200" b="1" dirty="0">
              <a:solidFill>
                <a:srgbClr val="C00000"/>
              </a:solidFill>
              <a:cs typeface="B Titr" pitchFamily="2" charset="-78"/>
            </a:endParaRPr>
          </a:p>
          <a:p>
            <a:pPr>
              <a:lnSpc>
                <a:spcPct val="150000"/>
              </a:lnSpc>
            </a:pPr>
            <a:r>
              <a:rPr lang="ar-SA" sz="2400" b="1" dirty="0">
                <a:cs typeface="B Mitra" pitchFamily="2" charset="-78"/>
              </a:rPr>
              <a:t>بر طبق اطلاعات وزارت آموزش و پرورش آمار </a:t>
            </a:r>
            <a:r>
              <a:rPr lang="ar-SA" sz="2400" b="1" dirty="0" smtClean="0">
                <a:cs typeface="B Mitra" pitchFamily="2" charset="-78"/>
              </a:rPr>
              <a:t>دان</a:t>
            </a:r>
            <a:r>
              <a:rPr lang="fa-IR" sz="2400" b="1" dirty="0" smtClean="0">
                <a:cs typeface="B Mitra" pitchFamily="2" charset="-78"/>
              </a:rPr>
              <a:t>ش</a:t>
            </a:r>
            <a:r>
              <a:rPr lang="ar-SA" sz="2400" b="1" dirty="0" smtClean="0">
                <a:cs typeface="B Mitra" pitchFamily="2" charset="-78"/>
              </a:rPr>
              <a:t> </a:t>
            </a:r>
            <a:r>
              <a:rPr lang="ar-SA" sz="2400" b="1" dirty="0">
                <a:cs typeface="B Mitra" pitchFamily="2" charset="-78"/>
              </a:rPr>
              <a:t>آموزان در سال 1380 به پيش از 25 ميليون رسيده است. افزايش تعداد دانش آموزان، گسترش واحدهاي آموزشي و اداري و افزايش متوليان آمورشي نياز به مديران آموزشي بيشتري براي اداري مدارس در دوره هاي مختلف تحصيلي ايجاب مي كند در نتيجه اهميت توجه به مديريت آموزشي را از نظر كمي و كيفي بيش از پيش نمايان مي كند.</a:t>
            </a:r>
            <a:endParaRPr lang="en-US" sz="2400" b="1" dirty="0">
              <a:cs typeface="B Mitra" pitchFamily="2" charset="-78"/>
            </a:endParaRPr>
          </a:p>
          <a:p>
            <a:pPr>
              <a:lnSpc>
                <a:spcPct val="150000"/>
              </a:lnSpc>
            </a:pPr>
            <a:r>
              <a:rPr lang="ar-SA" sz="2400" b="1" dirty="0">
                <a:cs typeface="B Mitra" pitchFamily="2" charset="-78"/>
              </a:rPr>
              <a:t> </a:t>
            </a:r>
            <a:endParaRPr lang="en-US" sz="2400" b="1" dirty="0">
              <a:cs typeface="B Mitra" pitchFamily="2" charset="-78"/>
            </a:endParaRPr>
          </a:p>
        </p:txBody>
      </p:sp>
    </p:spTree>
    <p:extLst>
      <p:ext uri="{BB962C8B-B14F-4D97-AF65-F5344CB8AC3E}">
        <p14:creationId xmlns:p14="http://schemas.microsoft.com/office/powerpoint/2010/main" val="3444606489"/>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980729"/>
            <a:ext cx="8640960" cy="3416320"/>
          </a:xfrm>
          <a:prstGeom prst="rect">
            <a:avLst/>
          </a:prstGeom>
        </p:spPr>
        <p:txBody>
          <a:bodyPr wrap="square">
            <a:spAutoFit/>
          </a:bodyPr>
          <a:lstStyle/>
          <a:p>
            <a:pPr>
              <a:lnSpc>
                <a:spcPct val="150000"/>
              </a:lnSpc>
            </a:pPr>
            <a:r>
              <a:rPr lang="ar-SA" sz="2400" b="1" dirty="0">
                <a:solidFill>
                  <a:schemeClr val="bg2">
                    <a:lumMod val="10000"/>
                  </a:schemeClr>
                </a:solidFill>
                <a:cs typeface="B Mitra" pitchFamily="2" charset="-78"/>
              </a:rPr>
              <a:t>با تلاش و همت اين افراد، در تاريخ مديريت و رهبري آموزشي ايالات متحده دوره‌اي به وجود آمد كه عصر پرستش كارآئي نام گرفت.</a:t>
            </a:r>
            <a:endParaRPr lang="en-US" sz="2400" b="1" dirty="0">
              <a:solidFill>
                <a:schemeClr val="bg2">
                  <a:lumMod val="10000"/>
                </a:schemeClr>
              </a:solidFill>
              <a:cs typeface="B Mitra" pitchFamily="2" charset="-78"/>
            </a:endParaRPr>
          </a:p>
          <a:p>
            <a:pPr>
              <a:lnSpc>
                <a:spcPct val="150000"/>
              </a:lnSpc>
            </a:pPr>
            <a:r>
              <a:rPr lang="ar-SA" sz="2400" b="1" dirty="0">
                <a:solidFill>
                  <a:schemeClr val="bg2">
                    <a:lumMod val="10000"/>
                  </a:schemeClr>
                </a:solidFill>
                <a:cs typeface="B Mitra" pitchFamily="2" charset="-78"/>
              </a:rPr>
              <a:t>طالبان اوليه مديريت آموزشي، گرچه دقت </a:t>
            </a:r>
            <a:r>
              <a:rPr lang="ar-SA" sz="2400" b="1" dirty="0" smtClean="0">
                <a:solidFill>
                  <a:schemeClr val="bg2">
                    <a:lumMod val="10000"/>
                  </a:schemeClr>
                </a:solidFill>
                <a:cs typeface="B Mitra" pitchFamily="2" charset="-78"/>
              </a:rPr>
              <a:t>ن</a:t>
            </a:r>
            <a:r>
              <a:rPr lang="fa-IR" sz="2400" b="1" dirty="0" smtClean="0">
                <a:solidFill>
                  <a:schemeClr val="bg2">
                    <a:lumMod val="10000"/>
                  </a:schemeClr>
                </a:solidFill>
                <a:cs typeface="B Mitra" pitchFamily="2" charset="-78"/>
              </a:rPr>
              <a:t>ظ</a:t>
            </a:r>
            <a:r>
              <a:rPr lang="ar-SA" sz="2400" b="1" dirty="0" smtClean="0">
                <a:solidFill>
                  <a:schemeClr val="bg2">
                    <a:lumMod val="10000"/>
                  </a:schemeClr>
                </a:solidFill>
                <a:cs typeface="B Mitra" pitchFamily="2" charset="-78"/>
              </a:rPr>
              <a:t>ر </a:t>
            </a:r>
            <a:r>
              <a:rPr lang="ar-SA" sz="2400" b="1" dirty="0">
                <a:solidFill>
                  <a:schemeClr val="bg2">
                    <a:lumMod val="10000"/>
                  </a:schemeClr>
                </a:solidFill>
                <a:cs typeface="B Mitra" pitchFamily="2" charset="-78"/>
              </a:rPr>
              <a:t>مهندسان انسان را نداشتند ولي همانند مديران عملي تيلور رفتار سازمان آموزشي را مورد تجزيه و تحليل قرار مي دادند، و سعي مي كردند كه اصول مديريت علمي را در محيط هاي آموزشي پياده كنند. و پيشنهادهايي در جهت انجام امور به حداكثر رساندن كارآيي اراده‌اند.</a:t>
            </a:r>
            <a:endParaRPr lang="en-US" sz="2400" b="1" dirty="0">
              <a:solidFill>
                <a:schemeClr val="bg2">
                  <a:lumMod val="10000"/>
                </a:schemeClr>
              </a:solidFill>
              <a:cs typeface="B Mitra" pitchFamily="2" charset="-78"/>
            </a:endParaRPr>
          </a:p>
        </p:txBody>
      </p:sp>
    </p:spTree>
    <p:extLst>
      <p:ext uri="{BB962C8B-B14F-4D97-AF65-F5344CB8AC3E}">
        <p14:creationId xmlns:p14="http://schemas.microsoft.com/office/powerpoint/2010/main" val="1685506708"/>
      </p:ext>
    </p:extLst>
  </p:cSld>
  <p:clrMapOvr>
    <a:masterClrMapping/>
  </p:clrMapOvr>
  <p:transition spd="slow">
    <p:cover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836712"/>
            <a:ext cx="8640960" cy="5355312"/>
          </a:xfrm>
          <a:prstGeom prst="rect">
            <a:avLst/>
          </a:prstGeom>
        </p:spPr>
        <p:txBody>
          <a:bodyPr wrap="square">
            <a:spAutoFit/>
          </a:bodyPr>
          <a:lstStyle/>
          <a:p>
            <a:pPr>
              <a:lnSpc>
                <a:spcPct val="150000"/>
              </a:lnSpc>
            </a:pPr>
            <a:r>
              <a:rPr lang="ar-SA" sz="3200" b="1" dirty="0">
                <a:solidFill>
                  <a:srgbClr val="C00000"/>
                </a:solidFill>
                <a:cs typeface="B Titr" pitchFamily="2" charset="-78"/>
              </a:rPr>
              <a:t>سبكهاي مديريت و رهبري</a:t>
            </a:r>
            <a:endParaRPr lang="en-US" sz="3200" b="1" dirty="0">
              <a:solidFill>
                <a:srgbClr val="C00000"/>
              </a:solidFill>
              <a:cs typeface="B Titr" pitchFamily="2" charset="-78"/>
            </a:endParaRPr>
          </a:p>
          <a:p>
            <a:pPr>
              <a:lnSpc>
                <a:spcPct val="150000"/>
              </a:lnSpc>
            </a:pPr>
            <a:r>
              <a:rPr lang="ar-SA" sz="2800" b="1" dirty="0" smtClean="0">
                <a:solidFill>
                  <a:schemeClr val="accent6">
                    <a:lumMod val="50000"/>
                  </a:schemeClr>
                </a:solidFill>
                <a:cs typeface="B Titr" pitchFamily="2" charset="-78"/>
              </a:rPr>
              <a:t>سبك هنجار مدار:</a:t>
            </a:r>
            <a:endParaRPr lang="en-US" sz="2800" b="1" dirty="0" smtClean="0">
              <a:solidFill>
                <a:schemeClr val="accent6">
                  <a:lumMod val="50000"/>
                </a:schemeClr>
              </a:solidFill>
              <a:cs typeface="B Titr" pitchFamily="2" charset="-78"/>
            </a:endParaRPr>
          </a:p>
          <a:p>
            <a:pPr>
              <a:lnSpc>
                <a:spcPct val="150000"/>
              </a:lnSpc>
            </a:pPr>
            <a:r>
              <a:rPr lang="ar-SA" sz="2400" b="1" dirty="0" smtClean="0">
                <a:cs typeface="B Mitra" pitchFamily="2" charset="-78"/>
              </a:rPr>
              <a:t>اين </a:t>
            </a:r>
            <a:r>
              <a:rPr lang="ar-SA" sz="2400" b="1" dirty="0">
                <a:cs typeface="B Mitra" pitchFamily="2" charset="-78"/>
              </a:rPr>
              <a:t>سبك با تكيه بربعد هنجاري به انتظارات سازمان اهميت مي دهد و بر اين فرض استوار است كه براي رسيدن به </a:t>
            </a:r>
            <a:r>
              <a:rPr lang="ar-SA" sz="2400" b="1" dirty="0" smtClean="0">
                <a:cs typeface="B Mitra" pitchFamily="2" charset="-78"/>
              </a:rPr>
              <a:t>ه</a:t>
            </a:r>
            <a:r>
              <a:rPr lang="fa-IR" sz="2400" b="1" dirty="0" smtClean="0">
                <a:cs typeface="B Mitra" pitchFamily="2" charset="-78"/>
              </a:rPr>
              <a:t>د</a:t>
            </a:r>
            <a:r>
              <a:rPr lang="ar-SA" sz="2400" b="1" dirty="0" smtClean="0">
                <a:cs typeface="B Mitra" pitchFamily="2" charset="-78"/>
              </a:rPr>
              <a:t>فهاي </a:t>
            </a:r>
            <a:r>
              <a:rPr lang="ar-SA" sz="2400" b="1" dirty="0">
                <a:cs typeface="B Mitra" pitchFamily="2" charset="-78"/>
              </a:rPr>
              <a:t>سازمان مي توان رويه ها، دستورالعمل ها و مقررات مناسب با </a:t>
            </a:r>
            <a:r>
              <a:rPr lang="ar-SA" sz="2400" b="1" dirty="0" smtClean="0">
                <a:cs typeface="B Mitra" pitchFamily="2" charset="-78"/>
              </a:rPr>
              <a:t>وظ</a:t>
            </a:r>
            <a:r>
              <a:rPr lang="fa-IR" sz="2400" b="1" dirty="0" smtClean="0">
                <a:cs typeface="B Mitra" pitchFamily="2" charset="-78"/>
              </a:rPr>
              <a:t>ا</a:t>
            </a:r>
            <a:r>
              <a:rPr lang="ar-SA" sz="2400" b="1" dirty="0" smtClean="0">
                <a:cs typeface="B Mitra" pitchFamily="2" charset="-78"/>
              </a:rPr>
              <a:t>يف </a:t>
            </a:r>
            <a:r>
              <a:rPr lang="ar-SA" sz="2400" b="1" dirty="0">
                <a:cs typeface="B Mitra" pitchFamily="2" charset="-78"/>
              </a:rPr>
              <a:t>و انتظارات نقشهاي سازماني درآميخت و از كاركنان سازمان خواست كه در انجام وظايف خود آنها را دقيقاً رعايت كنند لذا در اين سبك نيازمنديهاي سازمان سازگاري با توقعات و انتظارات آن بر ارضاي نيازها و احتياجات افراد مقدم بوده و ملاك موفقيت مدير با توجه به اين سبك سازگاري رفتار با انتظارات سازمان است و كمال زير دست تبعيت از قوانين مي باشد.</a:t>
            </a:r>
            <a:endParaRPr lang="en-US" sz="2400" b="1" dirty="0">
              <a:cs typeface="B Mitra" pitchFamily="2" charset="-78"/>
            </a:endParaRPr>
          </a:p>
        </p:txBody>
      </p:sp>
    </p:spTree>
    <p:extLst>
      <p:ext uri="{BB962C8B-B14F-4D97-AF65-F5344CB8AC3E}">
        <p14:creationId xmlns:p14="http://schemas.microsoft.com/office/powerpoint/2010/main" val="612877922"/>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980728"/>
            <a:ext cx="8640960" cy="4616648"/>
          </a:xfrm>
          <a:prstGeom prst="rect">
            <a:avLst/>
          </a:prstGeom>
        </p:spPr>
        <p:txBody>
          <a:bodyPr wrap="square">
            <a:spAutoFit/>
          </a:bodyPr>
          <a:lstStyle/>
          <a:p>
            <a:pPr>
              <a:lnSpc>
                <a:spcPct val="150000"/>
              </a:lnSpc>
            </a:pPr>
            <a:r>
              <a:rPr lang="ar-SA" sz="2800" b="1" dirty="0">
                <a:solidFill>
                  <a:schemeClr val="accent6">
                    <a:lumMod val="50000"/>
                  </a:schemeClr>
                </a:solidFill>
                <a:cs typeface="B Titr" pitchFamily="2" charset="-78"/>
              </a:rPr>
              <a:t>سبك فرد مدار:</a:t>
            </a:r>
            <a:endParaRPr lang="en-US" sz="2800" b="1" dirty="0">
              <a:solidFill>
                <a:schemeClr val="accent6">
                  <a:lumMod val="50000"/>
                </a:schemeClr>
              </a:solidFill>
              <a:cs typeface="B Titr" pitchFamily="2" charset="-78"/>
            </a:endParaRPr>
          </a:p>
          <a:p>
            <a:pPr>
              <a:lnSpc>
                <a:spcPct val="150000"/>
              </a:lnSpc>
            </a:pPr>
            <a:r>
              <a:rPr lang="ar-SA" sz="2400" b="1" dirty="0">
                <a:cs typeface="B Mitra" pitchFamily="2" charset="-78"/>
              </a:rPr>
              <a:t>اين سبك بر بعد شخصي تأثير كرده انگيزه ها و نيازهاي فردي كاركنان سازمان را مورد توجه قرار مي دهد و بر اين فرض استقرار است كه موقعيت سازمان به جاي اينكه بر اجراي دقيق مقررات سازماني و تبعيت كامل از انتظارات سازمان  وابسته باشد بيشتر به افرادي بستگي دارد كه در سازمان به كار اشتغال دارند لذا در اين سبك بيشتر تأكيد بر بعد تشخيص و توجه به انگيزه هاي افراد سريعترين راه براي نيل به هدفهاي سازمان به كاركنان مي باشد و كمال و برتري زير دستان به ميزان كارآمدي و شايسته بودن آنها است.</a:t>
            </a:r>
            <a:endParaRPr lang="en-US" sz="2400" b="1" dirty="0">
              <a:cs typeface="B Mitra" pitchFamily="2" charset="-78"/>
            </a:endParaRPr>
          </a:p>
        </p:txBody>
      </p:sp>
    </p:spTree>
    <p:extLst>
      <p:ext uri="{BB962C8B-B14F-4D97-AF65-F5344CB8AC3E}">
        <p14:creationId xmlns:p14="http://schemas.microsoft.com/office/powerpoint/2010/main" val="1826156306"/>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908720"/>
            <a:ext cx="8568952" cy="5170646"/>
          </a:xfrm>
          <a:prstGeom prst="rect">
            <a:avLst/>
          </a:prstGeom>
        </p:spPr>
        <p:txBody>
          <a:bodyPr wrap="square">
            <a:spAutoFit/>
          </a:bodyPr>
          <a:lstStyle/>
          <a:p>
            <a:pPr>
              <a:lnSpc>
                <a:spcPct val="150000"/>
              </a:lnSpc>
            </a:pPr>
            <a:r>
              <a:rPr lang="ar-SA" sz="2800" b="1" dirty="0">
                <a:solidFill>
                  <a:schemeClr val="accent6">
                    <a:lumMod val="50000"/>
                  </a:schemeClr>
                </a:solidFill>
                <a:cs typeface="B Titr" pitchFamily="2" charset="-78"/>
              </a:rPr>
              <a:t>سبك موقعيت مدار :</a:t>
            </a:r>
            <a:endParaRPr lang="en-US" sz="2800" b="1" dirty="0">
              <a:solidFill>
                <a:schemeClr val="accent6">
                  <a:lumMod val="50000"/>
                </a:schemeClr>
              </a:solidFill>
              <a:cs typeface="B Titr" pitchFamily="2" charset="-78"/>
            </a:endParaRPr>
          </a:p>
          <a:p>
            <a:pPr>
              <a:lnSpc>
                <a:spcPct val="150000"/>
              </a:lnSpc>
            </a:pPr>
            <a:r>
              <a:rPr lang="ar-SA" sz="2400" b="1" dirty="0">
                <a:cs typeface="B Mitra" pitchFamily="2" charset="-78"/>
              </a:rPr>
              <a:t>سبك متغيري است كه با توجه به موقعيت و شرايط به تناوب به هريك از بعدهاي هنجاري و شخصي تأكيد مي كند. چون هدفهاي بايد تحقيق يابد ضروري است كه به انتظارات سازمان توجه شود و چون انتظارات سازماني بوسيله افراد برآورده مي شوند. لذا توجه انگيزه ها توانائي ها و مهارتهاي آنها لازم مي آيد. هدف كلي استفاده از امكانات هر بدو بعد(هنجاري و شخصي) براي انجام وظيفه و دستيابي به هدفهاست. بنابراين سبك موقعيت مدار به اقتضاي وضعيت و شرايط تأكيد خود را از يك بعد به </a:t>
            </a:r>
            <a:r>
              <a:rPr lang="ar-SA" sz="2400" b="1" dirty="0" smtClean="0">
                <a:cs typeface="B Mitra" pitchFamily="2" charset="-78"/>
              </a:rPr>
              <a:t>بعد </a:t>
            </a:r>
            <a:r>
              <a:rPr lang="ar-SA" sz="2400" b="1" dirty="0">
                <a:cs typeface="B Mitra" pitchFamily="2" charset="-78"/>
              </a:rPr>
              <a:t>ديگر انتقال مي دهد و با توجه به موقعيت عمل مي كند.</a:t>
            </a:r>
            <a:endParaRPr lang="en-US" sz="2400" b="1" dirty="0">
              <a:cs typeface="B Mitra" pitchFamily="2" charset="-78"/>
            </a:endParaRPr>
          </a:p>
          <a:p>
            <a:pPr>
              <a:lnSpc>
                <a:spcPct val="150000"/>
              </a:lnSpc>
            </a:pPr>
            <a:r>
              <a:rPr lang="ar-SA" sz="2400" b="1" dirty="0">
                <a:cs typeface="B Mitra" pitchFamily="2" charset="-78"/>
              </a:rPr>
              <a:t> </a:t>
            </a:r>
            <a:endParaRPr lang="en-US" sz="2400" b="1" dirty="0">
              <a:cs typeface="B Mitra" pitchFamily="2" charset="-78"/>
            </a:endParaRPr>
          </a:p>
        </p:txBody>
      </p:sp>
    </p:spTree>
    <p:extLst>
      <p:ext uri="{BB962C8B-B14F-4D97-AF65-F5344CB8AC3E}">
        <p14:creationId xmlns:p14="http://schemas.microsoft.com/office/powerpoint/2010/main" val="1249389656"/>
      </p:ext>
    </p:extLst>
  </p:cSld>
  <p:clrMapOvr>
    <a:masterClrMapping/>
  </p:clrMapOvr>
  <p:transition spd="slow">
    <p:cover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692696"/>
            <a:ext cx="8640960" cy="5909310"/>
          </a:xfrm>
          <a:prstGeom prst="rect">
            <a:avLst/>
          </a:prstGeom>
        </p:spPr>
        <p:txBody>
          <a:bodyPr wrap="square">
            <a:spAutoFit/>
          </a:bodyPr>
          <a:lstStyle/>
          <a:p>
            <a:pPr>
              <a:lnSpc>
                <a:spcPct val="150000"/>
              </a:lnSpc>
            </a:pPr>
            <a:r>
              <a:rPr lang="ar-SA" sz="3200" b="1" dirty="0">
                <a:solidFill>
                  <a:srgbClr val="C00000"/>
                </a:solidFill>
                <a:cs typeface="B Titr" pitchFamily="2" charset="-78"/>
              </a:rPr>
              <a:t>ويژگيهاي مدير موفق با توجه به سبك هنجار مدار؛</a:t>
            </a:r>
            <a:endParaRPr lang="en-US" sz="3200" b="1" dirty="0">
              <a:solidFill>
                <a:srgbClr val="C00000"/>
              </a:solidFill>
              <a:cs typeface="B Titr" pitchFamily="2" charset="-78"/>
            </a:endParaRPr>
          </a:p>
          <a:p>
            <a:pPr>
              <a:lnSpc>
                <a:spcPct val="150000"/>
              </a:lnSpc>
            </a:pPr>
            <a:r>
              <a:rPr lang="ar-SA" sz="2800" b="1" dirty="0">
                <a:solidFill>
                  <a:schemeClr val="accent6">
                    <a:lumMod val="50000"/>
                  </a:schemeClr>
                </a:solidFill>
                <a:cs typeface="B Titr" pitchFamily="2" charset="-78"/>
              </a:rPr>
              <a:t>مديران پيرو سبك هنجار (سبك كلاسيك)</a:t>
            </a:r>
            <a:endParaRPr lang="en-US" sz="2800" b="1" dirty="0">
              <a:solidFill>
                <a:schemeClr val="accent6">
                  <a:lumMod val="50000"/>
                </a:schemeClr>
              </a:solidFill>
              <a:cs typeface="B Titr" pitchFamily="2" charset="-78"/>
            </a:endParaRPr>
          </a:p>
          <a:p>
            <a:pPr>
              <a:lnSpc>
                <a:spcPct val="150000"/>
              </a:lnSpc>
            </a:pPr>
            <a:r>
              <a:rPr lang="ar-SA" sz="2400" b="1" dirty="0">
                <a:cs typeface="B Mitra" pitchFamily="2" charset="-78"/>
              </a:rPr>
              <a:t>در ارتباط با زير دستان به شيوة سنتي عمل مي كنند، ارتباط آنان با معلمين و ساير افراد از مجراي سلسله مراتب اداري است. اين امر اگرچه براي تحكيم وحدت فرمان و كنترل كار ضروري است ولي موجب پايين آمدن روحيه افراد و مانع ابتكار و نوآوري آنان مي گردد، چنين مديراني در مدرسه تنها داراي يك بعد از ابعاد لازم براي اقتدار و حكومت را دارند و آن نيز ناشي از اقتدار مقام و سمت مديريت است ولي فاقد بعد ديگر كه مستلزم نفوذ و احترام قلبي سايرين به آنان (مدير) است مي باشند.</a:t>
            </a:r>
            <a:endParaRPr lang="en-US" sz="2400" b="1" dirty="0">
              <a:cs typeface="B Mitra" pitchFamily="2" charset="-78"/>
            </a:endParaRPr>
          </a:p>
          <a:p>
            <a:pPr>
              <a:lnSpc>
                <a:spcPct val="150000"/>
              </a:lnSpc>
            </a:pPr>
            <a:r>
              <a:rPr lang="ar-SA" sz="2400" b="1" dirty="0">
                <a:cs typeface="B Mitra" pitchFamily="2" charset="-78"/>
              </a:rPr>
              <a:t> </a:t>
            </a:r>
            <a:endParaRPr lang="en-US" sz="2400" b="1" dirty="0">
              <a:cs typeface="B Mitra" pitchFamily="2" charset="-78"/>
            </a:endParaRPr>
          </a:p>
        </p:txBody>
      </p:sp>
    </p:spTree>
    <p:extLst>
      <p:ext uri="{BB962C8B-B14F-4D97-AF65-F5344CB8AC3E}">
        <p14:creationId xmlns:p14="http://schemas.microsoft.com/office/powerpoint/2010/main" val="515205448"/>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332656"/>
            <a:ext cx="8640960" cy="6463308"/>
          </a:xfrm>
          <a:prstGeom prst="rect">
            <a:avLst/>
          </a:prstGeom>
        </p:spPr>
        <p:txBody>
          <a:bodyPr wrap="square">
            <a:spAutoFit/>
          </a:bodyPr>
          <a:lstStyle/>
          <a:p>
            <a:pPr>
              <a:lnSpc>
                <a:spcPct val="150000"/>
              </a:lnSpc>
            </a:pPr>
            <a:r>
              <a:rPr lang="ar-SA" sz="3200" b="1" dirty="0">
                <a:solidFill>
                  <a:srgbClr val="C00000"/>
                </a:solidFill>
                <a:cs typeface="B Titr" pitchFamily="2" charset="-78"/>
              </a:rPr>
              <a:t>ويژگيهاي مدير موفق با توجه به سبك فردمدار؛</a:t>
            </a:r>
            <a:endParaRPr lang="en-US" sz="3200" b="1" dirty="0">
              <a:solidFill>
                <a:srgbClr val="C00000"/>
              </a:solidFill>
              <a:cs typeface="B Titr" pitchFamily="2" charset="-78"/>
            </a:endParaRPr>
          </a:p>
          <a:p>
            <a:pPr>
              <a:lnSpc>
                <a:spcPct val="150000"/>
              </a:lnSpc>
            </a:pPr>
            <a:r>
              <a:rPr lang="ar-SA" sz="2800" b="1" dirty="0">
                <a:solidFill>
                  <a:schemeClr val="accent6">
                    <a:lumMod val="50000"/>
                  </a:schemeClr>
                </a:solidFill>
                <a:cs typeface="B Titr" pitchFamily="2" charset="-78"/>
              </a:rPr>
              <a:t>مديران پيرو سبك فردمدار</a:t>
            </a:r>
            <a:endParaRPr lang="en-US" sz="2800" b="1" dirty="0">
              <a:solidFill>
                <a:schemeClr val="accent6">
                  <a:lumMod val="50000"/>
                </a:schemeClr>
              </a:solidFill>
              <a:cs typeface="B Titr" pitchFamily="2" charset="-78"/>
            </a:endParaRPr>
          </a:p>
          <a:p>
            <a:pPr>
              <a:lnSpc>
                <a:spcPct val="150000"/>
              </a:lnSpc>
            </a:pPr>
            <a:r>
              <a:rPr lang="ar-SA" sz="2400" b="1" dirty="0">
                <a:cs typeface="B Mitra" pitchFamily="2" charset="-78"/>
              </a:rPr>
              <a:t>در سبك فردمدار مدير مدرسه براي نيل به اهداف سازمان به شرايط فردي، شخصيت و نيازها سرشتهاي افراد استناد كرده و به قوانين و دستورالعمل هاي اداري كمتر اهميت مي دهند. به عبارت ديگر توجه به نيازهاي زيردستان به مراتب بيش از انتظارات سازماني است. تحت اين نوع مديريت به افراد امكان داده مي شود كه درحد توانايي خود مناسب ترين طريق را براي انجام وظايف سازمان از رسميت مي افتند و حتي ممكن است مانع انجام وظيفه شوند، كنشهاي بارز تحت نوع مديريت از نوع تعارضهاي شخصيتي مي باشد زيرا رابطه مستقيم با بعد شخصي رفتار دارد، ملاك موفقيت مديران در اين سبك همسازي رفتاري با انگيزه هاي فردي كاركنان و كارآئي است.</a:t>
            </a:r>
            <a:endParaRPr lang="en-US" sz="2400" b="1" dirty="0">
              <a:cs typeface="B Mitra" pitchFamily="2" charset="-78"/>
            </a:endParaRPr>
          </a:p>
        </p:txBody>
      </p:sp>
    </p:spTree>
    <p:extLst>
      <p:ext uri="{BB962C8B-B14F-4D97-AF65-F5344CB8AC3E}">
        <p14:creationId xmlns:p14="http://schemas.microsoft.com/office/powerpoint/2010/main" val="1627962679"/>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836713"/>
            <a:ext cx="8640960" cy="5632311"/>
          </a:xfrm>
          <a:prstGeom prst="rect">
            <a:avLst/>
          </a:prstGeom>
        </p:spPr>
        <p:txBody>
          <a:bodyPr wrap="square">
            <a:spAutoFit/>
          </a:bodyPr>
          <a:lstStyle/>
          <a:p>
            <a:pPr>
              <a:lnSpc>
                <a:spcPct val="150000"/>
              </a:lnSpc>
            </a:pPr>
            <a:r>
              <a:rPr lang="ar-SA" sz="2400" b="1" dirty="0">
                <a:cs typeface="B Mitra" pitchFamily="2" charset="-78"/>
              </a:rPr>
              <a:t>مدير مدرسه با چنين بينشي، محيط را فراهم مي كند كه كار به مقوله آرامش روحي براي كاركنان محسوب شده و نوعي وابستگي و تعلق خاطر به مدرسه در آنان ايجاد مي گردد و به تقويت روحي كاركنان مدرسه بسيار اهميت مي دهد.</a:t>
            </a:r>
            <a:endParaRPr lang="en-US" sz="2400" b="1" dirty="0">
              <a:cs typeface="B Mitra" pitchFamily="2" charset="-78"/>
            </a:endParaRPr>
          </a:p>
          <a:p>
            <a:pPr>
              <a:lnSpc>
                <a:spcPct val="150000"/>
              </a:lnSpc>
            </a:pPr>
            <a:r>
              <a:rPr lang="ar-SA" sz="2400" b="1" dirty="0">
                <a:cs typeface="B Mitra" pitchFamily="2" charset="-78"/>
              </a:rPr>
              <a:t>مدير مدرسه كاركنان مدرسه را در مسئوليت و اختياراتي كه به آنان داده است شريك مي نمايد و در حقيقت با اين امر تهيه و اجراي برنامه مدرسه به صورت كار و وظيفه اساسي كليه كاركنان مدرسه در مي آورد و خود مدير نيز تابع مقررات گروهي بوده و خود را در اجراي آن جداي از ديگران نمي داند و وظيفه هدايت را به عهده مي گيرد. اين امر موجب مي شود كه معلمان احساس مسئوليت بيشتري نموده و قدرتهاي باي در نهاد معلمان نهفته است به فصل درآيد و قدرت ابتكار و خلاقيت معلمان يابد.</a:t>
            </a:r>
            <a:endParaRPr lang="en-US" sz="2400" b="1" dirty="0">
              <a:cs typeface="B Mitra" pitchFamily="2" charset="-78"/>
            </a:endParaRPr>
          </a:p>
        </p:txBody>
      </p:sp>
    </p:spTree>
    <p:extLst>
      <p:ext uri="{BB962C8B-B14F-4D97-AF65-F5344CB8AC3E}">
        <p14:creationId xmlns:p14="http://schemas.microsoft.com/office/powerpoint/2010/main" val="4080844457"/>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692697"/>
            <a:ext cx="8640960" cy="4247317"/>
          </a:xfrm>
          <a:prstGeom prst="rect">
            <a:avLst/>
          </a:prstGeom>
        </p:spPr>
        <p:txBody>
          <a:bodyPr wrap="square">
            <a:spAutoFit/>
          </a:bodyPr>
          <a:lstStyle/>
          <a:p>
            <a:pPr>
              <a:lnSpc>
                <a:spcPct val="150000"/>
              </a:lnSpc>
            </a:pPr>
            <a:r>
              <a:rPr lang="ar-SA" sz="3200" b="1" dirty="0">
                <a:solidFill>
                  <a:srgbClr val="C00000"/>
                </a:solidFill>
                <a:cs typeface="B Titr" pitchFamily="2" charset="-78"/>
              </a:rPr>
              <a:t>ويژگيهاي مدير </a:t>
            </a:r>
            <a:r>
              <a:rPr lang="fa-IR" sz="3200" b="1" dirty="0" smtClean="0">
                <a:solidFill>
                  <a:srgbClr val="C00000"/>
                </a:solidFill>
                <a:cs typeface="B Titr" pitchFamily="2" charset="-78"/>
              </a:rPr>
              <a:t>م</a:t>
            </a:r>
            <a:r>
              <a:rPr lang="ar-SA" sz="3200" b="1" dirty="0" smtClean="0">
                <a:solidFill>
                  <a:srgbClr val="C00000"/>
                </a:solidFill>
                <a:cs typeface="B Titr" pitchFamily="2" charset="-78"/>
              </a:rPr>
              <a:t>وفق </a:t>
            </a:r>
            <a:r>
              <a:rPr lang="ar-SA" sz="3200" b="1" dirty="0">
                <a:solidFill>
                  <a:srgbClr val="C00000"/>
                </a:solidFill>
                <a:cs typeface="B Titr" pitchFamily="2" charset="-78"/>
              </a:rPr>
              <a:t>با توجه به سبك كار مدار</a:t>
            </a:r>
            <a:endParaRPr lang="en-US" sz="3200" b="1" dirty="0">
              <a:solidFill>
                <a:srgbClr val="C00000"/>
              </a:solidFill>
              <a:cs typeface="B Titr" pitchFamily="2" charset="-78"/>
            </a:endParaRPr>
          </a:p>
          <a:p>
            <a:pPr>
              <a:lnSpc>
                <a:spcPct val="150000"/>
              </a:lnSpc>
            </a:pPr>
            <a:r>
              <a:rPr lang="ar-SA" sz="2800" b="1" dirty="0">
                <a:solidFill>
                  <a:schemeClr val="accent6">
                    <a:lumMod val="50000"/>
                  </a:schemeClr>
                </a:solidFill>
                <a:cs typeface="B Titr" pitchFamily="2" charset="-78"/>
              </a:rPr>
              <a:t>مدير سبك كار مدار:</a:t>
            </a:r>
            <a:endParaRPr lang="en-US" sz="2800" b="1" dirty="0">
              <a:solidFill>
                <a:schemeClr val="accent6">
                  <a:lumMod val="50000"/>
                </a:schemeClr>
              </a:solidFill>
              <a:cs typeface="B Titr" pitchFamily="2" charset="-78"/>
            </a:endParaRPr>
          </a:p>
          <a:p>
            <a:pPr>
              <a:lnSpc>
                <a:spcPct val="150000"/>
              </a:lnSpc>
            </a:pPr>
            <a:r>
              <a:rPr lang="ar-SA" sz="2400" b="1" dirty="0">
                <a:cs typeface="B Mitra" pitchFamily="2" charset="-78"/>
              </a:rPr>
              <a:t>براساس نظريه گويا مدير كار مدار از طرفي داراي قدرت تفويض شده و يا به عبارت ديگر اقتدار رسمي مي باشد و از طرف ديگر از قدرت شخصي و احترام خويش از سوي معلين نيز استفاده مي كند ولي براي پيشبرد و هماهنگي در سازمان، استفاده از هر دو شكل قدرت را ضروري مي داند و استفاده تنها از يك نوع قدرت را به منرلة از دست دادن نصف قدرت خود مي داند.</a:t>
            </a:r>
            <a:endParaRPr lang="en-US" sz="2400" b="1" dirty="0">
              <a:cs typeface="B Mitra" pitchFamily="2" charset="-78"/>
            </a:endParaRPr>
          </a:p>
        </p:txBody>
      </p:sp>
    </p:spTree>
    <p:extLst>
      <p:ext uri="{BB962C8B-B14F-4D97-AF65-F5344CB8AC3E}">
        <p14:creationId xmlns:p14="http://schemas.microsoft.com/office/powerpoint/2010/main" val="2704931976"/>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836712"/>
            <a:ext cx="8640960" cy="3370153"/>
          </a:xfrm>
          <a:prstGeom prst="rect">
            <a:avLst/>
          </a:prstGeom>
        </p:spPr>
        <p:txBody>
          <a:bodyPr wrap="square">
            <a:spAutoFit/>
          </a:bodyPr>
          <a:lstStyle/>
          <a:p>
            <a:pPr>
              <a:lnSpc>
                <a:spcPct val="150000"/>
              </a:lnSpc>
            </a:pPr>
            <a:r>
              <a:rPr lang="ar-SA" sz="2400" b="1" dirty="0">
                <a:cs typeface="B Mitra" pitchFamily="2" charset="-78"/>
              </a:rPr>
              <a:t>دكتر علاقه بند در كتاب مباني نظري و اصول مديريت آموزشي خود سبك كار مدار را مترادف با موقعيت مدار دانسته و مي گويد قضاوت دربارة خوب يا بد و مناسب نامناسب بودن سبك هنجاري و شخصي بستگي به موارد خاص كاربرد آنها دارد.</a:t>
            </a:r>
            <a:endParaRPr lang="en-US" sz="2400" b="1" dirty="0">
              <a:cs typeface="B Mitra" pitchFamily="2" charset="-78"/>
            </a:endParaRPr>
          </a:p>
          <a:p>
            <a:pPr>
              <a:lnSpc>
                <a:spcPct val="150000"/>
              </a:lnSpc>
            </a:pPr>
            <a:r>
              <a:rPr lang="ar-SA" sz="2400" b="1" dirty="0">
                <a:cs typeface="B Mitra" pitchFamily="2" charset="-78"/>
              </a:rPr>
              <a:t>مدير كارمدار تلاش مي كند نه تنها ارتباطات رسمي در سازمان ايجاد كند وارتباط از بالا به پائين را در هرم سازمان فعال نمايد بلكه مجراي ارتباط از پائين به طرف رأس هرم سازماني و همچنين ارتباط بين افراد سازمان را تحكيم مي بخشد.</a:t>
            </a:r>
            <a:endParaRPr lang="en-US" sz="2400" b="1" dirty="0">
              <a:cs typeface="B Mitra" pitchFamily="2" charset="-78"/>
            </a:endParaRPr>
          </a:p>
        </p:txBody>
      </p:sp>
    </p:spTree>
    <p:extLst>
      <p:ext uri="{BB962C8B-B14F-4D97-AF65-F5344CB8AC3E}">
        <p14:creationId xmlns:p14="http://schemas.microsoft.com/office/powerpoint/2010/main" val="37329406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6875" y="1124744"/>
            <a:ext cx="8640960" cy="5032147"/>
          </a:xfrm>
          <a:prstGeom prst="rect">
            <a:avLst/>
          </a:prstGeom>
        </p:spPr>
        <p:txBody>
          <a:bodyPr wrap="square">
            <a:spAutoFit/>
          </a:bodyPr>
          <a:lstStyle/>
          <a:p>
            <a:pPr>
              <a:lnSpc>
                <a:spcPct val="150000"/>
              </a:lnSpc>
            </a:pPr>
            <a:r>
              <a:rPr lang="ar-SA" sz="2400" b="1" dirty="0">
                <a:cs typeface="B Mitra" pitchFamily="2" charset="-78"/>
              </a:rPr>
              <a:t>بدينوسيله نه فقط از فرامين اداري به اطلاع زيردستان مي رسد بلكه گزارشات و نظرات زيردستان به سمع مسئولين مي رسد و همچنين با ايجاد ارتباط بين همكاران موجب رضايت خاطر آنان مي گردد، به عبارتي ديگر اينگونه مديران در زمينه سازماندهي هم به سازمان رسمي كه ساختار اداري مدرسه را روشن مي كند و هم به سازمان غير رسمي كه با تشكل معلمين بوجود مي آيد توجه مي كنند.</a:t>
            </a:r>
            <a:endParaRPr lang="en-US" sz="2400" b="1" dirty="0">
              <a:cs typeface="B Mitra" pitchFamily="2" charset="-78"/>
            </a:endParaRPr>
          </a:p>
          <a:p>
            <a:pPr>
              <a:lnSpc>
                <a:spcPct val="150000"/>
              </a:lnSpc>
            </a:pPr>
            <a:r>
              <a:rPr lang="ar-SA" sz="2400" b="1" dirty="0">
                <a:cs typeface="B Mitra" pitchFamily="2" charset="-78"/>
              </a:rPr>
              <a:t>مدير موفق با آگاهي از كاركرد سازمان غير رسمي، سعي در هم جهت نمودن آن با سازمان رسمي مي كند، همچنين مديران با همكاري گروه هاي مختلف معلمان تلاش خود را در جهت هماهنگ نمودن هدفهاي سازمان رسمي و غير رسمي با يكديگر مي‌نمايند تا مانعي در جهت حركت اداري مدرسه بوجود نيايد.</a:t>
            </a:r>
            <a:endParaRPr lang="en-US" sz="2400" b="1" dirty="0">
              <a:cs typeface="B Mitra" pitchFamily="2" charset="-78"/>
            </a:endParaRPr>
          </a:p>
        </p:txBody>
      </p:sp>
    </p:spTree>
    <p:extLst>
      <p:ext uri="{BB962C8B-B14F-4D97-AF65-F5344CB8AC3E}">
        <p14:creationId xmlns:p14="http://schemas.microsoft.com/office/powerpoint/2010/main" val="3716234318"/>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764704"/>
            <a:ext cx="8640960" cy="2251065"/>
          </a:xfrm>
          <a:prstGeom prst="rect">
            <a:avLst/>
          </a:prstGeom>
        </p:spPr>
        <p:txBody>
          <a:bodyPr wrap="square">
            <a:spAutoFit/>
          </a:bodyPr>
          <a:lstStyle/>
          <a:p>
            <a:pPr>
              <a:lnSpc>
                <a:spcPct val="150000"/>
              </a:lnSpc>
            </a:pPr>
            <a:endParaRPr lang="fa-IR" sz="2400" b="1" dirty="0" smtClean="0">
              <a:cs typeface="B Mitra" pitchFamily="2" charset="-78"/>
            </a:endParaRPr>
          </a:p>
          <a:p>
            <a:pPr>
              <a:lnSpc>
                <a:spcPct val="150000"/>
              </a:lnSpc>
            </a:pPr>
            <a:endParaRPr lang="fa-IR" sz="2400" b="1" dirty="0">
              <a:cs typeface="B Mitra" pitchFamily="2" charset="-78"/>
            </a:endParaRPr>
          </a:p>
          <a:p>
            <a:pPr>
              <a:lnSpc>
                <a:spcPct val="150000"/>
              </a:lnSpc>
            </a:pPr>
            <a:endParaRPr lang="fa-IR" sz="2400" b="1" dirty="0" smtClean="0">
              <a:cs typeface="B Mitra" pitchFamily="2" charset="-78"/>
            </a:endParaRPr>
          </a:p>
          <a:p>
            <a:pPr>
              <a:lnSpc>
                <a:spcPct val="150000"/>
              </a:lnSpc>
            </a:pPr>
            <a:endParaRPr lang="en-US" sz="2400" b="1" dirty="0">
              <a:cs typeface="B Mitra" pitchFamily="2" charset="-78"/>
            </a:endParaRPr>
          </a:p>
        </p:txBody>
      </p:sp>
      <p:sp>
        <p:nvSpPr>
          <p:cNvPr id="3" name="Down Arrow Callout 2"/>
          <p:cNvSpPr/>
          <p:nvPr/>
        </p:nvSpPr>
        <p:spPr>
          <a:xfrm>
            <a:off x="1331640" y="548680"/>
            <a:ext cx="6768752" cy="2304256"/>
          </a:xfrm>
          <a:prstGeom prst="downArrowCallout">
            <a:avLst/>
          </a:prstGeom>
        </p:spPr>
        <p:style>
          <a:lnRef idx="1">
            <a:schemeClr val="accent5"/>
          </a:lnRef>
          <a:fillRef idx="2">
            <a:schemeClr val="accent5"/>
          </a:fillRef>
          <a:effectRef idx="1">
            <a:schemeClr val="accent5"/>
          </a:effectRef>
          <a:fontRef idx="minor">
            <a:schemeClr val="dk1"/>
          </a:fontRef>
        </p:style>
        <p:txBody>
          <a:bodyPr rtlCol="1" anchor="ctr"/>
          <a:lstStyle/>
          <a:p>
            <a:pPr algn="ctr">
              <a:lnSpc>
                <a:spcPct val="150000"/>
              </a:lnSpc>
            </a:pPr>
            <a:r>
              <a:rPr lang="ar-SA" sz="2800" b="1" dirty="0" smtClean="0">
                <a:cs typeface="B Mitra" pitchFamily="2" charset="-78"/>
              </a:rPr>
              <a:t>بطور كلي ملاكهاي موفقيت در اين سبك(كارمدار) مديريت عبارتند از:</a:t>
            </a:r>
            <a:endParaRPr lang="en-US" sz="2800" b="1" dirty="0" smtClean="0">
              <a:cs typeface="B Mitra" pitchFamily="2" charset="-78"/>
            </a:endParaRPr>
          </a:p>
        </p:txBody>
      </p:sp>
      <p:sp>
        <p:nvSpPr>
          <p:cNvPr id="4" name="Explosion 2 3"/>
          <p:cNvSpPr/>
          <p:nvPr/>
        </p:nvSpPr>
        <p:spPr>
          <a:xfrm>
            <a:off x="1066509" y="2420888"/>
            <a:ext cx="3528392" cy="2016224"/>
          </a:xfrm>
          <a:prstGeom prst="irregularSeal2">
            <a:avLst/>
          </a:prstGeom>
        </p:spPr>
        <p:style>
          <a:lnRef idx="1">
            <a:schemeClr val="accent6"/>
          </a:lnRef>
          <a:fillRef idx="2">
            <a:schemeClr val="accent6"/>
          </a:fillRef>
          <a:effectRef idx="1">
            <a:schemeClr val="accent6"/>
          </a:effectRef>
          <a:fontRef idx="minor">
            <a:schemeClr val="dk1"/>
          </a:fontRef>
        </p:style>
        <p:txBody>
          <a:bodyPr rtlCol="1" anchor="ctr"/>
          <a:lstStyle/>
          <a:p>
            <a:pPr algn="ctr"/>
            <a:r>
              <a:rPr lang="ar-SA" sz="2800" b="1" dirty="0" smtClean="0">
                <a:cs typeface="B Mitra" pitchFamily="2" charset="-78"/>
              </a:rPr>
              <a:t>اثربخشي</a:t>
            </a:r>
            <a:endParaRPr lang="fa-IR" sz="2800" dirty="0"/>
          </a:p>
        </p:txBody>
      </p:sp>
      <p:sp>
        <p:nvSpPr>
          <p:cNvPr id="6" name="Explosion 2 5"/>
          <p:cNvSpPr/>
          <p:nvPr/>
        </p:nvSpPr>
        <p:spPr>
          <a:xfrm>
            <a:off x="2976374" y="4005064"/>
            <a:ext cx="3528392" cy="1872208"/>
          </a:xfrm>
          <a:prstGeom prst="irregularSeal2">
            <a:avLst/>
          </a:prstGeom>
        </p:spPr>
        <p:style>
          <a:lnRef idx="1">
            <a:schemeClr val="accent6"/>
          </a:lnRef>
          <a:fillRef idx="2">
            <a:schemeClr val="accent6"/>
          </a:fillRef>
          <a:effectRef idx="1">
            <a:schemeClr val="accent6"/>
          </a:effectRef>
          <a:fontRef idx="minor">
            <a:schemeClr val="dk1"/>
          </a:fontRef>
        </p:style>
        <p:txBody>
          <a:bodyPr rtlCol="1" anchor="ctr"/>
          <a:lstStyle/>
          <a:p>
            <a:pPr>
              <a:lnSpc>
                <a:spcPct val="150000"/>
              </a:lnSpc>
            </a:pPr>
            <a:r>
              <a:rPr lang="ar-SA" sz="2800" b="1" dirty="0" smtClean="0">
                <a:cs typeface="B Mitra" pitchFamily="2" charset="-78"/>
              </a:rPr>
              <a:t>رضايت</a:t>
            </a:r>
            <a:endParaRPr lang="fa-IR" sz="2800" b="1" dirty="0" smtClean="0">
              <a:cs typeface="B Mitra" pitchFamily="2" charset="-78"/>
            </a:endParaRPr>
          </a:p>
        </p:txBody>
      </p:sp>
      <p:sp>
        <p:nvSpPr>
          <p:cNvPr id="7" name="Explosion 2 6"/>
          <p:cNvSpPr/>
          <p:nvPr/>
        </p:nvSpPr>
        <p:spPr>
          <a:xfrm>
            <a:off x="5508104" y="2260104"/>
            <a:ext cx="3528392" cy="2177008"/>
          </a:xfrm>
          <a:prstGeom prst="irregularSeal2">
            <a:avLst/>
          </a:prstGeom>
        </p:spPr>
        <p:style>
          <a:lnRef idx="1">
            <a:schemeClr val="accent6"/>
          </a:lnRef>
          <a:fillRef idx="2">
            <a:schemeClr val="accent6"/>
          </a:fillRef>
          <a:effectRef idx="1">
            <a:schemeClr val="accent6"/>
          </a:effectRef>
          <a:fontRef idx="minor">
            <a:schemeClr val="dk1"/>
          </a:fontRef>
        </p:style>
        <p:txBody>
          <a:bodyPr rtlCol="1" anchor="ctr"/>
          <a:lstStyle/>
          <a:p>
            <a:pPr algn="ctr"/>
            <a:r>
              <a:rPr lang="ar-SA" sz="2800" b="1" dirty="0" smtClean="0">
                <a:cs typeface="B Mitra" pitchFamily="2" charset="-78"/>
              </a:rPr>
              <a:t> كارآيي </a:t>
            </a:r>
            <a:endParaRPr lang="fa-IR" sz="2800" dirty="0"/>
          </a:p>
        </p:txBody>
      </p:sp>
    </p:spTree>
    <p:extLst>
      <p:ext uri="{BB962C8B-B14F-4D97-AF65-F5344CB8AC3E}">
        <p14:creationId xmlns:p14="http://schemas.microsoft.com/office/powerpoint/2010/main" val="3799089002"/>
      </p:ext>
    </p:extLst>
  </p:cSld>
  <p:clrMapOvr>
    <a:masterClrMapping/>
  </p:clrMapOvr>
  <p:transition spd="slow">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down)">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down)">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wipe(down)">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6"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836712"/>
            <a:ext cx="8640960" cy="4524315"/>
          </a:xfrm>
          <a:prstGeom prst="rect">
            <a:avLst/>
          </a:prstGeom>
        </p:spPr>
        <p:txBody>
          <a:bodyPr wrap="square">
            <a:spAutoFit/>
          </a:bodyPr>
          <a:lstStyle/>
          <a:p>
            <a:pPr>
              <a:lnSpc>
                <a:spcPct val="150000"/>
              </a:lnSpc>
            </a:pPr>
            <a:r>
              <a:rPr lang="ar-SA" sz="2400" b="1" dirty="0" smtClean="0">
                <a:solidFill>
                  <a:schemeClr val="bg2">
                    <a:lumMod val="10000"/>
                  </a:schemeClr>
                </a:solidFill>
                <a:cs typeface="B Mitra" pitchFamily="2" charset="-78"/>
              </a:rPr>
              <a:t>تجزيه و تحليل مدارس به سويله ريموند كالاهان در سالهاي 1910 تا 1930 فعاليتهاي </a:t>
            </a:r>
            <a:r>
              <a:rPr lang="fa-IR" sz="2400" b="1" dirty="0" smtClean="0">
                <a:solidFill>
                  <a:schemeClr val="bg2">
                    <a:lumMod val="10000"/>
                  </a:schemeClr>
                </a:solidFill>
                <a:cs typeface="B Mitra" pitchFamily="2" charset="-78"/>
              </a:rPr>
              <a:t>ع</a:t>
            </a:r>
            <a:r>
              <a:rPr lang="ar-SA" sz="2400" b="1" dirty="0" smtClean="0">
                <a:solidFill>
                  <a:schemeClr val="bg2">
                    <a:lumMod val="10000"/>
                  </a:schemeClr>
                </a:solidFill>
                <a:cs typeface="B Mitra" pitchFamily="2" charset="-78"/>
              </a:rPr>
              <a:t>لمي متأثر اصول مديريت علمي را به خوبي نشان مي دهد. با اين حال تا سال 1940 مديريت آموزشي تحت تأثير مطالعات هارتون قرار داشت. مديريت دموكراتيك تصميم‌گيري دموكراتيك و تدريس دموكراتيك شعار اين دوره بود تا سال 1950 مديريت آموزشي بيشتر تحت تأثير فرضيه هاي تئوريك قرار داشت. ولي در سالهاي 1950 تا 1960 رفتار گرايان پا به عرصه وجود گذاشتند و نهضتي جدي براي مطالعه و تدريس مديريت آموزشي به وجود آوردند و از اين طريق مفاهيم زيادي از ديگر رشته هاي علمي در مورد و مديريت آموزشي گردآوري شد.</a:t>
            </a:r>
            <a:endParaRPr lang="en-US" sz="2400" b="1" dirty="0">
              <a:solidFill>
                <a:schemeClr val="bg2">
                  <a:lumMod val="10000"/>
                </a:schemeClr>
              </a:solidFill>
              <a:cs typeface="B Mitra" pitchFamily="2" charset="-78"/>
            </a:endParaRPr>
          </a:p>
        </p:txBody>
      </p:sp>
    </p:spTree>
    <p:extLst>
      <p:ext uri="{BB962C8B-B14F-4D97-AF65-F5344CB8AC3E}">
        <p14:creationId xmlns:p14="http://schemas.microsoft.com/office/powerpoint/2010/main" val="1889021685"/>
      </p:ext>
    </p:extLst>
  </p:cSld>
  <p:clrMapOvr>
    <a:masterClrMapping/>
  </p:clrMapOvr>
  <p:transition spd="slow">
    <p:pull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1520" y="692696"/>
            <a:ext cx="8640960" cy="4339650"/>
          </a:xfrm>
          <a:prstGeom prst="rect">
            <a:avLst/>
          </a:prstGeom>
        </p:spPr>
        <p:txBody>
          <a:bodyPr wrap="square">
            <a:spAutoFit/>
          </a:bodyPr>
          <a:lstStyle/>
          <a:p>
            <a:pPr>
              <a:lnSpc>
                <a:spcPct val="150000"/>
              </a:lnSpc>
            </a:pPr>
            <a:r>
              <a:rPr lang="ar-SA" sz="3200" b="1" dirty="0" smtClean="0">
                <a:solidFill>
                  <a:srgbClr val="C00000"/>
                </a:solidFill>
                <a:cs typeface="B Titr" pitchFamily="2" charset="-78"/>
              </a:rPr>
              <a:t>اثربخشي:</a:t>
            </a:r>
            <a:endParaRPr lang="fa-IR" sz="3200" b="1" dirty="0" smtClean="0">
              <a:solidFill>
                <a:srgbClr val="C00000"/>
              </a:solidFill>
              <a:cs typeface="B Titr" pitchFamily="2" charset="-78"/>
            </a:endParaRPr>
          </a:p>
          <a:p>
            <a:pPr>
              <a:lnSpc>
                <a:spcPct val="150000"/>
              </a:lnSpc>
            </a:pPr>
            <a:endParaRPr lang="en-US" sz="3200" b="1" dirty="0" smtClean="0">
              <a:solidFill>
                <a:srgbClr val="C00000"/>
              </a:solidFill>
              <a:cs typeface="B Titr" pitchFamily="2" charset="-78"/>
            </a:endParaRPr>
          </a:p>
          <a:p>
            <a:pPr>
              <a:lnSpc>
                <a:spcPct val="150000"/>
              </a:lnSpc>
            </a:pPr>
            <a:r>
              <a:rPr lang="ar-SA" sz="2400" b="1" dirty="0" smtClean="0">
                <a:cs typeface="B Mitra" pitchFamily="2" charset="-78"/>
              </a:rPr>
              <a:t>ملاك اثر بخشي معمولاً رفتاري است كه مورد ارزشيابي قرار مي گيرد لذا مدارك سنجي صرفاً خود رفتار نمي تواند باشد بلكه رفتار را نسبت به انتظارات معيني كه ارزشيابي كننده براي رفتار قائل است بايد مورد سنجش قرار داد. اثر بخشي تابع توافق و همخواني رفتار با انتظارات نقش معين است به عبارت ديگر اثربخشي ميزان توافق رفتار سازماني با انتظارات سازماني است.</a:t>
            </a:r>
            <a:endParaRPr lang="en-US" sz="2400" b="1" dirty="0" smtClean="0">
              <a:cs typeface="B Mitra" pitchFamily="2" charset="-78"/>
            </a:endParaRPr>
          </a:p>
        </p:txBody>
      </p:sp>
    </p:spTree>
    <p:extLst>
      <p:ext uri="{BB962C8B-B14F-4D97-AF65-F5344CB8AC3E}">
        <p14:creationId xmlns:p14="http://schemas.microsoft.com/office/powerpoint/2010/main" val="2790918577"/>
      </p:ext>
    </p:extLst>
  </p:cSld>
  <p:clrMapOvr>
    <a:masterClrMapping/>
  </p:clrMapOvr>
  <p:transition spd="slow">
    <p:wipe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332656"/>
            <a:ext cx="8568952" cy="6417141"/>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nSpc>
                <a:spcPct val="150000"/>
              </a:lnSpc>
            </a:pPr>
            <a:r>
              <a:rPr lang="ar-SA" sz="3200" b="1" dirty="0">
                <a:solidFill>
                  <a:srgbClr val="C00000"/>
                </a:solidFill>
                <a:cs typeface="B Titr" pitchFamily="2" charset="-78"/>
              </a:rPr>
              <a:t>فهرست منابع</a:t>
            </a:r>
            <a:endParaRPr lang="en-US" sz="3200" b="1" dirty="0">
              <a:solidFill>
                <a:srgbClr val="C00000"/>
              </a:solidFill>
              <a:cs typeface="B Titr" pitchFamily="2" charset="-78"/>
            </a:endParaRPr>
          </a:p>
          <a:p>
            <a:pPr>
              <a:lnSpc>
                <a:spcPct val="150000"/>
              </a:lnSpc>
            </a:pPr>
            <a:r>
              <a:rPr lang="ar-SA" sz="2800" b="1" dirty="0">
                <a:cs typeface="B Mitra" pitchFamily="2" charset="-78"/>
              </a:rPr>
              <a:t>1-مباني نظري و اصول مديريت آموزشي، علي علاقه بند</a:t>
            </a:r>
            <a:endParaRPr lang="en-US" sz="2800" b="1" dirty="0">
              <a:cs typeface="B Mitra" pitchFamily="2" charset="-78"/>
            </a:endParaRPr>
          </a:p>
          <a:p>
            <a:pPr>
              <a:lnSpc>
                <a:spcPct val="150000"/>
              </a:lnSpc>
            </a:pPr>
            <a:r>
              <a:rPr lang="ar-SA" sz="2800" b="1" dirty="0">
                <a:cs typeface="B Mitra" pitchFamily="2" charset="-78"/>
              </a:rPr>
              <a:t>2-مديريت آموزشي، وين ك، هوي و سيسيل، جلد اول، ترجمه سيد عباس زاده چاپ اول، انتشارات دانشگاه اروميه</a:t>
            </a:r>
            <a:endParaRPr lang="en-US" sz="2800" b="1" dirty="0">
              <a:cs typeface="B Mitra" pitchFamily="2" charset="-78"/>
            </a:endParaRPr>
          </a:p>
          <a:p>
            <a:pPr>
              <a:lnSpc>
                <a:spcPct val="150000"/>
              </a:lnSpc>
            </a:pPr>
            <a:r>
              <a:rPr lang="ar-SA" sz="2800" b="1" dirty="0">
                <a:cs typeface="B Mitra" pitchFamily="2" charset="-78"/>
              </a:rPr>
              <a:t>3-مديريت مطلوب در آموزش و پرورش، مديريت در آموزش و پرورش، خدامراد شيالي، شماره 2</a:t>
            </a:r>
            <a:endParaRPr lang="en-US" sz="2800" b="1" dirty="0">
              <a:cs typeface="B Mitra" pitchFamily="2" charset="-78"/>
            </a:endParaRPr>
          </a:p>
          <a:p>
            <a:pPr>
              <a:lnSpc>
                <a:spcPct val="150000"/>
              </a:lnSpc>
            </a:pPr>
            <a:r>
              <a:rPr lang="ar-SA" sz="2800" b="1" dirty="0">
                <a:cs typeface="B Mitra" pitchFamily="2" charset="-78"/>
              </a:rPr>
              <a:t>4-رهبري و مديريت آموزشي، سيد محمد ديركمالي، چاپ اول، تهران، نشر رامين</a:t>
            </a:r>
            <a:endParaRPr lang="en-US" sz="2800" b="1" dirty="0">
              <a:cs typeface="B Mitra" pitchFamily="2" charset="-78"/>
            </a:endParaRPr>
          </a:p>
          <a:p>
            <a:pPr>
              <a:lnSpc>
                <a:spcPct val="150000"/>
              </a:lnSpc>
            </a:pPr>
            <a:r>
              <a:rPr lang="ar-SA" sz="2400" b="1" dirty="0">
                <a:cs typeface="B Mitra" pitchFamily="2" charset="-78"/>
              </a:rPr>
              <a:t/>
            </a:r>
            <a:br>
              <a:rPr lang="ar-SA" sz="2400" b="1" dirty="0">
                <a:cs typeface="B Mitra" pitchFamily="2" charset="-78"/>
              </a:rPr>
            </a:br>
            <a:endParaRPr lang="fa-IR" sz="2400" b="1" dirty="0">
              <a:cs typeface="B Mitra" pitchFamily="2" charset="-78"/>
            </a:endParaRPr>
          </a:p>
        </p:txBody>
      </p:sp>
    </p:spTree>
    <p:extLst>
      <p:ext uri="{BB962C8B-B14F-4D97-AF65-F5344CB8AC3E}">
        <p14:creationId xmlns:p14="http://schemas.microsoft.com/office/powerpoint/2010/main" val="392113693"/>
      </p:ext>
    </p:extLst>
  </p:cSld>
  <p:clrMapOvr>
    <a:masterClrMapping/>
  </p:clrMapOvr>
  <p:transition spd="slow">
    <p:randomBar dir="vert"/>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484785"/>
            <a:ext cx="8424936" cy="391645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nSpc>
                <a:spcPct val="150000"/>
              </a:lnSpc>
            </a:pPr>
            <a:r>
              <a:rPr lang="ar-SA" sz="2800" b="1" dirty="0" smtClean="0">
                <a:cs typeface="B Mitra" pitchFamily="2" charset="-78"/>
              </a:rPr>
              <a:t>5-مديريت و رهبري آموزشي، كيمبل وايلز، ترجمه طوسي، چاپ سوم، تهران مركز آموزش و مديريت دوستي</a:t>
            </a:r>
            <a:endParaRPr lang="en-US" sz="2800" b="1" dirty="0" smtClean="0">
              <a:cs typeface="B Mitra" pitchFamily="2" charset="-78"/>
            </a:endParaRPr>
          </a:p>
          <a:p>
            <a:pPr>
              <a:lnSpc>
                <a:spcPct val="150000"/>
              </a:lnSpc>
            </a:pPr>
            <a:r>
              <a:rPr lang="ar-SA" sz="2800" b="1" dirty="0" smtClean="0">
                <a:cs typeface="B Mitra" pitchFamily="2" charset="-78"/>
              </a:rPr>
              <a:t>6-مديريت آموزشي، دكتر قرائي مقدم، چاپ اول، انتشارات ابجد پائيز 1375</a:t>
            </a:r>
            <a:endParaRPr lang="en-US" sz="2800" b="1" dirty="0" smtClean="0">
              <a:cs typeface="B Mitra" pitchFamily="2" charset="-78"/>
            </a:endParaRPr>
          </a:p>
          <a:p>
            <a:pPr>
              <a:lnSpc>
                <a:spcPct val="150000"/>
              </a:lnSpc>
            </a:pPr>
            <a:r>
              <a:rPr lang="ar-SA" sz="2800" b="1" dirty="0" smtClean="0">
                <a:cs typeface="B Mitra" pitchFamily="2" charset="-78"/>
              </a:rPr>
              <a:t>7-مديريت آموزشي و اموزشگاهي، محمدرضا بهرنگي، چاپ اول تهران، انتشارات بهرنگي</a:t>
            </a:r>
            <a:endParaRPr lang="en-US" sz="2800" b="1" dirty="0">
              <a:cs typeface="B Mitra" pitchFamily="2" charset="-78"/>
            </a:endParaRPr>
          </a:p>
        </p:txBody>
      </p:sp>
    </p:spTree>
    <p:extLst>
      <p:ext uri="{BB962C8B-B14F-4D97-AF65-F5344CB8AC3E}">
        <p14:creationId xmlns:p14="http://schemas.microsoft.com/office/powerpoint/2010/main" val="1794519738"/>
      </p:ext>
    </p:extLst>
  </p:cSld>
  <p:clrMapOvr>
    <a:masterClrMapping/>
  </p:clrMapOvr>
  <p:transition spd="slow">
    <p:randomBar dir="vert"/>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31924" y="332656"/>
            <a:ext cx="8712968" cy="6186309"/>
          </a:xfrm>
          <a:prstGeom prst="rect">
            <a:avLst/>
          </a:prstGeom>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defTabSz="914400" rtl="1" eaLnBrk="1" fontAlgn="base" latinLnBrk="0" hangingPunct="1">
              <a:lnSpc>
                <a:spcPct val="150000"/>
              </a:lnSpc>
              <a:spcBef>
                <a:spcPct val="0"/>
              </a:spcBef>
              <a:spcAft>
                <a:spcPct val="0"/>
              </a:spcAft>
              <a:buClrTx/>
              <a:buSzTx/>
              <a:buFontTx/>
              <a:buNone/>
              <a:tabLst>
                <a:tab pos="5267325" algn="r"/>
              </a:tabLst>
            </a:pPr>
            <a:r>
              <a:rPr kumimoji="0" lang="ar-SA" sz="2400" b="1" i="0" u="none" strike="noStrike" cap="none" normalizeH="0" baseline="0" dirty="0" smtClean="0">
                <a:ln>
                  <a:noFill/>
                </a:ln>
                <a:solidFill>
                  <a:srgbClr val="C00000"/>
                </a:solidFill>
                <a:effectLst/>
                <a:latin typeface="Arial" pitchFamily="34" charset="0"/>
                <a:ea typeface="Times New Roman" pitchFamily="18" charset="0"/>
                <a:cs typeface="B Titr" pitchFamily="2" charset="-78"/>
              </a:rPr>
              <a:t>فهرست مطالب</a:t>
            </a:r>
            <a:endParaRPr kumimoji="0" lang="en-US" sz="2400" b="1" i="0" u="none" strike="noStrike" cap="none" normalizeH="0" baseline="0" dirty="0" smtClean="0">
              <a:ln>
                <a:noFill/>
              </a:ln>
              <a:solidFill>
                <a:srgbClr val="C00000"/>
              </a:solidFill>
              <a:effectLst/>
              <a:latin typeface="Arial" pitchFamily="34" charset="0"/>
              <a:cs typeface="B Titr" pitchFamily="2" charset="-78"/>
            </a:endParaRPr>
          </a:p>
          <a:p>
            <a:pPr marL="0" marR="0" lvl="0" indent="0" defTabSz="914400" rtl="1" eaLnBrk="0" fontAlgn="base" latinLnBrk="0" hangingPunct="0">
              <a:lnSpc>
                <a:spcPct val="150000"/>
              </a:lnSpc>
              <a:spcBef>
                <a:spcPct val="0"/>
              </a:spcBef>
              <a:spcAft>
                <a:spcPct val="0"/>
              </a:spcAft>
              <a:buClrTx/>
              <a:buSzTx/>
              <a:buFontTx/>
              <a:buNone/>
              <a:tabLst>
                <a:tab pos="5267325" algn="r"/>
              </a:tabLst>
            </a:pPr>
            <a:r>
              <a:rPr kumimoji="0" lang="ar-SA"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2"/>
              </a:rPr>
              <a:t>پيشنيه مديريت آموزشي</a:t>
            </a:r>
            <a:endParaRPr kumimoji="0" lang="en-US" sz="2400" b="1" i="0" u="none" strike="noStrike" cap="none" normalizeH="0" baseline="0" dirty="0" smtClean="0">
              <a:ln>
                <a:noFill/>
              </a:ln>
              <a:solidFill>
                <a:schemeClr val="tx1"/>
              </a:solidFill>
              <a:effectLst/>
              <a:latin typeface="Arial" pitchFamily="34" charset="0"/>
              <a:cs typeface="B Mitra" pitchFamily="2" charset="-78"/>
            </a:endParaRPr>
          </a:p>
          <a:p>
            <a:pPr marL="0" marR="0" lvl="0" indent="0" defTabSz="914400" rtl="1" eaLnBrk="0" fontAlgn="base" latinLnBrk="0" hangingPunct="0">
              <a:lnSpc>
                <a:spcPct val="150000"/>
              </a:lnSpc>
              <a:spcBef>
                <a:spcPct val="0"/>
              </a:spcBef>
              <a:spcAft>
                <a:spcPct val="0"/>
              </a:spcAft>
              <a:buClrTx/>
              <a:buSzTx/>
              <a:buFontTx/>
              <a:buNone/>
              <a:tabLst>
                <a:tab pos="5267325" algn="r"/>
              </a:tabLst>
            </a:pPr>
            <a:r>
              <a:rPr kumimoji="0" lang="ar-SA"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3"/>
              </a:rPr>
              <a:t>تعريف مديريت آموزشي</a:t>
            </a:r>
            <a:endParaRPr kumimoji="0" lang="en-US" sz="2400" b="1" i="0" u="none" strike="noStrike" cap="none" normalizeH="0" baseline="0" dirty="0" smtClean="0">
              <a:ln>
                <a:noFill/>
              </a:ln>
              <a:solidFill>
                <a:schemeClr val="tx1"/>
              </a:solidFill>
              <a:effectLst/>
              <a:latin typeface="Arial" pitchFamily="34" charset="0"/>
              <a:cs typeface="B Mitra" pitchFamily="2" charset="-78"/>
            </a:endParaRPr>
          </a:p>
          <a:p>
            <a:pPr marL="0" marR="0" lvl="0" indent="0" defTabSz="914400" rtl="1" eaLnBrk="0" fontAlgn="base" latinLnBrk="0" hangingPunct="0">
              <a:lnSpc>
                <a:spcPct val="150000"/>
              </a:lnSpc>
              <a:spcBef>
                <a:spcPct val="0"/>
              </a:spcBef>
              <a:spcAft>
                <a:spcPct val="0"/>
              </a:spcAft>
              <a:buClrTx/>
              <a:buSzTx/>
              <a:buFontTx/>
              <a:buNone/>
              <a:tabLst>
                <a:tab pos="5267325" algn="r"/>
              </a:tabLst>
            </a:pPr>
            <a:r>
              <a:rPr kumimoji="0" lang="ar-SA"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4"/>
              </a:rPr>
              <a:t>وظايف مديريت آموزشي:</a:t>
            </a:r>
            <a:endParaRPr kumimoji="0" lang="en-US" sz="2400" b="1" i="0" u="none" strike="noStrike" cap="none" normalizeH="0" baseline="0" dirty="0" smtClean="0">
              <a:ln>
                <a:noFill/>
              </a:ln>
              <a:solidFill>
                <a:schemeClr val="tx1"/>
              </a:solidFill>
              <a:effectLst/>
              <a:latin typeface="Arial" pitchFamily="34" charset="0"/>
              <a:cs typeface="B Mitra" pitchFamily="2" charset="-78"/>
            </a:endParaRPr>
          </a:p>
          <a:p>
            <a:pPr marL="0" marR="0" lvl="0" indent="0" defTabSz="914400" rtl="1" eaLnBrk="0" fontAlgn="base" latinLnBrk="0" hangingPunct="0">
              <a:lnSpc>
                <a:spcPct val="150000"/>
              </a:lnSpc>
              <a:spcBef>
                <a:spcPct val="0"/>
              </a:spcBef>
              <a:spcAft>
                <a:spcPct val="0"/>
              </a:spcAft>
              <a:buClrTx/>
              <a:buSzTx/>
              <a:buFontTx/>
              <a:buNone/>
              <a:tabLst>
                <a:tab pos="5267325" algn="r"/>
              </a:tabLst>
            </a:pPr>
            <a:r>
              <a:rPr kumimoji="0" lang="ar-SA"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5"/>
              </a:rPr>
              <a:t>1-برنامه ريزي (</a:t>
            </a:r>
            <a:r>
              <a:rPr kumimoji="0" lang="en-US" sz="2400" b="1" i="0" u="sng" strike="noStrike" cap="none" normalizeH="0" baseline="0" dirty="0" err="1" smtClean="0">
                <a:ln>
                  <a:noFill/>
                </a:ln>
                <a:solidFill>
                  <a:srgbClr val="0000FF"/>
                </a:solidFill>
                <a:effectLst/>
                <a:latin typeface="Arial" pitchFamily="34" charset="0"/>
                <a:ea typeface="Times New Roman" pitchFamily="18" charset="0"/>
                <a:cs typeface="B Mitra" pitchFamily="2" charset="-78"/>
                <a:hlinkClick r:id="rId5"/>
              </a:rPr>
              <a:t>planing</a:t>
            </a:r>
            <a:r>
              <a:rPr kumimoji="0" lang="ar-SA"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5"/>
              </a:rPr>
              <a:t>)</a:t>
            </a:r>
            <a:endParaRPr kumimoji="0" lang="en-US" sz="2400" b="1" i="0" u="none" strike="noStrike" cap="none" normalizeH="0" baseline="0" dirty="0" smtClean="0">
              <a:ln>
                <a:noFill/>
              </a:ln>
              <a:solidFill>
                <a:schemeClr val="tx1"/>
              </a:solidFill>
              <a:effectLst/>
              <a:latin typeface="Arial" pitchFamily="34" charset="0"/>
              <a:cs typeface="B Mitra" pitchFamily="2" charset="-78"/>
            </a:endParaRPr>
          </a:p>
          <a:p>
            <a:pPr marL="0" marR="0" lvl="0" indent="0" defTabSz="914400" rtl="1" eaLnBrk="0" fontAlgn="base" latinLnBrk="0" hangingPunct="0">
              <a:lnSpc>
                <a:spcPct val="150000"/>
              </a:lnSpc>
              <a:spcBef>
                <a:spcPct val="0"/>
              </a:spcBef>
              <a:spcAft>
                <a:spcPct val="0"/>
              </a:spcAft>
              <a:buClrTx/>
              <a:buSzTx/>
              <a:buFontTx/>
              <a:buNone/>
              <a:tabLst>
                <a:tab pos="5267325" algn="r"/>
              </a:tabLst>
            </a:pPr>
            <a:r>
              <a:rPr kumimoji="0" lang="ar-SA"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6"/>
              </a:rPr>
              <a:t>2-سازماندهي (</a:t>
            </a:r>
            <a:r>
              <a:rPr kumimoji="0" lang="en-US"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6"/>
              </a:rPr>
              <a:t>organization</a:t>
            </a:r>
            <a:r>
              <a:rPr kumimoji="0" lang="ar-SA"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6"/>
              </a:rPr>
              <a:t>)</a:t>
            </a:r>
            <a:endParaRPr kumimoji="0" lang="en-US" sz="2400" b="1" i="0" u="none" strike="noStrike" cap="none" normalizeH="0" baseline="0" dirty="0" smtClean="0">
              <a:ln>
                <a:noFill/>
              </a:ln>
              <a:solidFill>
                <a:schemeClr val="tx1"/>
              </a:solidFill>
              <a:effectLst/>
              <a:latin typeface="Arial" pitchFamily="34" charset="0"/>
              <a:cs typeface="B Mitra" pitchFamily="2" charset="-78"/>
            </a:endParaRPr>
          </a:p>
          <a:p>
            <a:pPr marL="0" marR="0" lvl="0" indent="0" defTabSz="914400" rtl="1" eaLnBrk="0" fontAlgn="base" latinLnBrk="0" hangingPunct="0">
              <a:lnSpc>
                <a:spcPct val="150000"/>
              </a:lnSpc>
              <a:spcBef>
                <a:spcPct val="0"/>
              </a:spcBef>
              <a:spcAft>
                <a:spcPct val="0"/>
              </a:spcAft>
              <a:buClrTx/>
              <a:buSzTx/>
              <a:buFontTx/>
              <a:buNone/>
              <a:tabLst>
                <a:tab pos="5267325" algn="r"/>
              </a:tabLst>
            </a:pPr>
            <a:r>
              <a:rPr kumimoji="0" lang="ar-SA"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7"/>
              </a:rPr>
              <a:t>3-فرماندهي (</a:t>
            </a:r>
            <a:r>
              <a:rPr kumimoji="0" lang="en-US" sz="2400" b="1" i="0" u="sng" strike="noStrike" cap="none" normalizeH="0" baseline="0" dirty="0" err="1" smtClean="0">
                <a:ln>
                  <a:noFill/>
                </a:ln>
                <a:solidFill>
                  <a:srgbClr val="0000FF"/>
                </a:solidFill>
                <a:effectLst/>
                <a:latin typeface="Arial" pitchFamily="34" charset="0"/>
                <a:ea typeface="Times New Roman" pitchFamily="18" charset="0"/>
                <a:cs typeface="B Mitra" pitchFamily="2" charset="-78"/>
                <a:hlinkClick r:id="rId7"/>
              </a:rPr>
              <a:t>precting</a:t>
            </a:r>
            <a:r>
              <a:rPr kumimoji="0" lang="ar-SA"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7"/>
              </a:rPr>
              <a:t>)</a:t>
            </a:r>
            <a:endParaRPr kumimoji="0" lang="en-US" sz="2400" b="1" i="0" u="none" strike="noStrike" cap="none" normalizeH="0" baseline="0" dirty="0" smtClean="0">
              <a:ln>
                <a:noFill/>
              </a:ln>
              <a:solidFill>
                <a:schemeClr val="tx1"/>
              </a:solidFill>
              <a:effectLst/>
              <a:latin typeface="Arial" pitchFamily="34" charset="0"/>
              <a:cs typeface="B Mitra" pitchFamily="2" charset="-78"/>
            </a:endParaRPr>
          </a:p>
          <a:p>
            <a:pPr marL="0" marR="0" lvl="0" indent="0" defTabSz="914400" rtl="1" eaLnBrk="0" fontAlgn="base" latinLnBrk="0" hangingPunct="0">
              <a:lnSpc>
                <a:spcPct val="150000"/>
              </a:lnSpc>
              <a:spcBef>
                <a:spcPct val="0"/>
              </a:spcBef>
              <a:spcAft>
                <a:spcPct val="0"/>
              </a:spcAft>
              <a:buClrTx/>
              <a:buSzTx/>
              <a:buFontTx/>
              <a:buNone/>
              <a:tabLst>
                <a:tab pos="5267325" algn="r"/>
              </a:tabLst>
            </a:pPr>
            <a:r>
              <a:rPr kumimoji="0" lang="ar-SA"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8"/>
              </a:rPr>
              <a:t>4-هماهنگي </a:t>
            </a:r>
            <a:r>
              <a:rPr kumimoji="0" lang="en-US" sz="2400" b="1" i="0" u="sng" strike="noStrike" cap="none" normalizeH="0" baseline="0" dirty="0" err="1" smtClean="0">
                <a:ln>
                  <a:noFill/>
                </a:ln>
                <a:solidFill>
                  <a:srgbClr val="0000FF"/>
                </a:solidFill>
                <a:effectLst/>
                <a:latin typeface="Arial" pitchFamily="34" charset="0"/>
                <a:ea typeface="Times New Roman" pitchFamily="18" charset="0"/>
                <a:cs typeface="B Mitra" pitchFamily="2" charset="-78"/>
                <a:hlinkClick r:id="rId8"/>
              </a:rPr>
              <a:t>coordingating</a:t>
            </a:r>
            <a:endParaRPr kumimoji="0" lang="en-US" sz="2400" b="1" i="0" u="none" strike="noStrike" cap="none" normalizeH="0" baseline="0" dirty="0" smtClean="0">
              <a:ln>
                <a:noFill/>
              </a:ln>
              <a:solidFill>
                <a:schemeClr val="tx1"/>
              </a:solidFill>
              <a:effectLst/>
              <a:latin typeface="Arial" pitchFamily="34" charset="0"/>
              <a:cs typeface="B Mitra" pitchFamily="2" charset="-78"/>
            </a:endParaRPr>
          </a:p>
          <a:p>
            <a:pPr marL="0" marR="0" lvl="0" indent="0" defTabSz="914400" rtl="1" eaLnBrk="0" fontAlgn="base" latinLnBrk="0" hangingPunct="0">
              <a:lnSpc>
                <a:spcPct val="150000"/>
              </a:lnSpc>
              <a:spcBef>
                <a:spcPct val="0"/>
              </a:spcBef>
              <a:spcAft>
                <a:spcPct val="0"/>
              </a:spcAft>
              <a:buClrTx/>
              <a:buSzTx/>
              <a:buFontTx/>
              <a:buNone/>
              <a:tabLst>
                <a:tab pos="5267325" algn="r"/>
              </a:tabLst>
            </a:pPr>
            <a:r>
              <a:rPr kumimoji="0" lang="ar-SA"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9"/>
              </a:rPr>
              <a:t>5-كنترل كردن </a:t>
            </a:r>
            <a:r>
              <a:rPr kumimoji="0" lang="en-US"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9"/>
              </a:rPr>
              <a:t>(</a:t>
            </a:r>
            <a:r>
              <a:rPr kumimoji="0" lang="en-US" sz="2400" b="1" i="0" u="sng" strike="noStrike" cap="none" normalizeH="0" baseline="0" dirty="0" err="1" smtClean="0">
                <a:ln>
                  <a:noFill/>
                </a:ln>
                <a:solidFill>
                  <a:srgbClr val="0000FF"/>
                </a:solidFill>
                <a:effectLst/>
                <a:latin typeface="Arial" pitchFamily="34" charset="0"/>
                <a:ea typeface="Times New Roman" pitchFamily="18" charset="0"/>
                <a:cs typeface="B Mitra" pitchFamily="2" charset="-78"/>
                <a:hlinkClick r:id="rId9"/>
              </a:rPr>
              <a:t>controling</a:t>
            </a:r>
            <a:r>
              <a:rPr kumimoji="0" lang="en-US"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9"/>
              </a:rPr>
              <a:t>)</a:t>
            </a:r>
            <a:r>
              <a:rPr kumimoji="0" lang="ar-SA"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9"/>
              </a:rPr>
              <a:t>:</a:t>
            </a:r>
            <a:endParaRPr kumimoji="0" lang="en-US" sz="2400" b="1" i="0" u="none" strike="noStrike" cap="none" normalizeH="0" baseline="0" dirty="0" smtClean="0">
              <a:ln>
                <a:noFill/>
              </a:ln>
              <a:solidFill>
                <a:schemeClr val="tx1"/>
              </a:solidFill>
              <a:effectLst/>
              <a:latin typeface="Arial" pitchFamily="34" charset="0"/>
              <a:cs typeface="B Mitra" pitchFamily="2" charset="-78"/>
            </a:endParaRPr>
          </a:p>
          <a:p>
            <a:pPr marL="0" marR="0" lvl="0" indent="0" defTabSz="914400" rtl="1" eaLnBrk="0" fontAlgn="base" latinLnBrk="0" hangingPunct="0">
              <a:lnSpc>
                <a:spcPct val="150000"/>
              </a:lnSpc>
              <a:spcBef>
                <a:spcPct val="0"/>
              </a:spcBef>
              <a:spcAft>
                <a:spcPct val="0"/>
              </a:spcAft>
              <a:buClrTx/>
              <a:buSzTx/>
              <a:buFontTx/>
              <a:buNone/>
              <a:tabLst>
                <a:tab pos="5267325" algn="r"/>
              </a:tabLst>
            </a:pPr>
            <a:r>
              <a:rPr kumimoji="0" lang="ar-SA"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10"/>
              </a:rPr>
              <a:t>ضرورت توجه به مديريت آموزشي</a:t>
            </a:r>
            <a:endParaRPr kumimoji="0" lang="en-US"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endParaRPr>
          </a:p>
          <a:p>
            <a:pPr eaLnBrk="0" fontAlgn="base" hangingPunct="0">
              <a:lnSpc>
                <a:spcPct val="150000"/>
              </a:lnSpc>
              <a:spcBef>
                <a:spcPct val="0"/>
              </a:spcBef>
              <a:spcAft>
                <a:spcPct val="0"/>
              </a:spcAft>
              <a:tabLst>
                <a:tab pos="5267325" algn="r"/>
              </a:tabLst>
            </a:pPr>
            <a:r>
              <a:rPr kumimoji="0" lang="ar-SA"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11"/>
              </a:rPr>
              <a:t>سبكهاي مديريت و رهبري</a:t>
            </a:r>
            <a:endParaRPr kumimoji="0" lang="ar-SA" sz="2400" b="1" i="0" u="none" strike="noStrike" cap="none" normalizeH="0" baseline="0" dirty="0" smtClean="0">
              <a:ln>
                <a:noFill/>
              </a:ln>
              <a:solidFill>
                <a:schemeClr val="tx1"/>
              </a:solidFill>
              <a:effectLst/>
              <a:latin typeface="Arial" pitchFamily="34" charset="0"/>
              <a:cs typeface="B Mitra" pitchFamily="2" charset="-78"/>
            </a:endParaRPr>
          </a:p>
        </p:txBody>
      </p:sp>
    </p:spTree>
    <p:extLst>
      <p:ext uri="{BB962C8B-B14F-4D97-AF65-F5344CB8AC3E}">
        <p14:creationId xmlns:p14="http://schemas.microsoft.com/office/powerpoint/2010/main" val="4135465963"/>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260648"/>
            <a:ext cx="8640960" cy="6186309"/>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lvl="0" eaLnBrk="0" fontAlgn="base" hangingPunct="0">
              <a:lnSpc>
                <a:spcPct val="150000"/>
              </a:lnSpc>
              <a:spcBef>
                <a:spcPct val="0"/>
              </a:spcBef>
              <a:spcAft>
                <a:spcPct val="0"/>
              </a:spcAft>
              <a:tabLst>
                <a:tab pos="5267325" algn="r"/>
              </a:tabLst>
            </a:pPr>
            <a:r>
              <a:rPr kumimoji="0" lang="ar-SA"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2"/>
              </a:rPr>
              <a:t>سبك هنجار مدار:</a:t>
            </a:r>
            <a:endParaRPr kumimoji="0" lang="en-US" sz="2400" b="1" i="0" u="none" strike="noStrike" cap="none" normalizeH="0" baseline="0" dirty="0" smtClean="0">
              <a:ln>
                <a:noFill/>
              </a:ln>
              <a:solidFill>
                <a:schemeClr val="tx1"/>
              </a:solidFill>
              <a:effectLst/>
              <a:latin typeface="Arial" pitchFamily="34" charset="0"/>
              <a:cs typeface="B Mitra" pitchFamily="2" charset="-78"/>
            </a:endParaRPr>
          </a:p>
          <a:p>
            <a:pPr lvl="0" eaLnBrk="0" fontAlgn="base" hangingPunct="0">
              <a:lnSpc>
                <a:spcPct val="150000"/>
              </a:lnSpc>
              <a:spcBef>
                <a:spcPct val="0"/>
              </a:spcBef>
              <a:spcAft>
                <a:spcPct val="0"/>
              </a:spcAft>
              <a:tabLst>
                <a:tab pos="5267325" algn="r"/>
              </a:tabLst>
            </a:pPr>
            <a:r>
              <a:rPr kumimoji="0" lang="ar-SA"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3"/>
              </a:rPr>
              <a:t>سبك فرد مدار:</a:t>
            </a:r>
            <a:endParaRPr kumimoji="0" lang="en-US" sz="2400" b="1" i="0" u="none" strike="noStrike" cap="none" normalizeH="0" baseline="0" dirty="0" smtClean="0">
              <a:ln>
                <a:noFill/>
              </a:ln>
              <a:solidFill>
                <a:schemeClr val="tx1"/>
              </a:solidFill>
              <a:effectLst/>
              <a:latin typeface="Arial" pitchFamily="34" charset="0"/>
              <a:cs typeface="B Mitra" pitchFamily="2" charset="-78"/>
            </a:endParaRPr>
          </a:p>
          <a:p>
            <a:pPr lvl="0" eaLnBrk="0" fontAlgn="base" hangingPunct="0">
              <a:lnSpc>
                <a:spcPct val="150000"/>
              </a:lnSpc>
              <a:spcBef>
                <a:spcPct val="0"/>
              </a:spcBef>
              <a:spcAft>
                <a:spcPct val="0"/>
              </a:spcAft>
              <a:tabLst>
                <a:tab pos="5267325" algn="r"/>
              </a:tabLst>
            </a:pPr>
            <a:r>
              <a:rPr kumimoji="0" lang="ar-SA"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4"/>
              </a:rPr>
              <a:t>سبك موقعيت مدار :</a:t>
            </a:r>
            <a:endParaRPr kumimoji="0" lang="en-US" sz="2400" b="1" i="0" u="none" strike="noStrike" cap="none" normalizeH="0" baseline="0" dirty="0" smtClean="0">
              <a:ln>
                <a:noFill/>
              </a:ln>
              <a:solidFill>
                <a:schemeClr val="tx1"/>
              </a:solidFill>
              <a:effectLst/>
              <a:latin typeface="Arial" pitchFamily="34" charset="0"/>
              <a:cs typeface="B Mitra" pitchFamily="2" charset="-78"/>
            </a:endParaRPr>
          </a:p>
          <a:p>
            <a:pPr lvl="0" eaLnBrk="0" fontAlgn="base" hangingPunct="0">
              <a:lnSpc>
                <a:spcPct val="150000"/>
              </a:lnSpc>
              <a:spcBef>
                <a:spcPct val="0"/>
              </a:spcBef>
              <a:spcAft>
                <a:spcPct val="0"/>
              </a:spcAft>
              <a:tabLst>
                <a:tab pos="5267325" algn="r"/>
              </a:tabLst>
            </a:pPr>
            <a:r>
              <a:rPr kumimoji="0" lang="ar-SA"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5"/>
              </a:rPr>
              <a:t>ويژگيهاي مدير موفق با توجه به سبك هنجار مدار؛</a:t>
            </a:r>
            <a:endParaRPr kumimoji="0" lang="en-US" sz="2400" b="1" i="0" u="none" strike="noStrike" cap="none" normalizeH="0" baseline="0" dirty="0" smtClean="0">
              <a:ln>
                <a:noFill/>
              </a:ln>
              <a:solidFill>
                <a:schemeClr val="tx1"/>
              </a:solidFill>
              <a:effectLst/>
              <a:latin typeface="Arial" pitchFamily="34" charset="0"/>
              <a:cs typeface="B Mitra" pitchFamily="2" charset="-78"/>
            </a:endParaRPr>
          </a:p>
          <a:p>
            <a:pPr lvl="0" eaLnBrk="0" fontAlgn="base" hangingPunct="0">
              <a:lnSpc>
                <a:spcPct val="150000"/>
              </a:lnSpc>
              <a:spcBef>
                <a:spcPct val="0"/>
              </a:spcBef>
              <a:spcAft>
                <a:spcPct val="0"/>
              </a:spcAft>
              <a:tabLst>
                <a:tab pos="5267325" algn="r"/>
              </a:tabLst>
            </a:pPr>
            <a:r>
              <a:rPr kumimoji="0" lang="ar-SA"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6"/>
              </a:rPr>
              <a:t>مديران پيرو سبك هنجار (سبك كلاسيك)</a:t>
            </a:r>
            <a:endParaRPr kumimoji="0" lang="en-US" sz="2400" b="1" i="0" u="none" strike="noStrike" cap="none" normalizeH="0" baseline="0" dirty="0" smtClean="0">
              <a:ln>
                <a:noFill/>
              </a:ln>
              <a:solidFill>
                <a:schemeClr val="tx1"/>
              </a:solidFill>
              <a:effectLst/>
              <a:latin typeface="Arial" pitchFamily="34" charset="0"/>
              <a:cs typeface="B Mitra" pitchFamily="2" charset="-78"/>
            </a:endParaRPr>
          </a:p>
          <a:p>
            <a:pPr lvl="0" eaLnBrk="0" fontAlgn="base" hangingPunct="0">
              <a:lnSpc>
                <a:spcPct val="150000"/>
              </a:lnSpc>
              <a:spcBef>
                <a:spcPct val="0"/>
              </a:spcBef>
              <a:spcAft>
                <a:spcPct val="0"/>
              </a:spcAft>
              <a:tabLst>
                <a:tab pos="5267325" algn="r"/>
              </a:tabLst>
            </a:pPr>
            <a:r>
              <a:rPr kumimoji="0" lang="ar-SA"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7"/>
              </a:rPr>
              <a:t>ويژگيهاي مدير موفق با توجه به سبك فردمدار؛</a:t>
            </a:r>
            <a:endParaRPr kumimoji="0" lang="en-US" sz="2400" b="1" i="0" u="none" strike="noStrike" cap="none" normalizeH="0" baseline="0" dirty="0" smtClean="0">
              <a:ln>
                <a:noFill/>
              </a:ln>
              <a:solidFill>
                <a:schemeClr val="tx1"/>
              </a:solidFill>
              <a:effectLst/>
              <a:latin typeface="Arial" pitchFamily="34" charset="0"/>
              <a:cs typeface="B Mitra" pitchFamily="2" charset="-78"/>
            </a:endParaRPr>
          </a:p>
          <a:p>
            <a:pPr lvl="0" eaLnBrk="0" fontAlgn="base" hangingPunct="0">
              <a:lnSpc>
                <a:spcPct val="150000"/>
              </a:lnSpc>
              <a:spcBef>
                <a:spcPct val="0"/>
              </a:spcBef>
              <a:spcAft>
                <a:spcPct val="0"/>
              </a:spcAft>
              <a:tabLst>
                <a:tab pos="5267325" algn="r"/>
              </a:tabLst>
            </a:pPr>
            <a:r>
              <a:rPr kumimoji="0" lang="ar-SA"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8"/>
              </a:rPr>
              <a:t>مديران پيرو سبك فردمدار</a:t>
            </a:r>
            <a:endParaRPr kumimoji="0" lang="en-US" sz="2400" b="1" i="0" u="none" strike="noStrike" cap="none" normalizeH="0" baseline="0" dirty="0" smtClean="0">
              <a:ln>
                <a:noFill/>
              </a:ln>
              <a:solidFill>
                <a:schemeClr val="tx1"/>
              </a:solidFill>
              <a:effectLst/>
              <a:latin typeface="Arial" pitchFamily="34" charset="0"/>
              <a:cs typeface="B Mitra" pitchFamily="2" charset="-78"/>
            </a:endParaRPr>
          </a:p>
          <a:p>
            <a:pPr lvl="0" eaLnBrk="0" fontAlgn="base" hangingPunct="0">
              <a:lnSpc>
                <a:spcPct val="150000"/>
              </a:lnSpc>
              <a:spcBef>
                <a:spcPct val="0"/>
              </a:spcBef>
              <a:spcAft>
                <a:spcPct val="0"/>
              </a:spcAft>
              <a:tabLst>
                <a:tab pos="5267325" algn="r"/>
              </a:tabLst>
            </a:pPr>
            <a:r>
              <a:rPr kumimoji="0" lang="ar-SA"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9"/>
              </a:rPr>
              <a:t>ويژگيهاي مدير وفق با توجه به سبك كار مدار</a:t>
            </a:r>
            <a:endParaRPr kumimoji="0" lang="en-US" sz="2400" b="1" i="0" u="none" strike="noStrike" cap="none" normalizeH="0" baseline="0" dirty="0" smtClean="0">
              <a:ln>
                <a:noFill/>
              </a:ln>
              <a:solidFill>
                <a:schemeClr val="tx1"/>
              </a:solidFill>
              <a:effectLst/>
              <a:latin typeface="Arial" pitchFamily="34" charset="0"/>
              <a:cs typeface="B Mitra" pitchFamily="2" charset="-78"/>
            </a:endParaRPr>
          </a:p>
          <a:p>
            <a:pPr lvl="0" eaLnBrk="0" fontAlgn="base" hangingPunct="0">
              <a:lnSpc>
                <a:spcPct val="150000"/>
              </a:lnSpc>
              <a:spcBef>
                <a:spcPct val="0"/>
              </a:spcBef>
              <a:spcAft>
                <a:spcPct val="0"/>
              </a:spcAft>
              <a:tabLst>
                <a:tab pos="5267325" algn="r"/>
              </a:tabLst>
            </a:pPr>
            <a:r>
              <a:rPr kumimoji="0" lang="ar-SA"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10"/>
              </a:rPr>
              <a:t>مدير سبك كار مدار:</a:t>
            </a:r>
            <a:endParaRPr kumimoji="0" lang="en-US" sz="2400" b="1" i="0" u="none" strike="noStrike" cap="none" normalizeH="0" baseline="0" dirty="0" smtClean="0">
              <a:ln>
                <a:noFill/>
              </a:ln>
              <a:solidFill>
                <a:schemeClr val="tx1"/>
              </a:solidFill>
              <a:effectLst/>
              <a:latin typeface="Arial" pitchFamily="34" charset="0"/>
              <a:cs typeface="B Mitra" pitchFamily="2" charset="-78"/>
            </a:endParaRPr>
          </a:p>
          <a:p>
            <a:pPr lvl="0" eaLnBrk="0" fontAlgn="base" hangingPunct="0">
              <a:lnSpc>
                <a:spcPct val="150000"/>
              </a:lnSpc>
              <a:spcBef>
                <a:spcPct val="0"/>
              </a:spcBef>
              <a:spcAft>
                <a:spcPct val="0"/>
              </a:spcAft>
              <a:tabLst>
                <a:tab pos="5267325" algn="r"/>
              </a:tabLst>
            </a:pPr>
            <a:r>
              <a:rPr kumimoji="0" lang="ar-SA"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11"/>
              </a:rPr>
              <a:t>اثربخشي:</a:t>
            </a:r>
            <a:endParaRPr kumimoji="0" lang="en-US" sz="2400" b="1" i="0" u="none" strike="noStrike" cap="none" normalizeH="0" baseline="0" dirty="0" smtClean="0">
              <a:ln>
                <a:noFill/>
              </a:ln>
              <a:solidFill>
                <a:schemeClr val="tx1"/>
              </a:solidFill>
              <a:effectLst/>
              <a:latin typeface="Arial" pitchFamily="34" charset="0"/>
              <a:cs typeface="B Mitra" pitchFamily="2" charset="-78"/>
            </a:endParaRPr>
          </a:p>
          <a:p>
            <a:pPr lvl="0" eaLnBrk="0" fontAlgn="base" hangingPunct="0">
              <a:lnSpc>
                <a:spcPct val="150000"/>
              </a:lnSpc>
              <a:spcBef>
                <a:spcPct val="0"/>
              </a:spcBef>
              <a:spcAft>
                <a:spcPct val="0"/>
              </a:spcAft>
              <a:tabLst>
                <a:tab pos="5267325" algn="r"/>
              </a:tabLst>
            </a:pPr>
            <a:r>
              <a:rPr kumimoji="0" lang="ar-SA" sz="2400" b="1" i="0" u="sng" strike="noStrike" cap="none" normalizeH="0" baseline="0" dirty="0" smtClean="0">
                <a:ln>
                  <a:noFill/>
                </a:ln>
                <a:solidFill>
                  <a:srgbClr val="0000FF"/>
                </a:solidFill>
                <a:effectLst/>
                <a:latin typeface="Arial" pitchFamily="34" charset="0"/>
                <a:ea typeface="Times New Roman" pitchFamily="18" charset="0"/>
                <a:cs typeface="B Mitra" pitchFamily="2" charset="-78"/>
                <a:hlinkClick r:id="rId12"/>
              </a:rPr>
              <a:t>فهرست منابع</a:t>
            </a:r>
            <a:endParaRPr kumimoji="0" lang="en-US" sz="2400" b="1" i="0" u="none" strike="noStrike" cap="none" normalizeH="0" baseline="0" dirty="0" smtClean="0">
              <a:ln>
                <a:noFill/>
              </a:ln>
              <a:solidFill>
                <a:schemeClr val="tx1"/>
              </a:solidFill>
              <a:effectLst/>
              <a:latin typeface="Arial" pitchFamily="34" charset="0"/>
              <a:cs typeface="B Mitra" pitchFamily="2" charset="-78"/>
            </a:endParaRPr>
          </a:p>
        </p:txBody>
      </p:sp>
    </p:spTree>
    <p:extLst>
      <p:ext uri="{BB962C8B-B14F-4D97-AF65-F5344CB8AC3E}">
        <p14:creationId xmlns:p14="http://schemas.microsoft.com/office/powerpoint/2010/main" val="409484566"/>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836712"/>
            <a:ext cx="8640960" cy="2262158"/>
          </a:xfrm>
          <a:prstGeom prst="rect">
            <a:avLst/>
          </a:prstGeom>
        </p:spPr>
        <p:txBody>
          <a:bodyPr wrap="square">
            <a:spAutoFit/>
          </a:bodyPr>
          <a:lstStyle/>
          <a:p>
            <a:pPr>
              <a:lnSpc>
                <a:spcPct val="150000"/>
              </a:lnSpc>
            </a:pPr>
            <a:r>
              <a:rPr lang="ar-SA" sz="2400" b="1" dirty="0">
                <a:solidFill>
                  <a:schemeClr val="bg2">
                    <a:lumMod val="10000"/>
                  </a:schemeClr>
                </a:solidFill>
                <a:cs typeface="B Mitra" pitchFamily="2" charset="-78"/>
              </a:rPr>
              <a:t>در دهة 1970 بحرانهاي اجتماعي و سياسي مانند بحرانهاي نفتي و </a:t>
            </a:r>
            <a:r>
              <a:rPr lang="ar-SA" sz="2400" b="1" dirty="0" smtClean="0">
                <a:solidFill>
                  <a:schemeClr val="bg2">
                    <a:lumMod val="10000"/>
                  </a:schemeClr>
                </a:solidFill>
                <a:cs typeface="B Mitra" pitchFamily="2" charset="-78"/>
              </a:rPr>
              <a:t>ركو</a:t>
            </a:r>
            <a:r>
              <a:rPr lang="fa-IR" sz="2400" b="1" dirty="0" smtClean="0">
                <a:solidFill>
                  <a:schemeClr val="bg2">
                    <a:lumMod val="10000"/>
                  </a:schemeClr>
                </a:solidFill>
                <a:cs typeface="B Mitra" pitchFamily="2" charset="-78"/>
              </a:rPr>
              <a:t>د</a:t>
            </a:r>
            <a:r>
              <a:rPr lang="ar-SA" sz="2400" b="1" dirty="0" smtClean="0">
                <a:solidFill>
                  <a:schemeClr val="bg2">
                    <a:lumMod val="10000"/>
                  </a:schemeClr>
                </a:solidFill>
                <a:cs typeface="B Mitra" pitchFamily="2" charset="-78"/>
              </a:rPr>
              <a:t> </a:t>
            </a:r>
            <a:r>
              <a:rPr lang="ar-SA" sz="2400" b="1" dirty="0">
                <a:solidFill>
                  <a:schemeClr val="bg2">
                    <a:lumMod val="10000"/>
                  </a:schemeClr>
                </a:solidFill>
                <a:cs typeface="B Mitra" pitchFamily="2" charset="-78"/>
              </a:rPr>
              <a:t>اقتصادي در غرب مطالعات تئوريك و عملي در مديريت آموزشي را تحت تأثير قرار داد و انتقاداتي نيز بر رويكرد علوم رفتاري مطرح گرديد به طوري كه «گريفتيز» مديريت آموزشي را تا سال 979 به عنوان رشته اي در آشوب روشنفكري توصيف مي كند</a:t>
            </a:r>
            <a:r>
              <a:rPr lang="ar-SA" sz="2400" b="1" dirty="0" smtClean="0">
                <a:solidFill>
                  <a:schemeClr val="bg2">
                    <a:lumMod val="10000"/>
                  </a:schemeClr>
                </a:solidFill>
                <a:cs typeface="B Mitra" pitchFamily="2" charset="-78"/>
              </a:rPr>
              <a:t>. </a:t>
            </a:r>
            <a:endParaRPr lang="en-US" sz="2400" b="1" dirty="0">
              <a:solidFill>
                <a:schemeClr val="bg2">
                  <a:lumMod val="10000"/>
                </a:schemeClr>
              </a:solidFill>
              <a:cs typeface="B Mitra" pitchFamily="2" charset="-78"/>
            </a:endParaRPr>
          </a:p>
        </p:txBody>
      </p:sp>
      <p:sp>
        <p:nvSpPr>
          <p:cNvPr id="3" name="Rounded Rectangle 2"/>
          <p:cNvSpPr/>
          <p:nvPr/>
        </p:nvSpPr>
        <p:spPr>
          <a:xfrm>
            <a:off x="143508" y="3193400"/>
            <a:ext cx="8856984" cy="3240360"/>
          </a:xfrm>
          <a:prstGeom prst="roundRect">
            <a:avLst/>
          </a:prstGeom>
        </p:spPr>
        <p:style>
          <a:lnRef idx="1">
            <a:schemeClr val="accent4"/>
          </a:lnRef>
          <a:fillRef idx="2">
            <a:schemeClr val="accent4"/>
          </a:fillRef>
          <a:effectRef idx="1">
            <a:schemeClr val="accent4"/>
          </a:effectRef>
          <a:fontRef idx="minor">
            <a:schemeClr val="dk1"/>
          </a:fontRef>
        </p:style>
        <p:txBody>
          <a:bodyPr rtlCol="1" anchor="ctr"/>
          <a:lstStyle/>
          <a:p>
            <a:pPr>
              <a:lnSpc>
                <a:spcPct val="150000"/>
              </a:lnSpc>
            </a:pPr>
            <a:r>
              <a:rPr lang="ar-SA" sz="2400" b="1" dirty="0" smtClean="0">
                <a:solidFill>
                  <a:schemeClr val="accent5">
                    <a:lumMod val="50000"/>
                  </a:schemeClr>
                </a:solidFill>
                <a:cs typeface="B Mitra" pitchFamily="2" charset="-78"/>
              </a:rPr>
              <a:t>ولي در سال 1979 با انتشار مقاله اي از طرف وران ادمونرز كه رهبري قوي داري در يكي از خصوصيات مدارسي كه در زمينه تدريس، اثر بخش بودند معرفي كرد.</a:t>
            </a:r>
            <a:endParaRPr lang="en-US" sz="2400" b="1" dirty="0" smtClean="0">
              <a:solidFill>
                <a:schemeClr val="accent5">
                  <a:lumMod val="50000"/>
                </a:schemeClr>
              </a:solidFill>
              <a:cs typeface="B Mitra" pitchFamily="2" charset="-78"/>
            </a:endParaRPr>
          </a:p>
          <a:p>
            <a:pPr>
              <a:lnSpc>
                <a:spcPct val="150000"/>
              </a:lnSpc>
            </a:pPr>
            <a:r>
              <a:rPr lang="ar-SA" sz="2400" b="1" dirty="0" smtClean="0">
                <a:solidFill>
                  <a:schemeClr val="accent5">
                    <a:lumMod val="50000"/>
                  </a:schemeClr>
                </a:solidFill>
                <a:cs typeface="B Mitra" pitchFamily="2" charset="-78"/>
              </a:rPr>
              <a:t>اين موضوع نقطه عاطفي شد كه توجهي تجدد به مديريت آموزشي را جلب نمود و در اواسط دهه 1980 منجر به ظهور رهبريت آموزشي تدريس گرا گرديد كه استاندارد آموزشي جديدي براي مديريت تعيين مي كرد. </a:t>
            </a:r>
            <a:endParaRPr lang="en-US" sz="2400" b="1" dirty="0">
              <a:solidFill>
                <a:schemeClr val="accent5">
                  <a:lumMod val="50000"/>
                </a:schemeClr>
              </a:solidFill>
              <a:cs typeface="B Mitra" pitchFamily="2" charset="-78"/>
            </a:endParaRPr>
          </a:p>
        </p:txBody>
      </p:sp>
    </p:spTree>
    <p:extLst>
      <p:ext uri="{BB962C8B-B14F-4D97-AF65-F5344CB8AC3E}">
        <p14:creationId xmlns:p14="http://schemas.microsoft.com/office/powerpoint/2010/main" val="314094650"/>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692696"/>
            <a:ext cx="8640960" cy="5021055"/>
          </a:xfrm>
          <a:prstGeom prst="rect">
            <a:avLst/>
          </a:prstGeom>
        </p:spPr>
        <p:txBody>
          <a:bodyPr wrap="square">
            <a:spAutoFit/>
          </a:bodyPr>
          <a:lstStyle/>
          <a:p>
            <a:pPr>
              <a:lnSpc>
                <a:spcPct val="150000"/>
              </a:lnSpc>
            </a:pPr>
            <a:endParaRPr lang="fa-IR" sz="2400" b="1" dirty="0" smtClean="0">
              <a:cs typeface="B Mitra" pitchFamily="2" charset="-78"/>
            </a:endParaRPr>
          </a:p>
          <a:p>
            <a:pPr>
              <a:lnSpc>
                <a:spcPct val="150000"/>
              </a:lnSpc>
            </a:pPr>
            <a:endParaRPr lang="fa-IR" sz="2400" b="1" dirty="0">
              <a:cs typeface="B Mitra" pitchFamily="2" charset="-78"/>
            </a:endParaRPr>
          </a:p>
          <a:p>
            <a:pPr>
              <a:lnSpc>
                <a:spcPct val="150000"/>
              </a:lnSpc>
            </a:pPr>
            <a:endParaRPr lang="fa-IR" sz="2400" b="1" dirty="0" smtClean="0">
              <a:cs typeface="B Mitra" pitchFamily="2" charset="-78"/>
            </a:endParaRPr>
          </a:p>
          <a:p>
            <a:pPr>
              <a:lnSpc>
                <a:spcPct val="150000"/>
              </a:lnSpc>
            </a:pPr>
            <a:endParaRPr lang="fa-IR" sz="2400" b="1" dirty="0">
              <a:cs typeface="B Mitra" pitchFamily="2" charset="-78"/>
            </a:endParaRPr>
          </a:p>
          <a:p>
            <a:pPr>
              <a:lnSpc>
                <a:spcPct val="150000"/>
              </a:lnSpc>
            </a:pPr>
            <a:r>
              <a:rPr lang="ar-SA" sz="2400" b="1" dirty="0" smtClean="0">
                <a:cs typeface="B Mitra" pitchFamily="2" charset="-78"/>
              </a:rPr>
              <a:t>در </a:t>
            </a:r>
            <a:r>
              <a:rPr lang="ar-SA" sz="2400" b="1" dirty="0">
                <a:cs typeface="B Mitra" pitchFamily="2" charset="-78"/>
              </a:rPr>
              <a:t>ايالات متحده مراكز آموزشي ايجاد گرديد كه بتواند توانايي هايي از قبيل توانايي بهبود بخشيدن روشهاي تدريس معلمين و ... داشتن انتظاراتي بيشتر از عملكرد معلمين و دانش آموزان سرپرستي نزديك در كلاسهاي درس، هماهنگي مواد درسي نظارت بر پيشرفت تحصيلي دانش‌آموزان را در مديران پرورش دهند</a:t>
            </a:r>
            <a:r>
              <a:rPr lang="ar-SA" sz="2400" b="1" dirty="0" smtClean="0">
                <a:cs typeface="B Mitra" pitchFamily="2" charset="-78"/>
              </a:rPr>
              <a:t>.</a:t>
            </a:r>
            <a:endParaRPr lang="fa-IR" sz="2400" b="1" dirty="0" smtClean="0">
              <a:cs typeface="B Mitra" pitchFamily="2" charset="-78"/>
            </a:endParaRPr>
          </a:p>
          <a:p>
            <a:pPr>
              <a:lnSpc>
                <a:spcPct val="150000"/>
              </a:lnSpc>
            </a:pPr>
            <a:endParaRPr lang="en-US" sz="2400" b="1" dirty="0">
              <a:cs typeface="B Mitra" pitchFamily="2" charset="-78"/>
            </a:endParaRPr>
          </a:p>
        </p:txBody>
      </p:sp>
      <p:sp>
        <p:nvSpPr>
          <p:cNvPr id="3" name="Oval 2"/>
          <p:cNvSpPr/>
          <p:nvPr/>
        </p:nvSpPr>
        <p:spPr>
          <a:xfrm>
            <a:off x="467544" y="1124744"/>
            <a:ext cx="8136904" cy="1800200"/>
          </a:xfrm>
          <a:prstGeom prst="ellipse">
            <a:avLst/>
          </a:prstGeom>
        </p:spPr>
        <p:style>
          <a:lnRef idx="3">
            <a:schemeClr val="lt1"/>
          </a:lnRef>
          <a:fillRef idx="1">
            <a:schemeClr val="accent2"/>
          </a:fillRef>
          <a:effectRef idx="1">
            <a:schemeClr val="accent2"/>
          </a:effectRef>
          <a:fontRef idx="minor">
            <a:schemeClr val="lt1"/>
          </a:fontRef>
        </p:style>
        <p:txBody>
          <a:bodyPr rtlCol="1" anchor="ctr"/>
          <a:lstStyle/>
          <a:p>
            <a:pPr algn="ctr">
              <a:lnSpc>
                <a:spcPct val="150000"/>
              </a:lnSpc>
            </a:pPr>
            <a:r>
              <a:rPr lang="ar-SA" sz="2400" b="1" dirty="0" smtClean="0">
                <a:cs typeface="B Mitra" pitchFamily="2" charset="-78"/>
              </a:rPr>
              <a:t>در اين الگو </a:t>
            </a:r>
            <a:r>
              <a:rPr lang="ar-SA" sz="2800" b="1" dirty="0" smtClean="0">
                <a:solidFill>
                  <a:srgbClr val="FF0000"/>
                </a:solidFill>
                <a:cs typeface="B Mitra" pitchFamily="2" charset="-78"/>
              </a:rPr>
              <a:t>مدير</a:t>
            </a:r>
            <a:r>
              <a:rPr lang="ar-SA" sz="2400" b="1" dirty="0" smtClean="0">
                <a:cs typeface="B Mitra" pitchFamily="2" charset="-78"/>
              </a:rPr>
              <a:t> مهمترين منبع دانش براي رشد برنامه هاي آموزشي مدرسه تلقي مي گرديد. </a:t>
            </a:r>
            <a:endParaRPr lang="fa-IR" sz="2400" dirty="0"/>
          </a:p>
        </p:txBody>
      </p:sp>
    </p:spTree>
    <p:extLst>
      <p:ext uri="{BB962C8B-B14F-4D97-AF65-F5344CB8AC3E}">
        <p14:creationId xmlns:p14="http://schemas.microsoft.com/office/powerpoint/2010/main" val="2883202449"/>
      </p:ext>
    </p:extLst>
  </p:cSld>
  <p:clrMapOvr>
    <a:masterClrMapping/>
  </p:clrMapOvr>
  <p:transition spd="slow">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Effect transition="in" filter="fade">
                                      <p:cBhvr>
                                        <p:cTn id="13" dur="1000"/>
                                        <p:tgtEl>
                                          <p:spTgt spid="2">
                                            <p:txEl>
                                              <p:pRg st="4" end="4"/>
                                            </p:txEl>
                                          </p:spTgt>
                                        </p:tgtEl>
                                      </p:cBhvr>
                                    </p:animEffect>
                                    <p:anim calcmode="lin" valueType="num">
                                      <p:cBhvr>
                                        <p:cTn id="14"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15"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358179" y="980728"/>
            <a:ext cx="8784976" cy="5184576"/>
          </a:xfrm>
          <a:prstGeom prst="cloudCallout">
            <a:avLst>
              <a:gd name="adj1" fmla="val -20706"/>
              <a:gd name="adj2" fmla="val 60779"/>
            </a:avLst>
          </a:prstGeom>
        </p:spPr>
        <p:style>
          <a:lnRef idx="1">
            <a:schemeClr val="accent5"/>
          </a:lnRef>
          <a:fillRef idx="2">
            <a:schemeClr val="accent5"/>
          </a:fillRef>
          <a:effectRef idx="1">
            <a:schemeClr val="accent5"/>
          </a:effectRef>
          <a:fontRef idx="minor">
            <a:schemeClr val="dk1"/>
          </a:fontRef>
        </p:style>
        <p:txBody>
          <a:bodyPr rtlCol="1" anchor="ctr"/>
          <a:lstStyle/>
          <a:p>
            <a:pPr algn="ctr">
              <a:lnSpc>
                <a:spcPct val="150000"/>
              </a:lnSpc>
            </a:pPr>
            <a:r>
              <a:rPr lang="ar-SA" sz="2400" b="1" dirty="0" smtClean="0">
                <a:cs typeface="B Mitra" pitchFamily="2" charset="-78"/>
              </a:rPr>
              <a:t>به لحاظ ظهور متغيرهاي محيطي جديد در دهة 1990، بطور كلي عقيده گروهي بر اين است كه نظام آموزش و پرورش دانش اموزان را به طور كارا و مؤثر براي ايفاي نقششان در جامعه آينده آماده نمي كند، از اين رو سياستگذاران آموزشي بر آن شدند تا فرصتهاي اساسي و زيربناي آموزشي و پرورش را مورد بررسي و تجزيه و تحليل قرار دهند.</a:t>
            </a:r>
            <a:endParaRPr lang="en-US" sz="2400" b="1" dirty="0" smtClean="0">
              <a:cs typeface="B Mitra" pitchFamily="2" charset="-78"/>
            </a:endParaRPr>
          </a:p>
        </p:txBody>
      </p:sp>
    </p:spTree>
    <p:extLst>
      <p:ext uri="{BB962C8B-B14F-4D97-AF65-F5344CB8AC3E}">
        <p14:creationId xmlns:p14="http://schemas.microsoft.com/office/powerpoint/2010/main" val="3423207169"/>
      </p:ext>
    </p:extLst>
  </p:cSld>
  <p:clrMapOvr>
    <a:masterClrMapping/>
  </p:clrMapOvr>
  <p:transition spd="slow">
    <p:pull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764705"/>
            <a:ext cx="8640960" cy="5078313"/>
          </a:xfrm>
          <a:prstGeom prst="rect">
            <a:avLst/>
          </a:prstGeom>
        </p:spPr>
        <p:txBody>
          <a:bodyPr wrap="square">
            <a:spAutoFit/>
          </a:bodyPr>
          <a:lstStyle/>
          <a:p>
            <a:pPr>
              <a:lnSpc>
                <a:spcPct val="150000"/>
              </a:lnSpc>
            </a:pPr>
            <a:r>
              <a:rPr lang="ar-SA" sz="2400" b="1" dirty="0">
                <a:cs typeface="B Mitra" pitchFamily="2" charset="-78"/>
              </a:rPr>
              <a:t>پيشنهادهاي اين افراد بر اين فرض استعداد است كه نياز بيشتري به روشهاي پويا وجامع در تدريس و يادگيري وجود دارد، در نتيجه مواردي چون تفويض اختيار از نواحي آموزش و پرورش به </a:t>
            </a:r>
            <a:r>
              <a:rPr lang="fa-IR" sz="2400" b="1" dirty="0" smtClean="0">
                <a:cs typeface="B Mitra" pitchFamily="2" charset="-78"/>
              </a:rPr>
              <a:t>م</a:t>
            </a:r>
            <a:r>
              <a:rPr lang="ar-SA" sz="2400" b="1" dirty="0" smtClean="0">
                <a:cs typeface="B Mitra" pitchFamily="2" charset="-78"/>
              </a:rPr>
              <a:t>دارس </a:t>
            </a:r>
            <a:r>
              <a:rPr lang="ar-SA" sz="2400" b="1" dirty="0">
                <a:cs typeface="B Mitra" pitchFamily="2" charset="-78"/>
              </a:rPr>
              <a:t>در ارتباط با تصميم گيريهاي مرتبط با مواد درسي، افزايش نقش معلمين و والدين در فرآيند تصميم گيري و تأكيد بيشتر بر تدريس پويا و يادگيري فعالانه را پيشنهاد مي كنند.</a:t>
            </a:r>
            <a:endParaRPr lang="en-US" sz="2400" b="1" dirty="0">
              <a:cs typeface="B Mitra" pitchFamily="2" charset="-78"/>
            </a:endParaRPr>
          </a:p>
          <a:p>
            <a:pPr>
              <a:lnSpc>
                <a:spcPct val="150000"/>
              </a:lnSpc>
            </a:pPr>
            <a:r>
              <a:rPr lang="ar-SA" sz="2400" b="1" dirty="0">
                <a:cs typeface="B Mitra" pitchFamily="2" charset="-78"/>
              </a:rPr>
              <a:t>اداره مراكز آموزشي از گذشته هاي دور يعني از همان زمان كه اولين آموزشگاه هاي بوجود آمده صورت مي گرفته است. اما توجه بيش از حد به مديريت آموزشي در واقع بعد از انقلاب صنعتي در قرن هجدهم و شروع آموزش و پرورش همگاني آلمان، انگلستان، فرانسه و آمريكا بود كه به تربيت مديران آموزشي همت گماردند.</a:t>
            </a:r>
            <a:endParaRPr lang="en-US" sz="2400" b="1" dirty="0">
              <a:cs typeface="B Mitra" pitchFamily="2" charset="-78"/>
            </a:endParaRPr>
          </a:p>
        </p:txBody>
      </p:sp>
    </p:spTree>
    <p:extLst>
      <p:ext uri="{BB962C8B-B14F-4D97-AF65-F5344CB8AC3E}">
        <p14:creationId xmlns:p14="http://schemas.microsoft.com/office/powerpoint/2010/main" val="1691968073"/>
      </p:ext>
    </p:extLst>
  </p:cSld>
  <p:clrMapOvr>
    <a:masterClrMapping/>
  </p:clrMapOvr>
  <p:transition spd="slow">
    <p:cover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764704"/>
            <a:ext cx="8640960" cy="4524315"/>
          </a:xfrm>
          <a:prstGeom prst="rect">
            <a:avLst/>
          </a:prstGeom>
        </p:spPr>
        <p:txBody>
          <a:bodyPr wrap="square">
            <a:spAutoFit/>
          </a:bodyPr>
          <a:lstStyle/>
          <a:p>
            <a:pPr>
              <a:lnSpc>
                <a:spcPct val="150000"/>
              </a:lnSpc>
            </a:pPr>
            <a:r>
              <a:rPr lang="ar-SA" sz="2400" b="1" dirty="0">
                <a:cs typeface="B Mitra" pitchFamily="2" charset="-78"/>
              </a:rPr>
              <a:t>دركشور ما توجه به مسأله مديريت آموزشي تقريباً از 35 سال پيش ابتدا از طريق ورودي و سپس ايجاد رشته هاي تحصيلي دانشگاهي آغاز گرديد. اخيراً در پي گسترش روز افزون نظام آموزشي ضرورت بهسازي كيفيت نتايج آموزشي مسئله مديريت و رهبري آموزشي در آموزش و پرورش بارندگي و رشد  توسعه اقتصادي و... توجه چنداني نداشته است. اكنون با تغييرات و تحولات جهاني و اجتماعي دريافته است كه مديريت آموزشي فعاليتي است پويا كه بايد همه وظايف مربوط به آن مانند:برنامه ريزي«تعيين هدفها»، سازماندهي، هماهنگي، هدايت، و رهبري، نوآوري و ايجاد انگيزه و ..و كاملاً در نظر گرفت.</a:t>
            </a:r>
            <a:endParaRPr lang="en-US" sz="2400" b="1" dirty="0">
              <a:cs typeface="B Mitra" pitchFamily="2" charset="-78"/>
            </a:endParaRPr>
          </a:p>
        </p:txBody>
      </p:sp>
    </p:spTree>
    <p:extLst>
      <p:ext uri="{BB962C8B-B14F-4D97-AF65-F5344CB8AC3E}">
        <p14:creationId xmlns:p14="http://schemas.microsoft.com/office/powerpoint/2010/main" val="1935811371"/>
      </p:ext>
    </p:extLst>
  </p:cSld>
  <p:clrMapOvr>
    <a:masterClrMapping/>
  </p:clrMapOvr>
  <p:transition spd="slow">
    <p:pull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107</TotalTime>
  <Words>3687</Words>
  <Application>Microsoft Office PowerPoint</Application>
  <PresentationFormat>On-screen Show (4:3)</PresentationFormat>
  <Paragraphs>167</Paragraphs>
  <Slides>44</Slides>
  <Notes>0</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Waveform</vt:lpstr>
      <vt:lpstr>بسم الله الرحمن الرحیم</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mostafaa</dc:creator>
  <cp:lastModifiedBy>MRT Pack 30 DVDs</cp:lastModifiedBy>
  <cp:revision>10</cp:revision>
  <dcterms:created xsi:type="dcterms:W3CDTF">2016-12-31T15:43:54Z</dcterms:created>
  <dcterms:modified xsi:type="dcterms:W3CDTF">2020-04-15T06:35:25Z</dcterms:modified>
</cp:coreProperties>
</file>