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sldIdLst>
    <p:sldId id="263" r:id="rId2"/>
    <p:sldId id="264" r:id="rId3"/>
    <p:sldId id="265" r:id="rId4"/>
    <p:sldId id="266" r:id="rId5"/>
    <p:sldId id="270" r:id="rId6"/>
    <p:sldId id="271" r:id="rId7"/>
    <p:sldId id="272" r:id="rId8"/>
    <p:sldId id="273" r:id="rId9"/>
  </p:sldIdLst>
  <p:sldSz cx="12192000" cy="6858000"/>
  <p:notesSz cx="6858000" cy="9144000"/>
  <p:embeddedFontLst>
    <p:embeddedFont>
      <p:font typeface="Trebuchet MS" panose="020B0603020202020204" pitchFamily="34" charset="0"/>
      <p:regular r:id="rId10"/>
      <p:bold r:id="rId11"/>
      <p:italic r:id="rId12"/>
      <p:boldItalic r:id="rId13"/>
    </p:embeddedFont>
    <p:embeddedFont>
      <p:font typeface="Tahoma" panose="020B0604030504040204" pitchFamily="34" charset="0"/>
      <p:regular r:id="rId14"/>
      <p:bold r:id="rId15"/>
    </p:embeddedFont>
    <p:embeddedFont>
      <p:font typeface="Wingdings 3" panose="05040102010807070707" pitchFamily="18" charset="2"/>
      <p:regular r:id="rId1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napVertSplitter="1" vertBarState="minimized" horzBarState="maximized">
    <p:restoredLeft sz="5830" autoAdjust="0"/>
    <p:restoredTop sz="94660"/>
  </p:normalViewPr>
  <p:slideViewPr>
    <p:cSldViewPr snapToGrid="0">
      <p:cViewPr>
        <p:scale>
          <a:sx n="50" d="100"/>
          <a:sy n="50" d="100"/>
        </p:scale>
        <p:origin x="1992" y="5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7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10" Type="http://schemas.openxmlformats.org/officeDocument/2006/relationships/font" Target="fonts/font1.fntdata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5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AAB2F-32AA-4B04-9E6A-EACB73916DAA}" type="datetimeFigureOut">
              <a:rPr lang="en-US" smtClean="0"/>
              <a:t>4/15/2020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8DEF2-E8F4-4D99-8683-78225C2A4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8967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AAB2F-32AA-4B04-9E6A-EACB73916DAA}" type="datetimeFigureOut">
              <a:rPr lang="en-US" smtClean="0"/>
              <a:t>4/15/2020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8DEF2-E8F4-4D99-8683-78225C2A4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1828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AAB2F-32AA-4B04-9E6A-EACB73916DAA}" type="datetimeFigureOut">
              <a:rPr lang="en-US" smtClean="0"/>
              <a:t>4/15/2020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8DEF2-E8F4-4D99-8683-78225C2A41A2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726189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AAB2F-32AA-4B04-9E6A-EACB73916DAA}" type="datetimeFigureOut">
              <a:rPr lang="en-US" smtClean="0"/>
              <a:t>4/15/2020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8DEF2-E8F4-4D99-8683-78225C2A4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7121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AAB2F-32AA-4B04-9E6A-EACB73916DAA}" type="datetimeFigureOut">
              <a:rPr lang="en-US" smtClean="0"/>
              <a:t>4/15/2020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8DEF2-E8F4-4D99-8683-78225C2A41A2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516654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AAB2F-32AA-4B04-9E6A-EACB73916DAA}" type="datetimeFigureOut">
              <a:rPr lang="en-US" smtClean="0"/>
              <a:t>4/15/2020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8DEF2-E8F4-4D99-8683-78225C2A4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529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AAB2F-32AA-4B04-9E6A-EACB73916DAA}" type="datetimeFigureOut">
              <a:rPr lang="en-US" smtClean="0"/>
              <a:t>4/15/2020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8DEF2-E8F4-4D99-8683-78225C2A4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8576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AAB2F-32AA-4B04-9E6A-EACB73916DAA}" type="datetimeFigureOut">
              <a:rPr lang="en-US" smtClean="0"/>
              <a:t>4/15/2020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8DEF2-E8F4-4D99-8683-78225C2A4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3950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AAB2F-32AA-4B04-9E6A-EACB73916DAA}" type="datetimeFigureOut">
              <a:rPr lang="en-US" smtClean="0"/>
              <a:t>4/15/2020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8DEF2-E8F4-4D99-8683-78225C2A4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7074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AAB2F-32AA-4B04-9E6A-EACB73916DAA}" type="datetimeFigureOut">
              <a:rPr lang="en-US" smtClean="0"/>
              <a:t>4/15/2020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8DEF2-E8F4-4D99-8683-78225C2A4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6458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AAB2F-32AA-4B04-9E6A-EACB73916DAA}" type="datetimeFigureOut">
              <a:rPr lang="en-US" smtClean="0"/>
              <a:t>4/15/2020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8DEF2-E8F4-4D99-8683-78225C2A4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357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AAB2F-32AA-4B04-9E6A-EACB73916DAA}" type="datetimeFigureOut">
              <a:rPr lang="en-US" smtClean="0"/>
              <a:t>4/15/2020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8DEF2-E8F4-4D99-8683-78225C2A4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210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AAB2F-32AA-4B04-9E6A-EACB73916DAA}" type="datetimeFigureOut">
              <a:rPr lang="en-US" smtClean="0"/>
              <a:t>4/15/2020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8DEF2-E8F4-4D99-8683-78225C2A4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8343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AAB2F-32AA-4B04-9E6A-EACB73916DAA}" type="datetimeFigureOut">
              <a:rPr lang="en-US" smtClean="0"/>
              <a:t>4/15/2020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8DEF2-E8F4-4D99-8683-78225C2A4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9102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AAB2F-32AA-4B04-9E6A-EACB73916DAA}" type="datetimeFigureOut">
              <a:rPr lang="en-US" smtClean="0"/>
              <a:t>4/15/2020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8DEF2-E8F4-4D99-8683-78225C2A4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969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AAB2F-32AA-4B04-9E6A-EACB73916DAA}" type="datetimeFigureOut">
              <a:rPr lang="en-US" smtClean="0"/>
              <a:t>4/15/2020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8DEF2-E8F4-4D99-8683-78225C2A4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3236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2AAB2F-32AA-4B04-9E6A-EACB73916DAA}" type="datetimeFigureOut">
              <a:rPr lang="en-US" smtClean="0"/>
              <a:t>4/15/2020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A88DEF2-E8F4-4D99-8683-78225C2A4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535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3.m4a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3.m4a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5.m4a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5.m4a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7.m4a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7.m4a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a-IR" dirty="0" smtClean="0"/>
              <a:t>آمیختگی ژنها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a-IR" dirty="0" smtClean="0"/>
              <a:t>انجام مطالعه در دانشگاه مینه سوتا</a:t>
            </a:r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081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8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a-IR" dirty="0" smtClean="0"/>
              <a:t>ارتباط متقابل توارث و محیط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a-IR" dirty="0" smtClean="0"/>
              <a:t>فرضیه پیوستارآناستازی</a:t>
            </a:r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547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3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124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78467" y="2404531"/>
            <a:ext cx="7766936" cy="1646302"/>
          </a:xfrm>
        </p:spPr>
        <p:txBody>
          <a:bodyPr/>
          <a:lstStyle/>
          <a:p>
            <a:r>
              <a:rPr lang="fa-IR" dirty="0" smtClean="0"/>
              <a:t>رشد قبل از تولد</a:t>
            </a:r>
            <a:br>
              <a:rPr lang="fa-IR" dirty="0" smtClean="0"/>
            </a:br>
            <a:r>
              <a:rPr lang="fa-IR" dirty="0" smtClean="0"/>
              <a:t>رویدادی شگفت انگیز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a-IR" dirty="0" smtClean="0"/>
              <a:t>طول دوره 266تا 280 روز</a:t>
            </a:r>
          </a:p>
          <a:p>
            <a:r>
              <a:rPr lang="fa-IR" dirty="0" smtClean="0"/>
              <a:t>یک سلول </a:t>
            </a:r>
            <a:r>
              <a:rPr lang="fa-IR" smtClean="0"/>
              <a:t>در پایان رشد قبل ازتولد ،تبدیل به </a:t>
            </a:r>
            <a:r>
              <a:rPr lang="fa-IR" dirty="0" smtClean="0"/>
              <a:t>200 میلیارد سلول و 3 کیلو </a:t>
            </a:r>
            <a:r>
              <a:rPr lang="fa-IR" smtClean="0"/>
              <a:t>گرم وزن می </a:t>
            </a:r>
            <a:r>
              <a:rPr lang="fa-IR" dirty="0" smtClean="0"/>
              <a:t>شود</a:t>
            </a:r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663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9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242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a-IR" dirty="0" smtClean="0"/>
              <a:t>مراحل رشد قبل از تولد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pPr algn="r"/>
            <a:r>
              <a:rPr lang="fa-IR" dirty="0" smtClean="0"/>
              <a:t>1-دوره نطفه ای</a:t>
            </a:r>
          </a:p>
          <a:p>
            <a:pPr algn="r"/>
            <a:r>
              <a:rPr lang="fa-IR" dirty="0" smtClean="0"/>
              <a:t>2- دوره رویانی یا شبه جنینی</a:t>
            </a:r>
          </a:p>
          <a:p>
            <a:pPr algn="r"/>
            <a:r>
              <a:rPr lang="fa-IR" dirty="0" smtClean="0"/>
              <a:t>3- دوره جنینی</a:t>
            </a:r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477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6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405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a-IR" dirty="0" smtClean="0"/>
              <a:t>دوره نطفه ای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40000" lnSpcReduction="20000"/>
          </a:bodyPr>
          <a:lstStyle/>
          <a:p>
            <a:pPr algn="r"/>
            <a:r>
              <a:rPr lang="fa-IR" dirty="0" smtClean="0"/>
              <a:t>طول دوره: ازمان تشکیل نطفه تا پایان هفته دوم</a:t>
            </a:r>
          </a:p>
          <a:p>
            <a:pPr algn="r"/>
            <a:r>
              <a:rPr lang="fa-IR" dirty="0" smtClean="0"/>
              <a:t>مهمترین اتفاقات این دوره:</a:t>
            </a:r>
          </a:p>
          <a:p>
            <a:pPr algn="r"/>
            <a:r>
              <a:rPr lang="fa-IR" dirty="0" smtClean="0"/>
              <a:t>آغاز رشد(از طریق تقسیم سلولی)</a:t>
            </a:r>
          </a:p>
          <a:p>
            <a:pPr algn="r"/>
            <a:r>
              <a:rPr lang="fa-IR" dirty="0" smtClean="0"/>
              <a:t>حرکت نطفه از لوله رحم به طرف داخل رحم</a:t>
            </a:r>
          </a:p>
          <a:p>
            <a:pPr algn="r"/>
            <a:r>
              <a:rPr lang="fa-IR" dirty="0" smtClean="0"/>
              <a:t>جایگزینی در داخل رحم و چسبیدن به دیواره رحم</a:t>
            </a:r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458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6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a-IR" dirty="0" smtClean="0"/>
              <a:t>دوره دوم(رویانی یا شبه جنینی)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40000" lnSpcReduction="20000"/>
          </a:bodyPr>
          <a:lstStyle/>
          <a:p>
            <a:pPr algn="r"/>
            <a:r>
              <a:rPr lang="fa-IR" dirty="0" smtClean="0"/>
              <a:t>طول دوره:از آغاز هفته سوم تا آخر هفته هشتم</a:t>
            </a:r>
          </a:p>
          <a:p>
            <a:pPr algn="r"/>
            <a:r>
              <a:rPr lang="fa-IR" dirty="0" smtClean="0"/>
              <a:t>مهمترین ویژگی های این دوره:</a:t>
            </a:r>
          </a:p>
          <a:p>
            <a:pPr algn="r"/>
            <a:r>
              <a:rPr lang="fa-IR" dirty="0" smtClean="0"/>
              <a:t>1-رشد سریع نسبت به دوره های دیگر</a:t>
            </a:r>
          </a:p>
          <a:p>
            <a:pPr algn="r"/>
            <a:r>
              <a:rPr lang="fa-IR" dirty="0" smtClean="0"/>
              <a:t>2-برقراری رابطه جفتی با مادر</a:t>
            </a:r>
          </a:p>
          <a:p>
            <a:pPr algn="r"/>
            <a:r>
              <a:rPr lang="fa-IR" dirty="0" smtClean="0"/>
              <a:t>3- آسیب پذیری بیشتر نسبت به عوامل خارجی در مقایسه با دوره های دیگر</a:t>
            </a:r>
          </a:p>
          <a:p>
            <a:pPr algn="r"/>
            <a:endParaRPr lang="fa-IR" dirty="0" smtClean="0"/>
          </a:p>
          <a:p>
            <a:pPr algn="r"/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131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5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a-IR" dirty="0" smtClean="0"/>
              <a:t>مرحله سوم(جنینی)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40000" lnSpcReduction="20000"/>
          </a:bodyPr>
          <a:lstStyle/>
          <a:p>
            <a:pPr algn="r"/>
            <a:r>
              <a:rPr lang="fa-IR" dirty="0" smtClean="0"/>
              <a:t>طول دوره:از آغاز هفته نهم تا زمان تولد</a:t>
            </a:r>
          </a:p>
          <a:p>
            <a:pPr algn="r"/>
            <a:r>
              <a:rPr lang="fa-IR" dirty="0" smtClean="0"/>
              <a:t>مهمترین ویژگی ها </a:t>
            </a:r>
          </a:p>
          <a:p>
            <a:pPr algn="r"/>
            <a:r>
              <a:rPr lang="fa-IR" dirty="0" smtClean="0"/>
              <a:t>1- پس از هفته دهم چهره جنین حالت کامل انسانی به خود می گیرد</a:t>
            </a:r>
          </a:p>
          <a:p>
            <a:pPr algn="r"/>
            <a:r>
              <a:rPr lang="fa-IR" dirty="0" smtClean="0"/>
              <a:t>2-نزدیک به ماه پنجم حرکات خود بخودی جنین آغاز می شود</a:t>
            </a:r>
          </a:p>
          <a:p>
            <a:pPr algn="r"/>
            <a:r>
              <a:rPr lang="fa-IR" smtClean="0"/>
              <a:t>3- احتمال بالای تولد زنده بعد از ماه هفتم </a:t>
            </a:r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225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0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fa-IR" smtClean="0"/>
              <a:t>دانشجویان محترم می توانند نظرات ،پیشنهادات و سئوالات خود را به هر طریق ممکن(تلفنی و شبکه های مجازی)مطرح بکنند.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345248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691</TotalTime>
  <Words>219</Words>
  <Application>Microsoft Office PowerPoint</Application>
  <PresentationFormat>Widescreen</PresentationFormat>
  <Paragraphs>30</Paragraphs>
  <Slides>8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Trebuchet MS</vt:lpstr>
      <vt:lpstr>Tahoma</vt:lpstr>
      <vt:lpstr>Arial</vt:lpstr>
      <vt:lpstr>Wingdings 3</vt:lpstr>
      <vt:lpstr>Facet</vt:lpstr>
      <vt:lpstr>آمیختگی ژنها</vt:lpstr>
      <vt:lpstr>ارتباط متقابل توارث و محیط</vt:lpstr>
      <vt:lpstr>رشد قبل از تولد رویدادی شگفت انگیز</vt:lpstr>
      <vt:lpstr>مراحل رشد قبل از تولد</vt:lpstr>
      <vt:lpstr>دوره نطفه ای</vt:lpstr>
      <vt:lpstr>دوره دوم(رویانی یا شبه جنینی)</vt:lpstr>
      <vt:lpstr>مرحله سوم(جنینی)</vt:lpstr>
      <vt:lpstr>دانشجویان محترم می توانند نظرات ،پیشنهادات و سئوالات خود را به هر طریق ممکن(تلفنی و شبکه های مجازی)مطرح بکنند.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فصل دوم عوامل تعیین کننده رشد پیش از تولد و هنگام تولد</dc:title>
  <dc:creator>Windows User</dc:creator>
  <cp:lastModifiedBy>Windows User</cp:lastModifiedBy>
  <cp:revision>38</cp:revision>
  <dcterms:created xsi:type="dcterms:W3CDTF">2020-03-09T16:19:31Z</dcterms:created>
  <dcterms:modified xsi:type="dcterms:W3CDTF">2020-04-15T14:25:23Z</dcterms:modified>
  <cp:contentStatus/>
</cp:coreProperties>
</file>