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Lst>
  <p:sldSz cx="12192000" cy="6858000"/>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33" autoAdjust="0"/>
    <p:restoredTop sz="94660"/>
  </p:normalViewPr>
  <p:slideViewPr>
    <p:cSldViewPr snapToGrid="0">
      <p:cViewPr varScale="1">
        <p:scale>
          <a:sx n="68" d="100"/>
          <a:sy n="68" d="100"/>
        </p:scale>
        <p:origin x="79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8FC70572-5136-49F8-98E6-477486C42D38}" type="datetimeFigureOut">
              <a:rPr lang="fa-IR" smtClean="0"/>
              <a:t>09/03/1441</a:t>
            </a:fld>
            <a:endParaRPr lang="fa-IR"/>
          </a:p>
        </p:txBody>
      </p:sp>
      <p:sp>
        <p:nvSpPr>
          <p:cNvPr id="5" name="Footer Placeholder 4"/>
          <p:cNvSpPr>
            <a:spLocks noGrp="1"/>
          </p:cNvSpPr>
          <p:nvPr>
            <p:ph type="ftr" sz="quarter" idx="11"/>
          </p:nvPr>
        </p:nvSpPr>
        <p:spPr>
          <a:xfrm>
            <a:off x="2692397" y="5037663"/>
            <a:ext cx="5214635" cy="279400"/>
          </a:xfrm>
        </p:spPr>
        <p:txBody>
          <a:bodyPr/>
          <a:lstStyle/>
          <a:p>
            <a:endParaRPr lang="fa-IR"/>
          </a:p>
        </p:txBody>
      </p:sp>
      <p:sp>
        <p:nvSpPr>
          <p:cNvPr id="6" name="Slide Number Placeholder 5"/>
          <p:cNvSpPr>
            <a:spLocks noGrp="1"/>
          </p:cNvSpPr>
          <p:nvPr>
            <p:ph type="sldNum" sz="quarter" idx="12"/>
          </p:nvPr>
        </p:nvSpPr>
        <p:spPr>
          <a:xfrm>
            <a:off x="8956900" y="5037663"/>
            <a:ext cx="551167" cy="279400"/>
          </a:xfrm>
        </p:spPr>
        <p:txBody>
          <a:bodyPr/>
          <a:lstStyle/>
          <a:p>
            <a:fld id="{C720BC88-FC2A-4A9E-987D-2DB6B43758DA}" type="slidenum">
              <a:rPr lang="fa-IR" smtClean="0"/>
              <a:t>‹#›</a:t>
            </a:fld>
            <a:endParaRPr lang="fa-I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639741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FC70572-5136-49F8-98E6-477486C42D38}" type="datetimeFigureOut">
              <a:rPr lang="fa-IR" smtClean="0"/>
              <a:t>09/03/1441</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C720BC88-FC2A-4A9E-987D-2DB6B43758DA}" type="slidenum">
              <a:rPr lang="fa-IR" smtClean="0"/>
              <a:t>‹#›</a:t>
            </a:fld>
            <a:endParaRPr lang="fa-IR"/>
          </a:p>
        </p:txBody>
      </p:sp>
    </p:spTree>
    <p:extLst>
      <p:ext uri="{BB962C8B-B14F-4D97-AF65-F5344CB8AC3E}">
        <p14:creationId xmlns:p14="http://schemas.microsoft.com/office/powerpoint/2010/main" val="14147170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FC70572-5136-49F8-98E6-477486C42D38}" type="datetimeFigureOut">
              <a:rPr lang="fa-IR" smtClean="0"/>
              <a:t>09/03/1441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720BC88-FC2A-4A9E-987D-2DB6B43758DA}" type="slidenum">
              <a:rPr lang="fa-IR" smtClean="0"/>
              <a:t>‹#›</a:t>
            </a:fld>
            <a:endParaRPr lang="fa-I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252377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FC70572-5136-49F8-98E6-477486C42D38}" type="datetimeFigureOut">
              <a:rPr lang="fa-IR" smtClean="0"/>
              <a:t>09/03/1441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720BC88-FC2A-4A9E-987D-2DB6B43758DA}" type="slidenum">
              <a:rPr lang="fa-IR" smtClean="0"/>
              <a:t>‹#›</a:t>
            </a:fld>
            <a:endParaRPr lang="fa-I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467425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FC70572-5136-49F8-98E6-477486C42D38}" type="datetimeFigureOut">
              <a:rPr lang="fa-IR" smtClean="0"/>
              <a:t>09/03/1441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720BC88-FC2A-4A9E-987D-2DB6B43758DA}" type="slidenum">
              <a:rPr lang="fa-IR" smtClean="0"/>
              <a:t>‹#›</a:t>
            </a:fld>
            <a:endParaRPr lang="fa-IR"/>
          </a:p>
        </p:txBody>
      </p:sp>
    </p:spTree>
    <p:extLst>
      <p:ext uri="{BB962C8B-B14F-4D97-AF65-F5344CB8AC3E}">
        <p14:creationId xmlns:p14="http://schemas.microsoft.com/office/powerpoint/2010/main" val="8115897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FC70572-5136-49F8-98E6-477486C42D38}" type="datetimeFigureOut">
              <a:rPr lang="fa-IR" smtClean="0"/>
              <a:t>09/03/1441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720BC88-FC2A-4A9E-987D-2DB6B43758DA}" type="slidenum">
              <a:rPr lang="fa-IR" smtClean="0"/>
              <a:t>‹#›</a:t>
            </a:fld>
            <a:endParaRPr lang="fa-I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80030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FC70572-5136-49F8-98E6-477486C42D38}" type="datetimeFigureOut">
              <a:rPr lang="fa-IR" smtClean="0"/>
              <a:t>09/03/1441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720BC88-FC2A-4A9E-987D-2DB6B43758DA}" type="slidenum">
              <a:rPr lang="fa-IR" smtClean="0"/>
              <a:t>‹#›</a:t>
            </a:fld>
            <a:endParaRPr lang="fa-I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340922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C70572-5136-49F8-98E6-477486C42D38}" type="datetimeFigureOut">
              <a:rPr lang="fa-IR" smtClean="0"/>
              <a:t>09/03/1441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720BC88-FC2A-4A9E-987D-2DB6B43758DA}" type="slidenum">
              <a:rPr lang="fa-IR" smtClean="0"/>
              <a:t>‹#›</a:t>
            </a:fld>
            <a:endParaRPr lang="fa-I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913396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C70572-5136-49F8-98E6-477486C42D38}" type="datetimeFigureOut">
              <a:rPr lang="fa-IR" smtClean="0"/>
              <a:t>09/03/1441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720BC88-FC2A-4A9E-987D-2DB6B43758DA}" type="slidenum">
              <a:rPr lang="fa-IR" smtClean="0"/>
              <a:t>‹#›</a:t>
            </a:fld>
            <a:endParaRPr lang="fa-I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91123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a:cs typeface="B Nazanin" panose="00000400000000000000" pitchFamily="2" charset="-78"/>
              </a:defRPr>
            </a:lvl1pPr>
          </a:lstStyle>
          <a:p>
            <a:r>
              <a:rPr lang="en-US" dirty="0"/>
              <a:t>Click to edit Master title style</a:t>
            </a:r>
          </a:p>
        </p:txBody>
      </p:sp>
      <p:sp>
        <p:nvSpPr>
          <p:cNvPr id="3" name="Content Placeholder 2"/>
          <p:cNvSpPr>
            <a:spLocks noGrp="1"/>
          </p:cNvSpPr>
          <p:nvPr>
            <p:ph idx="1"/>
          </p:nvPr>
        </p:nvSpPr>
        <p:spPr>
          <a:xfrm>
            <a:off x="801384" y="2556932"/>
            <a:ext cx="10592656" cy="3691468"/>
          </a:xfrm>
        </p:spPr>
        <p:txBody>
          <a:bodyPr>
            <a:normAutofit/>
          </a:bodyPr>
          <a:lstStyle>
            <a:lvl1pPr>
              <a:defRPr sz="1800">
                <a:cs typeface="B Nazanin" panose="00000400000000000000" pitchFamily="2" charset="-78"/>
              </a:defRPr>
            </a:lvl1pPr>
            <a:lvl2pPr>
              <a:defRPr sz="1800">
                <a:cs typeface="B Nazanin" panose="00000400000000000000" pitchFamily="2" charset="-78"/>
              </a:defRPr>
            </a:lvl2pPr>
            <a:lvl3pPr>
              <a:defRPr sz="1800">
                <a:cs typeface="B Nazanin" panose="00000400000000000000" pitchFamily="2" charset="-78"/>
              </a:defRPr>
            </a:lvl3pPr>
            <a:lvl4pPr>
              <a:defRPr sz="1800">
                <a:cs typeface="B Nazanin" panose="00000400000000000000" pitchFamily="2" charset="-78"/>
              </a:defRPr>
            </a:lvl4pPr>
            <a:lvl5pPr>
              <a:defRPr sz="1800">
                <a:cs typeface="B Nazanin" panose="00000400000000000000" pitchFamily="2" charset="-78"/>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FC70572-5136-49F8-98E6-477486C42D38}" type="datetimeFigureOut">
              <a:rPr lang="fa-IR" smtClean="0"/>
              <a:t>09/03/1441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720BC88-FC2A-4A9E-987D-2DB6B43758DA}" type="slidenum">
              <a:rPr lang="fa-IR" smtClean="0"/>
              <a:t>‹#›</a:t>
            </a:fld>
            <a:endParaRPr lang="fa-IR"/>
          </a:p>
        </p:txBody>
      </p:sp>
    </p:spTree>
    <p:extLst>
      <p:ext uri="{BB962C8B-B14F-4D97-AF65-F5344CB8AC3E}">
        <p14:creationId xmlns:p14="http://schemas.microsoft.com/office/powerpoint/2010/main" val="547656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FC70572-5136-49F8-98E6-477486C42D38}" type="datetimeFigureOut">
              <a:rPr lang="fa-IR" smtClean="0"/>
              <a:t>09/03/1441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720BC88-FC2A-4A9E-987D-2DB6B43758DA}" type="slidenum">
              <a:rPr lang="fa-IR" smtClean="0"/>
              <a:t>‹#›</a:t>
            </a:fld>
            <a:endParaRPr lang="fa-I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75601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FC70572-5136-49F8-98E6-477486C42D38}" type="datetimeFigureOut">
              <a:rPr lang="fa-IR" smtClean="0"/>
              <a:t>09/03/1441</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C720BC88-FC2A-4A9E-987D-2DB6B43758DA}" type="slidenum">
              <a:rPr lang="fa-IR" smtClean="0"/>
              <a:t>‹#›</a:t>
            </a:fld>
            <a:endParaRPr lang="fa-IR"/>
          </a:p>
        </p:txBody>
      </p:sp>
    </p:spTree>
    <p:extLst>
      <p:ext uri="{BB962C8B-B14F-4D97-AF65-F5344CB8AC3E}">
        <p14:creationId xmlns:p14="http://schemas.microsoft.com/office/powerpoint/2010/main" val="3515428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FC70572-5136-49F8-98E6-477486C42D38}" type="datetimeFigureOut">
              <a:rPr lang="fa-IR" smtClean="0"/>
              <a:t>09/03/1441</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C720BC88-FC2A-4A9E-987D-2DB6B43758DA}" type="slidenum">
              <a:rPr lang="fa-IR" smtClean="0"/>
              <a:t>‹#›</a:t>
            </a:fld>
            <a:endParaRPr lang="fa-I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96935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FC70572-5136-49F8-98E6-477486C42D38}" type="datetimeFigureOut">
              <a:rPr lang="fa-IR" smtClean="0"/>
              <a:t>09/03/1441</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C720BC88-FC2A-4A9E-987D-2DB6B43758DA}" type="slidenum">
              <a:rPr lang="fa-IR" smtClean="0"/>
              <a:t>‹#›</a:t>
            </a:fld>
            <a:endParaRPr lang="fa-I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671750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C70572-5136-49F8-98E6-477486C42D38}" type="datetimeFigureOut">
              <a:rPr lang="fa-IR" smtClean="0"/>
              <a:t>09/03/1441</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C720BC88-FC2A-4A9E-987D-2DB6B43758DA}" type="slidenum">
              <a:rPr lang="fa-IR" smtClean="0"/>
              <a:t>‹#›</a:t>
            </a:fld>
            <a:endParaRPr lang="fa-IR"/>
          </a:p>
        </p:txBody>
      </p:sp>
    </p:spTree>
    <p:extLst>
      <p:ext uri="{BB962C8B-B14F-4D97-AF65-F5344CB8AC3E}">
        <p14:creationId xmlns:p14="http://schemas.microsoft.com/office/powerpoint/2010/main" val="36984373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FC70572-5136-49F8-98E6-477486C42D38}" type="datetimeFigureOut">
              <a:rPr lang="fa-IR" smtClean="0"/>
              <a:t>09/03/1441</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C720BC88-FC2A-4A9E-987D-2DB6B43758DA}" type="slidenum">
              <a:rPr lang="fa-IR" smtClean="0"/>
              <a:t>‹#›</a:t>
            </a:fld>
            <a:endParaRPr lang="fa-I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847129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FC70572-5136-49F8-98E6-477486C42D38}" type="datetimeFigureOut">
              <a:rPr lang="fa-IR" smtClean="0"/>
              <a:t>09/03/1441</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C720BC88-FC2A-4A9E-987D-2DB6B43758DA}" type="slidenum">
              <a:rPr lang="fa-IR" smtClean="0"/>
              <a:t>‹#›</a:t>
            </a:fld>
            <a:endParaRPr lang="fa-IR"/>
          </a:p>
        </p:txBody>
      </p:sp>
    </p:spTree>
    <p:extLst>
      <p:ext uri="{BB962C8B-B14F-4D97-AF65-F5344CB8AC3E}">
        <p14:creationId xmlns:p14="http://schemas.microsoft.com/office/powerpoint/2010/main" val="3401040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FC70572-5136-49F8-98E6-477486C42D38}" type="datetimeFigureOut">
              <a:rPr lang="fa-IR" smtClean="0"/>
              <a:t>09/03/1441</a:t>
            </a:fld>
            <a:endParaRPr lang="fa-I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fa-I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720BC88-FC2A-4A9E-987D-2DB6B43758DA}" type="slidenum">
              <a:rPr lang="fa-IR" smtClean="0"/>
              <a:t>‹#›</a:t>
            </a:fld>
            <a:endParaRPr lang="fa-IR"/>
          </a:p>
        </p:txBody>
      </p:sp>
    </p:spTree>
    <p:extLst>
      <p:ext uri="{BB962C8B-B14F-4D97-AF65-F5344CB8AC3E}">
        <p14:creationId xmlns:p14="http://schemas.microsoft.com/office/powerpoint/2010/main" val="4722552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1"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85750" indent="-285750" algn="r" defTabSz="457200" rtl="1"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r" defTabSz="457200" rtl="1"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r" defTabSz="457200" rtl="1"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r" defTabSz="457200" rtl="1"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295401" y="782198"/>
            <a:ext cx="9601196" cy="5093670"/>
          </a:xfrm>
        </p:spPr>
        <p:txBody>
          <a:bodyPr>
            <a:normAutofit fontScale="85000" lnSpcReduction="10000"/>
          </a:bodyPr>
          <a:lstStyle/>
          <a:p>
            <a:pPr marL="0" indent="0" algn="ctr">
              <a:buNone/>
            </a:pPr>
            <a:r>
              <a:rPr lang="fa-IR" sz="7800" u="sng" dirty="0">
                <a:solidFill>
                  <a:srgbClr val="FF0000"/>
                </a:solidFill>
              </a:rPr>
              <a:t>قسمت اول </a:t>
            </a:r>
            <a:r>
              <a:rPr lang="fa-IR" sz="6000" dirty="0">
                <a:solidFill>
                  <a:srgbClr val="FF0000"/>
                </a:solidFill>
              </a:rPr>
              <a:t>فصل نهم از</a:t>
            </a:r>
          </a:p>
          <a:p>
            <a:pPr marL="0" indent="0" algn="ctr">
              <a:buNone/>
            </a:pPr>
            <a:r>
              <a:rPr lang="fa-IR" sz="6000" dirty="0">
                <a:solidFill>
                  <a:srgbClr val="FF0000"/>
                </a:solidFill>
              </a:rPr>
              <a:t>کتاب مشاوره مدرسه در عصر حاضر </a:t>
            </a:r>
          </a:p>
          <a:p>
            <a:pPr marL="0" indent="0" algn="ctr">
              <a:buNone/>
            </a:pPr>
            <a:r>
              <a:rPr lang="fa-IR" sz="6000" dirty="0">
                <a:solidFill>
                  <a:srgbClr val="FF0000"/>
                </a:solidFill>
              </a:rPr>
              <a:t>ترجمه دکتر علی محمد نظری</a:t>
            </a:r>
          </a:p>
          <a:p>
            <a:pPr marL="0" indent="0" algn="ctr">
              <a:buNone/>
            </a:pPr>
            <a:r>
              <a:rPr lang="fa-IR" sz="6000" dirty="0">
                <a:solidFill>
                  <a:srgbClr val="FF0000"/>
                </a:solidFill>
              </a:rPr>
              <a:t>خدمات مشورتی در مدرسه</a:t>
            </a:r>
          </a:p>
          <a:p>
            <a:pPr marL="0" indent="0" algn="ctr">
              <a:buNone/>
            </a:pPr>
            <a:r>
              <a:rPr lang="fa-IR" sz="6000" dirty="0">
                <a:solidFill>
                  <a:srgbClr val="FF0000"/>
                </a:solidFill>
              </a:rPr>
              <a:t>دانشگاه فرهنگیان پردیس شهید رجائی ارومیه</a:t>
            </a:r>
          </a:p>
          <a:p>
            <a:endParaRPr lang="fa-IR" dirty="0"/>
          </a:p>
          <a:p>
            <a:endParaRPr lang="fa-IR" dirty="0"/>
          </a:p>
          <a:p>
            <a:endParaRPr lang="fa-IR" dirty="0"/>
          </a:p>
        </p:txBody>
      </p:sp>
    </p:spTree>
    <p:extLst>
      <p:ext uri="{BB962C8B-B14F-4D97-AF65-F5344CB8AC3E}">
        <p14:creationId xmlns:p14="http://schemas.microsoft.com/office/powerpoint/2010/main" val="12007013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ارزشیابی راهبردهای ممکن و انتخاب از میان آنها</a:t>
            </a:r>
          </a:p>
        </p:txBody>
      </p:sp>
      <p:sp>
        <p:nvSpPr>
          <p:cNvPr id="3" name="Content Placeholder 2"/>
          <p:cNvSpPr>
            <a:spLocks noGrp="1"/>
          </p:cNvSpPr>
          <p:nvPr>
            <p:ph idx="1"/>
          </p:nvPr>
        </p:nvSpPr>
        <p:spPr>
          <a:xfrm>
            <a:off x="801384" y="2148289"/>
            <a:ext cx="10592656" cy="4100111"/>
          </a:xfrm>
        </p:spPr>
        <p:txBody>
          <a:bodyPr/>
          <a:lstStyle/>
          <a:p>
            <a:pPr algn="just"/>
            <a:r>
              <a:rPr lang="fa-IR" dirty="0"/>
              <a:t>کار مشاور در این مرحله آن است که کاری کند طرف های مشورت او بتوانند یک راهبرد را که به کمترین تلاش نیاز دارد و بالاترین تاثیر را خواهد گذاشت انتخاب کنند.</a:t>
            </a:r>
          </a:p>
          <a:p>
            <a:pPr algn="just"/>
            <a:r>
              <a:rPr lang="fa-IR" b="1" dirty="0">
                <a:solidFill>
                  <a:srgbClr val="0070C0"/>
                </a:solidFill>
              </a:rPr>
              <a:t>تعیین مسئولیت های مشورت دهنده و مشورت گیرنده:</a:t>
            </a:r>
          </a:p>
          <a:p>
            <a:pPr algn="just"/>
            <a:r>
              <a:rPr lang="fa-IR" dirty="0"/>
              <a:t>این مسئولیت ها با همکاری آنها تعیین می‌شود یعنی در مورد اینکه چه کسی، چه کاری را چگونه و در چه وقت و کجا انجام دهد و با هم توافق می‌کنند.</a:t>
            </a:r>
          </a:p>
          <a:p>
            <a:pPr algn="just"/>
            <a:r>
              <a:rPr lang="fa-IR" b="1" dirty="0">
                <a:solidFill>
                  <a:srgbClr val="0070C0"/>
                </a:solidFill>
              </a:rPr>
              <a:t>اجرای راهبرد انتخابی: موارد زیر مورد نظارت مشاور خواهند بود:</a:t>
            </a:r>
          </a:p>
          <a:p>
            <a:pPr algn="just"/>
            <a:r>
              <a:rPr lang="fa-IR" dirty="0"/>
              <a:t>1- تغییرات مسئله 2- مواردی از اصل راهبرد که فراموش شده است 3- موانع اجرایی راهبرد که مانع کار طرف های مشورت هستند 4- واکنش غیر منتظره فرد ثالث</a:t>
            </a:r>
          </a:p>
          <a:p>
            <a:pPr algn="just"/>
            <a:r>
              <a:rPr lang="fa-IR" b="1" dirty="0">
                <a:solidFill>
                  <a:srgbClr val="0070C0"/>
                </a:solidFill>
              </a:rPr>
              <a:t>ارزشیابی سودمندی اقدامات و در صورت نیاز تکرار مجدد مراحل:</a:t>
            </a:r>
          </a:p>
          <a:p>
            <a:pPr algn="just"/>
            <a:r>
              <a:rPr lang="fa-IR" dirty="0"/>
              <a:t>مشاور وظیفه دارد نظارتخود را ادامه دهد و در صورت لزوم اطلاعات مربوط به پیشرفت کار و تغییر احتمالی راهبرد را از طرف‌های مشورت و شرایط، گردآوری کند</a:t>
            </a:r>
          </a:p>
        </p:txBody>
      </p:sp>
    </p:spTree>
    <p:extLst>
      <p:ext uri="{BB962C8B-B14F-4D97-AF65-F5344CB8AC3E}">
        <p14:creationId xmlns:p14="http://schemas.microsoft.com/office/powerpoint/2010/main" val="20791099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رویکرد های تازه در زمینه مشورت مبتنی بر مدرسه</a:t>
            </a:r>
          </a:p>
        </p:txBody>
      </p:sp>
      <p:sp>
        <p:nvSpPr>
          <p:cNvPr id="3" name="Content Placeholder 2"/>
          <p:cNvSpPr>
            <a:spLocks noGrp="1"/>
          </p:cNvSpPr>
          <p:nvPr>
            <p:ph idx="1"/>
          </p:nvPr>
        </p:nvSpPr>
        <p:spPr/>
        <p:txBody>
          <a:bodyPr>
            <a:normAutofit/>
          </a:bodyPr>
          <a:lstStyle/>
          <a:p>
            <a:r>
              <a:rPr lang="fa-IR" sz="2000" b="1" dirty="0">
                <a:solidFill>
                  <a:srgbClr val="0070C0"/>
                </a:solidFill>
              </a:rPr>
              <a:t>الف) مشورت راه حل محور ب) مشورت از طریق درک سیستم خانواده</a:t>
            </a:r>
          </a:p>
          <a:p>
            <a:r>
              <a:rPr lang="fa-IR" sz="2000" b="1" dirty="0">
                <a:solidFill>
                  <a:srgbClr val="0070C0"/>
                </a:solidFill>
              </a:rPr>
              <a:t>الف) مشورت راه حل محور:</a:t>
            </a:r>
          </a:p>
          <a:p>
            <a:r>
              <a:rPr lang="fa-IR" sz="2000" dirty="0"/>
              <a:t>غالب مدل ها و نظریه های مشورت مبتنی بر مدرسه، از رویکرد حل مسئله استفاده میکنند و درصددند نقاط ضعف و نقایص را پیدا کنند. رویکرد راه حل محور به نقاط قوت و راه حل ها توجه دارد. اخیرا این رویکرد در مدارس به کار گرفته شده و در تحقیقات به آن اشاره شده است</a:t>
            </a:r>
          </a:p>
          <a:p>
            <a:r>
              <a:rPr lang="fa-IR" sz="2000" b="1" dirty="0">
                <a:solidFill>
                  <a:srgbClr val="0070C0"/>
                </a:solidFill>
              </a:rPr>
              <a:t>ساختار سازی مقدماتی:</a:t>
            </a:r>
          </a:p>
          <a:p>
            <a:r>
              <a:rPr lang="fa-IR" sz="2000" dirty="0"/>
              <a:t>در مرحله اول، هدف این است که طرف های مشور نقاط قوت و منابع را در شرایط فعلی مسئله بشناسند. مشاور ضمن استفاده از «زبان تغییر» به قول دیشیزر (۱۹۸۵)، سئوالات خود را از طرف های مشورت با یک نه به آینده تنظیم می کند.</a:t>
            </a:r>
          </a:p>
        </p:txBody>
      </p:sp>
    </p:spTree>
    <p:extLst>
      <p:ext uri="{BB962C8B-B14F-4D97-AF65-F5344CB8AC3E}">
        <p14:creationId xmlns:p14="http://schemas.microsoft.com/office/powerpoint/2010/main" val="6399179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رویکرد های تازه در زمینه مشورت مبتنی بر مدرسه</a:t>
            </a:r>
          </a:p>
        </p:txBody>
      </p:sp>
      <p:sp>
        <p:nvSpPr>
          <p:cNvPr id="3" name="Content Placeholder 2"/>
          <p:cNvSpPr>
            <a:spLocks noGrp="1"/>
          </p:cNvSpPr>
          <p:nvPr>
            <p:ph idx="1"/>
          </p:nvPr>
        </p:nvSpPr>
        <p:spPr>
          <a:xfrm>
            <a:off x="801384" y="2082188"/>
            <a:ext cx="10592656" cy="4166212"/>
          </a:xfrm>
        </p:spPr>
        <p:txBody>
          <a:bodyPr>
            <a:normAutofit fontScale="92500" lnSpcReduction="10000"/>
          </a:bodyPr>
          <a:lstStyle/>
          <a:p>
            <a:r>
              <a:rPr lang="fa-IR" b="1" dirty="0">
                <a:solidFill>
                  <a:srgbClr val="0070C0"/>
                </a:solidFill>
              </a:rPr>
              <a:t>تعیین اهداف مشورت:</a:t>
            </a:r>
          </a:p>
          <a:p>
            <a:r>
              <a:rPr lang="fa-IR" dirty="0"/>
              <a:t>این رویکرد بر خلاف شیوه ی حل مسئله در مشورت سنتی، پیش از تعیین اهداف مشورت، حداقل وقت را به کند و کار مشکل می پردازد. فقط در موارد استثنایی یا در مواردی که مشکل اتفاق نیفتد این کند و کار انجام می شود. دلیل این است که اگر مشکل بیش از حد کند و کاو شود، وقت و زمان تهیه راه حل که آن ضروری تر است کاهش می یابد. نمونه سئوالات مربوط به تعیین هدف به شرح زیر است: حداقل تغییر مورد قبول شما چیست؟ چگونه می خواهید کار شما در مدرسه ساده تر شود؟ </a:t>
            </a:r>
          </a:p>
          <a:p>
            <a:r>
              <a:rPr lang="fa-IR" b="1" dirty="0">
                <a:solidFill>
                  <a:srgbClr val="0070C0"/>
                </a:solidFill>
              </a:rPr>
              <a:t>بررسی راه حل ها و استثنائات:</a:t>
            </a:r>
          </a:p>
          <a:p>
            <a:r>
              <a:rPr lang="fa-IR" dirty="0"/>
              <a:t>وقتی هدف معین گردید، تلاش های قبلی در زمینه ی تهیه راه حل و موارد استثناء که طرف های مشورت آنها را آزموده اند، بررسی می شود. اگر چنین مواردی به یادشان نیامد، باید برای ایجاد یک تغییر کوچک چنین پرسید: چه موقع کمی تغییر اتفاق افتاد؟ </a:t>
            </a:r>
          </a:p>
          <a:p>
            <a:r>
              <a:rPr lang="fa-IR" dirty="0">
                <a:solidFill>
                  <a:srgbClr val="FF0000"/>
                </a:solidFill>
              </a:rPr>
              <a:t>* گاهی طرف های مشورت به راستی موارد استثناء را پیدا نمی کنند. در این صورت کاهن چنین پیشنهاد میکند:</a:t>
            </a:r>
          </a:p>
          <a:p>
            <a:r>
              <a:rPr lang="fa-IR" dirty="0">
                <a:solidFill>
                  <a:srgbClr val="FF0000"/>
                </a:solidFill>
              </a:rPr>
              <a:t>الف - </a:t>
            </a:r>
            <a:r>
              <a:rPr lang="fa-IR" dirty="0"/>
              <a:t>یک تکلیف برای طرف مشورت خود تعیین کنید تا او برای هفته ی بعد موارد استثناء را خودش در منزل جستجو کند.</a:t>
            </a:r>
          </a:p>
          <a:p>
            <a:r>
              <a:rPr lang="fa-IR" dirty="0">
                <a:solidFill>
                  <a:srgbClr val="FF0000"/>
                </a:solidFill>
              </a:rPr>
              <a:t>ب - </a:t>
            </a:r>
            <a:r>
              <a:rPr lang="fa-IR" dirty="0"/>
              <a:t>از او بخواهید به یاد بیاورد که یک استاد زبده در این مورد، چه کار می کند (مثلا این شخص چگونه مشکل را حل خواهد کرد؟)</a:t>
            </a:r>
          </a:p>
          <a:p>
            <a:r>
              <a:rPr lang="fa-IR" dirty="0">
                <a:solidFill>
                  <a:srgbClr val="FF0000"/>
                </a:solidFill>
              </a:rPr>
              <a:t>پ . </a:t>
            </a:r>
            <a:r>
              <a:rPr lang="fa-IR" dirty="0"/>
              <a:t>از طرف مشورت خود که یک معلم است خواهش کنید اجازه دهد در کلاس حضور داشه باشید و موارد استثناء را در کلاس ببینید و در مورد آنها نظر بدهید.</a:t>
            </a:r>
          </a:p>
          <a:p>
            <a:endParaRPr lang="fa-IR" dirty="0"/>
          </a:p>
        </p:txBody>
      </p:sp>
    </p:spTree>
    <p:extLst>
      <p:ext uri="{BB962C8B-B14F-4D97-AF65-F5344CB8AC3E}">
        <p14:creationId xmlns:p14="http://schemas.microsoft.com/office/powerpoint/2010/main" val="23442572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مقدمه، زیربنای منطقی، تعاریف</a:t>
            </a:r>
          </a:p>
        </p:txBody>
      </p:sp>
      <p:sp>
        <p:nvSpPr>
          <p:cNvPr id="3" name="Content Placeholder 2"/>
          <p:cNvSpPr>
            <a:spLocks noGrp="1"/>
          </p:cNvSpPr>
          <p:nvPr>
            <p:ph idx="1"/>
          </p:nvPr>
        </p:nvSpPr>
        <p:spPr/>
        <p:txBody>
          <a:bodyPr>
            <a:normAutofit/>
          </a:bodyPr>
          <a:lstStyle/>
          <a:p>
            <a:r>
              <a:rPr lang="fa-IR" sz="2400" dirty="0">
                <a:solidFill>
                  <a:srgbClr val="FF0000"/>
                </a:solidFill>
              </a:rPr>
              <a:t>الف: مشورت مدرسه محور: </a:t>
            </a:r>
            <a:r>
              <a:rPr lang="fa-IR" sz="2400" dirty="0"/>
              <a:t>تاکید می‌شود که خدمات مستقیم یا غیر مستقیم مشاوره مدرسه در اختیار افرادی قرار می‌گیرد که در محسط مدرسه قرار دارند.</a:t>
            </a:r>
          </a:p>
          <a:p>
            <a:r>
              <a:rPr lang="fa-IR" sz="2400" dirty="0">
                <a:solidFill>
                  <a:srgbClr val="FF0000"/>
                </a:solidFill>
              </a:rPr>
              <a:t>ب: مشورت جامعه محور: </a:t>
            </a:r>
            <a:r>
              <a:rPr lang="fa-IR" sz="2400" dirty="0"/>
              <a:t>تاکید اصلی این است که با متخصص های مختلف و مشورت دهندگان بیرون محیط مدرسه مشورت انجام گیرد.</a:t>
            </a:r>
          </a:p>
          <a:p>
            <a:r>
              <a:rPr lang="fa-IR" sz="2400" dirty="0">
                <a:solidFill>
                  <a:srgbClr val="FF0000"/>
                </a:solidFill>
              </a:rPr>
              <a:t>تفاوت: </a:t>
            </a:r>
            <a:r>
              <a:rPr lang="fa-IR" sz="2400" dirty="0"/>
              <a:t>محل مشاوره</a:t>
            </a:r>
          </a:p>
          <a:p>
            <a:r>
              <a:rPr lang="fa-IR" sz="2400" dirty="0">
                <a:solidFill>
                  <a:srgbClr val="FF0000"/>
                </a:solidFill>
              </a:rPr>
              <a:t>شباهت: </a:t>
            </a:r>
            <a:r>
              <a:rPr lang="fa-IR" sz="2400" dirty="0"/>
              <a:t>تامین حداکثر تجربه آموزشی برای کودکان و نوجوانان</a:t>
            </a:r>
          </a:p>
        </p:txBody>
      </p:sp>
    </p:spTree>
    <p:extLst>
      <p:ext uri="{BB962C8B-B14F-4D97-AF65-F5344CB8AC3E}">
        <p14:creationId xmlns:p14="http://schemas.microsoft.com/office/powerpoint/2010/main" val="23563721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زمینه های مشورت مدرسه محور</a:t>
            </a:r>
          </a:p>
        </p:txBody>
      </p:sp>
      <p:sp>
        <p:nvSpPr>
          <p:cNvPr id="3" name="Content Placeholder 2"/>
          <p:cNvSpPr>
            <a:spLocks noGrp="1"/>
          </p:cNvSpPr>
          <p:nvPr>
            <p:ph idx="1"/>
          </p:nvPr>
        </p:nvSpPr>
        <p:spPr>
          <a:xfrm>
            <a:off x="799672" y="2402696"/>
            <a:ext cx="10592656" cy="3821834"/>
          </a:xfrm>
        </p:spPr>
        <p:txBody>
          <a:bodyPr>
            <a:noAutofit/>
          </a:bodyPr>
          <a:lstStyle/>
          <a:p>
            <a:r>
              <a:rPr lang="fa-IR" sz="2000" dirty="0">
                <a:solidFill>
                  <a:srgbClr val="FF0000"/>
                </a:solidFill>
              </a:rPr>
              <a:t>الف_ </a:t>
            </a:r>
            <a:r>
              <a:rPr lang="fa-IR" sz="2000" dirty="0"/>
              <a:t>مقدمه ای بر مشورت از جمله مبنای منطقی و تعریف آن</a:t>
            </a:r>
          </a:p>
          <a:p>
            <a:r>
              <a:rPr lang="fa-IR" sz="2000" dirty="0">
                <a:solidFill>
                  <a:srgbClr val="FF0000"/>
                </a:solidFill>
              </a:rPr>
              <a:t>ب_ </a:t>
            </a:r>
            <a:r>
              <a:rPr lang="fa-IR" sz="2000" dirty="0"/>
              <a:t>مدل ها و جهت گیری های نظری</a:t>
            </a:r>
          </a:p>
          <a:p>
            <a:r>
              <a:rPr lang="fa-IR" sz="2000" dirty="0">
                <a:solidFill>
                  <a:srgbClr val="FF0000"/>
                </a:solidFill>
              </a:rPr>
              <a:t>پ_ </a:t>
            </a:r>
            <a:r>
              <a:rPr lang="fa-IR" sz="2000" dirty="0"/>
              <a:t>تحقیق</a:t>
            </a:r>
          </a:p>
          <a:p>
            <a:r>
              <a:rPr lang="fa-IR" sz="2000" dirty="0">
                <a:solidFill>
                  <a:srgbClr val="FF0000"/>
                </a:solidFill>
              </a:rPr>
              <a:t>ت_ </a:t>
            </a:r>
            <a:r>
              <a:rPr lang="fa-IR" sz="2000" dirty="0"/>
              <a:t>کاربرد های عملی آن در برنامه های مشاوره‌ی مدرسه در همه‌ی مقاطع تحصیلی</a:t>
            </a:r>
          </a:p>
          <a:p>
            <a:r>
              <a:rPr lang="fa-IR" sz="2000" dirty="0">
                <a:solidFill>
                  <a:srgbClr val="FF0000"/>
                </a:solidFill>
              </a:rPr>
              <a:t>ث_ </a:t>
            </a:r>
            <a:r>
              <a:rPr lang="fa-IR" sz="2000" dirty="0"/>
              <a:t>موارد متنوع</a:t>
            </a:r>
          </a:p>
          <a:p>
            <a:r>
              <a:rPr lang="fa-IR" sz="2000" dirty="0">
                <a:solidFill>
                  <a:srgbClr val="FF0000"/>
                </a:solidFill>
              </a:rPr>
              <a:t>ج_ </a:t>
            </a:r>
            <a:r>
              <a:rPr lang="fa-IR" sz="2000" dirty="0"/>
              <a:t>موضوعات اخلاقی</a:t>
            </a:r>
          </a:p>
          <a:p>
            <a:r>
              <a:rPr lang="fa-IR" sz="2000" dirty="0">
                <a:solidFill>
                  <a:srgbClr val="FF0000"/>
                </a:solidFill>
              </a:rPr>
              <a:t>چ_ </a:t>
            </a:r>
            <a:r>
              <a:rPr lang="fa-IR" sz="2000" dirty="0"/>
              <a:t>خط مشی های آینده</a:t>
            </a:r>
          </a:p>
          <a:p>
            <a:r>
              <a:rPr lang="fa-IR" sz="2000" dirty="0"/>
              <a:t>موقعیت مشاوران به آنان این اجازه را می‌دهد، خدمات همکاری و مشورتی را به نفع دانش آموزان ارائه کند. در واقع، مشاوران باید همکاری تخصص های مختلف را در مدرسه جلب نمایند تا بتوانند تجربه‌ی آموزشی بهتری در اهتیار کودکنا و نوجوانان قرار دهند.</a:t>
            </a:r>
          </a:p>
        </p:txBody>
      </p:sp>
    </p:spTree>
    <p:extLst>
      <p:ext uri="{BB962C8B-B14F-4D97-AF65-F5344CB8AC3E}">
        <p14:creationId xmlns:p14="http://schemas.microsoft.com/office/powerpoint/2010/main" val="10246135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زیربنای منطقی مشورت در مدرسه</a:t>
            </a:r>
          </a:p>
        </p:txBody>
      </p:sp>
      <p:sp>
        <p:nvSpPr>
          <p:cNvPr id="3" name="Content Placeholder 2"/>
          <p:cNvSpPr>
            <a:spLocks noGrp="1"/>
          </p:cNvSpPr>
          <p:nvPr>
            <p:ph idx="1"/>
          </p:nvPr>
        </p:nvSpPr>
        <p:spPr/>
        <p:txBody>
          <a:bodyPr>
            <a:normAutofit/>
          </a:bodyPr>
          <a:lstStyle/>
          <a:p>
            <a:r>
              <a:rPr lang="fa-IR" sz="2000" dirty="0"/>
              <a:t>مشورت مدرسه محور یک راه موثر جهت ایجاد تغییر در محیط مدرسه است که در اختیار مشاوران قرار دارد.</a:t>
            </a:r>
          </a:p>
          <a:p>
            <a:r>
              <a:rPr lang="fa-IR" sz="2000" dirty="0"/>
              <a:t>مشاور مدرسه وقتی به یک نفر خدمات بدهد، بر زندگی همین یک نفر تاثیر میگذارد ولی وقتی معلم با یک معلم مشورت کند، غیر مستقیم بر زندگی 30 دانش آموز یا بیشتر تاثیر میگذارد و در صورت مشورت با یک گروه از والدین که آموزش می‌بینند، بر زندگی 20 تا 30 دانش آموز تاثیر خواهد گذاشت.</a:t>
            </a:r>
          </a:p>
          <a:p>
            <a:r>
              <a:rPr lang="fa-IR" sz="2000" b="1" dirty="0">
                <a:solidFill>
                  <a:srgbClr val="FF0000"/>
                </a:solidFill>
              </a:rPr>
              <a:t>این اصل منطقی شامل دو فرض است:</a:t>
            </a:r>
          </a:p>
          <a:p>
            <a:r>
              <a:rPr lang="fa-IR" sz="2000" dirty="0"/>
              <a:t>الف) موقعیت مشاوران مدرسه از لحاظ کار با افرادی که در زمینه‌ی آموزش به کودکان و نوجوانان، بسیار مناسب است</a:t>
            </a:r>
          </a:p>
          <a:p>
            <a:r>
              <a:rPr lang="fa-IR" sz="2000" dirty="0"/>
              <a:t>ب) هنگام انجام مشورت، احتمال ارائه خدمات هماهنگ به منظور ایجاد زمینه تغییر محیط کودکان و نوجوانان بیشتر می‌شود.</a:t>
            </a:r>
          </a:p>
          <a:p>
            <a:r>
              <a:rPr lang="fa-IR" sz="2000" dirty="0"/>
              <a:t>معلمان، مسئولین اجرایی و والدین، اولین کسانی هستند که دغدغه های کودکان و نوجوانان را تشخیص می‌دهند.</a:t>
            </a:r>
          </a:p>
        </p:txBody>
      </p:sp>
    </p:spTree>
    <p:extLst>
      <p:ext uri="{BB962C8B-B14F-4D97-AF65-F5344CB8AC3E}">
        <p14:creationId xmlns:p14="http://schemas.microsoft.com/office/powerpoint/2010/main" val="3444944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تعاریف مشورت و مشارکت</a:t>
            </a:r>
          </a:p>
        </p:txBody>
      </p:sp>
      <p:sp>
        <p:nvSpPr>
          <p:cNvPr id="3" name="Content Placeholder 2"/>
          <p:cNvSpPr>
            <a:spLocks noGrp="1"/>
          </p:cNvSpPr>
          <p:nvPr>
            <p:ph idx="1"/>
          </p:nvPr>
        </p:nvSpPr>
        <p:spPr/>
        <p:txBody>
          <a:bodyPr>
            <a:normAutofit fontScale="92500" lnSpcReduction="10000"/>
          </a:bodyPr>
          <a:lstStyle/>
          <a:p>
            <a:pPr algn="just"/>
            <a:r>
              <a:rPr lang="fa-IR" sz="2400" b="1" dirty="0">
                <a:solidFill>
                  <a:srgbClr val="FF0000"/>
                </a:solidFill>
              </a:rPr>
              <a:t>1-</a:t>
            </a:r>
            <a:r>
              <a:rPr lang="fa-IR" sz="2400" dirty="0"/>
              <a:t> مشورت: جستن اطلاعات و یا راهنمایی، ارائه توصیه حرفه‌ای کارشناسی</a:t>
            </a:r>
          </a:p>
          <a:p>
            <a:pPr algn="just"/>
            <a:r>
              <a:rPr lang="fa-IR" sz="2400" b="1" dirty="0">
                <a:solidFill>
                  <a:srgbClr val="FF0000"/>
                </a:solidFill>
              </a:rPr>
              <a:t>2-</a:t>
            </a:r>
            <a:r>
              <a:rPr lang="fa-IR" sz="2400" dirty="0"/>
              <a:t> مشورت کردن: عمل مشورت. یک جلسه بحث و کنکاش</a:t>
            </a:r>
          </a:p>
          <a:p>
            <a:pPr algn="just"/>
            <a:r>
              <a:rPr lang="fa-IR" sz="2400" b="1" dirty="0">
                <a:solidFill>
                  <a:srgbClr val="FF0000"/>
                </a:solidFill>
              </a:rPr>
              <a:t>3-</a:t>
            </a:r>
            <a:r>
              <a:rPr lang="fa-IR" sz="2400" dirty="0"/>
              <a:t> مشارکت:کار کردن با یکدیگر، همکاری</a:t>
            </a:r>
          </a:p>
          <a:p>
            <a:pPr algn="just"/>
            <a:r>
              <a:rPr lang="fa-IR" sz="2400" b="1" dirty="0">
                <a:solidFill>
                  <a:srgbClr val="FF0000"/>
                </a:solidFill>
              </a:rPr>
              <a:t>نکته: </a:t>
            </a:r>
            <a:r>
              <a:rPr lang="fa-IR" sz="2400" dirty="0"/>
              <a:t>وقتی فرد طرف مشورت احساس می‌کند به حد مشاور در تهییه اطلاعات برنامه ریزی سهیم است، احتمال مشارکتش در این روند بیشتر می‌گردد (کامپویرث). </a:t>
            </a:r>
          </a:p>
          <a:p>
            <a:pPr algn="just"/>
            <a:r>
              <a:rPr lang="fa-IR" sz="2400" dirty="0"/>
              <a:t>او (کامپویرث) می‌دانست که مشاورت و مشورت لزوما قابل تبدیل به یکدیگر نیستند چون همیشه روند مشورت به شکل مشارکت نیست.</a:t>
            </a:r>
          </a:p>
          <a:p>
            <a:pPr algn="just"/>
            <a:r>
              <a:rPr lang="fa-IR" sz="2400" dirty="0"/>
              <a:t>به هر حال به عقیده وی کاربرد این دو جمله در کنار یکدیگر یک کار بی معنا نیست چون منظور این است که دو نفر به طور برابر می‌خواهند مشکل مربوط به نفر سوم را حل کنند.</a:t>
            </a:r>
          </a:p>
        </p:txBody>
      </p:sp>
    </p:spTree>
    <p:extLst>
      <p:ext uri="{BB962C8B-B14F-4D97-AF65-F5344CB8AC3E}">
        <p14:creationId xmlns:p14="http://schemas.microsoft.com/office/powerpoint/2010/main" val="34364717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مدل ها و جهت گیری های نظری مشورت مدرسه محور</a:t>
            </a:r>
          </a:p>
        </p:txBody>
      </p:sp>
      <p:sp>
        <p:nvSpPr>
          <p:cNvPr id="3" name="Content Placeholder 2"/>
          <p:cNvSpPr>
            <a:spLocks noGrp="1"/>
          </p:cNvSpPr>
          <p:nvPr>
            <p:ph idx="1"/>
          </p:nvPr>
        </p:nvSpPr>
        <p:spPr>
          <a:xfrm>
            <a:off x="801384" y="2556932"/>
            <a:ext cx="10592656" cy="2797266"/>
          </a:xfrm>
        </p:spPr>
        <p:txBody>
          <a:bodyPr>
            <a:normAutofit/>
          </a:bodyPr>
          <a:lstStyle/>
          <a:p>
            <a:r>
              <a:rPr lang="fa-IR" sz="2000" dirty="0"/>
              <a:t>انجام پژوهش و مدلسازی در زمینه مشورت مبتنی بر مدرسه می‌تواند مفیدتر از مفهوم سازی نظری انجام آزمون باشد.</a:t>
            </a:r>
          </a:p>
          <a:p>
            <a:r>
              <a:rPr lang="fa-IR" sz="2000" dirty="0"/>
              <a:t>رویکرد های تازه:</a:t>
            </a:r>
          </a:p>
          <a:p>
            <a:r>
              <a:rPr lang="fa-IR" sz="2000" b="1" dirty="0">
                <a:solidFill>
                  <a:srgbClr val="FF0000"/>
                </a:solidFill>
              </a:rPr>
              <a:t>الف) </a:t>
            </a:r>
            <a:r>
              <a:rPr lang="fa-IR" sz="2000" dirty="0"/>
              <a:t>مشورت رفتاری</a:t>
            </a:r>
          </a:p>
          <a:p>
            <a:r>
              <a:rPr lang="fa-IR" sz="2000" b="1" dirty="0">
                <a:solidFill>
                  <a:srgbClr val="FF0000"/>
                </a:solidFill>
              </a:rPr>
              <a:t>ب) </a:t>
            </a:r>
            <a:r>
              <a:rPr lang="fa-IR" sz="2000" dirty="0"/>
              <a:t>مشورت رفتاری زوجی</a:t>
            </a:r>
          </a:p>
          <a:p>
            <a:r>
              <a:rPr lang="fa-IR" sz="2000" b="1" dirty="0">
                <a:solidFill>
                  <a:srgbClr val="FF0000"/>
                </a:solidFill>
              </a:rPr>
              <a:t>ج) </a:t>
            </a:r>
            <a:r>
              <a:rPr lang="fa-IR" sz="2000" dirty="0"/>
              <a:t>مشورت راه حل محور</a:t>
            </a:r>
          </a:p>
          <a:p>
            <a:r>
              <a:rPr lang="fa-IR" sz="2000" b="1" dirty="0">
                <a:solidFill>
                  <a:srgbClr val="FF0000"/>
                </a:solidFill>
              </a:rPr>
              <a:t>د) </a:t>
            </a:r>
            <a:r>
              <a:rPr lang="fa-IR" sz="2000" dirty="0"/>
              <a:t>مشورت سیستم های خانواده</a:t>
            </a:r>
          </a:p>
        </p:txBody>
      </p:sp>
    </p:spTree>
    <p:extLst>
      <p:ext uri="{BB962C8B-B14F-4D97-AF65-F5344CB8AC3E}">
        <p14:creationId xmlns:p14="http://schemas.microsoft.com/office/powerpoint/2010/main" val="21348762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مشورت رفتاری</a:t>
            </a:r>
          </a:p>
        </p:txBody>
      </p:sp>
      <p:sp>
        <p:nvSpPr>
          <p:cNvPr id="3" name="Content Placeholder 2"/>
          <p:cNvSpPr>
            <a:spLocks noGrp="1"/>
          </p:cNvSpPr>
          <p:nvPr>
            <p:ph idx="1"/>
          </p:nvPr>
        </p:nvSpPr>
        <p:spPr/>
        <p:txBody>
          <a:bodyPr>
            <a:normAutofit lnSpcReduction="10000"/>
          </a:bodyPr>
          <a:lstStyle/>
          <a:p>
            <a:r>
              <a:rPr lang="fa-IR" sz="2400" dirty="0"/>
              <a:t>یک رویکرد مشورت مناسب برای شرایط مدرسه است و ریشه در نظریه دارد.</a:t>
            </a:r>
          </a:p>
          <a:p>
            <a:r>
              <a:rPr lang="fa-IR" sz="2400" dirty="0"/>
              <a:t>نظریه های یادگیری اسکینر، بندورا و مایکنبام پایه های تئوریک این رویکرد هستند.</a:t>
            </a:r>
          </a:p>
          <a:p>
            <a:r>
              <a:rPr lang="fa-IR" sz="2400" dirty="0"/>
              <a:t>طبق این رویکرد مشاور وظیفه دارد شرایط لازم را برای مراجع فراهم آورد تا او بتواند پیشایند و پیامد های رفتار را درک کند و سپس علت وجودی یک رفتار مشکل ساز را تجزیه و تحلیل نماید. </a:t>
            </a:r>
          </a:p>
          <a:p>
            <a:r>
              <a:rPr lang="fa-IR" sz="3200" b="1" dirty="0">
                <a:solidFill>
                  <a:srgbClr val="FF0000"/>
                </a:solidFill>
              </a:rPr>
              <a:t>*</a:t>
            </a:r>
            <a:r>
              <a:rPr lang="fa-IR" sz="2400" dirty="0"/>
              <a:t> منظور از پیشایند ها اتفاق‌های درونی و بیرونی هستند.</a:t>
            </a:r>
          </a:p>
          <a:p>
            <a:r>
              <a:rPr lang="fa-IR" sz="2400" dirty="0"/>
              <a:t>اعتقاد به این است که رفتار تابع آنهاست و پیش از رفتار اتفاق می‌افتد.</a:t>
            </a:r>
          </a:p>
          <a:p>
            <a:r>
              <a:rPr lang="fa-IR" sz="2400" dirty="0"/>
              <a:t>پیشایند های بیرونی: خواست معلم از دانش آموز، شیوه رفتار همکلاسی که در کنار دانش آموز نشسته، تغییر در شیوه معمول درس.</a:t>
            </a:r>
          </a:p>
        </p:txBody>
      </p:sp>
    </p:spTree>
    <p:extLst>
      <p:ext uri="{BB962C8B-B14F-4D97-AF65-F5344CB8AC3E}">
        <p14:creationId xmlns:p14="http://schemas.microsoft.com/office/powerpoint/2010/main" val="17952184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مشورت رفتاری زوجی</a:t>
            </a:r>
          </a:p>
        </p:txBody>
      </p:sp>
      <p:sp>
        <p:nvSpPr>
          <p:cNvPr id="3" name="Content Placeholder 2"/>
          <p:cNvSpPr>
            <a:spLocks noGrp="1"/>
          </p:cNvSpPr>
          <p:nvPr>
            <p:ph idx="1"/>
          </p:nvPr>
        </p:nvSpPr>
        <p:spPr/>
        <p:txBody>
          <a:bodyPr>
            <a:normAutofit/>
          </a:bodyPr>
          <a:lstStyle/>
          <a:p>
            <a:r>
              <a:rPr lang="fa-IR" sz="2800" dirty="0"/>
              <a:t>این مشاروه مشابه رویکرد رفتاری است.</a:t>
            </a:r>
          </a:p>
          <a:p>
            <a:r>
              <a:rPr lang="fa-IR" sz="2800" dirty="0"/>
              <a:t>در این رویکرد نیز پیشایند ها و پیامد های نگهدارنده‌ی رفتار مشکل ساز دانش آموز تجزیه و تحلیل می‌شود.</a:t>
            </a:r>
          </a:p>
          <a:p>
            <a:r>
              <a:rPr lang="fa-IR" sz="2800" dirty="0"/>
              <a:t>تنها تفاوتی که بین آنها وجود دارد این است که مشاور باید خانواده دانش آموز و معلم راطرف مشورت خود را قرار دهد تا در خانه و مدرسه از نظر اجرای یک نوع مداخله به یک اتفاق نظر برسند.</a:t>
            </a:r>
          </a:p>
        </p:txBody>
      </p:sp>
    </p:spTree>
    <p:extLst>
      <p:ext uri="{BB962C8B-B14F-4D97-AF65-F5344CB8AC3E}">
        <p14:creationId xmlns:p14="http://schemas.microsoft.com/office/powerpoint/2010/main" val="31326405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وجوه مشترک پله‌ها و مراحل مشورت</a:t>
            </a:r>
          </a:p>
        </p:txBody>
      </p:sp>
      <p:sp>
        <p:nvSpPr>
          <p:cNvPr id="3" name="Content Placeholder 2"/>
          <p:cNvSpPr>
            <a:spLocks noGrp="1"/>
          </p:cNvSpPr>
          <p:nvPr>
            <p:ph idx="1"/>
          </p:nvPr>
        </p:nvSpPr>
        <p:spPr/>
        <p:txBody>
          <a:bodyPr>
            <a:normAutofit lnSpcReduction="10000"/>
          </a:bodyPr>
          <a:lstStyle/>
          <a:p>
            <a:pPr algn="justLow"/>
            <a:r>
              <a:rPr lang="fa-IR" dirty="0"/>
              <a:t>ا</a:t>
            </a:r>
            <a:r>
              <a:rPr lang="fa-IR" b="1" dirty="0">
                <a:solidFill>
                  <a:srgbClr val="0070C0"/>
                </a:solidFill>
              </a:rPr>
              <a:t>لف) تعریف مسئله و شفاف سازی آن:</a:t>
            </a:r>
          </a:p>
          <a:p>
            <a:pPr algn="justLow"/>
            <a:r>
              <a:rPr lang="fa-IR" dirty="0"/>
              <a:t>اگر مسئله به درستی شناخته نشود، مشاور و اشخاصی که طرف مشورت قرار می‌گیرند، بیهوده مدتی سعی خواهند کرد مسئله را تعریف کنند.</a:t>
            </a:r>
          </a:p>
          <a:p>
            <a:pPr algn="justLow"/>
            <a:r>
              <a:rPr lang="fa-IR" dirty="0">
                <a:solidFill>
                  <a:srgbClr val="FF0000"/>
                </a:solidFill>
              </a:rPr>
              <a:t>وظیفه مشاور: </a:t>
            </a:r>
            <a:r>
              <a:rPr lang="fa-IR" dirty="0"/>
              <a:t>کمک به طرف مشورت برای شناخت رفتار های مشخص کننده مسئله مانند: طول مدت و شدت و لحظه شروع مسئله، دفعات تکرار</a:t>
            </a:r>
          </a:p>
          <a:p>
            <a:pPr algn="justLow"/>
            <a:r>
              <a:rPr lang="fa-IR" b="1" dirty="0">
                <a:solidFill>
                  <a:srgbClr val="0070C0"/>
                </a:solidFill>
              </a:rPr>
              <a:t>ب) تجزیه و تحلیل عوامل موثر بر مسئله: </a:t>
            </a:r>
          </a:p>
          <a:p>
            <a:pPr algn="justLow"/>
            <a:r>
              <a:rPr lang="fa-IR" dirty="0"/>
              <a:t>در این مرحله، مشاور اطلاعات مربوط به محیط زندگی و رفتارهای دانش آموزان در کلاس درس را گردآوری می‌کند و منابع احتمالی و انتظاراتی که دانش آموزان از زندگی و از کلاس دارند و ارتباط آنها را با هم در نظر می‌گیرد</a:t>
            </a:r>
          </a:p>
          <a:p>
            <a:pPr algn="justLow"/>
            <a:r>
              <a:rPr lang="fa-IR" dirty="0"/>
              <a:t>تاثیرات احتمالی والدین، شرایط کلاس درس، برنامه دروس، پدیده های اجتماعی و اقتصادی و ...</a:t>
            </a:r>
          </a:p>
          <a:p>
            <a:pPr algn="justLow"/>
            <a:r>
              <a:rPr lang="fa-IR" b="1" dirty="0">
                <a:solidFill>
                  <a:srgbClr val="0070C0"/>
                </a:solidFill>
              </a:rPr>
              <a:t>ج) اندیشیدن به راهبردهای جایگزین:</a:t>
            </a:r>
          </a:p>
          <a:p>
            <a:pPr algn="justLow"/>
            <a:r>
              <a:rPr lang="fa-IR" dirty="0"/>
              <a:t>1- از ارزشیابی راهبردهای ممکن هنگامی که مورد بررسی هستند اجتناب کنید 2- هر تعداد راه مداخله که ممکن و میسر است مطرح شود 3- راه های خلاق و ابتکاری باید مورد توجه قرار گیرند</a:t>
            </a:r>
          </a:p>
        </p:txBody>
      </p:sp>
    </p:spTree>
    <p:extLst>
      <p:ext uri="{BB962C8B-B14F-4D97-AF65-F5344CB8AC3E}">
        <p14:creationId xmlns:p14="http://schemas.microsoft.com/office/powerpoint/2010/main" val="17087654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436</TotalTime>
  <Words>1517</Words>
  <Application>Microsoft Office PowerPoint</Application>
  <PresentationFormat>Widescreen</PresentationFormat>
  <Paragraphs>84</Paragraphs>
  <Slides>12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Garamond</vt:lpstr>
      <vt:lpstr>Organic</vt:lpstr>
      <vt:lpstr>PowerPoint Presentation</vt:lpstr>
      <vt:lpstr>مقدمه، زیربنای منطقی، تعاریف</vt:lpstr>
      <vt:lpstr>زمینه های مشورت مدرسه محور</vt:lpstr>
      <vt:lpstr>زیربنای منطقی مشورت در مدرسه</vt:lpstr>
      <vt:lpstr>تعاریف مشورت و مشارکت</vt:lpstr>
      <vt:lpstr>مدل ها و جهت گیری های نظری مشورت مدرسه محور</vt:lpstr>
      <vt:lpstr>مشورت رفتاری</vt:lpstr>
      <vt:lpstr>مشورت رفتاری زوجی</vt:lpstr>
      <vt:lpstr>وجوه مشترک پله‌ها و مراحل مشورت</vt:lpstr>
      <vt:lpstr>ارزشیابی راهبردهای ممکن و انتخاب از میان آنها</vt:lpstr>
      <vt:lpstr>رویکرد های تازه در زمینه مشورت مبتنی بر مدرسه</vt:lpstr>
      <vt:lpstr>رویکرد های تازه در زمینه مشورت مبتنی بر مدرسه</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DR_PC</dc:creator>
  <cp:lastModifiedBy>WINDOWS 7</cp:lastModifiedBy>
  <cp:revision>34</cp:revision>
  <dcterms:created xsi:type="dcterms:W3CDTF">2020-04-13T10:34:45Z</dcterms:created>
  <dcterms:modified xsi:type="dcterms:W3CDTF">2020-04-25T19:05:35Z</dcterms:modified>
</cp:coreProperties>
</file>