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2" d="100"/>
          <a:sy n="72" d="100"/>
        </p:scale>
        <p:origin x="-4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CB121F3-9E93-4B9F-BFBA-5050A769C602}" type="datetimeFigureOut">
              <a:rPr lang="fa-IR" smtClean="0"/>
              <a:t>1441/09/23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C707D5A-8FDF-4820-A5F9-8C2D7FC9758F}" type="slidenum">
              <a:rPr lang="fa-IR" smtClean="0"/>
              <a:t>‹#›</a:t>
            </a:fld>
            <a:endParaRPr lang="fa-IR"/>
          </a:p>
        </p:txBody>
      </p:sp>
    </p:spTree>
    <p:extLst>
      <p:ext uri="{BB962C8B-B14F-4D97-AF65-F5344CB8AC3E}">
        <p14:creationId xmlns:p14="http://schemas.microsoft.com/office/powerpoint/2010/main" val="144558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CB121F3-9E93-4B9F-BFBA-5050A769C602}" type="datetimeFigureOut">
              <a:rPr lang="fa-IR" smtClean="0"/>
              <a:t>1441/09/23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C707D5A-8FDF-4820-A5F9-8C2D7FC9758F}" type="slidenum">
              <a:rPr lang="fa-IR" smtClean="0"/>
              <a:t>‹#›</a:t>
            </a:fld>
            <a:endParaRPr lang="fa-IR"/>
          </a:p>
        </p:txBody>
      </p:sp>
    </p:spTree>
    <p:extLst>
      <p:ext uri="{BB962C8B-B14F-4D97-AF65-F5344CB8AC3E}">
        <p14:creationId xmlns:p14="http://schemas.microsoft.com/office/powerpoint/2010/main" val="322422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CB121F3-9E93-4B9F-BFBA-5050A769C602}" type="datetimeFigureOut">
              <a:rPr lang="fa-IR" smtClean="0"/>
              <a:t>1441/09/23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C707D5A-8FDF-4820-A5F9-8C2D7FC9758F}" type="slidenum">
              <a:rPr lang="fa-IR" smtClean="0"/>
              <a:t>‹#›</a:t>
            </a:fld>
            <a:endParaRPr lang="fa-IR"/>
          </a:p>
        </p:txBody>
      </p:sp>
    </p:spTree>
    <p:extLst>
      <p:ext uri="{BB962C8B-B14F-4D97-AF65-F5344CB8AC3E}">
        <p14:creationId xmlns:p14="http://schemas.microsoft.com/office/powerpoint/2010/main" val="272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CB121F3-9E93-4B9F-BFBA-5050A769C602}" type="datetimeFigureOut">
              <a:rPr lang="fa-IR" smtClean="0"/>
              <a:t>1441/09/23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C707D5A-8FDF-4820-A5F9-8C2D7FC9758F}" type="slidenum">
              <a:rPr lang="fa-IR" smtClean="0"/>
              <a:t>‹#›</a:t>
            </a:fld>
            <a:endParaRPr lang="fa-IR"/>
          </a:p>
        </p:txBody>
      </p:sp>
    </p:spTree>
    <p:extLst>
      <p:ext uri="{BB962C8B-B14F-4D97-AF65-F5344CB8AC3E}">
        <p14:creationId xmlns:p14="http://schemas.microsoft.com/office/powerpoint/2010/main" val="284867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B121F3-9E93-4B9F-BFBA-5050A769C602}" type="datetimeFigureOut">
              <a:rPr lang="fa-IR" smtClean="0"/>
              <a:t>1441/09/23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C707D5A-8FDF-4820-A5F9-8C2D7FC9758F}" type="slidenum">
              <a:rPr lang="fa-IR" smtClean="0"/>
              <a:t>‹#›</a:t>
            </a:fld>
            <a:endParaRPr lang="fa-IR"/>
          </a:p>
        </p:txBody>
      </p:sp>
    </p:spTree>
    <p:extLst>
      <p:ext uri="{BB962C8B-B14F-4D97-AF65-F5344CB8AC3E}">
        <p14:creationId xmlns:p14="http://schemas.microsoft.com/office/powerpoint/2010/main" val="1096989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CB121F3-9E93-4B9F-BFBA-5050A769C602}" type="datetimeFigureOut">
              <a:rPr lang="fa-IR" smtClean="0"/>
              <a:t>1441/09/23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C707D5A-8FDF-4820-A5F9-8C2D7FC9758F}" type="slidenum">
              <a:rPr lang="fa-IR" smtClean="0"/>
              <a:t>‹#›</a:t>
            </a:fld>
            <a:endParaRPr lang="fa-IR"/>
          </a:p>
        </p:txBody>
      </p:sp>
    </p:spTree>
    <p:extLst>
      <p:ext uri="{BB962C8B-B14F-4D97-AF65-F5344CB8AC3E}">
        <p14:creationId xmlns:p14="http://schemas.microsoft.com/office/powerpoint/2010/main" val="234169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CB121F3-9E93-4B9F-BFBA-5050A769C602}" type="datetimeFigureOut">
              <a:rPr lang="fa-IR" smtClean="0"/>
              <a:t>1441/09/23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C707D5A-8FDF-4820-A5F9-8C2D7FC9758F}" type="slidenum">
              <a:rPr lang="fa-IR" smtClean="0"/>
              <a:t>‹#›</a:t>
            </a:fld>
            <a:endParaRPr lang="fa-IR"/>
          </a:p>
        </p:txBody>
      </p:sp>
    </p:spTree>
    <p:extLst>
      <p:ext uri="{BB962C8B-B14F-4D97-AF65-F5344CB8AC3E}">
        <p14:creationId xmlns:p14="http://schemas.microsoft.com/office/powerpoint/2010/main" val="192715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CB121F3-9E93-4B9F-BFBA-5050A769C602}" type="datetimeFigureOut">
              <a:rPr lang="fa-IR" smtClean="0"/>
              <a:t>1441/09/23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C707D5A-8FDF-4820-A5F9-8C2D7FC9758F}" type="slidenum">
              <a:rPr lang="fa-IR" smtClean="0"/>
              <a:t>‹#›</a:t>
            </a:fld>
            <a:endParaRPr lang="fa-IR"/>
          </a:p>
        </p:txBody>
      </p:sp>
    </p:spTree>
    <p:extLst>
      <p:ext uri="{BB962C8B-B14F-4D97-AF65-F5344CB8AC3E}">
        <p14:creationId xmlns:p14="http://schemas.microsoft.com/office/powerpoint/2010/main" val="2846102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121F3-9E93-4B9F-BFBA-5050A769C602}" type="datetimeFigureOut">
              <a:rPr lang="fa-IR" smtClean="0"/>
              <a:t>1441/09/23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C707D5A-8FDF-4820-A5F9-8C2D7FC9758F}" type="slidenum">
              <a:rPr lang="fa-IR" smtClean="0"/>
              <a:t>‹#›</a:t>
            </a:fld>
            <a:endParaRPr lang="fa-IR"/>
          </a:p>
        </p:txBody>
      </p:sp>
    </p:spTree>
    <p:extLst>
      <p:ext uri="{BB962C8B-B14F-4D97-AF65-F5344CB8AC3E}">
        <p14:creationId xmlns:p14="http://schemas.microsoft.com/office/powerpoint/2010/main" val="334297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B121F3-9E93-4B9F-BFBA-5050A769C602}" type="datetimeFigureOut">
              <a:rPr lang="fa-IR" smtClean="0"/>
              <a:t>1441/09/23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C707D5A-8FDF-4820-A5F9-8C2D7FC9758F}" type="slidenum">
              <a:rPr lang="fa-IR" smtClean="0"/>
              <a:t>‹#›</a:t>
            </a:fld>
            <a:endParaRPr lang="fa-IR"/>
          </a:p>
        </p:txBody>
      </p:sp>
    </p:spTree>
    <p:extLst>
      <p:ext uri="{BB962C8B-B14F-4D97-AF65-F5344CB8AC3E}">
        <p14:creationId xmlns:p14="http://schemas.microsoft.com/office/powerpoint/2010/main" val="95573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B121F3-9E93-4B9F-BFBA-5050A769C602}" type="datetimeFigureOut">
              <a:rPr lang="fa-IR" smtClean="0"/>
              <a:t>1441/09/23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C707D5A-8FDF-4820-A5F9-8C2D7FC9758F}" type="slidenum">
              <a:rPr lang="fa-IR" smtClean="0"/>
              <a:t>‹#›</a:t>
            </a:fld>
            <a:endParaRPr lang="fa-IR"/>
          </a:p>
        </p:txBody>
      </p:sp>
    </p:spTree>
    <p:extLst>
      <p:ext uri="{BB962C8B-B14F-4D97-AF65-F5344CB8AC3E}">
        <p14:creationId xmlns:p14="http://schemas.microsoft.com/office/powerpoint/2010/main" val="245178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CB121F3-9E93-4B9F-BFBA-5050A769C602}" type="datetimeFigureOut">
              <a:rPr lang="fa-IR" smtClean="0"/>
              <a:t>1441/09/23</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C707D5A-8FDF-4820-A5F9-8C2D7FC9758F}" type="slidenum">
              <a:rPr lang="fa-IR" smtClean="0"/>
              <a:t>‹#›</a:t>
            </a:fld>
            <a:endParaRPr lang="fa-IR"/>
          </a:p>
        </p:txBody>
      </p:sp>
    </p:spTree>
    <p:extLst>
      <p:ext uri="{BB962C8B-B14F-4D97-AF65-F5344CB8AC3E}">
        <p14:creationId xmlns:p14="http://schemas.microsoft.com/office/powerpoint/2010/main" val="137491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404664"/>
            <a:ext cx="8229600" cy="5721499"/>
          </a:xfrm>
        </p:spPr>
        <p:style>
          <a:lnRef idx="1">
            <a:schemeClr val="accent2"/>
          </a:lnRef>
          <a:fillRef idx="2">
            <a:schemeClr val="accent2"/>
          </a:fillRef>
          <a:effectRef idx="1">
            <a:schemeClr val="accent2"/>
          </a:effectRef>
          <a:fontRef idx="minor">
            <a:schemeClr val="dk1"/>
          </a:fontRef>
        </p:style>
        <p:txBody>
          <a:bodyPr/>
          <a:lstStyle/>
          <a:p>
            <a:pPr marL="0" indent="0">
              <a:buNone/>
            </a:pPr>
            <a:endParaRPr lang="fa-IR" dirty="0" smtClean="0">
              <a:cs typeface="B Titr" pitchFamily="2" charset="-78"/>
            </a:endParaRPr>
          </a:p>
          <a:p>
            <a:pPr marL="0" indent="0">
              <a:buNone/>
            </a:pPr>
            <a:r>
              <a:rPr lang="fa-IR" dirty="0" smtClean="0">
                <a:cs typeface="B Titr" pitchFamily="2" charset="-78"/>
              </a:rPr>
              <a:t>بِسْمِ اللَّهِ الرَّحْمَنِ الرَّحِيمِ </a:t>
            </a:r>
          </a:p>
          <a:p>
            <a:pPr marL="0" indent="0">
              <a:buNone/>
            </a:pPr>
            <a:r>
              <a:rPr lang="fa-IR" dirty="0" smtClean="0">
                <a:cs typeface="B Titr" pitchFamily="2" charset="-78"/>
              </a:rPr>
              <a:t> </a:t>
            </a:r>
            <a:r>
              <a:rPr lang="fa-IR" sz="2800" b="1" dirty="0" smtClean="0">
                <a:cs typeface="B Zar" pitchFamily="2" charset="-78"/>
              </a:rPr>
              <a:t>يـا ايـُّهـا الذينَ امَنوا اِذا نودى لِلصَّلوه مِن يَومِ الجُمُعه فَاسعَوا اِلى ذِكرِ اللّه وَ ذَروا البَيع ذلِكـم خَير لَكُم اِن كُنتُم تَعلَمُون (9)</a:t>
            </a:r>
          </a:p>
          <a:p>
            <a:pPr marL="0" indent="0">
              <a:buNone/>
            </a:pPr>
            <a:r>
              <a:rPr lang="fa-IR" sz="2800" b="1" dirty="0" smtClean="0">
                <a:cs typeface="B Zar" pitchFamily="2" charset="-78"/>
              </a:rPr>
              <a:t> </a:t>
            </a:r>
          </a:p>
          <a:p>
            <a:pPr marL="0" indent="0">
              <a:buNone/>
            </a:pPr>
            <a:r>
              <a:rPr lang="fa-IR" sz="2800" b="1" dirty="0" smtClean="0">
                <a:cs typeface="B Zar" pitchFamily="2" charset="-78"/>
              </a:rPr>
              <a:t> فَاِذا قُضِيَت الصَّلوة فَانتَشِروا فِى الاَرضِ وَ ابتَغُوا مِن فَضلِ اللّه وَ اذكُرُوا اللّهَ كَثيرًا لَعَلَّكُم تُفلِحون (10) </a:t>
            </a:r>
          </a:p>
          <a:p>
            <a:pPr marL="0" indent="0">
              <a:buNone/>
            </a:pPr>
            <a:endParaRPr lang="fa-IR" sz="2800" b="1" dirty="0" smtClean="0">
              <a:cs typeface="B Zar" pitchFamily="2" charset="-78"/>
            </a:endParaRPr>
          </a:p>
          <a:p>
            <a:pPr marL="0" indent="0">
              <a:buNone/>
            </a:pPr>
            <a:r>
              <a:rPr lang="fa-IR" sz="2800" b="1" dirty="0" smtClean="0">
                <a:cs typeface="B Zar" pitchFamily="2" charset="-78"/>
              </a:rPr>
              <a:t> وَ اِذا رَاوا تِجارَهً اَو لَهوًا انفَضُّوا اِلَيها وَتَرَكُوكَ قائِمًا قُل ما عِندَ الله خَيرٌ مِن اللهوِ وَ مِن التِّجاره وَ اللّه خَير الرازِقين (11)</a:t>
            </a:r>
          </a:p>
        </p:txBody>
      </p:sp>
      <p:pic>
        <p:nvPicPr>
          <p:cNvPr id="4" name="تفسیر قسمت پنج">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605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style>
          <a:lnRef idx="0">
            <a:schemeClr val="accent5"/>
          </a:lnRef>
          <a:fillRef idx="3">
            <a:schemeClr val="accent5"/>
          </a:fillRef>
          <a:effectRef idx="3">
            <a:schemeClr val="accent5"/>
          </a:effectRef>
          <a:fontRef idx="minor">
            <a:schemeClr val="lt1"/>
          </a:fontRef>
        </p:style>
        <p:txBody>
          <a:bodyPr>
            <a:noAutofit/>
          </a:bodyPr>
          <a:lstStyle/>
          <a:p>
            <a:r>
              <a:rPr lang="fa-IR" sz="2400" dirty="0" smtClean="0">
                <a:solidFill>
                  <a:srgbClr val="FFFF00"/>
                </a:solidFill>
                <a:cs typeface="B Titr" pitchFamily="2" charset="-78"/>
              </a:rPr>
              <a:t>يـا ايـُّهـا الذينَ امَنوا اِذا نودى لِلصَّلوه مِن يَومِ الجُمُعه فَاسعَوا اِلى ذِكرِ اللّه وَ ذَروا البَيع ذلِكـم خَير لَكُم اِن كُنتُم تَعلَمُون (9)</a:t>
            </a:r>
            <a:endParaRPr lang="fa-IR" sz="2400" dirty="0">
              <a:solidFill>
                <a:srgbClr val="FFFF00"/>
              </a:solidFill>
              <a:cs typeface="B Titr" pitchFamily="2" charset="-78"/>
            </a:endParaRPr>
          </a:p>
        </p:txBody>
      </p:sp>
      <p:sp>
        <p:nvSpPr>
          <p:cNvPr id="3" name="Content Placeholder 2"/>
          <p:cNvSpPr>
            <a:spLocks noGrp="1"/>
          </p:cNvSpPr>
          <p:nvPr>
            <p:ph idx="1"/>
          </p:nvPr>
        </p:nvSpPr>
        <p:spPr>
          <a:xfrm>
            <a:off x="457200" y="1340768"/>
            <a:ext cx="8229600" cy="4896544"/>
          </a:xfrm>
        </p:spPr>
        <p:txBody>
          <a:bodyPr>
            <a:normAutofit/>
          </a:bodyPr>
          <a:lstStyle/>
          <a:p>
            <a:pPr marL="0" indent="0" algn="just">
              <a:buNone/>
            </a:pPr>
            <a:r>
              <a:rPr lang="fa-IR" sz="2000" b="1" dirty="0" smtClean="0">
                <a:cs typeface="B Zar" pitchFamily="2" charset="-78"/>
              </a:rPr>
              <a:t>مـنظور از نداء براى نماز جمعه، همان اذان ظهر روز جمعه است، همچنان كه در آيه (و اذا ناديتم الى الصلوه اتخذوها هزوا)، نيز مراد همين است. </a:t>
            </a:r>
          </a:p>
          <a:p>
            <a:pPr marL="0" indent="0" algn="just">
              <a:buNone/>
            </a:pPr>
            <a:r>
              <a:rPr lang="fa-IR" sz="2000" b="1" dirty="0" smtClean="0">
                <a:cs typeface="B Zar" pitchFamily="2" charset="-78"/>
              </a:rPr>
              <a:t>كـلمـه (جـمعه ) - به ضم حرف جيم و ميم، يا به ضم جيم و سكون ميم - به معناى يك روز از هفته است، كه عرب قديم آن را (يوم العروبه ) مى گفته اند، و سپس آن را جـمـعـه خـوانـده انـد، و اين نام بيشتر مورد استعمال قرار گرفت. و منظور از (نماز روز جـمـعـه ) همان نمازى است كه مخصوص روز جمعه تشريع شده. و منظور از (سعى به سوى ذكر خدا) دويدن به سوى نماز جمعه است. و مراد از (ذكر خدا) همان نماز است، همچنان كه در آيه (و لذكر اللّه اكبر) به طورى كه گفته اند مراد نماز است. </a:t>
            </a:r>
          </a:p>
          <a:p>
            <a:pPr marL="0" indent="0" algn="just">
              <a:buNone/>
            </a:pPr>
            <a:r>
              <a:rPr lang="fa-IR" sz="2000" b="1" dirty="0" smtClean="0">
                <a:cs typeface="B Zar" pitchFamily="2" charset="-78"/>
              </a:rPr>
              <a:t>ولى بـعـضـى گـفـتـه انـد: مـنـظـور از (ذكـر خدا) در خصوص آيه مورد بحث خطبه هاى قـبـل از نـماز است. و جمله (و ذروا البيع ) امر به ترك بيع است، و به طورى كه از سـيـاق بـرمـى آيـد در حـقـيـقـت نـهـى از هـر عـمـلى اسـت كـه انـسـان را از نـماز باز بدارد، حـال چـه خـريـد و فـروش بـاشد، و چه عملى ديگر. و اگر نهى را مخصوص به خريد و فـروش كـرد، از ايـن بـاب بـوده كـه خريد و فروش روشن ترين مصداق اعمالى است كه آدمى را از نماز باز مى دارد. </a:t>
            </a:r>
            <a:endParaRPr lang="fa-IR" sz="2000" b="1" dirty="0">
              <a:cs typeface="B Zar" pitchFamily="2" charset="-78"/>
            </a:endParaRPr>
          </a:p>
        </p:txBody>
      </p:sp>
    </p:spTree>
    <p:extLst>
      <p:ext uri="{BB962C8B-B14F-4D97-AF65-F5344CB8AC3E}">
        <p14:creationId xmlns:p14="http://schemas.microsoft.com/office/powerpoint/2010/main" val="71774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style>
          <a:lnRef idx="0">
            <a:schemeClr val="accent5"/>
          </a:lnRef>
          <a:fillRef idx="3">
            <a:schemeClr val="accent5"/>
          </a:fillRef>
          <a:effectRef idx="3">
            <a:schemeClr val="accent5"/>
          </a:effectRef>
          <a:fontRef idx="minor">
            <a:schemeClr val="lt1"/>
          </a:fontRef>
        </p:style>
        <p:txBody>
          <a:bodyPr>
            <a:noAutofit/>
          </a:bodyPr>
          <a:lstStyle/>
          <a:p>
            <a:r>
              <a:rPr lang="fa-IR" sz="2400" dirty="0" smtClean="0">
                <a:solidFill>
                  <a:srgbClr val="FFFF00"/>
                </a:solidFill>
                <a:cs typeface="B Titr" pitchFamily="2" charset="-78"/>
              </a:rPr>
              <a:t>فَاِذا قُضِيَت الصَّلوة فَانتَشِروا فِى الاَرضِ وَ ابتَغُوا مِن فَضلِ اللّه وَ اذكُرُوا اللّهَ كَثيرًا لَعَلَّكُم تُفلِحون (10) </a:t>
            </a:r>
            <a:endParaRPr lang="fa-IR" sz="2400" dirty="0">
              <a:solidFill>
                <a:srgbClr val="FFFF00"/>
              </a:solidFill>
              <a:cs typeface="B Titr" pitchFamily="2" charset="-78"/>
            </a:endParaRPr>
          </a:p>
        </p:txBody>
      </p:sp>
      <p:sp>
        <p:nvSpPr>
          <p:cNvPr id="3" name="Content Placeholder 2"/>
          <p:cNvSpPr>
            <a:spLocks noGrp="1"/>
          </p:cNvSpPr>
          <p:nvPr>
            <p:ph idx="1"/>
          </p:nvPr>
        </p:nvSpPr>
        <p:spPr>
          <a:xfrm>
            <a:off x="457200" y="1340768"/>
            <a:ext cx="8229600" cy="4785395"/>
          </a:xfrm>
        </p:spPr>
        <p:txBody>
          <a:bodyPr>
            <a:normAutofit/>
          </a:bodyPr>
          <a:lstStyle/>
          <a:p>
            <a:pPr marL="0" indent="0" algn="just">
              <a:buNone/>
            </a:pPr>
            <a:r>
              <a:rPr lang="fa-IR" sz="2400" b="1" dirty="0" smtClean="0">
                <a:cs typeface="B Zar" pitchFamily="2" charset="-78"/>
              </a:rPr>
              <a:t>منظور از (قضاء صلوة ) اقامه نماز جمعه، و تمام شدن آن است. و مراد از (انتشار در ارض ) مـتـفـرق شدن مردم در زمين و مشغول شدن در كارهاى روزانه براى به دست آوردن فضل خدا - يعنى رزق و روزى - است . </a:t>
            </a:r>
          </a:p>
          <a:p>
            <a:pPr marL="0" indent="0" algn="just">
              <a:buNone/>
            </a:pPr>
            <a:endParaRPr lang="fa-IR" sz="2400" b="1" dirty="0" smtClean="0">
              <a:cs typeface="B Zar" pitchFamily="2" charset="-78"/>
            </a:endParaRPr>
          </a:p>
          <a:p>
            <a:pPr marL="0" indent="0" algn="just">
              <a:buNone/>
            </a:pPr>
            <a:r>
              <a:rPr lang="fa-IR" sz="2400" b="1" dirty="0" smtClean="0">
                <a:cs typeface="B Zar" pitchFamily="2" charset="-78"/>
              </a:rPr>
              <a:t>و اگـر در مـيـان هـمـه كـارهـاى روزانـه فـقـط طـلب رزق را نـام بـرد، بـراى اين بود كه مـقـابـل تـرك بـيع در آيه قبلى واقع شود، ليكن از آنجايى كه ما در آيه قبلى گفتيم كه مـنـظـور از تـرك بـيـع هـمـه كـارهـايـى اسـت كه آدمى را از نماز باز مى دارد، لاجرم بايد بـگـويـيـم منظور از طلب رزق هم همه كارهايى است كه عطيه خداى تعالى را در پى دارد، چه طلب رزق و چه عيادت مريض، و يا سعى در برآوردن حاجت مسلمان، و يا زيارت برادر ديـنـى يـا حـضـور در مـجـلس عـلم، و يـا كـارهـايـى ديـگـر از ايـن قبيل. </a:t>
            </a:r>
          </a:p>
        </p:txBody>
      </p:sp>
    </p:spTree>
    <p:extLst>
      <p:ext uri="{BB962C8B-B14F-4D97-AF65-F5344CB8AC3E}">
        <p14:creationId xmlns:p14="http://schemas.microsoft.com/office/powerpoint/2010/main" val="3686210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404664"/>
            <a:ext cx="8229600" cy="5721499"/>
          </a:xfrm>
        </p:spPr>
        <p:style>
          <a:lnRef idx="2">
            <a:schemeClr val="accent5"/>
          </a:lnRef>
          <a:fillRef idx="1">
            <a:schemeClr val="lt1"/>
          </a:fillRef>
          <a:effectRef idx="0">
            <a:schemeClr val="accent5"/>
          </a:effectRef>
          <a:fontRef idx="minor">
            <a:schemeClr val="dk1"/>
          </a:fontRef>
        </p:style>
        <p:txBody>
          <a:bodyPr>
            <a:noAutofit/>
          </a:bodyPr>
          <a:lstStyle/>
          <a:p>
            <a:pPr marL="0" indent="0" algn="just">
              <a:buNone/>
            </a:pPr>
            <a:r>
              <a:rPr lang="fa-IR" sz="2400" b="1" dirty="0" smtClean="0">
                <a:cs typeface="B Zar" pitchFamily="2" charset="-78"/>
              </a:rPr>
              <a:t>جـمـله (فـانـتـشـروا فـى الارض ) امرى است كه بعد از نهى قرار گرفته، و از نظر ادبـى و قـواعد علم اصول تنها جواز و اباحه را افاده مى كند، هر چند كه امر هميشه براى افاده وجوب است، و همچنين جمله (و ابتغوا) و جمله (و اذكروا). </a:t>
            </a:r>
          </a:p>
          <a:p>
            <a:pPr marL="0" indent="0" algn="just">
              <a:buNone/>
            </a:pPr>
            <a:endParaRPr lang="fa-IR" sz="2400" b="1" dirty="0" smtClean="0">
              <a:cs typeface="B Zar" pitchFamily="2" charset="-78"/>
            </a:endParaRPr>
          </a:p>
          <a:p>
            <a:pPr marL="0" indent="0" algn="just">
              <a:buNone/>
            </a:pPr>
            <a:r>
              <a:rPr lang="fa-IR" sz="2400" b="1" dirty="0" smtClean="0">
                <a:cs typeface="B Zar" pitchFamily="2" charset="-78"/>
              </a:rPr>
              <a:t>(و اذكـروا اللّه كـثـيرا لعلكم تفلحون ) - منظور از ذكر در اينجا اعم از ذكر زبانى و قـلبـى اسـت، در نـتيجه شامل توجه باطنى به خدا نيز مى شود. و كلمه (فلاح ) به مـعـناى نجات از هر نوع بدبختى و شقاء است كه در مورد آيه با در نظر گرفتن مطالب قـبـلى، يـعـنـى مسأله تزكيه و تعليم، و مطالب بعدى، يعنى توبيخ و عتاب شديد، مـنـظور همان زكات و علم خواهد بود، چون وقتى انسان زياد به ياد خدا باشد، اين ياد خدا در نـفـس آدمـى رسـوخ مـى كـنـد، و در ذهـن نـقـش مـى بـنـدد، و عوامل غفلت را از دل ريشه كن ساخته، باعث تقواى دينى مى شود كه خود مظنه فلاح است، همچنان كه فرموده : (و اتقوا اللّه لعلكم تفلحون ). </a:t>
            </a:r>
          </a:p>
        </p:txBody>
      </p:sp>
    </p:spTree>
    <p:extLst>
      <p:ext uri="{BB962C8B-B14F-4D97-AF65-F5344CB8AC3E}">
        <p14:creationId xmlns:p14="http://schemas.microsoft.com/office/powerpoint/2010/main" val="132059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style>
          <a:lnRef idx="0">
            <a:schemeClr val="accent5"/>
          </a:lnRef>
          <a:fillRef idx="3">
            <a:schemeClr val="accent5"/>
          </a:fillRef>
          <a:effectRef idx="3">
            <a:schemeClr val="accent5"/>
          </a:effectRef>
          <a:fontRef idx="minor">
            <a:schemeClr val="lt1"/>
          </a:fontRef>
        </p:style>
        <p:txBody>
          <a:bodyPr>
            <a:noAutofit/>
          </a:bodyPr>
          <a:lstStyle/>
          <a:p>
            <a:r>
              <a:rPr lang="fa-IR" sz="2400" dirty="0" smtClean="0">
                <a:solidFill>
                  <a:srgbClr val="FFFF00"/>
                </a:solidFill>
                <a:cs typeface="B Titr" pitchFamily="2" charset="-78"/>
              </a:rPr>
              <a:t> وَ اِذا رَاوا تِجارَهً اَو لَهوًا انفَضُّوا اِلَيها وَتَرَكُوكَ قائِمًا قُل ما عِندَ الله خَيرٌ مِن اللهوِ وَ مِن التِّجاره وَ اللّه خَير الرازِقين (11)</a:t>
            </a:r>
            <a:endParaRPr lang="fa-IR" sz="2400" dirty="0">
              <a:solidFill>
                <a:srgbClr val="FFFF00"/>
              </a:solidFill>
              <a:cs typeface="B Titr" pitchFamily="2" charset="-78"/>
            </a:endParaRPr>
          </a:p>
        </p:txBody>
      </p:sp>
      <p:sp>
        <p:nvSpPr>
          <p:cNvPr id="3" name="Content Placeholder 2"/>
          <p:cNvSpPr>
            <a:spLocks noGrp="1"/>
          </p:cNvSpPr>
          <p:nvPr>
            <p:ph idx="1"/>
          </p:nvPr>
        </p:nvSpPr>
        <p:spPr>
          <a:xfrm>
            <a:off x="457200" y="1412776"/>
            <a:ext cx="8229600" cy="4713387"/>
          </a:xfrm>
        </p:spPr>
        <p:style>
          <a:lnRef idx="2">
            <a:schemeClr val="accent5"/>
          </a:lnRef>
          <a:fillRef idx="1">
            <a:schemeClr val="lt1"/>
          </a:fillRef>
          <a:effectRef idx="0">
            <a:schemeClr val="accent5"/>
          </a:effectRef>
          <a:fontRef idx="minor">
            <a:schemeClr val="dk1"/>
          </a:fontRef>
        </p:style>
        <p:txBody>
          <a:bodyPr>
            <a:normAutofit/>
          </a:bodyPr>
          <a:lstStyle/>
          <a:p>
            <a:pPr marL="0" indent="0" algn="just">
              <a:buNone/>
            </a:pPr>
            <a:r>
              <a:rPr lang="fa-IR" sz="2400" b="1" dirty="0" smtClean="0">
                <a:cs typeface="B Zar" pitchFamily="2" charset="-78"/>
              </a:rPr>
              <a:t>روايـات وارده از ائمـه اهـل بـيـت (عـليـهـم السـلم) و از طـرق اهل سنت متفقند در اينكه كاروانى از تجار وارد مدينه شد و آن روز روز جـمـعـه بـود، و مـردم در نـمـاز جـمـعـه شـركـت كـرده بـودنـد. رسـول خـدا (صـلى اللّه عـليـه و آله وسـلم) مشغول خطبه نماز بود. كاروانيان به منظور اعـلام آمـدن خـود، طـبـل و دائره كـوبـيـدنـد، مـردم داخـل مـسـجـد، نـمـاز و رسول خدا (صلى اللّه عليه و آله و سلم) را رها نموده، به طرف كاروانيان متفرق شدند. ايـن آيـه شـريـفـه بـديـن مـنـاسـبـت نـازل شـد. و بـنـابـر ايـن مـنـظـور ازهـمـان اسـتعمال طبل و دائره و ساير آلات طرب به منظور جمع شدن مردم است. و ضمير در اليها به تجارت برمى گردد، چون مقصود اصلى مردم از متفرق شدن همان رسيدن به تجارت بود، و طبل و دائره وسيله اى براى تجارت بوده، نه مقصود اصلى</a:t>
            </a:r>
            <a:endParaRPr lang="fa-IR" sz="2400" b="1" dirty="0">
              <a:cs typeface="B Zar" pitchFamily="2" charset="-78"/>
            </a:endParaRPr>
          </a:p>
        </p:txBody>
      </p:sp>
    </p:spTree>
    <p:extLst>
      <p:ext uri="{BB962C8B-B14F-4D97-AF65-F5344CB8AC3E}">
        <p14:creationId xmlns:p14="http://schemas.microsoft.com/office/powerpoint/2010/main" val="1994696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style>
          <a:lnRef idx="0">
            <a:schemeClr val="accent5"/>
          </a:lnRef>
          <a:fillRef idx="3">
            <a:schemeClr val="accent5"/>
          </a:fillRef>
          <a:effectRef idx="3">
            <a:schemeClr val="accent5"/>
          </a:effectRef>
          <a:fontRef idx="minor">
            <a:schemeClr val="lt1"/>
          </a:fontRef>
        </p:style>
        <p:txBody>
          <a:bodyPr>
            <a:noAutofit/>
          </a:bodyPr>
          <a:lstStyle/>
          <a:p>
            <a:r>
              <a:rPr lang="fa-IR" sz="2400" dirty="0" smtClean="0">
                <a:solidFill>
                  <a:srgbClr val="FFFF00"/>
                </a:solidFill>
                <a:cs typeface="B Titr" pitchFamily="2" charset="-78"/>
              </a:rPr>
              <a:t>مـعـنـاى ايـنـكـه فـرمـود: (بـگـو آنـچـه نزد خدا است بهتر از لهو و تجارت است...) </a:t>
            </a:r>
            <a:endParaRPr lang="fa-IR" sz="2400" dirty="0">
              <a:solidFill>
                <a:srgbClr val="FFFF00"/>
              </a:solidFill>
              <a:cs typeface="B Titr" pitchFamily="2" charset="-78"/>
            </a:endParaRPr>
          </a:p>
        </p:txBody>
      </p:sp>
      <p:sp>
        <p:nvSpPr>
          <p:cNvPr id="3" name="Content Placeholder 2"/>
          <p:cNvSpPr>
            <a:spLocks noGrp="1"/>
          </p:cNvSpPr>
          <p:nvPr>
            <p:ph idx="1"/>
          </p:nvPr>
        </p:nvSpPr>
        <p:spPr>
          <a:xfrm>
            <a:off x="457200" y="1412776"/>
            <a:ext cx="8229600" cy="4713387"/>
          </a:xfrm>
        </p:spPr>
        <p:txBody>
          <a:bodyPr>
            <a:normAutofit/>
          </a:bodyPr>
          <a:lstStyle/>
          <a:p>
            <a:pPr marL="0" indent="0">
              <a:buNone/>
            </a:pPr>
            <a:r>
              <a:rPr lang="fa-IR" sz="2000" b="1" dirty="0" smtClean="0">
                <a:cs typeface="B Zar" pitchFamily="2" charset="-78"/>
              </a:rPr>
              <a:t>قل ما عند اللّه خير من اللهو و من التجاره و اللّه خير الرازقين ) - در اين قسمت از آيه به رسول خدا (صلى اللّه عليه و آله و سلم) امر مى كند كه مردم را به خطايى كه مرتكب شـدنـد مـتنبه كند، و بفهماند كه كارشان چقدر زشت بوده. و مراد از جمله (ما عند اللّه ) ثـوابـى اسـت كـه خـداى تعالى در برابر شنيدن خطبه و موعظه در نماز جم عه عطاء مى فرمايد. </a:t>
            </a:r>
          </a:p>
          <a:p>
            <a:pPr marL="0" indent="0">
              <a:buNone/>
            </a:pPr>
            <a:r>
              <a:rPr lang="fa-IR" sz="2000" b="1" dirty="0" smtClean="0">
                <a:cs typeface="B Zar" pitchFamily="2" charset="-78"/>
              </a:rPr>
              <a:t>و معناى جمله اين است كه : به ايشان بگو آنچه نزد خدا است از لهو و تجارت بهتر است، بـراى ايـنكه ثواب خداى تعالى خير حقيقى و دائمى، و بدون انقطاع است، و اما آنچه در لهـو و تـجـارت اگـر خـيـر بـاشـد خـيـرى خـيـالى و غـيـر دائمـى و بـاطـل اسـت. و عـلاوه بـر اين، چه بسا خشم خدا را در پى داشته باشد، همچ نان كه لهو هميشه خشم خداى تعالى را در پى دارد. </a:t>
            </a:r>
          </a:p>
          <a:p>
            <a:pPr marL="0" indent="0">
              <a:buNone/>
            </a:pPr>
            <a:r>
              <a:rPr lang="fa-IR" sz="2000" b="1" dirty="0" smtClean="0">
                <a:cs typeface="B Zar" pitchFamily="2" charset="-78"/>
              </a:rPr>
              <a:t>بـعـضـى از مـفـسـريـن گـفـتـه انـد: كـلمـه (خـيـر) كـه در آيـه اسـتـعـمـال شـده مـعـناى افعل التفضيل را ندارد (يعنى كلمه (خير) به معناى (بهتر) نيست بلكه به معناى (خوب ) است )، همچنان كه در آيه (ءارباب متفرقون خير ام اللّه الواحد القهار) اين چنين است، و اين گونه استعمالها در مورد كلمه مذكور شايع است. </a:t>
            </a:r>
            <a:endParaRPr lang="fa-IR" sz="2000" b="1" dirty="0">
              <a:cs typeface="B Zar" pitchFamily="2" charset="-78"/>
            </a:endParaRPr>
          </a:p>
        </p:txBody>
      </p:sp>
    </p:spTree>
    <p:extLst>
      <p:ext uri="{BB962C8B-B14F-4D97-AF65-F5344CB8AC3E}">
        <p14:creationId xmlns:p14="http://schemas.microsoft.com/office/powerpoint/2010/main" val="2032522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332656"/>
            <a:ext cx="8229600" cy="5793507"/>
          </a:xfrm>
        </p:spPr>
        <p:style>
          <a:lnRef idx="2">
            <a:schemeClr val="accent5"/>
          </a:lnRef>
          <a:fillRef idx="1">
            <a:schemeClr val="lt1"/>
          </a:fillRef>
          <a:effectRef idx="0">
            <a:schemeClr val="accent5"/>
          </a:effectRef>
          <a:fontRef idx="minor">
            <a:schemeClr val="dk1"/>
          </a:fontRef>
        </p:style>
        <p:txBody>
          <a:bodyPr>
            <a:noAutofit/>
          </a:bodyPr>
          <a:lstStyle/>
          <a:p>
            <a:pPr marL="0" indent="0" algn="just">
              <a:buNone/>
            </a:pPr>
            <a:r>
              <a:rPr lang="fa-IR" sz="2400" b="1" dirty="0" smtClean="0">
                <a:cs typeface="B Zar" pitchFamily="2" charset="-78"/>
              </a:rPr>
              <a:t>و در آيـه شـريـفـه كه مى فرمايد: (و اذا راوا...)، التفاتى از خطاب (فانتشروا - متفرق شويد) به غيبت (و اذا راوا - و چون لهو و تجارتى مى بينند)، به كار رفته، و نـكـتـه آن تأكيد مـفـاد سـيـاق - يـعـنـى آن عـتـاب و اسـتـهـجـانـى كـه در عـمـل آنـان بـود - است، و مى خواهد بفهماند اين مردم كه از شرافت و افتخار گوش دادن بـه سـخـنـان شـخـصـى چـون خـاتـم انـبـيـاء اعـراض مـى كـنـنـد، قابليت آن را ندارند كه پروردگارشان روى سخن به ايشان بكند. </a:t>
            </a:r>
          </a:p>
          <a:p>
            <a:pPr marL="0" indent="0" algn="just">
              <a:buNone/>
            </a:pPr>
            <a:r>
              <a:rPr lang="fa-IR" sz="2000" b="1" dirty="0" smtClean="0">
                <a:cs typeface="B Zar" pitchFamily="2" charset="-78"/>
              </a:rPr>
              <a:t>در جمله (قل ما عند اللّه خير) هم اشاره اى به اين اعراض خدا هست، چون مى توانست خداى تـعـالى را گـويـنـده قـرار ده د، و بـفـرمـايـد (آنـچه نزد ما است بهتر است ) ولى به پيامبرش فرمود از قول او به ايشان بگويد آنچه نزد خداست بهتر است و در همين مقدار هم بـه پـيـامـبـرش نـفـرمـود (قـل - بـه ايـشـان بـگـو) تـنـهـا فـرمـود: (قـل ) هـمـچـنان كه اول آيه هم كه فرمود (و اذا راوا) ضمير آن را بدون داشتن مرجع آورد، چـون قـبـلا نـامـى از ايـشان نبرده بود، تا ضمير به ايشان برگرداند، بلكه به دلالت سـيـاق اكـتـفـاء نـمـود، و همه اينها شدت خشم و اعراض خداى تعالى را از ايشان مى رساند. و كلمه (خير الرازقين ) يكى از اسماى حسناى خداست، نظير رازق، كه آن نيز نام او است. و ما در سابق درباره معناى رازقيت خداى تعالى بحث كرديم. </a:t>
            </a:r>
          </a:p>
          <a:p>
            <a:pPr marL="0" indent="0" algn="just">
              <a:buNone/>
            </a:pPr>
            <a:endParaRPr lang="fa-IR" sz="2400" b="1" dirty="0">
              <a:cs typeface="B Zar" pitchFamily="2" charset="-78"/>
            </a:endParaRPr>
          </a:p>
        </p:txBody>
      </p:sp>
    </p:spTree>
    <p:extLst>
      <p:ext uri="{BB962C8B-B14F-4D97-AF65-F5344CB8AC3E}">
        <p14:creationId xmlns:p14="http://schemas.microsoft.com/office/powerpoint/2010/main" val="3485444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1436</Words>
  <Application>Microsoft Office PowerPoint</Application>
  <PresentationFormat>On-screen Show (4:3)</PresentationFormat>
  <Paragraphs>26</Paragraphs>
  <Slides>7</Slides>
  <Notes>0</Notes>
  <HiddenSlides>0</HiddenSlides>
  <MMClips>1</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يـا ايـُّهـا الذينَ امَنوا اِذا نودى لِلصَّلوه مِن يَومِ الجُمُعه فَاسعَوا اِلى ذِكرِ اللّه وَ ذَروا البَيع ذلِكـم خَير لَكُم اِن كُنتُم تَعلَمُون (9)</vt:lpstr>
      <vt:lpstr>فَاِذا قُضِيَت الصَّلوة فَانتَشِروا فِى الاَرضِ وَ ابتَغُوا مِن فَضلِ اللّه وَ اذكُرُوا اللّهَ كَثيرًا لَعَلَّكُم تُفلِحون (10) </vt:lpstr>
      <vt:lpstr>PowerPoint Presentation</vt:lpstr>
      <vt:lpstr> وَ اِذا رَاوا تِجارَهً اَو لَهوًا انفَضُّوا اِلَيها وَتَرَكُوكَ قائِمًا قُل ما عِندَ الله خَيرٌ مِن اللهوِ وَ مِن التِّجاره وَ اللّه خَير الرازِقين (11)</vt:lpstr>
      <vt:lpstr>مـعـنـاى ايـنـكـه فـرمـود: (بـگـو آنـچـه نزد خدا است بهتر از لهو و تجارت است...) </vt:lpstr>
      <vt:lpstr>PowerPoint Presentation</vt:lpstr>
    </vt:vector>
  </TitlesOfParts>
  <Company>Novin Pendar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RAYAN GOSTAR</dc:creator>
  <cp:lastModifiedBy>RAYAN GOSTAR</cp:lastModifiedBy>
  <cp:revision>7</cp:revision>
  <dcterms:created xsi:type="dcterms:W3CDTF">2020-05-14T13:47:28Z</dcterms:created>
  <dcterms:modified xsi:type="dcterms:W3CDTF">2020-05-15T12:12:44Z</dcterms:modified>
</cp:coreProperties>
</file>