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-4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646D3-D473-4243-8CA6-C79756AC57F0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1B41D-5FCC-44F1-81A4-4D983E87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0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1B41D-5FCC-44F1-81A4-4D983E879E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00B4D81A-8582-4AEE-925A-A22FE3AA4003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0B87-E356-4F0C-8865-4B9F4C83F562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33FE9343-2A08-4FD6-BEB6-4450B67B76CD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1E1-EB6B-4ACD-9533-FBB4B6BC82A8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2F4B0EF-3128-433C-A11C-E51BB3231A57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7340-9B19-47C4-A3AB-3A6FD7E1A845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6212-3F2D-44E1-B9C9-DCB1230A0122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E601-213D-4F6E-B94C-C521BEE7CCD8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1297-8046-408D-9732-243F830B63FA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C6282F7E-98C2-489E-8A63-5EB4D471C8E7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8CA1047E-D7DE-460D-A45E-1A94C3BFBA28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6F9DA1F-A135-45FD-886C-DDAA416D60B8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4800" b="1" dirty="0" smtClean="0">
                <a:cs typeface="B Yagut" panose="00000400000000000000" pitchFamily="2" charset="-78"/>
              </a:rPr>
              <a:t>روانشناسی رشد(تحولی)</a:t>
            </a:r>
            <a:endParaRPr lang="en-US" sz="48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042161"/>
            <a:ext cx="3793678" cy="1940976"/>
          </a:xfrm>
        </p:spPr>
        <p:txBody>
          <a:bodyPr>
            <a:noAutofit/>
          </a:bodyPr>
          <a:lstStyle/>
          <a:p>
            <a:r>
              <a:rPr lang="fa-IR" sz="2400" b="1" dirty="0" smtClean="0"/>
              <a:t>فصل دهم</a:t>
            </a:r>
          </a:p>
          <a:p>
            <a:r>
              <a:rPr lang="fa-IR" sz="2400" b="1" dirty="0" smtClean="0"/>
              <a:t>سبکهای زندگی در بزرگسالی(کارشناسی)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600" b="1" dirty="0" smtClean="0">
                <a:solidFill>
                  <a:srgbClr val="FF0000"/>
                </a:solidFill>
              </a:rPr>
              <a:t>دکتر شاهپور احمدی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5640" y="29110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پیدا کردن همسر ایده آل : اقدامی مهم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کار آسانی نیست و این کارممکن است در محل کار، مهمانیها  و بعضا به کمک والدین و یا دوستان و البته موسسات که برای خیلی ها گزینه بدی نیست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مردم چگونه به هم دیگر کشش پیدا می کنند: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 مجاورت فیزیکی،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 زیبایی جسمی،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 شباهت،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 نگرش مثبت 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و اطلاعات (کسانی که در مورد خود اطلاعات درست می دهند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عاشق شدن : پرش بدون نیزه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عده ای عشق را کشش خودبخودی نسبت به یک شخص معین می دانند 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هجران عشق را شعله ور می کند و وصال عاشق را با واقعیت ها آشنا می شازد می گویند ازدواج گورستان عشق است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عشق در گذر زمان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لحظ هایی که بین معشوق واقعی و خیالی جدایی می افتد</a:t>
            </a:r>
          </a:p>
          <a:p>
            <a:pPr algn="r" rtl="1"/>
            <a:r>
              <a:rPr lang="fa-IR" sz="2800" b="1" dirty="0">
                <a:solidFill>
                  <a:srgbClr val="FF0000"/>
                </a:solidFill>
                <a:cs typeface="B Lotus" panose="00000400000000000000" pitchFamily="2" charset="-78"/>
              </a:rPr>
              <a:t>فروم</a:t>
            </a:r>
            <a:r>
              <a:rPr lang="fa-IR" sz="2800" b="1" dirty="0">
                <a:cs typeface="B Lotus" panose="00000400000000000000" pitchFamily="2" charset="-78"/>
              </a:rPr>
              <a:t> می گوید که فقدان راستی و پختگی عشق موجب </a:t>
            </a:r>
            <a:r>
              <a:rPr lang="fa-IR" sz="2800" b="1" dirty="0" smtClean="0">
                <a:cs typeface="B Lotus" panose="00000400000000000000" pitchFamily="2" charset="-78"/>
              </a:rPr>
              <a:t>خاموشی آن </a:t>
            </a:r>
            <a:r>
              <a:rPr lang="fa-IR" sz="2800" b="1" dirty="0">
                <a:cs typeface="B Lotus" panose="00000400000000000000" pitchFamily="2" charset="-78"/>
              </a:rPr>
              <a:t>می شود. عاشق نمی </a:t>
            </a:r>
            <a:r>
              <a:rPr lang="fa-IR" sz="2800" b="1" dirty="0" smtClean="0">
                <a:cs typeface="B Lotus" panose="00000400000000000000" pitchFamily="2" charset="-78"/>
              </a:rPr>
              <a:t>تواند </a:t>
            </a:r>
            <a:r>
              <a:rPr lang="fa-IR" sz="2800" b="1" dirty="0">
                <a:cs typeface="B Lotus" panose="00000400000000000000" pitchFamily="2" charset="-78"/>
              </a:rPr>
              <a:t>عشق گذرای خود را به پایدار و پر </a:t>
            </a:r>
            <a:r>
              <a:rPr lang="fa-IR" sz="2800" b="1" dirty="0" smtClean="0">
                <a:cs typeface="B Lotus" panose="00000400000000000000" pitchFamily="2" charset="-78"/>
              </a:rPr>
              <a:t>حرارت </a:t>
            </a:r>
            <a:r>
              <a:rPr lang="fa-IR" sz="2800" b="1" dirty="0">
                <a:cs typeface="B Lotus" panose="00000400000000000000" pitchFamily="2" charset="-78"/>
              </a:rPr>
              <a:t>تبدیل کند</a:t>
            </a:r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7392" y="1025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روابط زن و شوهر: روشن نگه داشتن چراغ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در مسیر رفع نیازهای همدیگر</a:t>
            </a:r>
          </a:p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به زعم اریکسون رمز آن حل موفقیت آمیزبحران هویت</a:t>
            </a:r>
          </a:p>
          <a:p>
            <a:pPr algn="r" rtl="1"/>
            <a:r>
              <a:rPr lang="fa-IR" sz="2400" b="1" dirty="0">
                <a:solidFill>
                  <a:srgbClr val="FF0000"/>
                </a:solidFill>
                <a:cs typeface="B Lotus" panose="00000400000000000000" pitchFamily="2" charset="-78"/>
              </a:rPr>
              <a:t>جون رایت </a:t>
            </a:r>
            <a:r>
              <a:rPr lang="fa-IR" sz="2400" b="1" dirty="0">
                <a:cs typeface="B Lotus" panose="00000400000000000000" pitchFamily="2" charset="-78"/>
              </a:rPr>
              <a:t>می گوید:  </a:t>
            </a:r>
            <a:r>
              <a:rPr lang="fa-IR" sz="2400" b="1" dirty="0" smtClean="0">
                <a:cs typeface="B Lotus" panose="00000400000000000000" pitchFamily="2" charset="-78"/>
              </a:rPr>
              <a:t>برای </a:t>
            </a:r>
            <a:r>
              <a:rPr lang="fa-IR" sz="2400" b="1" dirty="0">
                <a:cs typeface="B Lotus" panose="00000400000000000000" pitchFamily="2" charset="-78"/>
              </a:rPr>
              <a:t>زندگی به دو سری مهارت ها نیاز دارد: </a:t>
            </a:r>
          </a:p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تشدید احساس عاشقانه از طریق ارتباط، بیان عشق از طریق کلام و نشان </a:t>
            </a:r>
            <a:r>
              <a:rPr lang="fa-IR" sz="2400" b="1" dirty="0" smtClean="0">
                <a:cs typeface="B Lotus" panose="00000400000000000000" pitchFamily="2" charset="-78"/>
              </a:rPr>
              <a:t>توان </a:t>
            </a:r>
            <a:r>
              <a:rPr lang="fa-IR" sz="2400" b="1" dirty="0">
                <a:cs typeface="B Lotus" panose="00000400000000000000" pitchFamily="2" charset="-78"/>
              </a:rPr>
              <a:t>جنسی </a:t>
            </a:r>
          </a:p>
          <a:p>
            <a:pPr algn="r" rtl="1"/>
            <a:r>
              <a:rPr lang="fa-IR" sz="2400" b="1" dirty="0" smtClean="0">
                <a:cs typeface="B Lotus" panose="00000400000000000000" pitchFamily="2" charset="-78"/>
              </a:rPr>
              <a:t>راهبردهایی </a:t>
            </a:r>
            <a:r>
              <a:rPr lang="fa-IR" sz="2400" b="1" dirty="0">
                <a:cs typeface="B Lotus" panose="00000400000000000000" pitchFamily="2" charset="-78"/>
              </a:rPr>
              <a:t>که از تخریب زندگی مشترک بر اساس ناکامیها و تعارض </a:t>
            </a:r>
            <a:r>
              <a:rPr lang="fa-IR" sz="2400" b="1" dirty="0" smtClean="0">
                <a:cs typeface="B Lotus" panose="00000400000000000000" pitchFamily="2" charset="-78"/>
              </a:rPr>
              <a:t>هایی </a:t>
            </a:r>
            <a:r>
              <a:rPr lang="fa-IR" sz="2400" b="1" dirty="0">
                <a:cs typeface="B Lotus" panose="00000400000000000000" pitchFamily="2" charset="-78"/>
              </a:rPr>
              <a:t>روزمره </a:t>
            </a:r>
            <a:r>
              <a:rPr lang="fa-IR" sz="2400" b="1" dirty="0" smtClean="0">
                <a:cs typeface="B Lotus" panose="00000400000000000000" pitchFamily="2" charset="-78"/>
              </a:rPr>
              <a:t>جلوگیری </a:t>
            </a:r>
            <a:r>
              <a:rPr lang="fa-IR" sz="2400" b="1" dirty="0">
                <a:cs typeface="B Lotus" panose="00000400000000000000" pitchFamily="2" charset="-78"/>
              </a:rPr>
              <a:t>می کند مثل : حل مسئله ، هماهنگی، برخورد صادقانه، تقسیم فعالیتها و داشتنن نگرش سازنده در باره استقلال و مخصوصا نیازهای جنسی</a:t>
            </a:r>
            <a:endParaRPr lang="en-US" sz="24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34141" y="2967335"/>
            <a:ext cx="3523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7200" b="1" cap="none" spc="0" dirty="0" smtClean="0">
                <a:ln/>
                <a:solidFill>
                  <a:srgbClr val="0070C0"/>
                </a:solidFill>
                <a:effectLst/>
              </a:rPr>
              <a:t>خدا نگهدار</a:t>
            </a:r>
            <a:endParaRPr lang="en-US" sz="72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386" y="1868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مقدمه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همه ما درزندگی سبکهایی را برای زندگی کوتاه خود در نظرمی گیریم</a:t>
            </a:r>
          </a:p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ازدواج وطلاق</a:t>
            </a:r>
          </a:p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داستانهای زندگی زن وشوهرها متفاوت می تواند باشد</a:t>
            </a:r>
          </a:p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تصمیمات مختلف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751" y="781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دونفری زندگی کردن یا تنهایی زندگی کردن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انواع مختلف شیوه های </a:t>
            </a:r>
            <a:r>
              <a:rPr lang="fa-IR" sz="2800" b="1" dirty="0" smtClean="0">
                <a:cs typeface="B Lotus" panose="00000400000000000000" pitchFamily="2" charset="-78"/>
              </a:rPr>
              <a:t>زندگی</a:t>
            </a:r>
            <a:endParaRPr lang="fa-IR" sz="2800" b="1" dirty="0">
              <a:cs typeface="B Lotus" panose="00000400000000000000" pitchFamily="2" charset="-78"/>
            </a:endParaRP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صمیمیت در برابر انزوا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صمیمیت بر وابستگی آزاد،تعهد عمیق، </a:t>
            </a:r>
            <a:r>
              <a:rPr lang="fa-IR" sz="2800" b="1" dirty="0" smtClean="0">
                <a:cs typeface="B Lotus" panose="00000400000000000000" pitchFamily="2" charset="-78"/>
              </a:rPr>
              <a:t>اعتماد</a:t>
            </a:r>
            <a:r>
              <a:rPr lang="fa-IR" sz="2800" b="1" dirty="0">
                <a:cs typeface="B Lotus" panose="00000400000000000000" pitchFamily="2" charset="-78"/>
              </a:rPr>
              <a:t>، محبت و حمایت استوار است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بعدها به پختگی که می رسیم به مرحله باروری درمقابل </a:t>
            </a:r>
            <a:r>
              <a:rPr lang="fa-IR" sz="2800" b="1" dirty="0" smtClean="0">
                <a:cs typeface="B Lotus" panose="00000400000000000000" pitchFamily="2" charset="-78"/>
              </a:rPr>
              <a:t>رکود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8814" y="1201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زندگی مشترک ، جنبه های مثبت و منفی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536" y="2129061"/>
            <a:ext cx="9644735" cy="3960843"/>
          </a:xfrm>
        </p:spPr>
        <p:txBody>
          <a:bodyPr>
            <a:noAutofit/>
          </a:bodyPr>
          <a:lstStyle/>
          <a:p>
            <a:pPr algn="r" rtl="1"/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ژانت و لوئر </a:t>
            </a:r>
            <a:r>
              <a:rPr lang="fa-IR" b="1" dirty="0">
                <a:cs typeface="B Lotus" panose="00000400000000000000" pitchFamily="2" charset="-78"/>
              </a:rPr>
              <a:t>(جامعه شناس) عقیده دارند عوامل ازدواج موفق را در دو عامل: </a:t>
            </a: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نگرش مثبت به یکدیگر</a:t>
            </a: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احساس تعهد در مقابل ازدواج و مقدس شمردن آن</a:t>
            </a: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برخی زن وشوهرهای پخته عقیده دارند </a:t>
            </a:r>
            <a:r>
              <a:rPr lang="fa-IR" b="1" dirty="0" smtClean="0">
                <a:cs typeface="B Lotus" panose="00000400000000000000" pitchFamily="2" charset="-78"/>
              </a:rPr>
              <a:t>زندگی مشترک </a:t>
            </a:r>
            <a:r>
              <a:rPr lang="fa-IR" b="1" dirty="0">
                <a:cs typeface="B Lotus" panose="00000400000000000000" pitchFamily="2" charset="-78"/>
              </a:rPr>
              <a:t>در اول وآخرهاش خیلی صمیمانه است</a:t>
            </a: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یکی از دلایلش رهایی از فرزندان است</a:t>
            </a: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پخته </a:t>
            </a:r>
            <a:r>
              <a:rPr lang="fa-IR" b="1" dirty="0" smtClean="0">
                <a:cs typeface="B Lotus" panose="00000400000000000000" pitchFamily="2" charset="-78"/>
              </a:rPr>
              <a:t>ها </a:t>
            </a:r>
            <a:r>
              <a:rPr lang="fa-IR" b="1" dirty="0">
                <a:cs typeface="B Lotus" panose="00000400000000000000" pitchFamily="2" charset="-78"/>
              </a:rPr>
              <a:t>بیشتر دوست دارند </a:t>
            </a: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دو جنسیتی روان </a:t>
            </a:r>
            <a:r>
              <a:rPr lang="fa-IR" b="1" dirty="0">
                <a:cs typeface="B Lotus" panose="00000400000000000000" pitchFamily="2" charset="-78"/>
              </a:rPr>
              <a:t>باشند تا </a:t>
            </a: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بزرگسالان جوان</a:t>
            </a: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مطالعات از میزان بالای سلامت در متاهل ها می </a:t>
            </a:r>
            <a:r>
              <a:rPr lang="fa-IR" b="1" dirty="0" smtClean="0">
                <a:cs typeface="B Lotus" panose="00000400000000000000" pitchFamily="2" charset="-78"/>
              </a:rPr>
              <a:t>گویند</a:t>
            </a:r>
            <a:endParaRPr lang="fa-IR" b="1" dirty="0">
              <a:cs typeface="B Lotus" panose="00000400000000000000" pitchFamily="2" charset="-78"/>
            </a:endParaRPr>
          </a:p>
          <a:p>
            <a:pPr algn="r" rtl="1"/>
            <a:r>
              <a:rPr lang="fa-IR" b="1" dirty="0">
                <a:cs typeface="B Lotus" panose="00000400000000000000" pitchFamily="2" charset="-78"/>
              </a:rPr>
              <a:t>اگرچه فرهنگ ها ازدواج را به نفع خانم ها می دانند اما گویا برعکس هست</a:t>
            </a:r>
            <a:endParaRPr lang="en-US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8815" y="1538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ادامه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800" b="1" dirty="0">
                <a:cs typeface="B Lotus" panose="00000400000000000000" pitchFamily="2" charset="-78"/>
              </a:rPr>
              <a:t>گروهی که از سلامت روانی بهتری برخوردار است گروه مردان متاهل است و </a:t>
            </a:r>
            <a:r>
              <a:rPr lang="fa-IR" sz="2800" b="1" dirty="0" smtClean="0">
                <a:cs typeface="B Lotus" panose="00000400000000000000" pitchFamily="2" charset="-78"/>
              </a:rPr>
              <a:t>گروهی </a:t>
            </a:r>
            <a:r>
              <a:rPr lang="fa-IR" sz="2800" b="1" dirty="0">
                <a:cs typeface="B Lotus" panose="00000400000000000000" pitchFamily="2" charset="-78"/>
              </a:rPr>
              <a:t>که کمتر احساس سلامت می کند و کمتر خوشحال است گروه مردان تنهاست. گروه زنان شوهردار و گروه زنان تنها در وسط قرار دارند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3700" y="6279523"/>
            <a:ext cx="5667375" cy="365125"/>
          </a:xfrm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7701" y="861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جنبه </a:t>
            </a:r>
            <a:r>
              <a:rPr lang="fa-IR" b="1" dirty="0" smtClean="0">
                <a:solidFill>
                  <a:srgbClr val="FF0000"/>
                </a:solidFill>
              </a:rPr>
              <a:t>های منفی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712" y="2438400"/>
            <a:ext cx="9798559" cy="3651504"/>
          </a:xfrm>
        </p:spPr>
        <p:txBody>
          <a:bodyPr>
            <a:noAutofit/>
          </a:bodyPr>
          <a:lstStyle/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بعد </a:t>
            </a:r>
            <a:r>
              <a:rPr lang="fa-IR" sz="2800" b="1" dirty="0">
                <a:cs typeface="B Lotus" panose="00000400000000000000" pitchFamily="2" charset="-78"/>
              </a:rPr>
              <a:t>از ازداوج رضایت از زندگی افت می کند 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گفته می شود روابط زن وشوهر به شکل </a:t>
            </a:r>
            <a:r>
              <a:rPr lang="en-US" sz="4400" b="1" dirty="0">
                <a:solidFill>
                  <a:srgbClr val="FF0000"/>
                </a:solidFill>
                <a:cs typeface="B Lotus" panose="00000400000000000000" pitchFamily="2" charset="-78"/>
              </a:rPr>
              <a:t>U</a:t>
            </a:r>
            <a:r>
              <a:rPr lang="fa-IR" sz="2800" b="1" dirty="0">
                <a:cs typeface="B Lotus" panose="00000400000000000000" pitchFamily="2" charset="-78"/>
              </a:rPr>
              <a:t> است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روزهای خوش اوایل ازدواج و بعدها.......</a:t>
            </a:r>
          </a:p>
          <a:p>
            <a:pPr algn="r" rtl="1"/>
            <a:r>
              <a:rPr lang="fa-IR" sz="2800" b="1" dirty="0">
                <a:solidFill>
                  <a:srgbClr val="FF0000"/>
                </a:solidFill>
                <a:cs typeface="B Lotus" panose="00000400000000000000" pitchFamily="2" charset="-78"/>
              </a:rPr>
              <a:t>ژول رنارد </a:t>
            </a:r>
            <a:r>
              <a:rPr lang="fa-IR" sz="2800" b="1" dirty="0">
                <a:cs typeface="B Lotus" panose="00000400000000000000" pitchFamily="2" charset="-78"/>
              </a:rPr>
              <a:t>به معشوق خود نوشت: زمانی که هم این خال زیبا را زگیل خواهم دید باز هم تو را دوست خواهم داشت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زن وشوهر گاهی رفتارهای مسئله ساز در پیش می گیرند و به ایرادهای ..... 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6445" y="1105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تنها زندگی کردن: واقعیتهای مختلف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زندگی مشترک نداشتن علتهای مختلف می تواند داشته باشد مثل مرگ همسر، بیماری، جداشدن، مخالفت خانواده، نداشتن توان مالی، علایق شخصی و .....</a:t>
            </a:r>
          </a:p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قبلا ها ازدواج نکرده ها کم </a:t>
            </a:r>
            <a:r>
              <a:rPr lang="fa-IR" sz="2400" b="1" dirty="0" smtClean="0">
                <a:cs typeface="B Lotus" panose="00000400000000000000" pitchFamily="2" charset="-78"/>
              </a:rPr>
              <a:t>بود </a:t>
            </a:r>
            <a:r>
              <a:rPr lang="fa-IR" sz="2400" b="1" dirty="0">
                <a:cs typeface="B Lotus" panose="00000400000000000000" pitchFamily="2" charset="-78"/>
              </a:rPr>
              <a:t>ولی حالا........حتی ازدواج بعد از طلاق و ....</a:t>
            </a:r>
          </a:p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تعداد کسانی که تنها زندگی می کنند در میان زنها بیشتر است و البته علاق به ازدواج با زن مطلقه کمتر</a:t>
            </a:r>
          </a:p>
          <a:p>
            <a:pPr algn="r" rtl="1"/>
            <a:r>
              <a:rPr lang="fa-IR" sz="2400" b="1" dirty="0">
                <a:cs typeface="B Lotus" panose="00000400000000000000" pitchFamily="2" charset="-78"/>
              </a:rPr>
              <a:t>اولین عزای خانواده معمولا مردان هستند از 60 سال به بعد و تفاوت در ازدواج زن و مرد بیوه </a:t>
            </a:r>
            <a:endParaRPr lang="en-US" sz="24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5678" y="781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5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جنبه </a:t>
            </a:r>
            <a:r>
              <a:rPr lang="fa-IR" b="1" dirty="0" smtClean="0">
                <a:solidFill>
                  <a:srgbClr val="FF0000"/>
                </a:solidFill>
              </a:rPr>
              <a:t>های مثبت </a:t>
            </a:r>
            <a:r>
              <a:rPr lang="fa-IR" b="1" dirty="0">
                <a:solidFill>
                  <a:srgbClr val="FF0000"/>
                </a:solidFill>
              </a:rPr>
              <a:t>زندگی مجردی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زندگی </a:t>
            </a:r>
            <a:r>
              <a:rPr lang="fa-IR" sz="2800" b="1" dirty="0" smtClean="0">
                <a:cs typeface="B Lotus" panose="00000400000000000000" pitchFamily="2" charset="-78"/>
              </a:rPr>
              <a:t>مجردی </a:t>
            </a:r>
            <a:r>
              <a:rPr lang="fa-IR" sz="2800" b="1" dirty="0">
                <a:cs typeface="B Lotus" panose="00000400000000000000" pitchFamily="2" charset="-78"/>
              </a:rPr>
              <a:t>برگشت پذیر است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آزادی و استقلال مجرد ها 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خدمات </a:t>
            </a:r>
            <a:r>
              <a:rPr lang="fa-IR" sz="2800" b="1" dirty="0" smtClean="0">
                <a:cs typeface="B Lotus" panose="00000400000000000000" pitchFamily="2" charset="-78"/>
              </a:rPr>
              <a:t>هم نسبت </a:t>
            </a:r>
            <a:r>
              <a:rPr lang="fa-IR" sz="2800" b="1" dirty="0">
                <a:cs typeface="B Lotus" panose="00000400000000000000" pitchFamily="2" charset="-78"/>
              </a:rPr>
              <a:t>به</a:t>
            </a:r>
            <a:r>
              <a:rPr lang="fa-IR" sz="2800" dirty="0"/>
              <a:t> </a:t>
            </a:r>
            <a:r>
              <a:rPr lang="fa-IR" sz="2800" b="1" dirty="0" smtClean="0">
                <a:cs typeface="B Lotus" panose="00000400000000000000" pitchFamily="2" charset="-78"/>
              </a:rPr>
              <a:t>قبل به </a:t>
            </a:r>
            <a:r>
              <a:rPr lang="fa-IR" sz="2800" b="1" dirty="0">
                <a:cs typeface="B Lotus" panose="00000400000000000000" pitchFamily="2" charset="-78"/>
              </a:rPr>
              <a:t>مجردها بیشتر </a:t>
            </a:r>
            <a:r>
              <a:rPr lang="fa-IR" sz="2800" b="1" dirty="0" smtClean="0">
                <a:cs typeface="B Lotus" panose="00000400000000000000" pitchFamily="2" charset="-78"/>
              </a:rPr>
              <a:t>شده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1296" y="568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</a:rPr>
              <a:t>جنبه </a:t>
            </a:r>
            <a:r>
              <a:rPr lang="fa-IR" b="1" dirty="0" smtClean="0">
                <a:solidFill>
                  <a:srgbClr val="FF0000"/>
                </a:solidFill>
              </a:rPr>
              <a:t>های منفی </a:t>
            </a:r>
            <a:r>
              <a:rPr lang="fa-IR" b="1" dirty="0">
                <a:solidFill>
                  <a:srgbClr val="FF0000"/>
                </a:solidFill>
              </a:rPr>
              <a:t>زندگی مجردی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احساس تنهایی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عدم تداوم </a:t>
            </a:r>
            <a:r>
              <a:rPr lang="fa-IR" sz="2800" b="1" dirty="0" smtClean="0">
                <a:cs typeface="B Lotus" panose="00000400000000000000" pitchFamily="2" charset="-78"/>
              </a:rPr>
              <a:t>روابط </a:t>
            </a:r>
            <a:r>
              <a:rPr lang="fa-IR" sz="2800" b="1" dirty="0">
                <a:cs typeface="B Lotus" panose="00000400000000000000" pitchFamily="2" charset="-78"/>
              </a:rPr>
              <a:t>عاشقانه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برخی نیازهای عاطفی، جنسی، روانی مثل تمایل به داشتن فرزند.....</a:t>
            </a:r>
          </a:p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معلوم شده کسانی که شاد نیستند و سرحال نمی باشند مردان تنها هستند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د</a:t>
            </a:r>
            <a:r>
              <a:rPr lang="fa-IR" b="1" dirty="0">
                <a:solidFill>
                  <a:srgbClr val="FF0000"/>
                </a:solidFill>
              </a:rPr>
              <a:t>کتر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</a:rPr>
              <a:t>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1674" y="945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136</TotalTime>
  <Words>739</Words>
  <Application>Microsoft Office PowerPoint</Application>
  <PresentationFormat>Custom</PresentationFormat>
  <Paragraphs>92</Paragraphs>
  <Slides>13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Feathered</vt:lpstr>
      <vt:lpstr>روانشناسی رشد(تحولی)</vt:lpstr>
      <vt:lpstr>مقدمه</vt:lpstr>
      <vt:lpstr>دونفری زندگی کردن یا تنهایی زندگی کردن</vt:lpstr>
      <vt:lpstr>زندگی مشترک ، جنبه های مثبت و منفی</vt:lpstr>
      <vt:lpstr>ادامه</vt:lpstr>
      <vt:lpstr>جنبه های منفی</vt:lpstr>
      <vt:lpstr>تنها زندگی کردن: واقعیتهای مختلف</vt:lpstr>
      <vt:lpstr>جنبه های مثبت زندگی مجردی</vt:lpstr>
      <vt:lpstr>جنبه های منفی زندگی مجردی</vt:lpstr>
      <vt:lpstr>پیدا کردن همسر ایده آل : اقدامی مهم</vt:lpstr>
      <vt:lpstr>عاشق شدن : پرش بدون نیزه</vt:lpstr>
      <vt:lpstr>روابط زن و شوهر: روشن نگه داشتن چراغ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روانشناسی رشد</dc:title>
  <dc:creator>Windows User</dc:creator>
  <cp:lastModifiedBy>MRT Pack 30 DVDs</cp:lastModifiedBy>
  <cp:revision>14</cp:revision>
  <dcterms:created xsi:type="dcterms:W3CDTF">2020-04-29T14:27:50Z</dcterms:created>
  <dcterms:modified xsi:type="dcterms:W3CDTF">2020-05-13T14:45:00Z</dcterms:modified>
</cp:coreProperties>
</file>