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84" r:id="rId3"/>
    <p:sldId id="258" r:id="rId4"/>
    <p:sldId id="27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2674E02D-55A4-4C16-9958-BE46C1673116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CD15306E-E200-4779-ACCA-108803D22E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71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74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626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520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29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12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708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062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349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56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3854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94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8408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5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39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4275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32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345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65140D6-5E2D-4449-A28E-7221189617E8}" type="datetimeFigureOut">
              <a:rPr lang="fa-IR" smtClean="0"/>
              <a:t>14/09/1441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1A1A08-678A-4967-8918-4B1A04E960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2949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9AC562-1C0F-44ED-803B-1E1EA2C115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بسم الله الرحمن الرحیم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70A919-70C8-473A-8C83-7DC703F220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93199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F138D-B9EA-4D36-B69C-365D5663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وسایل و امکانات</a:t>
            </a:r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مبتنی بر اهداف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مبتنی بر تحلیل محیط و تحلیل فراگیر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مبتنی بر روش ها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588" y="5571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F138D-B9EA-4D36-B69C-365D5663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نتیجه گیری</a:t>
            </a:r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a-IR" dirty="0" smtClean="0">
                <a:cs typeface="B Nazanin" panose="00000400000000000000" pitchFamily="2" charset="-78"/>
              </a:rPr>
              <a:t>پیش بینی روش های مناسب برای تدریس با تاکبد بر روش های فعال</a:t>
            </a:r>
          </a:p>
          <a:p>
            <a:pPr>
              <a:lnSpc>
                <a:spcPct val="200000"/>
              </a:lnSpc>
            </a:pPr>
            <a:r>
              <a:rPr lang="fa-IR" dirty="0" smtClean="0">
                <a:cs typeface="B Nazanin" panose="00000400000000000000" pitchFamily="2" charset="-78"/>
              </a:rPr>
              <a:t>استفاده از رسانه ها و امکانات مورد نیاز</a:t>
            </a:r>
            <a:endParaRPr lang="fa-IR" dirty="0"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150" y="5571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F138D-B9EA-4D36-B69C-365D5663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تکلیف</a:t>
            </a:r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a-IR" dirty="0" smtClean="0">
                <a:cs typeface="B Nazanin" panose="00000400000000000000" pitchFamily="2" charset="-78"/>
              </a:rPr>
              <a:t>برای طرح درس پیشنهادی خود بخش انتخاب روش و انتخاب رسانه و امکانات را بنویسید.</a:t>
            </a:r>
            <a:endParaRPr lang="fa-IR" dirty="0"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587" y="5571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2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4500D5-65BC-4664-8AB5-162108BB6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1214829"/>
            <a:ext cx="9601196" cy="1303867"/>
          </a:xfrm>
        </p:spPr>
        <p:txBody>
          <a:bodyPr>
            <a:noAutofit/>
          </a:bodyPr>
          <a:lstStyle/>
          <a:p>
            <a:r>
              <a:rPr lang="fa-IR" sz="2000" b="1" dirty="0" smtClean="0">
                <a:latin typeface="IranNastaliq" panose="02000503000000020003" pitchFamily="2" charset="0"/>
                <a:cs typeface="B Nazanin" panose="00000400000000000000" pitchFamily="2" charset="-78"/>
              </a:rPr>
              <a:t>دانشگاه فرهنگیان</a:t>
            </a:r>
            <a:br>
              <a:rPr lang="fa-IR" sz="2000" b="1" dirty="0" smtClean="0">
                <a:latin typeface="IranNastaliq" panose="02000503000000020003" pitchFamily="2" charset="0"/>
                <a:cs typeface="B Nazanin" panose="00000400000000000000" pitchFamily="2" charset="-78"/>
              </a:rPr>
            </a:br>
            <a:r>
              <a:rPr lang="fa-IR" sz="2000" b="1" dirty="0" smtClean="0">
                <a:latin typeface="IranNastaliq" panose="02000503000000020003" pitchFamily="2" charset="0"/>
                <a:cs typeface="B Nazanin" panose="00000400000000000000" pitchFamily="2" charset="-78"/>
              </a:rPr>
              <a:t>پردیس شهید رجایی ارومیه</a:t>
            </a:r>
            <a:endParaRPr lang="fa-IR" sz="2000" b="1" dirty="0">
              <a:latin typeface="IranNastaliq" panose="02000503000000020003" pitchFamily="2" charset="0"/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774BFF-025A-4345-8BD6-4C58D0C01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a-IR" sz="2800" dirty="0">
              <a:cs typeface="B Titr" panose="00000700000000000000" pitchFamily="2" charset="-78"/>
            </a:endParaRPr>
          </a:p>
          <a:p>
            <a:pPr marL="0" indent="0" algn="ctr">
              <a:buNone/>
            </a:pPr>
            <a:r>
              <a:rPr lang="fa-IR" sz="4300" dirty="0" smtClean="0">
                <a:solidFill>
                  <a:srgbClr val="0070C0"/>
                </a:solidFill>
                <a:cs typeface="B Titr" panose="00000700000000000000" pitchFamily="2" charset="-78"/>
              </a:rPr>
              <a:t>طراحی آموزشی</a:t>
            </a:r>
          </a:p>
          <a:p>
            <a:pPr marL="0" indent="0" algn="ctr">
              <a:buNone/>
            </a:pPr>
            <a:r>
              <a:rPr lang="fa-IR" sz="2800" dirty="0" smtClean="0">
                <a:solidFill>
                  <a:schemeClr val="tx1"/>
                </a:solidFill>
                <a:cs typeface="B Titr" panose="00000700000000000000" pitchFamily="2" charset="-78"/>
              </a:rPr>
              <a:t>دکتر صابر عظیمی</a:t>
            </a:r>
          </a:p>
          <a:p>
            <a:pPr marL="0" indent="0" algn="ctr">
              <a:buNone/>
            </a:pPr>
            <a:r>
              <a:rPr lang="fa-IR" sz="2800" dirty="0" smtClean="0">
                <a:solidFill>
                  <a:schemeClr val="tx1"/>
                </a:solidFill>
                <a:cs typeface="B Titr" panose="00000700000000000000" pitchFamily="2" charset="-78"/>
              </a:rPr>
              <a:t>فایل شماره </a:t>
            </a:r>
            <a:r>
              <a:rPr lang="fa-IR" sz="2800" dirty="0" smtClean="0">
                <a:solidFill>
                  <a:schemeClr val="tx1"/>
                </a:solidFill>
                <a:cs typeface="B Titr" panose="00000700000000000000" pitchFamily="2" charset="-78"/>
              </a:rPr>
              <a:t>4</a:t>
            </a:r>
            <a:endParaRPr lang="fa-IR" sz="2800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marL="0" indent="0" algn="ctr">
              <a:buNone/>
            </a:pPr>
            <a:endParaRPr lang="fa-IR" sz="2800" dirty="0">
              <a:cs typeface="B Titr" panose="00000700000000000000" pitchFamily="2" charset="-78"/>
            </a:endParaRPr>
          </a:p>
          <a:p>
            <a:pPr marL="0" indent="0" algn="ctr">
              <a:buNone/>
            </a:pPr>
            <a:endParaRPr lang="fa-IR" sz="2800" dirty="0">
              <a:cs typeface="B Titr" panose="00000700000000000000" pitchFamily="2" charset="-78"/>
            </a:endParaRPr>
          </a:p>
          <a:p>
            <a:pPr marL="0" indent="0" algn="ctr">
              <a:buNone/>
            </a:pPr>
            <a:endParaRPr lang="fa-IR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477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0820E0-30FC-4F44-8C72-028038E7E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مرور جلسه قبل</a:t>
            </a:r>
            <a:endParaRPr lang="fa-IR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B245B0-624C-4448-A412-C6B668204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تحلیل فراگیر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تحلیل محیط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مشخص کردن اهداف</a:t>
            </a:r>
            <a:endParaRPr lang="fa-IR" dirty="0">
              <a:cs typeface="B Nazanin" panose="00000400000000000000" pitchFamily="2" charset="-78"/>
            </a:endParaRPr>
          </a:p>
          <a:p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0625" y="5537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F138D-B9EA-4D36-B69C-365D5663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طرح درس روزانه</a:t>
            </a:r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CF91AD-EA00-49AC-A652-5595AD183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572406"/>
          </a:xfrm>
        </p:spPr>
        <p:txBody>
          <a:bodyPr>
            <a:normAutofit fontScale="70000" lnSpcReduction="20000"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تحلیل فراگیر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تحلیل محیط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مشخص کردن اهداف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مشخص کردن روش ها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رسانه ها، وسایل و امکانات مورد نیاز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مراحل تدریس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نحوه کار گروهی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نحوه پشتیبانی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ارزشیابی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تکالیف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1" y="5519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4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F138D-B9EA-4D36-B69C-365D5663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</p:spPr>
        <p:txBody>
          <a:bodyPr/>
          <a:lstStyle/>
          <a:p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مشخص کردن روش 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روش های غیرفعال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روش های فعال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1" y="5571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3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F138D-B9EA-4D36-B69C-365D5663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</p:spPr>
        <p:txBody>
          <a:bodyPr/>
          <a:lstStyle/>
          <a:p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رسانه ها، وسایل و امکانات مورد نیاز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رسانه ها مجرای انتقال پیام از فرستنده به گیرنده هستند.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رسانه ها موجب عینی سازی آموزش می شوند.</a:t>
            </a:r>
            <a:endParaRPr lang="fa-IR" dirty="0"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1" y="5537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F138D-B9EA-4D36-B69C-365D5663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</p:spPr>
        <p:txBody>
          <a:bodyPr/>
          <a:lstStyle/>
          <a:p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نقش حواس پنج گانه در يادگيرى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5" y="2453213"/>
            <a:ext cx="5344908" cy="369358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438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0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F138D-B9EA-4D36-B69C-365D5663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چه رسانه ای برای دانش آموزان خوب است؟</a:t>
            </a:r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6" name="Picture 4" descr="C:\Users\Edmedia\AppData\Local\Temp\SNAGHTML2e84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358" y="2285999"/>
            <a:ext cx="7347282" cy="401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50" y="5553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7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15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F138D-B9EA-4D36-B69C-365D5663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انواع رسانه ها</a:t>
            </a:r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fa-IR" dirty="0">
                <a:cs typeface="B Nazanin" panose="00000400000000000000" pitchFamily="2" charset="-78"/>
              </a:rPr>
              <a:t>رسانه هاى ديدارى</a:t>
            </a:r>
          </a:p>
          <a:p>
            <a:pPr>
              <a:lnSpc>
                <a:spcPct val="200000"/>
              </a:lnSpc>
            </a:pPr>
            <a:r>
              <a:rPr lang="fa-IR" dirty="0">
                <a:cs typeface="B Nazanin" panose="00000400000000000000" pitchFamily="2" charset="-78"/>
              </a:rPr>
              <a:t>رسانه هاى شنيدارى</a:t>
            </a:r>
          </a:p>
          <a:p>
            <a:pPr>
              <a:lnSpc>
                <a:spcPct val="200000"/>
              </a:lnSpc>
            </a:pPr>
            <a:r>
              <a:rPr lang="fa-IR" dirty="0">
                <a:cs typeface="B Nazanin" panose="00000400000000000000" pitchFamily="2" charset="-78"/>
              </a:rPr>
              <a:t>رسانه هاى ديدارى – شنيدارى</a:t>
            </a:r>
          </a:p>
          <a:p>
            <a:pPr>
              <a:lnSpc>
                <a:spcPct val="200000"/>
              </a:lnSpc>
            </a:pPr>
            <a:r>
              <a:rPr lang="fa-IR" dirty="0">
                <a:cs typeface="B Nazanin" panose="00000400000000000000" pitchFamily="2" charset="-78"/>
              </a:rPr>
              <a:t>رسانه هاى چندحسى</a:t>
            </a:r>
          </a:p>
          <a:p>
            <a:pPr marL="0" indent="0">
              <a:buNone/>
            </a:pP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1" y="5537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316</TotalTime>
  <Words>182</Words>
  <Application>Microsoft Office PowerPoint</Application>
  <PresentationFormat>Widescreen</PresentationFormat>
  <Paragraphs>44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B Nazanin</vt:lpstr>
      <vt:lpstr>B Titr</vt:lpstr>
      <vt:lpstr>Calibri</vt:lpstr>
      <vt:lpstr>Garamond</vt:lpstr>
      <vt:lpstr>IranNastaliq</vt:lpstr>
      <vt:lpstr>Times New Roman</vt:lpstr>
      <vt:lpstr>Organic</vt:lpstr>
      <vt:lpstr>بسم الله الرحمن الرحیم</vt:lpstr>
      <vt:lpstr>دانشگاه فرهنگیان پردیس شهید رجایی ارومیه</vt:lpstr>
      <vt:lpstr>مرور جلسه قبل</vt:lpstr>
      <vt:lpstr>طرح درس روزانه</vt:lpstr>
      <vt:lpstr>مشخص کردن روش ها</vt:lpstr>
      <vt:lpstr>رسانه ها، وسایل و امکانات مورد نیاز</vt:lpstr>
      <vt:lpstr>نقش حواس پنج گانه در يادگيرى</vt:lpstr>
      <vt:lpstr>چه رسانه ای برای دانش آموزان خوب است؟</vt:lpstr>
      <vt:lpstr>انواع رسانه ها</vt:lpstr>
      <vt:lpstr>وسایل و امکانات</vt:lpstr>
      <vt:lpstr>نتیجه گیری</vt:lpstr>
      <vt:lpstr>تکلیف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تحلیل محتوا</dc:title>
  <dc:creator>Ed</dc:creator>
  <cp:lastModifiedBy>Saber Azimi</cp:lastModifiedBy>
  <cp:revision>54</cp:revision>
  <dcterms:created xsi:type="dcterms:W3CDTF">2017-10-08T07:44:59Z</dcterms:created>
  <dcterms:modified xsi:type="dcterms:W3CDTF">2020-05-05T22:43:15Z</dcterms:modified>
</cp:coreProperties>
</file>