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364479"/>
            <a:ext cx="8596668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0"/>
            <a:ext cx="8596668" cy="6793907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12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- اﺳﺘﻔﺎده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از اﻧﻮاع 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ارزشیابیﻳﺎﺑﻲ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: </a:t>
            </a:r>
            <a:r>
              <a:rPr lang="fa-IR" dirty="0" smtClean="0">
                <a:cs typeface="B Mitra" panose="00000400000000000000" pitchFamily="2" charset="-78"/>
              </a:rPr>
              <a:t>در فرایند ﻳﺎددﻫﻲ- یادگیری لازم است، با توجه به هدف ها، محتوا و روش های تدریس، از انواع ارزش یابی ها ( از قبیل تشخیصی ، تکوینی و مجموعی ، هنجار مرجع ، هدف مرجع، درونی ، بیرونی ، ملی و ...) استفاده شود.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 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13 - اﺳﺘﻘﻼل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ﻣﺪرﺳﻪ و ﻣﻌﻠﻢ در ﻓﺮاﻳﻨﺪ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ارزش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ﻳﺎﺑﻲ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: </a:t>
            </a:r>
            <a:r>
              <a:rPr lang="fa-IR" dirty="0" smtClean="0">
                <a:cs typeface="B Mitra" panose="00000400000000000000" pitchFamily="2" charset="-78"/>
              </a:rPr>
              <a:t>در ﻓﺮاﻳﻨﺪ ارزش ﻳﺎﺑﻲ ﺑﺎﻳﺪ </a:t>
            </a:r>
            <a:r>
              <a:rPr lang="fa-IR" dirty="0">
                <a:cs typeface="B Mitra" panose="00000400000000000000" pitchFamily="2" charset="-78"/>
              </a:rPr>
              <a:t>اﺳﺘﻘﻼل </a:t>
            </a:r>
            <a:r>
              <a:rPr lang="fa-IR" dirty="0" smtClean="0">
                <a:cs typeface="B Mitra" panose="00000400000000000000" pitchFamily="2" charset="-78"/>
              </a:rPr>
              <a:t>ﻣﺪرﺳﻪ </a:t>
            </a:r>
            <a:r>
              <a:rPr lang="fa-IR" dirty="0">
                <a:cs typeface="B Mitra" panose="00000400000000000000" pitchFamily="2" charset="-78"/>
              </a:rPr>
              <a:t>و ﻣﻌﻠﻢ در </a:t>
            </a:r>
            <a:r>
              <a:rPr lang="fa-IR" dirty="0" smtClean="0">
                <a:cs typeface="B Mitra" panose="00000400000000000000" pitchFamily="2" charset="-78"/>
              </a:rPr>
              <a:t>ﭼﺎرﭼﻮب ﺳﻴﺎﺳﺖ ﻫﺎي </a:t>
            </a:r>
            <a:r>
              <a:rPr lang="fa-IR" dirty="0">
                <a:cs typeface="B Mitra" panose="00000400000000000000" pitchFamily="2" charset="-78"/>
              </a:rPr>
              <a:t>ﻛﻠﻲ آﻣﻮزش و ﭘﺮورش ﺣﻔﻆ ﺷﻮد.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14-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رﻋﺎﻳﺖ ﻗﻮاﻋﺪ اﺧﻼﻗﻲ و اﻧﺴﺎﻧﻲ در </a:t>
            </a:r>
            <a:r>
              <a:rPr lang="fa-IR" dirty="0">
                <a:solidFill>
                  <a:schemeClr val="accent5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5"/>
                </a:solidFill>
                <a:cs typeface="B Mitra" panose="00000400000000000000" pitchFamily="2" charset="-78"/>
              </a:rPr>
              <a:t>ارزش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ﻳﺎﺑﻲ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: </a:t>
            </a:r>
            <a:r>
              <a:rPr lang="fa-IR" dirty="0" smtClean="0">
                <a:cs typeface="B Mitra" panose="00000400000000000000" pitchFamily="2" charset="-78"/>
              </a:rPr>
              <a:t>ﺑﻪ ﻣﻮﺟﺐ اﻳﻦ </a:t>
            </a:r>
            <a:r>
              <a:rPr lang="fa-IR" dirty="0">
                <a:cs typeface="B Mitra" panose="00000400000000000000" pitchFamily="2" charset="-78"/>
              </a:rPr>
              <a:t>اﺻﻞ</a:t>
            </a:r>
            <a:r>
              <a:rPr lang="fa-IR" dirty="0" smtClean="0">
                <a:cs typeface="B Mitra" panose="00000400000000000000" pitchFamily="2" charset="-78"/>
              </a:rPr>
              <a:t>، ارزش ﻳﺎﺑﻲ </a:t>
            </a:r>
            <a:r>
              <a:rPr lang="fa-IR" dirty="0">
                <a:cs typeface="B Mitra" panose="00000400000000000000" pitchFamily="2" charset="-78"/>
              </a:rPr>
              <a:t>ﺑﺎﻳﺪ ﺑﻪ ﮔﻮﻧﻪ</a:t>
            </a:r>
            <a:r>
              <a:rPr lang="fa-IR" dirty="0" smtClean="0">
                <a:cs typeface="B Mitra" panose="00000400000000000000" pitchFamily="2" charset="-78"/>
              </a:rPr>
              <a:t> اي </a:t>
            </a:r>
            <a:r>
              <a:rPr lang="fa-IR" dirty="0">
                <a:cs typeface="B Mitra" panose="00000400000000000000" pitchFamily="2" charset="-78"/>
              </a:rPr>
              <a:t>ﺳﺎﻣﺎﻧﺪﻫﻲ و اﺟﺮا ﺷﻮد ﻛﻪ ﻣﻮﺟﺐ ﺧﺪﺷﻪ  دار ﺷﺪن ﺣﻘﻮق، ﺗﻌﺎﻣﻼت اﻧﺴﺎﻧﻲ، اﻋﺘﻤﺎد ﺑﻪ ﻧﻔﺲ و ﺳﻼﻣﺖ رواﻧﻲ داﻧﺶ </a:t>
            </a:r>
            <a:r>
              <a:rPr lang="fa-IR" dirty="0" smtClean="0">
                <a:cs typeface="B Mitra" panose="00000400000000000000" pitchFamily="2" charset="-78"/>
              </a:rPr>
              <a:t>آموزان یا ﻣﻌﻠم نشود.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15- ﺗﻮﺟﻪ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ﺑﻪ ﺗﻔﺎوت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ﻫﺎيﻓﺮدي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: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در انجام </a:t>
            </a:r>
            <a:r>
              <a:rPr lang="fa-IR" dirty="0" smtClean="0">
                <a:cs typeface="B Mitra" panose="00000400000000000000" pitchFamily="2" charset="-78"/>
              </a:rPr>
              <a:t>ارزش </a:t>
            </a:r>
            <a:r>
              <a:rPr lang="fa-IR" dirty="0">
                <a:cs typeface="B Mitra" panose="00000400000000000000" pitchFamily="2" charset="-78"/>
              </a:rPr>
              <a:t>ﻳﺎﺑﻲ </a:t>
            </a:r>
            <a:r>
              <a:rPr lang="fa-IR" dirty="0" smtClean="0">
                <a:cs typeface="B Mitra" panose="00000400000000000000" pitchFamily="2" charset="-78"/>
              </a:rPr>
              <a:t>ﭘﻴﺸﺮﻓﺖ ﺗﺤﺼﻴﻠﻲ </a:t>
            </a:r>
            <a:r>
              <a:rPr lang="fa-IR" dirty="0">
                <a:cs typeface="B Mitra" panose="00000400000000000000" pitchFamily="2" charset="-78"/>
              </a:rPr>
              <a:t>ﻣﻲ </a:t>
            </a:r>
            <a:r>
              <a:rPr lang="fa-IR" dirty="0" smtClean="0">
                <a:cs typeface="B Mitra" panose="00000400000000000000" pitchFamily="2" charset="-78"/>
              </a:rPr>
              <a:t>ﺑﺎﻳﺪ </a:t>
            </a:r>
            <a:r>
              <a:rPr lang="fa-IR" dirty="0">
                <a:cs typeface="B Mitra" panose="00000400000000000000" pitchFamily="2" charset="-78"/>
              </a:rPr>
              <a:t>ﺑﻪ ﺗﻔﺎوت</a:t>
            </a:r>
            <a:r>
              <a:rPr lang="fa-IR" dirty="0" smtClean="0">
                <a:cs typeface="B Mitra" panose="00000400000000000000" pitchFamily="2" charset="-78"/>
              </a:rPr>
              <a:t> ﻫﺎي </a:t>
            </a:r>
            <a:r>
              <a:rPr lang="fa-IR" dirty="0">
                <a:cs typeface="B Mitra" panose="00000400000000000000" pitchFamily="2" charset="-78"/>
              </a:rPr>
              <a:t>ﻓﺮدي داﻧﺶ</a:t>
            </a:r>
            <a:r>
              <a:rPr lang="fa-IR" dirty="0" smtClean="0">
                <a:cs typeface="B Mitra" panose="00000400000000000000" pitchFamily="2" charset="-78"/>
              </a:rPr>
              <a:t> آﻣﻮزان ﺗﻮﺟﻪ ﺷﻮد. 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16- 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ﺿﺮورت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ﻫﻤﺎﻫﻨﮕﻲ در ﺗﺤﻘﻖ اﺻﻮل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ارزش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ﻳﺎﺑﻲ:  </a:t>
            </a:r>
            <a:r>
              <a:rPr lang="fa-IR" dirty="0" smtClean="0">
                <a:cs typeface="B Mitra" panose="00000400000000000000" pitchFamily="2" charset="-78"/>
              </a:rPr>
              <a:t>در ﺑﻪ ﻛﺎرﮔﻴﺮي </a:t>
            </a:r>
            <a:r>
              <a:rPr lang="fa-IR" dirty="0">
                <a:cs typeface="B Mitra" panose="00000400000000000000" pitchFamily="2" charset="-78"/>
              </a:rPr>
              <a:t>اﺻﻮل ﻓﻮق ﺑﺎﻳﺪ ﻣﻴﺎن </a:t>
            </a:r>
            <a:r>
              <a:rPr lang="fa-IR" dirty="0" smtClean="0">
                <a:cs typeface="B Mitra" panose="00000400000000000000" pitchFamily="2" charset="-78"/>
              </a:rPr>
              <a:t>ﺳﺎزﻣﺎن </a:t>
            </a:r>
            <a:r>
              <a:rPr lang="fa-IR" dirty="0">
                <a:cs typeface="B Mitra" panose="00000400000000000000" pitchFamily="2" charset="-78"/>
              </a:rPr>
              <a:t>ﻫﺎ، ﻣﺮاﻛﺰ، ادارات، واﺣﺪﻫﺎ و ﺳﺎﻳﺮ </a:t>
            </a:r>
            <a:r>
              <a:rPr lang="fa-IR" dirty="0" smtClean="0">
                <a:cs typeface="B Mitra" panose="00000400000000000000" pitchFamily="2" charset="-78"/>
              </a:rPr>
              <a:t>ﺑﺨﺶ</a:t>
            </a:r>
            <a:r>
              <a:rPr lang="fa-IR" dirty="0">
                <a:cs typeface="B Mitra" panose="00000400000000000000" pitchFamily="2" charset="-78"/>
              </a:rPr>
              <a:t> ﻫﺎي ﻣﺴﺌﻮل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dirty="0">
                <a:cs typeface="B Mitra" panose="00000400000000000000" pitchFamily="2" charset="-78"/>
              </a:rPr>
              <a:t>ارزش </a:t>
            </a:r>
            <a:r>
              <a:rPr lang="fa-IR" dirty="0" smtClean="0">
                <a:cs typeface="B Mitra" panose="00000400000000000000" pitchFamily="2" charset="-78"/>
              </a:rPr>
              <a:t>ﻳﺎﺑﻲ در ﻣﻮرد روش ﻫﺎ</a:t>
            </a:r>
            <a:r>
              <a:rPr lang="fa-IR" dirty="0">
                <a:cs typeface="B Mitra" panose="00000400000000000000" pitchFamily="2" charset="-78"/>
              </a:rPr>
              <a:t>، اﺑﺰارﻫﺎ، ﻣﻌﻴﺎرﻫﺎ </a:t>
            </a:r>
            <a:r>
              <a:rPr lang="fa-IR" dirty="0" smtClean="0">
                <a:cs typeface="B Mitra" panose="00000400000000000000" pitchFamily="2" charset="-78"/>
              </a:rPr>
              <a:t>و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ﺑﺮﻧﺎﻣﻪ </a:t>
            </a:r>
            <a:r>
              <a:rPr lang="fa-IR" dirty="0">
                <a:cs typeface="B Mitra" panose="00000400000000000000" pitchFamily="2" charset="-78"/>
              </a:rPr>
              <a:t>ﻫﺎي اﻧﺪازه </a:t>
            </a:r>
            <a:r>
              <a:rPr lang="fa-IR" dirty="0" smtClean="0">
                <a:cs typeface="B Mitra" panose="00000400000000000000" pitchFamily="2" charset="-78"/>
              </a:rPr>
              <a:t>ﮔﻴﺮي </a:t>
            </a:r>
            <a:r>
              <a:rPr lang="fa-IR" dirty="0">
                <a:cs typeface="B Mitra" panose="00000400000000000000" pitchFamily="2" charset="-78"/>
              </a:rPr>
              <a:t>و ﺳﻨﺠﺶ ﭘﻴﺸﺮﻓﺖ ﺗﺤﺼﻴﻠﻲ </a:t>
            </a:r>
            <a:r>
              <a:rPr lang="fa-IR" dirty="0" smtClean="0">
                <a:cs typeface="B Mitra" panose="00000400000000000000" pitchFamily="2" charset="-78"/>
              </a:rPr>
              <a:t>داﻧﺶ </a:t>
            </a:r>
            <a:r>
              <a:rPr lang="fa-IR" dirty="0">
                <a:cs typeface="B Mitra" panose="00000400000000000000" pitchFamily="2" charset="-78"/>
              </a:rPr>
              <a:t>آﻣﻮزان، ﺗﻌﻬﺪ و ﻫﻤﺎﻫﻨﮕﻲ ﻛﺎﻣﻞ وﺟﻮد داﺷﺘﻪ ﺑﺎﺷﺪ. </a:t>
            </a:r>
            <a:endParaRPr lang="fa-IR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اﻫﺪاف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ارزش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ﻳﺎﺑﻲ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ﭘﻴﺸﺮﻓﺖﺗﺤﺼﻴﻠﻲ:</a:t>
            </a:r>
          </a:p>
          <a:p>
            <a:pPr algn="r" rtl="1"/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-  ﺟﻤﻊ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آوري اﻃﻼﻋﺎت ﺑﺮاي اﺻﻼح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ﺑﺮﻧﺎﻣﻪ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ﻫﺎ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و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روش ﻫﺎي آﻣﻮزﺷﻲ</a:t>
            </a:r>
          </a:p>
          <a:p>
            <a:pPr algn="r" rtl="1"/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- ﺣﺼﻮل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اﻃﻤﻴﻨﺎن از ﺗﺤﻘﻖ ﻳﺎدﮔﻴﺮي در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داﻧﺶآﻣﻮزان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ﺑﺮاي ارﺗﻘﺎ ﺑﻪ  ﭘﺎﻳﻪ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 دوره ي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ﺗﺤﺼﻴﻠﻲ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ﺑﺎﻻﺗﺮ</a:t>
            </a:r>
          </a:p>
          <a:p>
            <a:pPr algn="r" rtl="1"/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- اﺻﻼح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ﻓﺮاﻳﻨﺪ ﻳﺎددﻫﻲ و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ﻳﺎدﮔﻴﺮي </a:t>
            </a:r>
          </a:p>
          <a:p>
            <a:pPr algn="r" rtl="1"/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-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اﻳﺠﺎد ﻣﻬﺎرت ﺧﻮدارزﻳﺎﺑﻲبه صورت فردی یا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ﮔﺮوﻫﻲ</a:t>
            </a:r>
          </a:p>
          <a:p>
            <a:pPr algn="r" rtl="1"/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- ﺷﻨﺎﺧﺖ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اﺳﺘﻌﺪادﻫﺎ و ﻋﻼﻳﻖ داﻧﺶ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آﻣﻮزان </a:t>
            </a:r>
            <a:endParaRPr lang="fa-IR" dirty="0" smtClean="0">
              <a:solidFill>
                <a:schemeClr val="tx2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-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ﺗﻌﻤﻴﻖ </a:t>
            </a:r>
            <a:r>
              <a:rPr lang="fa-IR" dirty="0">
                <a:solidFill>
                  <a:schemeClr val="tx2"/>
                </a:solidFill>
                <a:cs typeface="B Mitra" panose="00000400000000000000" pitchFamily="2" charset="-78"/>
              </a:rPr>
              <a:t>ﻳﺎدﮔﻴﺮي در  </a:t>
            </a:r>
            <a:r>
              <a:rPr lang="fa-IR" dirty="0" smtClean="0">
                <a:solidFill>
                  <a:schemeClr val="tx2"/>
                </a:solidFill>
                <a:cs typeface="B Mitra" panose="00000400000000000000" pitchFamily="2" charset="-78"/>
              </a:rPr>
              <a:t>ﻓﺮاﮔﻴﺮان</a:t>
            </a:r>
            <a:endParaRPr lang="en-US" dirty="0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pic>
        <p:nvPicPr>
          <p:cNvPr id="4" name="Voice 014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79" y="-1320800"/>
            <a:ext cx="8596668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21" y="24140"/>
            <a:ext cx="8596668" cy="6833860"/>
          </a:xfrm>
        </p:spPr>
        <p:txBody>
          <a:bodyPr/>
          <a:lstStyle/>
          <a:p>
            <a:pPr lvl="0" algn="r" rtl="1">
              <a:buClr>
                <a:srgbClr val="90C226"/>
              </a:buClr>
            </a:pP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- 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ﺷﻨﺎﺧﺖ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ﻧﻘﺎط ﺿﻌﻒ 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ﻓﺮاﮔﻴﺮ</a:t>
            </a:r>
          </a:p>
          <a:p>
            <a:pPr lvl="0" algn="r" rtl="1">
              <a:buClr>
                <a:srgbClr val="90C226"/>
              </a:buClr>
            </a:pP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- 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ﺑﺮﻧﺎﻣﻪ رﻳﺰي ﺟﻬﺖ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ﺑﺮﮔﺰاري ﻛﻼس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ﺟ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ﺒﺮاﻧﻲ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و ﺗﻘﻮﻳﺘﻲ ﺑﺮاي داﻧﺶ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آموزان ﺿﻌﻴﻒ </a:t>
            </a:r>
          </a:p>
          <a:p>
            <a:pPr marL="0" lvl="0" indent="0" algn="r" rtl="1">
              <a:buClr>
                <a:srgbClr val="90C226"/>
              </a:buClr>
              <a:buNone/>
            </a:pPr>
            <a:r>
              <a:rPr lang="fa-IR" b="1" dirty="0">
                <a:solidFill>
                  <a:schemeClr val="accent5"/>
                </a:solidFill>
                <a:cs typeface="B Mitra" panose="00000400000000000000" pitchFamily="2" charset="-78"/>
              </a:rPr>
              <a:t>اﻧﻮاع </a:t>
            </a:r>
            <a:r>
              <a:rPr lang="fa-IR" b="1" dirty="0" smtClean="0">
                <a:solidFill>
                  <a:schemeClr val="accent5"/>
                </a:solidFill>
                <a:cs typeface="B Mitra" panose="00000400000000000000" pitchFamily="2" charset="-78"/>
              </a:rPr>
              <a:t>ﻛﺘﺎب ﻫﺎي </a:t>
            </a:r>
            <a:r>
              <a:rPr lang="fa-IR" b="1" dirty="0">
                <a:solidFill>
                  <a:schemeClr val="accent5"/>
                </a:solidFill>
                <a:cs typeface="B Mitra" panose="00000400000000000000" pitchFamily="2" charset="-78"/>
              </a:rPr>
              <a:t>ﺳﻨﺠﺶ و </a:t>
            </a:r>
            <a:r>
              <a:rPr lang="fa-IR" b="1" dirty="0" smtClean="0">
                <a:solidFill>
                  <a:schemeClr val="accent5"/>
                </a:solidFill>
                <a:cs typeface="B Mitra" panose="00000400000000000000" pitchFamily="2" charset="-78"/>
              </a:rPr>
              <a:t>ارزش یابی پیشرفت ﺗﺤﺼﻴلی</a:t>
            </a:r>
          </a:p>
          <a:p>
            <a:pPr marL="0" lvl="0" indent="0" algn="just" rtl="1">
              <a:buClr>
                <a:srgbClr val="90C226"/>
              </a:buClr>
              <a:buNone/>
            </a:pP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برخلاف  ﺗﺼﻮر ﻋﻤﻮم از ﻛﺘﺎب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ﺳﻨﺠﺶ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و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ارزش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یابی،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اﻳﻦ ﮔﻮﻧﻪ ﻛﺘﺎب ﻫﺎ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ﺑﻪ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ﻋﻨﻮان ﺑﺨﺶ ﻗﺎﺑﻞ ﺗﻮﺟﻬﻲ از ﻣﻮاد آﻣﻮزﺷﻲ ﻣﻮرد ﻧﻴﺎز  داﻧﺶ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آﻣﻮزان ﺑﻪ ﺷﻤﺎر ﻣﻲ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روﻧﺪ. در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ﻋﻴﻦ ﺣﺎل ﻧﺒﺎﻳﺪ اﻳﻦ ﻧﻜﺘﻪ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را 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ﻓﺮاﻣﻮش ﻛﺮد ﻛﻪ آﻣﻮزش و ارزش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ﻳﺎﺑﻲ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از ﻳﻜﺪﻳﮕﺮ ﺟﺪا ﻧﻴﺴﺘﻨﺪ و ﻫﺮ ﺟﺎ ﻳﻜﻲ از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آن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ﻫﺎ ﺣﻀﻮر دارد، ﺑﺎﻳﺪ ﺑﻪ دﻧﺒﺎل ﺣﻀﻮر دﻳﮕﺮي ﮔﺸﺖ. </a:t>
            </a:r>
            <a:endParaRPr lang="fa-IR" dirty="0" smtClean="0">
              <a:solidFill>
                <a:srgbClr val="2C3C43"/>
              </a:solidFill>
              <a:cs typeface="B Mitra" panose="00000400000000000000" pitchFamily="2" charset="-78"/>
            </a:endParaRPr>
          </a:p>
          <a:p>
            <a:pPr marL="0" lvl="0" indent="0" algn="just" rtl="1">
              <a:buClr>
                <a:srgbClr val="90C226"/>
              </a:buClr>
              <a:buNone/>
            </a:pP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در ﻓﺮاﻳﻨﺪ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ارزش ﻳﺎﺑﻲ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، ﻣﻔﺎﻫﻴﻢ ﻣﺘﻌﺪدي وﺟﻮد دارﻧﺪ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ﻛﻪ «اﺑﺰارﻫﺎي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اﻧﺪازه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ﮔﻴﺮي دﻗﻴﻖ»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ﻳﻚ از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آن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ﻫﺎﺳﺖ.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آزﻣﻮن ﻳﻜﻲ از اﻧﻮاع اﺑﺰارﻫﺎي اﻧﺪازه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ﮔﻴﺮي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ﺑﻪ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ﺷﻤﺎر ﻣﻲ رود.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آزﻣﻮن، از ﺟﻤﻠﻪ اﺑﺰارﻫﺎي ﻛﺎراي دﺑﻴﺮان ﺑﺮاي ارزش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ﻳﺎﺑﻲ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از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آﻣﻮﺧﺘﻪ ﻫﺎ و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ﻣﻴﺰان ﻳﺎدﮔﻴﺮي داﻧﺶ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آﻣﻮزان اﺳﺖ. ﺷﻜﻞ 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ﮔﻴﺮي آزﻣﻮن ﺧﻮب، ﺑﺮ ﭘﺎﻳﻪ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ﺳﺆال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ﺧﻮب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ﺻﻮرت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ﻣﻲ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ﮔﻴﺮد.</a:t>
            </a:r>
          </a:p>
          <a:p>
            <a:pPr marL="0" lvl="0" indent="0" algn="just" rtl="1">
              <a:buClr>
                <a:srgbClr val="90C226"/>
              </a:buClr>
              <a:buNone/>
            </a:pP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ﻛﺘﺎب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ﺳﻨﺠﺶ ﺑﻪ ﻃﻮر ﻛﻠﻲ ﺑﺮ دو دﺳﺘﻪ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ﺗﻘﺴﻴﻢ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ﻣﻲ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ﺷﻮﻧﺪ:</a:t>
            </a:r>
          </a:p>
          <a:p>
            <a:pPr marL="0" lvl="0" indent="0" algn="just" rtl="1">
              <a:buClr>
                <a:srgbClr val="90C226"/>
              </a:buClr>
              <a:buNone/>
            </a:pP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دﺳﺘﻪ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اول ﻛﺘﺎب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ﻫﺎﻳﻲ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ﻫﺴﺘﻨﺪ ﻛﻪ اﺻﻮل و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ﻣﺒﺎﻧﻲ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ﻧﻈﺮي را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ﻣﻄﺮح می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ﻛﻨﻨﺪ و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ﻫﺪف آن ﻫﺎ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آﺷﻨﺎ ﻛﺮدن ﺧﻮاﻧﻨﺪه ﺑﺎ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ﻣﻔﺎﻫﻴﻢ داﻧﺶ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ﻧﻈﺮي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و ﺗﻮﺳﻌﻪ 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ﻣﻬﺎرت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آﻧﺎن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در زﻣﻴﻨﻪ ي ارزش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ﻳﺎﺑﻲ و ﻛﻤﻚ ﺑﻪ ارﺗﻘﺎي ﻛﻴﻔﻴﺖ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آﻣﻮزﺷﻲاﺳﺖ. (ﻣﺤﺘﻮاي اﻳﻦ ﻛﺘﺎب ﻫﺎ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ﺑﻪ اﺻﻮل و ﻗﻮاﻋﺪ آزﻣﻮن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ﺳﺎزي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و ﺗﻬﻴﻪ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آزﻣﻮن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ﭘﻴﺸﺮﻓﺖ ﺗﺤﺼﻴﻠﻲ و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ﻛﺎرﺑﺮد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آن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ﻫﺎ ﺗﻮﺟﻪ دارد). </a:t>
            </a:r>
          </a:p>
          <a:p>
            <a:pPr marL="0" lvl="0" indent="0" algn="just" rtl="1">
              <a:buClr>
                <a:srgbClr val="90C226"/>
              </a:buClr>
              <a:buNone/>
            </a:pP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دﺳﺘﻪي دوم کتاب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ﻫﺎﻳﻲ ﻫﺴﺘﻨﺪ ﻛﻪ ﺳﺆال و ﺗﻤﺮﻳﻦ، ﺳﺎﺧﺘﺎر ﻛﻠﻲ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آن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ﻫﺎ را ﺗﺸﻜﻴﻞ ﻣﻲ  دﻫﺪ و ﺑﻪ دﻧﺒﺎل اﻳﺠﺎد ﭼﻴﺮﮔﻲ ﻓﺮاﮔﻴﺮ در ﻳﺎدﮔﻴﺮي اﻫﺪاف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آﻣﻮزﺷﻲﻫﺴﺘﻨﺪ و ﻣﻌﻤﻮﻻً ﺑﻪ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ﻟﺤﺎظ ﻣﺨﺎﻃﺐ، اﻫﺪاف آﻣﻮزﺷﻲ، روﻳﻜﺮدﻫﺎي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ﺑﺮﻧﺎمه ي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درﺳﻲ، ﻫﺪف اﻣﺘﺤﺎن از ﺗﻨﻮع زﻳﺎدي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ﺑﺮﺧﻮردارﻧﺪ.</a:t>
            </a:r>
          </a:p>
          <a:p>
            <a:pPr marL="0" lvl="0" indent="0" algn="just" rtl="1">
              <a:buClr>
                <a:srgbClr val="90C226"/>
              </a:buClr>
              <a:buNone/>
            </a:pP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ﻫﺪف ﻏﺎﻳﻲ ﻫﺮ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دو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دﺳﺘﻪ، ﻛﻤﻚ ﺑﻪ ﺑﻬﺒﻮد ﻛﻴﻔﻴﺖ آﻣﻮزش اﺳﺖ،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وﻟﻲ ﻣﻲ ﺗﻮان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ﻫﺪاف ﻓﺮﻋﻲ دﻳﮕﺮي ﺑﺮ آن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ﻫﺎ ﻣﺘﺮﺗﺐ داﻧﺴﺖ. ﭼﻨﺎﻧﭽﻪ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ﻛﺘﺎب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 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ﻫﺎي ﺳﻨﺠﺶ و ارزش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ﻳﺎﺑﻲ </a:t>
            </a:r>
            <a:r>
              <a:rPr lang="fa-IR" dirty="0">
                <a:solidFill>
                  <a:srgbClr val="2C3C43"/>
                </a:solidFill>
                <a:cs typeface="B Mitra" panose="00000400000000000000" pitchFamily="2" charset="-78"/>
              </a:rPr>
              <a:t>ﭘﻴﺸﺮﻓﺖ ﺗﺤﺼﻴﻠﻲ ﺑﺪون ﺗﻮﺟﻪ ﺑﻪ ﻫﺪف ﻧﻬﺎﻳﻲ ﺧﻮد و ﺗﻨﻬﺎ ﻣﺒﺘﻨﻲ ﺑﺮ ﻳﻜﻲ از اﻫﺪاف ﺟﺰﺋﻲ زﻳﺮ و ﺑﺎ ﺗﺄﻛﻴﺪ ﺑﻴﺶ از ﺣﺪ ﺑﺮ اﻫﺪاف ﺟﺰﻳﻲ ﺗﺪوﻳﻦ ﺷﻮﻧﺪ، از ﻫﺪف و ﻣﺴ ﻴﺮ اﺻﻠﻲ ﺧﻮد دور اﻓﺘﺎده و ﺛﻤﺮﺑﺨﺸﻲ ﺧﻮد را از دﺳﺖ ﻣﻲ </a:t>
            </a:r>
            <a:r>
              <a:rPr lang="fa-IR" dirty="0" smtClean="0">
                <a:solidFill>
                  <a:srgbClr val="2C3C43"/>
                </a:solidFill>
                <a:cs typeface="B Mitra" panose="00000400000000000000" pitchFamily="2" charset="-78"/>
              </a:rPr>
              <a:t>دﻫﻨﺪ. </a:t>
            </a:r>
            <a:endParaRPr lang="en-US" dirty="0">
              <a:solidFill>
                <a:srgbClr val="2C3C43"/>
              </a:solidFill>
              <a:cs typeface="B Mitra" panose="00000400000000000000" pitchFamily="2" charset="-78"/>
            </a:endParaRPr>
          </a:p>
          <a:p>
            <a:pPr algn="r" rtl="1"/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Voice 015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652</Words>
  <Application>Microsoft Office PowerPoint</Application>
  <PresentationFormat>Widescreen</PresentationFormat>
  <Paragraphs>21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 Mitra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umet</dc:creator>
  <cp:lastModifiedBy>umet</cp:lastModifiedBy>
  <cp:revision>1</cp:revision>
  <dcterms:created xsi:type="dcterms:W3CDTF">2020-05-10T09:46:20Z</dcterms:created>
  <dcterms:modified xsi:type="dcterms:W3CDTF">2020-05-10T09:47:11Z</dcterms:modified>
</cp:coreProperties>
</file>