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7" r:id="rId2"/>
    <p:sldId id="278" r:id="rId3"/>
    <p:sldId id="276" r:id="rId4"/>
    <p:sldId id="268" r:id="rId5"/>
    <p:sldId id="269" r:id="rId6"/>
    <p:sldId id="270" r:id="rId7"/>
    <p:sldId id="271" r:id="rId8"/>
    <p:sldId id="280"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43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90C88D4-6686-4999-99B6-72BD20231DB3}" type="datetimeFigureOut">
              <a:rPr lang="en-US" smtClean="0"/>
              <a:t>5/5/2020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9CB164FB-22C9-4758-9BBC-DA2891B628E6}"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0C88D4-6686-4999-99B6-72BD20231DB3}"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0C88D4-6686-4999-99B6-72BD20231DB3}"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90C88D4-6686-4999-99B6-72BD20231DB3}"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90C88D4-6686-4999-99B6-72BD20231DB3}"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9CB164FB-22C9-4758-9BBC-DA2891B628E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90C88D4-6686-4999-99B6-72BD20231DB3}"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90C88D4-6686-4999-99B6-72BD20231DB3}"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90C88D4-6686-4999-99B6-72BD20231DB3}"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0C88D4-6686-4999-99B6-72BD20231DB3}"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90C88D4-6686-4999-99B6-72BD20231DB3}"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90C88D4-6686-4999-99B6-72BD20231DB3}"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164FB-22C9-4758-9BBC-DA2891B628E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90C88D4-6686-4999-99B6-72BD20231DB3}" type="datetimeFigureOut">
              <a:rPr lang="en-US" smtClean="0"/>
              <a:t>5/5/2020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CB164FB-22C9-4758-9BBC-DA2891B628E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کاربردهنر</a:t>
            </a:r>
            <a:endParaRPr lang="en-US" dirty="0"/>
          </a:p>
        </p:txBody>
      </p:sp>
      <p:sp>
        <p:nvSpPr>
          <p:cNvPr id="3" name="Content Placeholder 2"/>
          <p:cNvSpPr>
            <a:spLocks noGrp="1"/>
          </p:cNvSpPr>
          <p:nvPr>
            <p:ph idx="1"/>
          </p:nvPr>
        </p:nvSpPr>
        <p:spPr/>
        <p:txBody>
          <a:bodyPr/>
          <a:lstStyle/>
          <a:p>
            <a:pPr algn="r" rtl="1"/>
            <a:r>
              <a:rPr lang="fa-IR" dirty="0" smtClean="0"/>
              <a:t>     مدرس :سهیلا شجاع زاده .</a:t>
            </a:r>
          </a:p>
          <a:p>
            <a:pPr algn="r" rtl="1"/>
            <a:r>
              <a:rPr lang="fa-IR" dirty="0" smtClean="0"/>
              <a:t>دانشگاه فرهنگیان /ارومیه</a:t>
            </a:r>
          </a:p>
          <a:p>
            <a:pPr algn="r" rtl="1"/>
            <a:r>
              <a:rPr lang="fa-IR" smtClean="0"/>
              <a:t>نیمسال تحصیلی98/99 ترم2</a:t>
            </a:r>
            <a:r>
              <a:rPr lang="en-US" smtClean="0"/>
              <a:t> </a:t>
            </a:r>
            <a:endParaRPr lang="en-US" dirty="0"/>
          </a:p>
        </p:txBody>
      </p:sp>
    </p:spTree>
    <p:extLst>
      <p:ext uri="{BB962C8B-B14F-4D97-AF65-F5344CB8AC3E}">
        <p14:creationId xmlns:p14="http://schemas.microsoft.com/office/powerpoint/2010/main" val="336103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کاربرد هنر</a:t>
            </a:r>
            <a:endParaRPr lang="en-US" dirty="0"/>
          </a:p>
        </p:txBody>
      </p:sp>
      <p:sp>
        <p:nvSpPr>
          <p:cNvPr id="3" name="Content Placeholder 2"/>
          <p:cNvSpPr>
            <a:spLocks noGrp="1"/>
          </p:cNvSpPr>
          <p:nvPr>
            <p:ph idx="1"/>
          </p:nvPr>
        </p:nvSpPr>
        <p:spPr/>
        <p:txBody>
          <a:bodyPr/>
          <a:lstStyle/>
          <a:p>
            <a:r>
              <a:rPr lang="fa-IR" dirty="0" smtClean="0"/>
              <a:t>ویژه ی دانشجویان،اموزش ابتدایی ریاضی،زیست شناسی،الهیات،فیزیک،ادبیات دانشگاه فرهنگیان</a:t>
            </a:r>
            <a:endParaRPr lang="en-US" dirty="0"/>
          </a:p>
        </p:txBody>
      </p:sp>
    </p:spTree>
    <p:extLst>
      <p:ext uri="{BB962C8B-B14F-4D97-AF65-F5344CB8AC3E}">
        <p14:creationId xmlns:p14="http://schemas.microsoft.com/office/powerpoint/2010/main" val="1491615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مروری برگذشته               </a:t>
            </a:r>
            <a:endParaRPr lang="en-US" dirty="0"/>
          </a:p>
        </p:txBody>
      </p:sp>
      <p:sp>
        <p:nvSpPr>
          <p:cNvPr id="4" name="Content Placeholder 3"/>
          <p:cNvSpPr>
            <a:spLocks noGrp="1"/>
          </p:cNvSpPr>
          <p:nvPr>
            <p:ph idx="1"/>
          </p:nvPr>
        </p:nvSpPr>
        <p:spPr/>
        <p:txBody>
          <a:bodyPr/>
          <a:lstStyle/>
          <a:p>
            <a:pPr algn="r" rtl="1"/>
            <a:r>
              <a:rPr lang="fa-IR" sz="2800" dirty="0" smtClean="0">
                <a:cs typeface="B Nazanin" panose="00000400000000000000" pitchFamily="2" charset="-78"/>
              </a:rPr>
              <a:t>  افلاطون وکاربرد هنر در اموزش                                                                                  </a:t>
            </a:r>
          </a:p>
          <a:p>
            <a:pPr algn="r" rtl="1"/>
            <a:r>
              <a:rPr lang="fa-IR" sz="2800" dirty="0" smtClean="0">
                <a:cs typeface="B Nazanin" panose="00000400000000000000" pitchFamily="2" charset="-78"/>
              </a:rPr>
              <a:t>ارسطوو............................</a:t>
            </a:r>
            <a:endParaRPr lang="en-US" sz="2800" dirty="0">
              <a:cs typeface="B Nazanin" panose="00000400000000000000" pitchFamily="2" charset="-78"/>
            </a:endParaRPr>
          </a:p>
        </p:txBody>
      </p:sp>
      <p:pic>
        <p:nvPicPr>
          <p:cNvPr id="3" name="صدا ۰۰۴.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78166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مقدمه</a:t>
            </a:r>
            <a:endParaRPr lang="en-US" dirty="0">
              <a:cs typeface="B Nazanin" panose="00000400000000000000" pitchFamily="2" charset="-78"/>
            </a:endParaRPr>
          </a:p>
        </p:txBody>
      </p:sp>
      <p:sp>
        <p:nvSpPr>
          <p:cNvPr id="4" name="Rectangle 5"/>
          <p:cNvSpPr>
            <a:spLocks noGrp="1" noChangeArrowheads="1"/>
          </p:cNvSpPr>
          <p:nvPr>
            <p:ph idx="1"/>
          </p:nvPr>
        </p:nvSpPr>
        <p:spPr>
          <a:xfrm>
            <a:off x="457200" y="1484784"/>
            <a:ext cx="8229600" cy="4641379"/>
          </a:xfrm>
        </p:spPr>
        <p:txBody>
          <a:bodyPr>
            <a:normAutofit/>
          </a:bodyPr>
          <a:lstStyle/>
          <a:p>
            <a:r>
              <a:rPr lang="fa-IR" altLang="en-US" sz="2800" b="1" dirty="0">
                <a:solidFill>
                  <a:schemeClr val="accent2"/>
                </a:solidFill>
              </a:rPr>
              <a:t>مهم ترين هدف آموزش و پرورش در تعليم و تربيت دانش آموزان ، فراهم آوردن شرايط و امكانات لازم براي بالا بردن سطح شناخت </a:t>
            </a:r>
            <a:r>
              <a:rPr lang="fa-IR" altLang="en-US" sz="2800" b="1" dirty="0" smtClean="0">
                <a:solidFill>
                  <a:schemeClr val="accent2"/>
                </a:solidFill>
              </a:rPr>
              <a:t>، </a:t>
            </a:r>
            <a:r>
              <a:rPr lang="fa-IR" altLang="en-US" sz="2800" b="1" dirty="0">
                <a:solidFill>
                  <a:schemeClr val="accent2"/>
                </a:solidFill>
              </a:rPr>
              <a:t>تقويت خلاقيت و قدرت بررسي ، نقد و تحليل در آنها است . </a:t>
            </a:r>
            <a:r>
              <a:rPr lang="fa-IR" altLang="en-US" sz="2800" b="1" dirty="0" smtClean="0">
                <a:solidFill>
                  <a:schemeClr val="accent2"/>
                </a:solidFill>
              </a:rPr>
              <a:t>يقيناً همه رشته های هنری در </a:t>
            </a:r>
            <a:r>
              <a:rPr lang="fa-IR" altLang="en-US" sz="2800" b="1" dirty="0">
                <a:solidFill>
                  <a:schemeClr val="accent2"/>
                </a:solidFill>
              </a:rPr>
              <a:t>بالا بردن بهره ي هوشي ، قدرت ابتكار و تلطيف احساس سهمي دارند </a:t>
            </a:r>
            <a:r>
              <a:rPr lang="fa-IR" altLang="en-US" sz="2800" b="1" dirty="0" smtClean="0">
                <a:solidFill>
                  <a:schemeClr val="accent2"/>
                </a:solidFill>
              </a:rPr>
              <a:t>و </a:t>
            </a:r>
            <a:r>
              <a:rPr lang="fa-IR" altLang="en-US" sz="2800" b="1" dirty="0">
                <a:solidFill>
                  <a:schemeClr val="accent2"/>
                </a:solidFill>
              </a:rPr>
              <a:t>نقاشي و كاردستي </a:t>
            </a:r>
            <a:r>
              <a:rPr lang="fa-IR" altLang="en-US" sz="2800" b="1" dirty="0" smtClean="0">
                <a:solidFill>
                  <a:schemeClr val="accent2"/>
                </a:solidFill>
              </a:rPr>
              <a:t>،نمایش،موسیقی وامروزه فیلم جز </a:t>
            </a:r>
            <a:r>
              <a:rPr lang="fa-IR" altLang="en-US" sz="2800" b="1" dirty="0">
                <a:solidFill>
                  <a:schemeClr val="accent2"/>
                </a:solidFill>
              </a:rPr>
              <a:t>هنرهايي هستند كه در حين تحصيل هر دانش آموز و در خلال آموزش هر درس ، بيش از ديگر هنر ها كارايي دارند .</a:t>
            </a:r>
          </a:p>
          <a:p>
            <a:pPr>
              <a:buFontTx/>
              <a:buNone/>
            </a:pPr>
            <a:r>
              <a:rPr lang="fa-IR" altLang="en-US" sz="2800" b="1" dirty="0">
                <a:solidFill>
                  <a:schemeClr val="accent2"/>
                </a:solidFill>
              </a:rPr>
              <a:t> </a:t>
            </a:r>
            <a:endParaRPr lang="en-US" altLang="en-US" sz="2800" b="1" dirty="0">
              <a:solidFill>
                <a:schemeClr val="accent2"/>
              </a:solidFill>
            </a:endParaRPr>
          </a:p>
        </p:txBody>
      </p:sp>
      <p:pic>
        <p:nvPicPr>
          <p:cNvPr id="5" name="صدا ۰۰۵.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0" y="5157192"/>
            <a:ext cx="487363" cy="487363"/>
          </a:xfrm>
          <a:prstGeom prst="rect">
            <a:avLst/>
          </a:prstGeom>
        </p:spPr>
      </p:pic>
    </p:spTree>
    <p:extLst>
      <p:ext uri="{BB962C8B-B14F-4D97-AF65-F5344CB8AC3E}">
        <p14:creationId xmlns:p14="http://schemas.microsoft.com/office/powerpoint/2010/main" val="3734815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t>هدف آموزش هنر در این واحد درسی</a:t>
            </a:r>
            <a:endParaRPr lang="en-US" sz="3600" dirty="0"/>
          </a:p>
        </p:txBody>
      </p:sp>
      <p:sp>
        <p:nvSpPr>
          <p:cNvPr id="4" name="Rectangle 3"/>
          <p:cNvSpPr>
            <a:spLocks noGrp="1" noChangeArrowheads="1"/>
          </p:cNvSpPr>
          <p:nvPr>
            <p:ph idx="1"/>
          </p:nvPr>
        </p:nvSpPr>
        <p:spPr>
          <a:xfrm>
            <a:off x="395536" y="1412776"/>
            <a:ext cx="8229600" cy="4525963"/>
          </a:xfrm>
        </p:spPr>
        <p:txBody>
          <a:bodyPr>
            <a:normAutofit fontScale="92500" lnSpcReduction="10000"/>
          </a:bodyPr>
          <a:lstStyle/>
          <a:p>
            <a:pPr algn="just" rtl="1"/>
            <a:r>
              <a:rPr lang="fa-IR" altLang="en-US" sz="2800" dirty="0">
                <a:solidFill>
                  <a:srgbClr val="FF3300"/>
                </a:solidFill>
              </a:rPr>
              <a:t>هدف از آموزش هنر، خصوصاً</a:t>
            </a:r>
            <a:r>
              <a:rPr lang="fa-IR" altLang="en-US" dirty="0">
                <a:solidFill>
                  <a:srgbClr val="FF3300"/>
                </a:solidFill>
              </a:rPr>
              <a:t> </a:t>
            </a:r>
            <a:r>
              <a:rPr lang="fa-IR" altLang="en-US" sz="2800" dirty="0">
                <a:solidFill>
                  <a:srgbClr val="FF3300"/>
                </a:solidFill>
              </a:rPr>
              <a:t>در مدارس ،هنرمند شدن دانش آموزان نيست بلكه ، همان گونه كه اشاره كرديم ، تنها براي تقويت شناخت دانش آموز از پيرامون خويش است . به اعتقاد ما ”، علم و كاربرد آن موجب رفع حاجت انسان و هنر و كاربرد آن براي شناخت و كشف حقيقت است .</a:t>
            </a:r>
          </a:p>
          <a:p>
            <a:pPr algn="just" rtl="1"/>
            <a:r>
              <a:rPr lang="fa-IR" altLang="en-US" sz="2800" dirty="0">
                <a:solidFill>
                  <a:srgbClr val="FF3300"/>
                </a:solidFill>
              </a:rPr>
              <a:t>تا به حال هيچ كلاس ومعلمي به خودي خود نتوانسته است يك هنرمند بسازد ؛ زيرا هنر امري ذاتي و فطري است . كلاس آموزش هنر و دروس هنري فقط مي توانند بخش صنعتي و نظري هنر را تامين كنند و در بالا بردن سطح آگاهي ها و اطلاعات عمومي هنري دانش آموزان مؤثر باشند . لذا آن چه كه </a:t>
            </a:r>
            <a:r>
              <a:rPr lang="fa-IR" altLang="en-US" sz="2800" dirty="0" smtClean="0">
                <a:solidFill>
                  <a:srgbClr val="FF3300"/>
                </a:solidFill>
              </a:rPr>
              <a:t>امروز در مدارس جهان از هنر استفاده می شودبعنوان ابزاري </a:t>
            </a:r>
            <a:r>
              <a:rPr lang="fa-IR" altLang="en-US" sz="2800" dirty="0">
                <a:solidFill>
                  <a:srgbClr val="FF3300"/>
                </a:solidFill>
              </a:rPr>
              <a:t>براي شناخت مفاهيمي كه در ديگر دروس آموزش داده مي </a:t>
            </a:r>
            <a:r>
              <a:rPr lang="fa-IR" altLang="en-US" sz="2800" dirty="0" smtClean="0">
                <a:solidFill>
                  <a:srgbClr val="FF3300"/>
                </a:solidFill>
              </a:rPr>
              <a:t>شود.</a:t>
            </a:r>
            <a:endParaRPr lang="en-US" altLang="en-US" dirty="0">
              <a:solidFill>
                <a:srgbClr val="FF3300"/>
              </a:solidFill>
            </a:endParaRPr>
          </a:p>
        </p:txBody>
      </p:sp>
      <p:pic>
        <p:nvPicPr>
          <p:cNvPr id="5" name="صدا ۰۰۶.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5733256"/>
            <a:ext cx="487363" cy="487363"/>
          </a:xfrm>
          <a:prstGeom prst="rect">
            <a:avLst/>
          </a:prstGeom>
        </p:spPr>
      </p:pic>
    </p:spTree>
    <p:extLst>
      <p:ext uri="{BB962C8B-B14F-4D97-AF65-F5344CB8AC3E}">
        <p14:creationId xmlns:p14="http://schemas.microsoft.com/office/powerpoint/2010/main" val="398023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65" y="1095008"/>
            <a:ext cx="8486775"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دا ۰۰۷.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085184"/>
            <a:ext cx="487363" cy="487363"/>
          </a:xfrm>
          <a:prstGeom prst="rect">
            <a:avLst/>
          </a:prstGeom>
        </p:spPr>
      </p:pic>
    </p:spTree>
    <p:extLst>
      <p:ext uri="{BB962C8B-B14F-4D97-AF65-F5344CB8AC3E}">
        <p14:creationId xmlns:p14="http://schemas.microsoft.com/office/powerpoint/2010/main" val="2482033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نقش هنر</a:t>
            </a:r>
            <a:endParaRPr lang="en-US" dirty="0"/>
          </a:p>
        </p:txBody>
      </p:sp>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25727" y="1600200"/>
            <a:ext cx="789254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دا ۰۰۸.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1640" y="5445224"/>
            <a:ext cx="487363" cy="487363"/>
          </a:xfrm>
          <a:prstGeom prst="rect">
            <a:avLst/>
          </a:prstGeom>
        </p:spPr>
      </p:pic>
    </p:spTree>
    <p:extLst>
      <p:ext uri="{BB962C8B-B14F-4D97-AF65-F5344CB8AC3E}">
        <p14:creationId xmlns:p14="http://schemas.microsoft.com/office/powerpoint/2010/main" val="2185456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5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تمرین جلسه اول</a:t>
            </a:r>
            <a:endParaRPr lang="en-US" dirty="0"/>
          </a:p>
        </p:txBody>
      </p:sp>
      <p:sp>
        <p:nvSpPr>
          <p:cNvPr id="3" name="Content Placeholder 2"/>
          <p:cNvSpPr>
            <a:spLocks noGrp="1"/>
          </p:cNvSpPr>
          <p:nvPr>
            <p:ph idx="1"/>
          </p:nvPr>
        </p:nvSpPr>
        <p:spPr/>
        <p:txBody>
          <a:bodyPr>
            <a:normAutofit lnSpcReduction="10000"/>
          </a:bodyPr>
          <a:lstStyle/>
          <a:p>
            <a:pPr marL="137160" indent="0" algn="justLow" rtl="1">
              <a:buNone/>
            </a:pPr>
            <a:r>
              <a:rPr lang="fa-IR" dirty="0" smtClean="0"/>
              <a:t>آموزش خوب دیدن وخوب شنیدن:</a:t>
            </a:r>
          </a:p>
          <a:p>
            <a:pPr marL="137160" indent="0" algn="r" rtl="1">
              <a:buNone/>
            </a:pPr>
            <a:r>
              <a:rPr lang="fa-IR" dirty="0" smtClean="0"/>
              <a:t>لطفا به پیرامون خود نگاه کنیددر مرحله اول همه چیز عادی بنظر می رسد،بار دیگر با دقت بیشتر به عنوان سوژه ای برای عکاسی نگاه کنید.با گوشی موبایل خود از ان مکان ویا ترکیب بندی عکاسی  کنید.عکس خود را باما به اشتراک بگذارید.لطفا دلیل انتخاب وگرفتن عکس مورد نظر را بیان کنید.</a:t>
            </a:r>
          </a:p>
          <a:p>
            <a:pPr marL="137160" indent="0" algn="r" rtl="1">
              <a:buNone/>
            </a:pPr>
            <a:r>
              <a:rPr lang="fa-IR" dirty="0" smtClean="0"/>
              <a:t>در مرحله بعد 4شیءرا در دور وبر خود انتخاب کنید.کاربرد هر یک را بنویسید.حال برای هریک سه کارکردیانقش جدید که شما برای آنها انتخاب کردید را ذکر کنید.مثل آجرکه کارکرد اصلی آن در معماری است ،اما می توان برای شکستن،نشستن،پرتاب وزنه ....هم از آن استتفاده کرد</a:t>
            </a:r>
            <a:endParaRPr lang="en-US" dirty="0"/>
          </a:p>
        </p:txBody>
      </p:sp>
    </p:spTree>
    <p:extLst>
      <p:ext uri="{BB962C8B-B14F-4D97-AF65-F5344CB8AC3E}">
        <p14:creationId xmlns:p14="http://schemas.microsoft.com/office/powerpoint/2010/main" val="13036962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1971</TotalTime>
  <Words>385</Words>
  <Application>Microsoft Office PowerPoint</Application>
  <PresentationFormat>On-screen Show (4:3)</PresentationFormat>
  <Paragraphs>20</Paragraphs>
  <Slides>8</Slides>
  <Notes>0</Notes>
  <HiddenSlides>0</HiddenSlides>
  <MMClips>5</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Apex</vt:lpstr>
      <vt:lpstr>کاربردهنر</vt:lpstr>
      <vt:lpstr>کاربرد هنر</vt:lpstr>
      <vt:lpstr>مروری برگذشته               </vt:lpstr>
      <vt:lpstr>مقدمه</vt:lpstr>
      <vt:lpstr>هدف آموزش هنر در این واحد درسی</vt:lpstr>
      <vt:lpstr>PowerPoint Presentation</vt:lpstr>
      <vt:lpstr>نقش هنر</vt:lpstr>
      <vt:lpstr>تمرین جلسه اول</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itech</dc:creator>
  <cp:lastModifiedBy>MRT Pack 30 DVDs</cp:lastModifiedBy>
  <cp:revision>62</cp:revision>
  <dcterms:created xsi:type="dcterms:W3CDTF">2020-03-14T17:14:49Z</dcterms:created>
  <dcterms:modified xsi:type="dcterms:W3CDTF">2020-05-05T10:27:34Z</dcterms:modified>
</cp:coreProperties>
</file>