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2731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2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0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95436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9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7EB1833-4904-4B99-8323-15E2D8AC9859}" type="datetimeFigureOut">
              <a:rPr lang="en-US" smtClean="0">
                <a:solidFill>
                  <a:srgbClr val="E5DEDB"/>
                </a:solidFill>
              </a:rPr>
              <a:pPr/>
              <a:t>5/11/2020</a:t>
            </a:fld>
            <a:endParaRPr lang="en-US">
              <a:solidFill>
                <a:srgbClr val="E5DED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5DED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8631E9-1503-42A9-A88B-B16DCF4C5C13}" type="slidenum">
              <a:rPr lang="en-US" smtClean="0">
                <a:solidFill>
                  <a:srgbClr val="E5DEDB"/>
                </a:solidFill>
              </a:rPr>
              <a:pPr/>
              <a:t>‹#›</a:t>
            </a:fld>
            <a:endParaRPr lang="en-US">
              <a:solidFill>
                <a:srgbClr val="E5DEDB"/>
              </a:solidFill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84767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594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742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60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01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50939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20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20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18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0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7EB1833-4904-4B99-8323-15E2D8AC9859}" type="datetimeFigureOut">
              <a:rPr lang="en-US" smtClean="0">
                <a:solidFill>
                  <a:srgbClr val="E5DEDB"/>
                </a:solidFill>
              </a:rPr>
              <a:pPr/>
              <a:t>5/11/2020</a:t>
            </a:fld>
            <a:endParaRPr lang="en-US">
              <a:solidFill>
                <a:srgbClr val="E5DED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5DED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8631E9-1503-42A9-A88B-B16DCF4C5C13}" type="slidenum">
              <a:rPr lang="en-US" smtClean="0">
                <a:solidFill>
                  <a:srgbClr val="E5DEDB"/>
                </a:solidFill>
              </a:rPr>
              <a:pPr/>
              <a:t>‹#›</a:t>
            </a:fld>
            <a:endParaRPr lang="en-US">
              <a:solidFill>
                <a:srgbClr val="E5DEDB"/>
              </a:solidFill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66288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802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05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650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67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81705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4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640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7EB1833-4904-4B99-8323-15E2D8AC985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C8631E9-1503-42A9-A88B-B16DCF4C5C1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990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20455" y="2057400"/>
            <a:ext cx="4209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800" dirty="0">
                <a:solidFill>
                  <a:prstClr val="black"/>
                </a:solidFill>
                <a:cs typeface="B Titr" panose="00000700000000000000" pitchFamily="2" charset="-78"/>
              </a:rPr>
              <a:t>پژوهش روایی</a:t>
            </a:r>
            <a:endParaRPr lang="en-US" sz="4800" dirty="0">
              <a:solidFill>
                <a:prstClr val="black"/>
              </a:solidFill>
              <a:cs typeface="B Titr" panose="000007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8912" y="3685318"/>
            <a:ext cx="5312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400" b="1" dirty="0">
                <a:solidFill>
                  <a:srgbClr val="000046"/>
                </a:solidFill>
                <a:cs typeface="B Nazanin" panose="00000400000000000000" pitchFamily="2" charset="-78"/>
              </a:rPr>
              <a:t>مبحث دوم(جلسه </a:t>
            </a:r>
            <a:r>
              <a:rPr lang="fa-IR" sz="2400" b="1" dirty="0" smtClean="0">
                <a:solidFill>
                  <a:srgbClr val="000046"/>
                </a:solidFill>
                <a:cs typeface="B Nazanin" panose="00000400000000000000" pitchFamily="2" charset="-78"/>
              </a:rPr>
              <a:t>چهارم):</a:t>
            </a:r>
            <a:endParaRPr lang="fa-IR" sz="2400" b="1" dirty="0">
              <a:solidFill>
                <a:srgbClr val="000046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2400" b="1" dirty="0">
                <a:solidFill>
                  <a:prstClr val="black"/>
                </a:solidFill>
                <a:cs typeface="B Nazanin" panose="00000400000000000000" pitchFamily="2" charset="-78"/>
              </a:rPr>
              <a:t>پژوهش روایی و پژوهشهای کیفی</a:t>
            </a:r>
            <a:endParaRPr lang="en-US" sz="24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3656" y="6044132"/>
            <a:ext cx="3802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>
                <a:solidFill>
                  <a:srgbClr val="000046"/>
                </a:solidFill>
                <a:cs typeface="B Nazanin" panose="00000400000000000000" pitchFamily="2" charset="-78"/>
              </a:rPr>
              <a:t>مدرس: مجتبی رحیمی</a:t>
            </a:r>
            <a:endParaRPr lang="en-US" sz="2400" b="1" dirty="0">
              <a:solidFill>
                <a:srgbClr val="000046"/>
              </a:solidFill>
              <a:cs typeface="B Nazanin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58" y="277948"/>
            <a:ext cx="879856" cy="1071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6743" y="1459468"/>
            <a:ext cx="2325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solidFill>
                  <a:srgbClr val="000046"/>
                </a:solidFill>
                <a:cs typeface="B Nazanin" panose="00000400000000000000" pitchFamily="2" charset="-78"/>
              </a:rPr>
              <a:t>پردیس شهید رجایی ارومیه</a:t>
            </a:r>
            <a:endParaRPr lang="en-US" sz="1600" b="1" dirty="0">
              <a:solidFill>
                <a:srgbClr val="000046"/>
              </a:solidFill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4779" y="891147"/>
            <a:ext cx="2160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b="1" dirty="0">
                <a:solidFill>
                  <a:srgbClr val="000046"/>
                </a:solidFill>
                <a:cs typeface="B Nazanin" panose="00000400000000000000" pitchFamily="2" charset="-78"/>
              </a:rPr>
              <a:t>باسمه تعالی</a:t>
            </a:r>
            <a:endParaRPr lang="en-US" b="1" dirty="0">
              <a:solidFill>
                <a:srgbClr val="000046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074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97281" y="158263"/>
            <a:ext cx="10551696" cy="646330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indent="15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Low" rtl="1">
              <a:lnSpc>
                <a:spcPct val="150000"/>
              </a:lnSpc>
            </a:pPr>
            <a:r>
              <a:rPr lang="fa-IR" sz="2400" b="1" dirty="0" smtClean="0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تکلیف مبحث 2 :</a:t>
            </a:r>
          </a:p>
          <a:p>
            <a:pPr algn="justLow" rtl="1">
              <a:lnSpc>
                <a:spcPct val="150000"/>
              </a:lnSpc>
            </a:pPr>
            <a:endParaRPr lang="fa-IR" sz="2400" b="1" dirty="0" smtClean="0">
              <a:solidFill>
                <a:srgbClr val="000054"/>
              </a:solidFill>
              <a:latin typeface="Tahoma" panose="020B0604030504040204" pitchFamily="34" charset="0"/>
              <a:cs typeface="B Nazani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endParaRPr lang="fa-IR" sz="2400" b="1" dirty="0">
              <a:solidFill>
                <a:srgbClr val="000054"/>
              </a:solidFill>
              <a:latin typeface="Tahoma" panose="020B0604030504040204" pitchFamily="34" charset="0"/>
              <a:cs typeface="B Nazani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fa-IR" sz="2400" b="1" dirty="0" smtClean="0">
                <a:solidFill>
                  <a:srgbClr val="000054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دو مقاله پژوهشی با دو رویکرد متفاوت در تحقیق کیفی را با یکدگیر مقایسه کنید.</a:t>
            </a:r>
          </a:p>
          <a:p>
            <a:pPr algn="justLow" rtl="1">
              <a:lnSpc>
                <a:spcPct val="150000"/>
              </a:lnSpc>
            </a:pPr>
            <a:endParaRPr lang="fa-IR" sz="2400" b="1" dirty="0" smtClean="0">
              <a:solidFill>
                <a:srgbClr val="000054"/>
              </a:solidFill>
              <a:latin typeface="Tahoma" panose="020B0604030504040204" pitchFamily="34" charset="0"/>
              <a:cs typeface="B Nazani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fa-IR" sz="2000" b="1" dirty="0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fa-IR" sz="2000" b="1" dirty="0" smtClean="0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توضیح :تکالیف  در قالب فایل 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fa-IR" sz="2000" b="1" dirty="0" smtClean="0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که فرمت آن به پیوست ارسال میگردد در حدود 1تا 3 صفحه نوشته شوند.</a:t>
            </a:r>
          </a:p>
          <a:p>
            <a:pPr algn="justLow" rtl="1">
              <a:lnSpc>
                <a:spcPct val="150000"/>
              </a:lnSpc>
            </a:pPr>
            <a:endParaRPr lang="fa-IR" sz="2000" b="1" dirty="0" smtClean="0">
              <a:solidFill>
                <a:srgbClr val="000000"/>
              </a:solidFill>
              <a:latin typeface="Tahoma" panose="020B0604030504040204" pitchFamily="34" charset="0"/>
              <a:cs typeface="B Nazani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fa-IR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مهلت نهایی  ارسال تکالیف:  26 اردیبهشت ماه</a:t>
            </a:r>
          </a:p>
          <a:p>
            <a:pPr algn="ctr" rtl="1">
              <a:lnSpc>
                <a:spcPct val="150000"/>
              </a:lnSpc>
            </a:pPr>
            <a:endParaRPr lang="fa-IR" sz="2000" b="1" dirty="0">
              <a:solidFill>
                <a:srgbClr val="C00000"/>
              </a:solidFill>
              <a:latin typeface="Tahoma" panose="020B0604030504040204" pitchFamily="34" charset="0"/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2800" b="1" dirty="0" smtClean="0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دانشجویان عزیزم</a:t>
            </a:r>
          </a:p>
          <a:p>
            <a:pPr algn="ctr" rtl="1">
              <a:lnSpc>
                <a:spcPct val="150000"/>
              </a:lnSpc>
            </a:pPr>
            <a:r>
              <a:rPr lang="fa-IR" sz="2800" b="1" dirty="0" smtClean="0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مراقب سلامتی خودتون باشید</a:t>
            </a:r>
          </a:p>
          <a:p>
            <a:pPr algn="justLow" rtl="1">
              <a:lnSpc>
                <a:spcPct val="150000"/>
              </a:lnSpc>
            </a:pPr>
            <a:endParaRPr lang="en-US" sz="2000" b="1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5164" y="627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5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80742"/>
            <a:ext cx="970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prstClr val="black"/>
                </a:solidFill>
                <a:cs typeface="B Nazanin" panose="00000400000000000000" pitchFamily="2" charset="-78"/>
              </a:rPr>
              <a:t>عناصر پژوهش روایی</a:t>
            </a:r>
            <a:endParaRPr lang="en-US" sz="32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8841" y="1875233"/>
            <a:ext cx="87603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rgbClr val="002060"/>
                </a:solidFill>
                <a:cs typeface="B Nazanin" panose="00000400000000000000" pitchFamily="2" charset="-78"/>
              </a:rPr>
              <a:t>پژوهش روایی راهی برای درک و فهم تجربه      </a:t>
            </a:r>
          </a:p>
        </p:txBody>
      </p:sp>
      <p:pic>
        <p:nvPicPr>
          <p:cNvPr id="4" name="۱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80742"/>
            <a:ext cx="970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prstClr val="black"/>
                </a:solidFill>
                <a:cs typeface="B Nazanin" panose="00000400000000000000" pitchFamily="2" charset="-78"/>
              </a:rPr>
              <a:t>عناصر پژوهش روایی</a:t>
            </a:r>
            <a:endParaRPr lang="en-US" sz="32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8841" y="1875233"/>
            <a:ext cx="876031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rgbClr val="002060"/>
                </a:solidFill>
                <a:cs typeface="B Nazanin" panose="00000400000000000000" pitchFamily="2" charset="-78"/>
              </a:rPr>
              <a:t>دانش تجربی در مقابل دانش گزاره ای</a:t>
            </a:r>
          </a:p>
        </p:txBody>
      </p:sp>
      <p:pic>
        <p:nvPicPr>
          <p:cNvPr id="4" name="۱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5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80742"/>
            <a:ext cx="970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prstClr val="black"/>
                </a:solidFill>
                <a:cs typeface="B Nazanin" panose="00000400000000000000" pitchFamily="2" charset="-78"/>
              </a:rPr>
              <a:t>عناصر پژوهش روایی</a:t>
            </a:r>
            <a:endParaRPr lang="en-US" sz="32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8841" y="1875233"/>
            <a:ext cx="876031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rgbClr val="002060"/>
                </a:solidFill>
                <a:cs typeface="B Nazanin" panose="00000400000000000000" pitchFamily="2" charset="-78"/>
              </a:rPr>
              <a:t>تجربه ها در تعامل با محیط و مشارکت کنندگان شکل میگیرند</a:t>
            </a:r>
          </a:p>
        </p:txBody>
      </p:sp>
      <p:pic>
        <p:nvPicPr>
          <p:cNvPr id="4" name="۱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80742"/>
            <a:ext cx="970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prstClr val="black"/>
                </a:solidFill>
                <a:cs typeface="B Nazanin" panose="00000400000000000000" pitchFamily="2" charset="-78"/>
              </a:rPr>
              <a:t>عناصر پژوهش روایی</a:t>
            </a:r>
            <a:endParaRPr lang="en-US" sz="32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8841" y="1875233"/>
            <a:ext cx="876031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rgbClr val="002060"/>
                </a:solidFill>
                <a:cs typeface="B Nazanin" panose="00000400000000000000" pitchFamily="2" charset="-78"/>
              </a:rPr>
              <a:t>تجربه ها به صورت مستمر شکل میگیرند</a:t>
            </a:r>
          </a:p>
        </p:txBody>
      </p:sp>
      <p:pic>
        <p:nvPicPr>
          <p:cNvPr id="5" name="۱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80742"/>
            <a:ext cx="970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prstClr val="black"/>
                </a:solidFill>
                <a:cs typeface="B Nazanin" panose="00000400000000000000" pitchFamily="2" charset="-78"/>
              </a:rPr>
              <a:t>عناصر پژوهش روایی</a:t>
            </a:r>
            <a:endParaRPr lang="en-US" sz="32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1981913"/>
            <a:ext cx="103147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rgbClr val="002060"/>
                </a:solidFill>
                <a:cs typeface="B Nazanin" panose="00000400000000000000" pitchFamily="2" charset="-78"/>
              </a:rPr>
              <a:t>داستانهای بررسی شده در قالب تجارب زیسته، متاثر از تاثیرات اجتماعی هستند</a:t>
            </a:r>
          </a:p>
        </p:txBody>
      </p:sp>
      <p:pic>
        <p:nvPicPr>
          <p:cNvPr id="4" name="۱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5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80742"/>
            <a:ext cx="970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prstClr val="black"/>
                </a:solidFill>
                <a:cs typeface="B Nazanin" panose="00000400000000000000" pitchFamily="2" charset="-78"/>
              </a:rPr>
              <a:t>عناصر پژوهش روایی</a:t>
            </a:r>
            <a:endParaRPr lang="en-US" sz="32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98279" y="3002993"/>
            <a:ext cx="21766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rgbClr val="002060"/>
                </a:solidFill>
                <a:cs typeface="B Nazanin" panose="00000400000000000000" pitchFamily="2" charset="-78"/>
              </a:rPr>
              <a:t>درک تجربه     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8290559" y="2773082"/>
            <a:ext cx="701040" cy="342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79993" y="2402829"/>
            <a:ext cx="21766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002060"/>
                </a:solidFill>
                <a:cs typeface="B Nazanin" panose="00000400000000000000" pitchFamily="2" charset="-78"/>
              </a:rPr>
              <a:t>جنبه تعاملی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290559" y="3972201"/>
            <a:ext cx="701040" cy="3425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779993" y="3141493"/>
            <a:ext cx="21766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002060"/>
                </a:solidFill>
                <a:cs typeface="B Nazanin" panose="00000400000000000000" pitchFamily="2" charset="-78"/>
              </a:rPr>
              <a:t>جنبه استمراری</a:t>
            </a:r>
            <a:endParaRPr lang="en-US" sz="24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290559" y="3534402"/>
            <a:ext cx="670559" cy="188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779993" y="3880157"/>
            <a:ext cx="21766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002060"/>
                </a:solidFill>
                <a:cs typeface="B Nazanin" panose="00000400000000000000" pitchFamily="2" charset="-78"/>
              </a:rPr>
              <a:t>جنبه اجتماعی</a:t>
            </a:r>
            <a:endParaRPr lang="en-US" sz="24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۱۶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4141" y="717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8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80742"/>
            <a:ext cx="970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prstClr val="black"/>
                </a:solidFill>
                <a:cs typeface="B Nazanin" panose="00000400000000000000" pitchFamily="2" charset="-78"/>
              </a:rPr>
              <a:t>عناصر پژوهش روایی</a:t>
            </a:r>
            <a:endParaRPr lang="en-US" sz="32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1981913"/>
            <a:ext cx="10314791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rgbClr val="002060"/>
                </a:solidFill>
                <a:cs typeface="B Nazanin" panose="00000400000000000000" pitchFamily="2" charset="-78"/>
              </a:rPr>
              <a:t>داستانها دروازه ورود محقق به جهانِ تجربه های معنا بخش است</a:t>
            </a:r>
          </a:p>
        </p:txBody>
      </p:sp>
      <p:pic>
        <p:nvPicPr>
          <p:cNvPr id="4" name="۱۶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2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80742"/>
            <a:ext cx="970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prstClr val="black"/>
                </a:solidFill>
                <a:cs typeface="B Nazanin" panose="00000400000000000000" pitchFamily="2" charset="-78"/>
              </a:rPr>
              <a:t>ابعاد اساسی پژوهش روایی</a:t>
            </a:r>
            <a:endParaRPr lang="en-US" sz="32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75593" y="2174229"/>
            <a:ext cx="21766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002060"/>
                </a:solidFill>
                <a:cs typeface="B Nazanin" panose="00000400000000000000" pitchFamily="2" charset="-78"/>
              </a:rPr>
              <a:t>بعد زمانی</a:t>
            </a:r>
          </a:p>
        </p:txBody>
      </p:sp>
      <p:sp>
        <p:nvSpPr>
          <p:cNvPr id="5" name="Rectangle 4"/>
          <p:cNvSpPr/>
          <p:nvPr/>
        </p:nvSpPr>
        <p:spPr>
          <a:xfrm>
            <a:off x="8675593" y="2912893"/>
            <a:ext cx="21766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002060"/>
                </a:solidFill>
                <a:cs typeface="B Nazanin" panose="00000400000000000000" pitchFamily="2" charset="-78"/>
              </a:rPr>
              <a:t>بعد مکانی</a:t>
            </a:r>
            <a:endParaRPr lang="en-US" sz="24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75593" y="3651557"/>
            <a:ext cx="21766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002060"/>
                </a:solidFill>
                <a:cs typeface="B Nazanin" panose="00000400000000000000" pitchFamily="2" charset="-78"/>
              </a:rPr>
              <a:t>بعد اجتماعی</a:t>
            </a:r>
            <a:endParaRPr lang="en-US" sz="24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1035" y="260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4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9E77EDF1-0821-4215-BD6E-A2D49F02550D}"/>
    </a:ext>
  </a:extLst>
</a:theme>
</file>

<file path=ppt/theme/theme2.xml><?xml version="1.0" encoding="utf-8"?>
<a:theme xmlns:a="http://schemas.openxmlformats.org/drawingml/2006/main" name="1_Badg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9E77EDF1-0821-4215-BD6E-A2D49F02550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</Words>
  <Application>Microsoft Office PowerPoint</Application>
  <PresentationFormat>Widescreen</PresentationFormat>
  <Paragraphs>38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B Nazanin</vt:lpstr>
      <vt:lpstr>B Titr</vt:lpstr>
      <vt:lpstr>Gill Sans MT</vt:lpstr>
      <vt:lpstr>Impact</vt:lpstr>
      <vt:lpstr>Tahoma</vt:lpstr>
      <vt:lpstr>Times New Roman</vt:lpstr>
      <vt:lpstr>Badge</vt:lpstr>
      <vt:lpstr>1_Badge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2020-05-11T14:38:25Z</dcterms:created>
  <dcterms:modified xsi:type="dcterms:W3CDTF">2020-05-11T14:40:04Z</dcterms:modified>
</cp:coreProperties>
</file>