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8" r:id="rId2"/>
    <p:sldId id="269" r:id="rId3"/>
    <p:sldId id="270" r:id="rId4"/>
    <p:sldId id="271" r:id="rId5"/>
    <p:sldId id="272" r:id="rId6"/>
    <p:sldId id="273" r:id="rId7"/>
    <p:sldId id="274" r:id="rId8"/>
    <p:sldId id="275" r:id="rId9"/>
    <p:sldId id="276" r:id="rId10"/>
    <p:sldId id="279" r:id="rId11"/>
    <p:sldId id="277" r:id="rId12"/>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FCB7BD3-362A-45E5-8C36-B8B9DA7117B2}" type="datetimeFigureOut">
              <a:rPr lang="fa-IR" smtClean="0"/>
              <a:t>09/14/1441</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023D7C4-88E4-44B4-9B1F-74DF26209F3D}" type="slidenum">
              <a:rPr lang="fa-IR" smtClean="0"/>
              <a:t>‹#›</a:t>
            </a:fld>
            <a:endParaRPr lang="fa-IR"/>
          </a:p>
        </p:txBody>
      </p:sp>
    </p:spTree>
    <p:extLst>
      <p:ext uri="{BB962C8B-B14F-4D97-AF65-F5344CB8AC3E}">
        <p14:creationId xmlns:p14="http://schemas.microsoft.com/office/powerpoint/2010/main" val="355698103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fa-IR">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3654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6" name="Footer Placeholder 5"/>
          <p:cNvSpPr>
            <a:spLocks noGrp="1"/>
          </p:cNvSpPr>
          <p:nvPr>
            <p:ph type="ftr" sz="quarter" idx="11"/>
          </p:nvPr>
        </p:nvSpPr>
        <p:spPr/>
        <p:txBody>
          <a:bodyPr/>
          <a:lstStyle/>
          <a:p>
            <a:endParaRPr lang="fa-IR">
              <a:solidFill>
                <a:prstClr val="black"/>
              </a:solidFill>
            </a:endParaRPr>
          </a:p>
        </p:txBody>
      </p:sp>
      <p:sp>
        <p:nvSpPr>
          <p:cNvPr id="7" name="Slide Number Placeholder 6"/>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29796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99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03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923012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244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416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9958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687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cs typeface="B Nazanin" panose="00000400000000000000" pitchFamily="2" charset="-78"/>
              </a:defRPr>
            </a:lvl1pPr>
          </a:lstStyle>
          <a:p>
            <a:r>
              <a:rPr lang="en-US" dirty="0"/>
              <a:t>Click to edit Master title style</a:t>
            </a:r>
          </a:p>
        </p:txBody>
      </p:sp>
      <p:sp>
        <p:nvSpPr>
          <p:cNvPr id="3" name="Content Placeholder 2"/>
          <p:cNvSpPr>
            <a:spLocks noGrp="1"/>
          </p:cNvSpPr>
          <p:nvPr>
            <p:ph idx="1"/>
          </p:nvPr>
        </p:nvSpPr>
        <p:spPr>
          <a:xfrm>
            <a:off x="801384" y="2556932"/>
            <a:ext cx="10592656" cy="3691468"/>
          </a:xfrm>
        </p:spPr>
        <p:txBody>
          <a:bodyPr>
            <a:normAutofit/>
          </a:bodyPr>
          <a:lstStyle>
            <a:lvl1pPr>
              <a:defRPr sz="1800">
                <a:cs typeface="B Nazanin" panose="00000400000000000000" pitchFamily="2" charset="-78"/>
              </a:defRPr>
            </a:lvl1pPr>
            <a:lvl2pPr>
              <a:defRPr sz="1800">
                <a:cs typeface="B Nazanin" panose="00000400000000000000" pitchFamily="2" charset="-78"/>
              </a:defRPr>
            </a:lvl2pPr>
            <a:lvl3pPr>
              <a:defRPr sz="1800">
                <a:cs typeface="B Nazanin" panose="00000400000000000000" pitchFamily="2" charset="-78"/>
              </a:defRPr>
            </a:lvl3pPr>
            <a:lvl4pPr>
              <a:defRPr sz="1800">
                <a:cs typeface="B Nazanin" panose="00000400000000000000" pitchFamily="2" charset="-78"/>
              </a:defRPr>
            </a:lvl4pPr>
            <a:lvl5pPr>
              <a:defRPr sz="1800">
                <a:cs typeface="B Nazanin" panose="00000400000000000000" pitchFamily="2" charset="-7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675196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11"/>
          </p:nvPr>
        </p:nvSpPr>
        <p:spPr/>
        <p:txBody>
          <a:bodyPr/>
          <a:lstStyle/>
          <a:p>
            <a:endParaRPr lang="fa-IR">
              <a:solidFill>
                <a:prstClr val="black"/>
              </a:solidFill>
            </a:endParaRPr>
          </a:p>
        </p:txBody>
      </p:sp>
      <p:sp>
        <p:nvSpPr>
          <p:cNvPr id="6" name="Slide Number Placeholder 5"/>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858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6" name="Footer Placeholder 5"/>
          <p:cNvSpPr>
            <a:spLocks noGrp="1"/>
          </p:cNvSpPr>
          <p:nvPr>
            <p:ph type="ftr" sz="quarter" idx="11"/>
          </p:nvPr>
        </p:nvSpPr>
        <p:spPr/>
        <p:txBody>
          <a:bodyPr/>
          <a:lstStyle/>
          <a:p>
            <a:endParaRPr lang="fa-IR">
              <a:solidFill>
                <a:prstClr val="black"/>
              </a:solidFill>
            </a:endParaRPr>
          </a:p>
        </p:txBody>
      </p:sp>
      <p:sp>
        <p:nvSpPr>
          <p:cNvPr id="7" name="Slide Number Placeholder 6"/>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840970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8" name="Footer Placeholder 7"/>
          <p:cNvSpPr>
            <a:spLocks noGrp="1"/>
          </p:cNvSpPr>
          <p:nvPr>
            <p:ph type="ftr" sz="quarter" idx="11"/>
          </p:nvPr>
        </p:nvSpPr>
        <p:spPr/>
        <p:txBody>
          <a:bodyPr/>
          <a:lstStyle/>
          <a:p>
            <a:endParaRPr lang="fa-IR">
              <a:solidFill>
                <a:prstClr val="black"/>
              </a:solidFill>
            </a:endParaRPr>
          </a:p>
        </p:txBody>
      </p:sp>
      <p:sp>
        <p:nvSpPr>
          <p:cNvPr id="9" name="Slide Number Placeholder 8"/>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6422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4" name="Footer Placeholder 3"/>
          <p:cNvSpPr>
            <a:spLocks noGrp="1"/>
          </p:cNvSpPr>
          <p:nvPr>
            <p:ph type="ftr" sz="quarter" idx="11"/>
          </p:nvPr>
        </p:nvSpPr>
        <p:spPr/>
        <p:txBody>
          <a:bodyPr/>
          <a:lstStyle/>
          <a:p>
            <a:endParaRPr lang="fa-IR">
              <a:solidFill>
                <a:prstClr val="black"/>
              </a:solidFill>
            </a:endParaRPr>
          </a:p>
        </p:txBody>
      </p:sp>
      <p:sp>
        <p:nvSpPr>
          <p:cNvPr id="5" name="Slide Number Placeholder 4"/>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497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3" name="Footer Placeholder 2"/>
          <p:cNvSpPr>
            <a:spLocks noGrp="1"/>
          </p:cNvSpPr>
          <p:nvPr>
            <p:ph type="ftr" sz="quarter" idx="11"/>
          </p:nvPr>
        </p:nvSpPr>
        <p:spPr/>
        <p:txBody>
          <a:bodyPr/>
          <a:lstStyle/>
          <a:p>
            <a:endParaRPr lang="fa-IR">
              <a:solidFill>
                <a:prstClr val="black"/>
              </a:solidFill>
            </a:endParaRPr>
          </a:p>
        </p:txBody>
      </p:sp>
      <p:sp>
        <p:nvSpPr>
          <p:cNvPr id="4" name="Slide Number Placeholder 3"/>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36441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6" name="Footer Placeholder 5"/>
          <p:cNvSpPr>
            <a:spLocks noGrp="1"/>
          </p:cNvSpPr>
          <p:nvPr>
            <p:ph type="ftr" sz="quarter" idx="11"/>
          </p:nvPr>
        </p:nvSpPr>
        <p:spPr/>
        <p:txBody>
          <a:bodyPr/>
          <a:lstStyle/>
          <a:p>
            <a:endParaRPr lang="fa-IR">
              <a:solidFill>
                <a:prstClr val="black"/>
              </a:solidFill>
            </a:endParaRPr>
          </a:p>
        </p:txBody>
      </p:sp>
      <p:sp>
        <p:nvSpPr>
          <p:cNvPr id="7" name="Slide Number Placeholder 6"/>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25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C70572-5136-49F8-98E6-477486C42D38}" type="datetimeFigureOut">
              <a:rPr lang="fa-IR" smtClean="0">
                <a:solidFill>
                  <a:prstClr val="black"/>
                </a:solidFill>
              </a:rPr>
              <a:pPr/>
              <a:t>09/14/1441</a:t>
            </a:fld>
            <a:endParaRPr lang="fa-IR">
              <a:solidFill>
                <a:prstClr val="black"/>
              </a:solidFill>
            </a:endParaRPr>
          </a:p>
        </p:txBody>
      </p:sp>
      <p:sp>
        <p:nvSpPr>
          <p:cNvPr id="6" name="Footer Placeholder 5"/>
          <p:cNvSpPr>
            <a:spLocks noGrp="1"/>
          </p:cNvSpPr>
          <p:nvPr>
            <p:ph type="ftr" sz="quarter" idx="11"/>
          </p:nvPr>
        </p:nvSpPr>
        <p:spPr/>
        <p:txBody>
          <a:bodyPr/>
          <a:lstStyle/>
          <a:p>
            <a:endParaRPr lang="fa-IR">
              <a:solidFill>
                <a:prstClr val="black"/>
              </a:solidFill>
            </a:endParaRPr>
          </a:p>
        </p:txBody>
      </p:sp>
      <p:sp>
        <p:nvSpPr>
          <p:cNvPr id="7" name="Slide Number Placeholder 6"/>
          <p:cNvSpPr>
            <a:spLocks noGrp="1"/>
          </p:cNvSpPr>
          <p:nvPr>
            <p:ph type="sldNum" sz="quarter" idx="12"/>
          </p:nvPr>
        </p:nvSpPr>
        <p:spPr/>
        <p:txBody>
          <a:body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416934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FC70572-5136-49F8-98E6-477486C42D38}" type="datetimeFigureOut">
              <a:rPr lang="fa-IR" smtClean="0">
                <a:solidFill>
                  <a:prstClr val="black"/>
                </a:solidFill>
              </a:rPr>
              <a:pPr/>
              <a:t>09/14/1441</a:t>
            </a:fld>
            <a:endParaRPr lang="fa-IR">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a-IR">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20BC88-FC2A-4A9E-987D-2DB6B43758D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24700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95401" y="782198"/>
            <a:ext cx="9601196" cy="5093670"/>
          </a:xfrm>
        </p:spPr>
        <p:txBody>
          <a:bodyPr>
            <a:normAutofit fontScale="70000" lnSpcReduction="20000"/>
          </a:bodyPr>
          <a:lstStyle/>
          <a:p>
            <a:pPr marL="0" indent="0" algn="ctr">
              <a:buNone/>
            </a:pPr>
            <a:r>
              <a:rPr lang="fa-IR" sz="6000" dirty="0">
                <a:solidFill>
                  <a:schemeClr val="tx1"/>
                </a:solidFill>
              </a:rPr>
              <a:t>فصل یازدهم از</a:t>
            </a:r>
          </a:p>
          <a:p>
            <a:pPr marL="0" indent="0" algn="ctr">
              <a:buNone/>
            </a:pPr>
            <a:r>
              <a:rPr lang="fa-IR" sz="6000" dirty="0">
                <a:solidFill>
                  <a:schemeClr val="tx1"/>
                </a:solidFill>
              </a:rPr>
              <a:t>کتاب مشاوره مدرسه در عصر حاضر</a:t>
            </a:r>
          </a:p>
          <a:p>
            <a:pPr marL="0" indent="0" algn="ctr">
              <a:buNone/>
            </a:pPr>
            <a:r>
              <a:rPr lang="fa-IR" sz="6000" dirty="0">
                <a:solidFill>
                  <a:srgbClr val="FF0000"/>
                </a:solidFill>
              </a:rPr>
              <a:t>تقویت برنامه های مشاوره‌ی مدرسه از طریق همکاری</a:t>
            </a:r>
          </a:p>
          <a:p>
            <a:pPr marL="0" indent="0" algn="ctr">
              <a:buNone/>
            </a:pPr>
            <a:r>
              <a:rPr lang="fa-IR" sz="6000" dirty="0">
                <a:solidFill>
                  <a:schemeClr val="tx1"/>
                </a:solidFill>
              </a:rPr>
              <a:t> </a:t>
            </a:r>
            <a:r>
              <a:rPr lang="fa-IR" sz="6000" u="sng" dirty="0">
                <a:solidFill>
                  <a:srgbClr val="FF0000"/>
                </a:solidFill>
              </a:rPr>
              <a:t>قسمت دوم</a:t>
            </a:r>
          </a:p>
          <a:p>
            <a:pPr marL="0" indent="0" algn="ctr">
              <a:buNone/>
            </a:pPr>
            <a:r>
              <a:rPr lang="fa-IR" sz="6000" dirty="0">
                <a:solidFill>
                  <a:schemeClr val="tx1"/>
                </a:solidFill>
              </a:rPr>
              <a:t>ترجمه دکتر علی محمد نظری</a:t>
            </a:r>
          </a:p>
          <a:p>
            <a:pPr marL="0" indent="0" algn="ctr">
              <a:buNone/>
            </a:pPr>
            <a:r>
              <a:rPr lang="fa-IR" sz="6000" dirty="0">
                <a:solidFill>
                  <a:schemeClr val="tx1"/>
                </a:solidFill>
              </a:rPr>
              <a:t>خدمات مشورتی در مدرسه</a:t>
            </a:r>
          </a:p>
          <a:p>
            <a:pPr marL="0" indent="0" algn="ctr">
              <a:buNone/>
            </a:pPr>
            <a:r>
              <a:rPr lang="fa-IR" sz="6000" dirty="0">
                <a:solidFill>
                  <a:schemeClr val="tx1"/>
                </a:solidFill>
              </a:rPr>
              <a:t>دانشگاه فرهنگیان پردیس شهید رجائی ارومیه</a:t>
            </a:r>
          </a:p>
          <a:p>
            <a:endParaRPr lang="fa-IR" dirty="0">
              <a:solidFill>
                <a:schemeClr val="tx1"/>
              </a:solidFill>
            </a:endParaRPr>
          </a:p>
          <a:p>
            <a:endParaRPr lang="fa-IR" dirty="0">
              <a:solidFill>
                <a:schemeClr val="tx1"/>
              </a:solidFill>
            </a:endParaRPr>
          </a:p>
          <a:p>
            <a:endParaRPr lang="fa-IR" dirty="0">
              <a:solidFill>
                <a:schemeClr val="tx1"/>
              </a:solidFill>
            </a:endParaRPr>
          </a:p>
        </p:txBody>
      </p:sp>
      <p:pic>
        <p:nvPicPr>
          <p:cNvPr id="2" name="Audio 1">
            <a:hlinkClick r:id="" action="ppaction://media"/>
            <a:extLst>
              <a:ext uri="{FF2B5EF4-FFF2-40B4-BE49-F238E27FC236}">
                <a16:creationId xmlns:a16="http://schemas.microsoft.com/office/drawing/2014/main" id="{F321DC51-D992-4D4E-ADDF-68E9827BC7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0701385"/>
      </p:ext>
    </p:extLst>
  </p:cSld>
  <p:clrMapOvr>
    <a:masterClrMapping/>
  </p:clrMapOvr>
  <mc:AlternateContent xmlns:mc="http://schemas.openxmlformats.org/markup-compatibility/2006">
    <mc:Choice xmlns:p14="http://schemas.microsoft.com/office/powerpoint/2010/main" Requires="p14">
      <p:transition spd="slow" p14:dur="1500" advTm="19723">
        <p:split orient="vert"/>
      </p:transition>
    </mc:Choice>
    <mc:Fallback>
      <p:transition spd="slow" advTm="1972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E8723-6870-4195-B120-C3D5F2A13C70}"/>
              </a:ext>
            </a:extLst>
          </p:cNvPr>
          <p:cNvSpPr>
            <a:spLocks noGrp="1"/>
          </p:cNvSpPr>
          <p:nvPr>
            <p:ph type="title"/>
          </p:nvPr>
        </p:nvSpPr>
        <p:spPr/>
        <p:txBody>
          <a:bodyPr/>
          <a:lstStyle/>
          <a:p>
            <a:r>
              <a:rPr lang="fa-IR" dirty="0"/>
              <a:t>ادامه مسائل اخلاقی</a:t>
            </a:r>
          </a:p>
        </p:txBody>
      </p:sp>
      <p:sp>
        <p:nvSpPr>
          <p:cNvPr id="3" name="Content Placeholder 2">
            <a:extLst>
              <a:ext uri="{FF2B5EF4-FFF2-40B4-BE49-F238E27FC236}">
                <a16:creationId xmlns:a16="http://schemas.microsoft.com/office/drawing/2014/main" id="{25EA36DE-60B0-4C7C-841E-6E4DD329D1BA}"/>
              </a:ext>
            </a:extLst>
          </p:cNvPr>
          <p:cNvSpPr>
            <a:spLocks noGrp="1"/>
          </p:cNvSpPr>
          <p:nvPr>
            <p:ph idx="1"/>
          </p:nvPr>
        </p:nvSpPr>
        <p:spPr/>
        <p:txBody>
          <a:bodyPr>
            <a:normAutofit/>
          </a:bodyPr>
          <a:lstStyle/>
          <a:p>
            <a:pPr>
              <a:spcBef>
                <a:spcPts val="0"/>
              </a:spcBef>
              <a:spcAft>
                <a:spcPts val="0"/>
              </a:spcAft>
            </a:pPr>
            <a:r>
              <a:rPr lang="fa-IR" sz="2400" b="1" dirty="0">
                <a:solidFill>
                  <a:srgbClr val="FF0000"/>
                </a:solidFill>
              </a:rPr>
              <a:t>گریسل در مورد رعایت مسائل اخلاقی چه نکاتی را ذکر میکند؟</a:t>
            </a:r>
          </a:p>
          <a:p>
            <a:pPr>
              <a:spcBef>
                <a:spcPts val="0"/>
              </a:spcBef>
              <a:spcAft>
                <a:spcPts val="0"/>
              </a:spcAft>
            </a:pPr>
            <a:r>
              <a:rPr lang="fa-IR" sz="2400" b="1" dirty="0"/>
              <a:t>یادآوری می‌کند که در کنار عرضه تخصص های گوناگون در آموزش کودکان مشکل تنوع خط مشی های اخلاقی این تخصص‌ها و  سازگاری و عدم سازگاری انواع پیامدها مطرح است </a:t>
            </a:r>
          </a:p>
          <a:p>
            <a:pPr>
              <a:spcBef>
                <a:spcPts val="0"/>
              </a:spcBef>
              <a:spcAft>
                <a:spcPts val="0"/>
              </a:spcAft>
            </a:pPr>
            <a:r>
              <a:rPr lang="fa-IR" sz="2400" b="1" dirty="0">
                <a:solidFill>
                  <a:srgbClr val="FF0000"/>
                </a:solidFill>
              </a:rPr>
              <a:t>در کلیه اقدامات برای دانش آموزان، عامل محرکه باید چه چیزی باشد؟</a:t>
            </a:r>
          </a:p>
          <a:p>
            <a:pPr>
              <a:spcBef>
                <a:spcPts val="0"/>
              </a:spcBef>
              <a:spcAft>
                <a:spcPts val="0"/>
              </a:spcAft>
            </a:pPr>
            <a:r>
              <a:rPr lang="fa-IR" sz="2400" b="1" dirty="0"/>
              <a:t>در کلیه اقدامات برای دانش‌آموزان صداقت و درستی حرفهای باید تنها عامل محرکه باشد . در صورت تعریف دقیق و روشن خط مشی اخلاقی این امانت و درستی حرف های مخدوش نخواهد شد . در مدرسه که مشارکت و فضای آن حاکم است به مرور زمان خط مشی های اخلاقی حاکمیت خواهند یافت.  هنگام ورود اعضای جدید به گروه مشارکت ، باید این خط مشی های اخلاقی برایشان توضیح داده شود </a:t>
            </a:r>
          </a:p>
          <a:p>
            <a:endParaRPr lang="fa-IR" sz="2400" dirty="0"/>
          </a:p>
        </p:txBody>
      </p:sp>
      <p:pic>
        <p:nvPicPr>
          <p:cNvPr id="4" name="Audio 3">
            <a:hlinkClick r:id="" action="ppaction://media"/>
            <a:extLst>
              <a:ext uri="{FF2B5EF4-FFF2-40B4-BE49-F238E27FC236}">
                <a16:creationId xmlns:a16="http://schemas.microsoft.com/office/drawing/2014/main" id="{0B1587B0-D22A-4CBD-A62A-7B1749E0DE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968543"/>
      </p:ext>
    </p:extLst>
  </p:cSld>
  <p:clrMapOvr>
    <a:masterClrMapping/>
  </p:clrMapOvr>
  <mc:AlternateContent xmlns:mc="http://schemas.openxmlformats.org/markup-compatibility/2006">
    <mc:Choice xmlns:p14="http://schemas.microsoft.com/office/powerpoint/2010/main" Requires="p14">
      <p:transition spd="slow" p14:dur="2000" advTm="51028"/>
    </mc:Choice>
    <mc:Fallback>
      <p:transition spd="slow" advTm="5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امکان پیشرفت مشاوره مدرسه در قرن 21 ام</a:t>
            </a:r>
          </a:p>
        </p:txBody>
      </p:sp>
      <p:sp>
        <p:nvSpPr>
          <p:cNvPr id="3" name="Content Placeholder 2"/>
          <p:cNvSpPr>
            <a:spLocks noGrp="1"/>
          </p:cNvSpPr>
          <p:nvPr>
            <p:ph idx="1"/>
          </p:nvPr>
        </p:nvSpPr>
        <p:spPr/>
        <p:txBody>
          <a:bodyPr>
            <a:normAutofit fontScale="92500"/>
          </a:bodyPr>
          <a:lstStyle/>
          <a:p>
            <a:r>
              <a:rPr lang="fa-IR" sz="2400" dirty="0"/>
              <a:t>مشاور مدرسه در گذشته به طور </a:t>
            </a:r>
            <a:r>
              <a:rPr lang="fa-IR" sz="2400"/>
              <a:t>معمول سعی  </a:t>
            </a:r>
            <a:r>
              <a:rPr lang="fa-IR" sz="2400" dirty="0"/>
              <a:t>می کرد از نگاه مستقل نیازهای اجتماعی علمی و عاطفی دانش آموزان را در راستای رشد آنها تامین کند و اکنون نبرد خود را به سمت موفقیت ادامه دهد . مشارکت راهبردی است که در سایر زمینه های خدمات انسانی و نیز در آموزش خاص استفاده شده است تا بتواند نیازهای امروزی او را تامین کند . مشارکت با سایر متخصصان به شکل برابر به جهت حمایت از دانش آموزان به مشاور مدرسه اجازه می دهد دانش و خدمات خود را به موثرترین شکل یکپارچه سازد . مشارکت یک ابزار برای کشاندن اعضای خانواده به روند کمک به دانش‌آموزان است . </a:t>
            </a:r>
          </a:p>
          <a:p>
            <a:r>
              <a:rPr lang="fa-IR" sz="2400" dirty="0"/>
              <a:t>انجمن آمریکایی مشاور مدرسه تصریح می سازد که برنامه های مشاوره مدرسه باید جامع و ماهیت آن از نوع رشدی باشد.  طبق این تعریف و توضیحات این فصل مشاور مدرسه مسئول برنامه‌های جامع رشدی را به سمت مشارکت‌ها می کشاند تا نهایتاً دانش آموز در درس موفق شود.</a:t>
            </a:r>
          </a:p>
          <a:p>
            <a:pPr algn="l"/>
            <a:r>
              <a:rPr lang="fa-IR" sz="3600" dirty="0">
                <a:solidFill>
                  <a:srgbClr val="FF0000"/>
                </a:solidFill>
              </a:rPr>
              <a:t>پایان</a:t>
            </a:r>
          </a:p>
        </p:txBody>
      </p:sp>
      <p:pic>
        <p:nvPicPr>
          <p:cNvPr id="4" name="Audio 3">
            <a:hlinkClick r:id="" action="ppaction://media"/>
            <a:extLst>
              <a:ext uri="{FF2B5EF4-FFF2-40B4-BE49-F238E27FC236}">
                <a16:creationId xmlns:a16="http://schemas.microsoft.com/office/drawing/2014/main" id="{317F72C1-1249-4922-A084-F2AD0F141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5326488"/>
      </p:ext>
    </p:extLst>
  </p:cSld>
  <p:clrMapOvr>
    <a:masterClrMapping/>
  </p:clrMapOvr>
  <mc:AlternateContent xmlns:mc="http://schemas.openxmlformats.org/markup-compatibility/2006">
    <mc:Choice xmlns:p14="http://schemas.microsoft.com/office/powerpoint/2010/main" Requires="p14">
      <p:transition spd="slow" p14:dur="2000" advTm="41562"/>
    </mc:Choice>
    <mc:Fallback>
      <p:transition spd="slow" advTm="41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مهارت های ارتباط</a:t>
            </a:r>
          </a:p>
        </p:txBody>
      </p:sp>
      <p:sp>
        <p:nvSpPr>
          <p:cNvPr id="3" name="Content Placeholder 2"/>
          <p:cNvSpPr>
            <a:spLocks noGrp="1"/>
          </p:cNvSpPr>
          <p:nvPr>
            <p:ph idx="1"/>
          </p:nvPr>
        </p:nvSpPr>
        <p:spPr/>
        <p:txBody>
          <a:bodyPr>
            <a:normAutofit/>
          </a:bodyPr>
          <a:lstStyle/>
          <a:p>
            <a:r>
              <a:rPr lang="fa-IR" sz="2400" b="1" dirty="0"/>
              <a:t>ایجاد یک فضای تیمی یا گروهی به شکلی که اعضای تیم احساس کنند عقیده آنها با ارزش و محترم دانسته می‌شود، برای مشاور مدرسه یک چالش به وجود می‌آورد. اندیشیدن درباره ی یک گروه مشارکتی مثل این است که رهبری را در یک وظیفه مشترک بدانیم.</a:t>
            </a:r>
          </a:p>
          <a:p>
            <a:r>
              <a:rPr lang="fa-IR" sz="2400" b="1" dirty="0">
                <a:solidFill>
                  <a:srgbClr val="FF0000"/>
                </a:solidFill>
              </a:rPr>
              <a:t>رهبری در گروه مشارکتی چگونه است؟</a:t>
            </a:r>
          </a:p>
          <a:p>
            <a:r>
              <a:rPr lang="fa-IR" sz="2400" b="1" dirty="0"/>
              <a:t>رهبری در گروه مشارکتی، مساوات را ممکن میسازد. این نوع رهبری با مدل سلسله مرتبی بسیار فرق دارد. در مدل سلسله مراتبی، کارشناس در بالای سلسله مراتب قرار دارد و اعضای تیم در قبال اجرای دستورات رهبر مسئول هستند ولی مسئولیت تصمیم گیریشان کمتر است.</a:t>
            </a:r>
          </a:p>
        </p:txBody>
      </p:sp>
      <p:pic>
        <p:nvPicPr>
          <p:cNvPr id="4" name="Audio 3">
            <a:hlinkClick r:id="" action="ppaction://media"/>
            <a:extLst>
              <a:ext uri="{FF2B5EF4-FFF2-40B4-BE49-F238E27FC236}">
                <a16:creationId xmlns:a16="http://schemas.microsoft.com/office/drawing/2014/main" id="{5A2558EE-C26B-4038-A2DC-DFC258BEA7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5312371"/>
      </p:ext>
    </p:extLst>
  </p:cSld>
  <p:clrMapOvr>
    <a:masterClrMapping/>
  </p:clrMapOvr>
  <mc:AlternateContent xmlns:mc="http://schemas.openxmlformats.org/markup-compatibility/2006">
    <mc:Choice xmlns:p14="http://schemas.microsoft.com/office/powerpoint/2010/main" Requires="p14">
      <p:transition spd="slow" p14:dur="2000" advTm="58611"/>
    </mc:Choice>
    <mc:Fallback>
      <p:transition spd="slow" advTm="5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مهارت های روند تشکیل گروه</a:t>
            </a:r>
          </a:p>
        </p:txBody>
      </p:sp>
      <p:sp>
        <p:nvSpPr>
          <p:cNvPr id="3" name="Content Placeholder 2"/>
          <p:cNvSpPr>
            <a:spLocks noGrp="1"/>
          </p:cNvSpPr>
          <p:nvPr>
            <p:ph idx="1"/>
          </p:nvPr>
        </p:nvSpPr>
        <p:spPr>
          <a:xfrm>
            <a:off x="801384" y="2285999"/>
            <a:ext cx="10592656" cy="3962401"/>
          </a:xfrm>
        </p:spPr>
        <p:txBody>
          <a:bodyPr>
            <a:normAutofit lnSpcReduction="10000"/>
          </a:bodyPr>
          <a:lstStyle/>
          <a:p>
            <a:r>
              <a:rPr lang="fa-IR" sz="2000" b="1" dirty="0">
                <a:solidFill>
                  <a:srgbClr val="FF0000"/>
                </a:solidFill>
              </a:rPr>
              <a:t>1- تشکیل فضای گرم و خوشامد گویی برای همه اعضای تیم: </a:t>
            </a:r>
          </a:p>
          <a:p>
            <a:r>
              <a:rPr lang="fa-IR" sz="2000" b="1" dirty="0"/>
              <a:t>افرادی که در مدرسه حضور میباند هر کدام نماینده بخشی از جامعه هستند. بنابراین ایجاد چنین فضایی اهمیت خاصی دارد.</a:t>
            </a:r>
          </a:p>
          <a:p>
            <a:r>
              <a:rPr lang="fa-IR" sz="2000" b="1" dirty="0">
                <a:solidFill>
                  <a:srgbClr val="FF0000"/>
                </a:solidFill>
              </a:rPr>
              <a:t>2- تعیین معیار پشتیبان از مشارکت گروه</a:t>
            </a:r>
            <a:r>
              <a:rPr lang="en-US" sz="2000" b="1" dirty="0">
                <a:solidFill>
                  <a:srgbClr val="FF0000"/>
                </a:solidFill>
              </a:rPr>
              <a:t>:</a:t>
            </a:r>
            <a:endParaRPr lang="fa-IR" sz="2000" b="1" dirty="0">
              <a:solidFill>
                <a:srgbClr val="FF0000"/>
              </a:solidFill>
            </a:endParaRPr>
          </a:p>
          <a:p>
            <a:r>
              <a:rPr lang="fa-IR" sz="2000" b="1" dirty="0"/>
              <a:t>ضمن پیشرفت کار باید معیار های پشتیبانی از سبک مشارکت در تعامل را تعیین کند. این معیار ها در گروه های مختلف متفاوت است. مشاور مدرسه می‌تواند در این مورد کمک کند و قادر است توجه گروه را به ضرورت تعیین معیار جلب نماید.</a:t>
            </a:r>
          </a:p>
          <a:p>
            <a:r>
              <a:rPr lang="fa-IR" sz="2000" b="1" dirty="0">
                <a:solidFill>
                  <a:srgbClr val="FF0000"/>
                </a:solidFill>
              </a:rPr>
              <a:t>3- قدرت دادن به اعضای گروه:</a:t>
            </a:r>
          </a:p>
          <a:p>
            <a:r>
              <a:rPr lang="fa-IR" sz="2000" b="1" dirty="0"/>
              <a:t>وقتی کلیه‌ی اعضای گروه تخصص خود را در اختیار گروه قرار دهند، مشارکت در گروه عملی میشود. بعضی اعضا که در کارشناسی خود تردید دارند، در مشارکت دچار شک می‌شوند به خصوص اگر محیط مدرسه برایشان آشنا نباشد و تازه به اینجا آمده باشند.</a:t>
            </a:r>
            <a:endParaRPr lang="en-US" sz="2000" b="1" dirty="0"/>
          </a:p>
          <a:p>
            <a:endParaRPr lang="fa-IR" sz="2000" b="1" dirty="0"/>
          </a:p>
        </p:txBody>
      </p:sp>
      <p:pic>
        <p:nvPicPr>
          <p:cNvPr id="4" name="Audio 3">
            <a:hlinkClick r:id="" action="ppaction://media"/>
            <a:extLst>
              <a:ext uri="{FF2B5EF4-FFF2-40B4-BE49-F238E27FC236}">
                <a16:creationId xmlns:a16="http://schemas.microsoft.com/office/drawing/2014/main" id="{A4BBA526-22AE-42E0-BB13-914CEB508C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446359"/>
      </p:ext>
    </p:extLst>
  </p:cSld>
  <p:clrMapOvr>
    <a:masterClrMapping/>
  </p:clrMapOvr>
  <mc:AlternateContent xmlns:mc="http://schemas.openxmlformats.org/markup-compatibility/2006">
    <mc:Choice xmlns:p14="http://schemas.microsoft.com/office/powerpoint/2010/main" Requires="p14">
      <p:transition spd="slow" p14:dur="2000" advTm="65745"/>
    </mc:Choice>
    <mc:Fallback>
      <p:transition spd="slow" advTm="6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مهارت های روند تشکیل گروه</a:t>
            </a:r>
          </a:p>
        </p:txBody>
      </p:sp>
      <p:sp>
        <p:nvSpPr>
          <p:cNvPr id="3" name="Content Placeholder 2"/>
          <p:cNvSpPr>
            <a:spLocks noGrp="1"/>
          </p:cNvSpPr>
          <p:nvPr>
            <p:ph idx="1"/>
          </p:nvPr>
        </p:nvSpPr>
        <p:spPr>
          <a:xfrm>
            <a:off x="799672" y="2184400"/>
            <a:ext cx="10592656" cy="3691468"/>
          </a:xfrm>
        </p:spPr>
        <p:txBody>
          <a:bodyPr>
            <a:noAutofit/>
          </a:bodyPr>
          <a:lstStyle/>
          <a:p>
            <a:pPr>
              <a:spcBef>
                <a:spcPts val="0"/>
              </a:spcBef>
              <a:spcAft>
                <a:spcPts val="0"/>
              </a:spcAft>
            </a:pPr>
            <a:r>
              <a:rPr lang="fa-IR" sz="2000" b="1" dirty="0"/>
              <a:t>4</a:t>
            </a:r>
            <a:r>
              <a:rPr lang="fa-IR" sz="2000" b="1" dirty="0">
                <a:solidFill>
                  <a:srgbClr val="FF0000"/>
                </a:solidFill>
              </a:rPr>
              <a:t>- مدیریت اعضایی که بر گروه تحکیم میکنند:</a:t>
            </a:r>
          </a:p>
          <a:p>
            <a:pPr>
              <a:spcBef>
                <a:spcPts val="0"/>
              </a:spcBef>
              <a:spcAft>
                <a:spcPts val="0"/>
              </a:spcAft>
            </a:pPr>
            <a:r>
              <a:rPr lang="fa-IR" sz="2000" b="1" dirty="0"/>
              <a:t>عضوی از گروه که می‌خواهد بر گروه سلطه داشته باشد، در کا مشارکت گروه به راحتی اخلال میکند. از سویی مشاور مدرسه همه را به مشارکت ترغیب مینماید ولی در ضمن سهم عضوی را که به دیگران بی مهری میکند و مانع اشتراک دیگران میگردد محدود میسازد</a:t>
            </a:r>
          </a:p>
          <a:p>
            <a:pPr>
              <a:spcBef>
                <a:spcPts val="0"/>
              </a:spcBef>
              <a:spcAft>
                <a:spcPts val="0"/>
              </a:spcAft>
            </a:pPr>
            <a:r>
              <a:rPr lang="fa-IR" sz="2000" b="1" dirty="0">
                <a:solidFill>
                  <a:srgbClr val="FF0000"/>
                </a:solidFill>
              </a:rPr>
              <a:t>5- تسهیل تصمیم گیری:</a:t>
            </a:r>
          </a:p>
          <a:p>
            <a:pPr>
              <a:spcBef>
                <a:spcPts val="0"/>
              </a:spcBef>
              <a:spcAft>
                <a:spcPts val="0"/>
              </a:spcAft>
            </a:pPr>
            <a:r>
              <a:rPr lang="fa-IR" sz="2000" b="1" dirty="0"/>
              <a:t>تصمیم گیری بخش جداناشدنی تهیه‌ی برنامه عملی است.</a:t>
            </a:r>
          </a:p>
          <a:p>
            <a:pPr>
              <a:spcBef>
                <a:spcPts val="0"/>
              </a:spcBef>
              <a:spcAft>
                <a:spcPts val="0"/>
              </a:spcAft>
            </a:pPr>
            <a:r>
              <a:rPr lang="fa-IR" sz="2000" b="1" dirty="0">
                <a:solidFill>
                  <a:srgbClr val="FF0000"/>
                </a:solidFill>
              </a:rPr>
              <a:t>مشاور چگونه میتواند روند تصمیم گیری را تسهیل نماید؟</a:t>
            </a:r>
          </a:p>
          <a:p>
            <a:pPr>
              <a:spcBef>
                <a:spcPts val="0"/>
              </a:spcBef>
              <a:spcAft>
                <a:spcPts val="0"/>
              </a:spcAft>
            </a:pPr>
            <a:r>
              <a:rPr lang="fa-IR" sz="2000" b="1" dirty="0">
                <a:solidFill>
                  <a:srgbClr val="FF0000"/>
                </a:solidFill>
              </a:rPr>
              <a:t>الف) </a:t>
            </a:r>
            <a:r>
              <a:rPr lang="fa-IR" sz="2000" b="1" dirty="0"/>
              <a:t>گوش دادن به نظریات یکدیگر</a:t>
            </a:r>
          </a:p>
          <a:p>
            <a:pPr>
              <a:spcBef>
                <a:spcPts val="0"/>
              </a:spcBef>
              <a:spcAft>
                <a:spcPts val="0"/>
              </a:spcAft>
            </a:pPr>
            <a:r>
              <a:rPr lang="fa-IR" sz="2000" b="1" dirty="0">
                <a:solidFill>
                  <a:srgbClr val="FF0000"/>
                </a:solidFill>
              </a:rPr>
              <a:t>ب) </a:t>
            </a:r>
            <a:r>
              <a:rPr lang="fa-IR" sz="2000" b="1" dirty="0"/>
              <a:t>بررسی اینکه آیا چاره یابی ها گروه را از هدف مشترک دور میکند یا به طرف آن هدایت مینماید</a:t>
            </a:r>
          </a:p>
          <a:p>
            <a:pPr>
              <a:spcBef>
                <a:spcPts val="0"/>
              </a:spcBef>
              <a:spcAft>
                <a:spcPts val="0"/>
              </a:spcAft>
            </a:pPr>
            <a:r>
              <a:rPr lang="fa-IR" sz="2000" b="1" dirty="0">
                <a:solidFill>
                  <a:srgbClr val="FF0000"/>
                </a:solidFill>
              </a:rPr>
              <a:t>پ) </a:t>
            </a:r>
            <a:r>
              <a:rPr lang="fa-IR" sz="2000" b="1" dirty="0"/>
              <a:t>قبول تفاوت ها و با ارزش دانستن آنها</a:t>
            </a:r>
          </a:p>
          <a:p>
            <a:pPr>
              <a:spcBef>
                <a:spcPts val="0"/>
              </a:spcBef>
              <a:spcAft>
                <a:spcPts val="0"/>
              </a:spcAft>
            </a:pPr>
            <a:r>
              <a:rPr lang="fa-IR" sz="2000" b="1" dirty="0">
                <a:solidFill>
                  <a:srgbClr val="FF0000"/>
                </a:solidFill>
              </a:rPr>
              <a:t>ت) </a:t>
            </a:r>
            <a:r>
              <a:rPr lang="fa-IR" sz="2000" b="1" dirty="0"/>
              <a:t>شناسایی پیامد های بالقوه از جمله معایب و مزایا</a:t>
            </a:r>
          </a:p>
        </p:txBody>
      </p:sp>
      <p:pic>
        <p:nvPicPr>
          <p:cNvPr id="4" name="Audio 3">
            <a:hlinkClick r:id="" action="ppaction://media"/>
            <a:extLst>
              <a:ext uri="{FF2B5EF4-FFF2-40B4-BE49-F238E27FC236}">
                <a16:creationId xmlns:a16="http://schemas.microsoft.com/office/drawing/2014/main" id="{251BFE20-7CDA-40D7-8A04-7BB997C71C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133413"/>
      </p:ext>
    </p:extLst>
  </p:cSld>
  <p:clrMapOvr>
    <a:masterClrMapping/>
  </p:clrMapOvr>
  <mc:AlternateContent xmlns:mc="http://schemas.openxmlformats.org/markup-compatibility/2006">
    <mc:Choice xmlns:p14="http://schemas.microsoft.com/office/powerpoint/2010/main" Requires="p14">
      <p:transition spd="slow" p14:dur="2000" advTm="74021"/>
    </mc:Choice>
    <mc:Fallback>
      <p:transition spd="slow" advTm="7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مهارت حل مسئله</a:t>
            </a:r>
          </a:p>
        </p:txBody>
      </p:sp>
      <p:sp>
        <p:nvSpPr>
          <p:cNvPr id="3" name="Content Placeholder 2"/>
          <p:cNvSpPr>
            <a:spLocks noGrp="1"/>
          </p:cNvSpPr>
          <p:nvPr>
            <p:ph idx="1"/>
          </p:nvPr>
        </p:nvSpPr>
        <p:spPr/>
        <p:txBody>
          <a:bodyPr>
            <a:normAutofit/>
          </a:bodyPr>
          <a:lstStyle/>
          <a:p>
            <a:r>
              <a:rPr lang="fa-IR" sz="2000" b="1" dirty="0">
                <a:solidFill>
                  <a:srgbClr val="FF0000"/>
                </a:solidFill>
              </a:rPr>
              <a:t>1- شناسایی مسئله: </a:t>
            </a:r>
            <a:r>
              <a:rPr lang="fa-IR" sz="2000" b="1" dirty="0"/>
              <a:t>این مراحل از نظر انحام ک کار تیمی پر ثمر، یک امر حیاتی است. معمولا برداشت اعضای تیم از مسئله متفاوت است. یکی از اولین کارهایی که مشاور باید انجام بدهد، ایجاد اجماع در مورد مسئله است.</a:t>
            </a:r>
          </a:p>
          <a:p>
            <a:r>
              <a:rPr lang="fa-IR" sz="2000" b="1" dirty="0">
                <a:solidFill>
                  <a:srgbClr val="FF0000"/>
                </a:solidFill>
              </a:rPr>
              <a:t>2- تعیین و توافق بر سر اهداف و مقاصد:</a:t>
            </a:r>
            <a:r>
              <a:rPr lang="fa-IR" sz="2000" b="1" dirty="0"/>
              <a:t> این بهش از حل مسئله معمولا بسیار وقت گیر است. معمولا اهداف به صورت کلی تعریف میشوند و مقاصد قابل سنحش هستند. مشاور در این مقطع وظیفه دارد به اعضای گروه اطمینان دهد و از آنها بخواهد صریح باشند و در مورد اهداف و مقاصد توافق نمایند</a:t>
            </a:r>
          </a:p>
          <a:p>
            <a:r>
              <a:rPr lang="fa-IR" sz="2000" b="1" dirty="0">
                <a:solidFill>
                  <a:srgbClr val="FF0000"/>
                </a:solidFill>
              </a:rPr>
              <a:t>3- تنظیم یک برنامه عملی: </a:t>
            </a:r>
            <a:r>
              <a:rPr lang="fa-IR" sz="2000" b="1" dirty="0"/>
              <a:t>اگر گروه با هدف  تامین نیاز های یک دانش آموز مشارکت کند، برنامه عملی آن در مقایسه با برنامه عملی مخصوص یک مسئله عمومی کلاس درس پیچیدگی کمتری دارد.</a:t>
            </a:r>
          </a:p>
          <a:p>
            <a:r>
              <a:rPr lang="fa-IR" sz="2000" b="1" dirty="0">
                <a:solidFill>
                  <a:srgbClr val="FF0000"/>
                </a:solidFill>
              </a:rPr>
              <a:t>4- اجرای برنامه: </a:t>
            </a:r>
            <a:r>
              <a:rPr lang="fa-IR" sz="2000" b="1" dirty="0"/>
              <a:t>سطح مشارکت در میزان تلفیق نقش و وظیفه افراد گروه متجلی می‌شود. تبادل و انتقال مشارکت در این مرحله ادامه میابد. آنهایی که جدا از دیگران وظیفه‌شان را انجام میدهند مارکت کمتری دارند</a:t>
            </a:r>
          </a:p>
        </p:txBody>
      </p:sp>
      <p:pic>
        <p:nvPicPr>
          <p:cNvPr id="4" name="Audio 3">
            <a:hlinkClick r:id="" action="ppaction://media"/>
            <a:extLst>
              <a:ext uri="{FF2B5EF4-FFF2-40B4-BE49-F238E27FC236}">
                <a16:creationId xmlns:a16="http://schemas.microsoft.com/office/drawing/2014/main" id="{8F57495D-10E2-4491-96A6-97D91E2C3D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0577185"/>
      </p:ext>
    </p:extLst>
  </p:cSld>
  <p:clrMapOvr>
    <a:masterClrMapping/>
  </p:clrMapOvr>
  <mc:AlternateContent xmlns:mc="http://schemas.openxmlformats.org/markup-compatibility/2006">
    <mc:Choice xmlns:p14="http://schemas.microsoft.com/office/powerpoint/2010/main" Requires="p14">
      <p:transition spd="slow" p14:dur="2000" advTm="119291"/>
    </mc:Choice>
    <mc:Fallback>
      <p:transition spd="slow" advTm="119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مهارت حل مسئله</a:t>
            </a:r>
          </a:p>
        </p:txBody>
      </p:sp>
      <p:sp>
        <p:nvSpPr>
          <p:cNvPr id="3" name="Content Placeholder 2"/>
          <p:cNvSpPr>
            <a:spLocks noGrp="1"/>
          </p:cNvSpPr>
          <p:nvPr>
            <p:ph idx="1"/>
          </p:nvPr>
        </p:nvSpPr>
        <p:spPr/>
        <p:txBody>
          <a:bodyPr/>
          <a:lstStyle/>
          <a:p>
            <a:r>
              <a:rPr lang="fa-IR" b="1" dirty="0">
                <a:solidFill>
                  <a:srgbClr val="FF0000"/>
                </a:solidFill>
              </a:rPr>
              <a:t>5- ارزشیابی دستاورد ها: </a:t>
            </a:r>
            <a:r>
              <a:rPr lang="fa-IR" b="1" dirty="0"/>
              <a:t>اجرای ارزشیابی بعد از اجرای برنامه است. برنامه ریزی راهبرد ارزشیابی، باید پیش از روند حل مسئله و هنگام تعیین اهداف انجام شود. تقاضا از گروه در زمینه اندیشیدن به نحوه ارزشیابی یک هدف به تیم کمک میکند تا بتواند اهداف ملموسی تعیین کند</a:t>
            </a:r>
          </a:p>
          <a:p>
            <a:r>
              <a:rPr lang="fa-IR" b="1" dirty="0">
                <a:solidFill>
                  <a:srgbClr val="FF0000"/>
                </a:solidFill>
              </a:rPr>
              <a:t>6- نظریات فردی: </a:t>
            </a:r>
            <a:r>
              <a:rPr lang="fa-IR" b="1" dirty="0"/>
              <a:t>مشاور مدرسه که خواهان مشارکت است باید به موثر بودن مشارکت به عنوان ابزار حل مسئله معتقد شود. مشاور مدرسه باید نقش ارائه دهنده مستقیم یا غیر مستقیم خدمات را درک کند</a:t>
            </a:r>
          </a:p>
          <a:p>
            <a:r>
              <a:rPr lang="fa-IR" b="1" dirty="0">
                <a:solidFill>
                  <a:srgbClr val="FF0000"/>
                </a:solidFill>
              </a:rPr>
              <a:t>چند نمونه از مواردی که مشاور باید بدان توجه نماید نام ببرید:</a:t>
            </a:r>
          </a:p>
          <a:p>
            <a:r>
              <a:rPr lang="fa-IR" b="1" dirty="0"/>
              <a:t>1- مشاور مدرسه باید اهداف مدرسه را درک کند و برنامه‌ی مشاور مدرسه را با اهداف کلی مدرسه همسو سازد</a:t>
            </a:r>
          </a:p>
          <a:p>
            <a:r>
              <a:rPr lang="fa-IR" b="1" dirty="0"/>
              <a:t>2- مشاور مدرسه باید بداند که یک سیستم ترکیبی متشکل از چندین خرده سیستم است که این سیستم ها قواعد مکتوب و غیر مکتوب گوناگونی دارند</a:t>
            </a:r>
          </a:p>
          <a:p>
            <a:r>
              <a:rPr lang="fa-IR" b="1" dirty="0"/>
              <a:t>3- مشاور مدرسه باید این قواعد را بداند و رفتارش را ضروریات این سیستم های گسترده تطبیق دهد</a:t>
            </a:r>
          </a:p>
        </p:txBody>
      </p:sp>
      <p:pic>
        <p:nvPicPr>
          <p:cNvPr id="4" name="Audio 3">
            <a:hlinkClick r:id="" action="ppaction://media"/>
            <a:extLst>
              <a:ext uri="{FF2B5EF4-FFF2-40B4-BE49-F238E27FC236}">
                <a16:creationId xmlns:a16="http://schemas.microsoft.com/office/drawing/2014/main" id="{57D062B0-33E9-4BA7-B2E5-2D1040346F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3798765"/>
      </p:ext>
    </p:extLst>
  </p:cSld>
  <p:clrMapOvr>
    <a:masterClrMapping/>
  </p:clrMapOvr>
  <mc:AlternateContent xmlns:mc="http://schemas.openxmlformats.org/markup-compatibility/2006">
    <mc:Choice xmlns:p14="http://schemas.microsoft.com/office/powerpoint/2010/main" Requires="p14">
      <p:transition spd="slow" p14:dur="2000" advTm="73383"/>
    </mc:Choice>
    <mc:Fallback>
      <p:transition spd="slow" advTm="7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مشاور مدرسه با اعضای آن چگونه باید برخورد کند؟</a:t>
            </a:r>
          </a:p>
        </p:txBody>
      </p:sp>
      <p:sp>
        <p:nvSpPr>
          <p:cNvPr id="3" name="Content Placeholder 2"/>
          <p:cNvSpPr>
            <a:spLocks noGrp="1"/>
          </p:cNvSpPr>
          <p:nvPr>
            <p:ph idx="1"/>
          </p:nvPr>
        </p:nvSpPr>
        <p:spPr/>
        <p:txBody>
          <a:bodyPr>
            <a:normAutofit/>
          </a:bodyPr>
          <a:lstStyle/>
          <a:p>
            <a:r>
              <a:rPr lang="fa-IR" sz="2400" dirty="0"/>
              <a:t>1- مشاور مدرسه باید در تعاملش با دیگران شیوه ای را انتخاب کند تا آنها احساس نکنند قلمرو آنها تهدید می‌شود</a:t>
            </a:r>
          </a:p>
          <a:p>
            <a:r>
              <a:rPr lang="fa-IR" sz="2400" dirty="0"/>
              <a:t>2- به طور طبیعی کار مشاور از دیدگاه دیگران تهدید کردن است. مشاور مدرسه برای اینکه هیئت آموزشی و خرده سیستم های خانواده او را بپذیرند باید تفاوت های خودش را با آنها به حداقل برساند</a:t>
            </a:r>
          </a:p>
          <a:p>
            <a:r>
              <a:rPr lang="fa-IR" sz="2400" dirty="0"/>
              <a:t>3- مشاور مدرسه کارشناس بودن سایر افراد را می‌پذیرد، از آنها نظر خواهی میکند، کمک میجوید و انتقادات و پیشنهادات آنهارا میپرسد و از تجربه کردن رویکرد های جدید استقبال میکند تا بدین ترتیب آشکارا مهارت ها و دانش افراد را تایید نماید.</a:t>
            </a:r>
          </a:p>
        </p:txBody>
      </p:sp>
      <p:pic>
        <p:nvPicPr>
          <p:cNvPr id="4" name="Audio 3">
            <a:hlinkClick r:id="" action="ppaction://media"/>
            <a:extLst>
              <a:ext uri="{FF2B5EF4-FFF2-40B4-BE49-F238E27FC236}">
                <a16:creationId xmlns:a16="http://schemas.microsoft.com/office/drawing/2014/main" id="{D1307EF8-A875-41BB-AE75-34CD0C3803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1823039"/>
      </p:ext>
    </p:extLst>
  </p:cSld>
  <p:clrMapOvr>
    <a:masterClrMapping/>
  </p:clrMapOvr>
  <mc:AlternateContent xmlns:mc="http://schemas.openxmlformats.org/markup-compatibility/2006">
    <mc:Choice xmlns:p14="http://schemas.microsoft.com/office/powerpoint/2010/main" Requires="p14">
      <p:transition spd="slow" p14:dur="2000" advTm="31139"/>
    </mc:Choice>
    <mc:Fallback>
      <p:transition spd="slow" advTm="3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شناسایی و غلبه بر موانع مشارکت</a:t>
            </a:r>
          </a:p>
        </p:txBody>
      </p:sp>
      <p:sp>
        <p:nvSpPr>
          <p:cNvPr id="3" name="Content Placeholder 2"/>
          <p:cNvSpPr>
            <a:spLocks noGrp="1"/>
          </p:cNvSpPr>
          <p:nvPr>
            <p:ph idx="1"/>
          </p:nvPr>
        </p:nvSpPr>
        <p:spPr/>
        <p:txBody>
          <a:bodyPr>
            <a:normAutofit/>
          </a:bodyPr>
          <a:lstStyle/>
          <a:p>
            <a:r>
              <a:rPr lang="fa-IR" sz="2400" dirty="0"/>
              <a:t>یکی از بزرگترین موانع مشارکت زمان است. اخلاق در مدرسه بسیار مسئول است و فشار زیادی تحمل می‌کند تا دستاورد علمی مثبت برای کلیه دانش آموزان تامین شود. در بدو امر گردهم آوردن افراد برای حل مشکلات یک عمل موثر برای کاربرد محسوب نمی شوند. انجام کار در قالب مشارکت نسبت به کار فردی وقت بیشتری می گیرد. وقتی انواع تخصص ها از طریق مشارکت از محدودیت خارج شوند بر ارزش مشارکت افزوده می شود و در نتیجه راه حل موثری حاصل می گردد </a:t>
            </a:r>
          </a:p>
          <a:p>
            <a:r>
              <a:rPr lang="fa-IR" sz="2400" dirty="0"/>
              <a:t>اگر مدرسه فاقد مکانیزم لازم برای آمدن به مدرسه به صورت گروهی باشد تنظیم جدول زمانی و هماهنگی در تنظیم وقت برگزاری جلسه مشکل می‌شود ساختار تیمی در مدرسه و مانع غلبه می‌کند پشتیبانی مسئولان اجرایی ضروری است.</a:t>
            </a:r>
          </a:p>
        </p:txBody>
      </p:sp>
      <p:pic>
        <p:nvPicPr>
          <p:cNvPr id="4" name="Audio 3">
            <a:hlinkClick r:id="" action="ppaction://media"/>
            <a:extLst>
              <a:ext uri="{FF2B5EF4-FFF2-40B4-BE49-F238E27FC236}">
                <a16:creationId xmlns:a16="http://schemas.microsoft.com/office/drawing/2014/main" id="{772B580D-A3D2-422B-9389-70C5F66DCB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8135126"/>
      </p:ext>
    </p:extLst>
  </p:cSld>
  <p:clrMapOvr>
    <a:masterClrMapping/>
  </p:clrMapOvr>
  <mc:AlternateContent xmlns:mc="http://schemas.openxmlformats.org/markup-compatibility/2006">
    <mc:Choice xmlns:p14="http://schemas.microsoft.com/office/powerpoint/2010/main" Requires="p14">
      <p:transition spd="slow" p14:dur="2000" advTm="88449"/>
    </mc:Choice>
    <mc:Fallback>
      <p:transition spd="slow" advTm="88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536968"/>
            <a:ext cx="9601196" cy="1303867"/>
          </a:xfrm>
        </p:spPr>
        <p:txBody>
          <a:bodyPr/>
          <a:lstStyle/>
          <a:p>
            <a:r>
              <a:rPr lang="fa-IR" dirty="0"/>
              <a:t>مسائل اخلاقی</a:t>
            </a:r>
          </a:p>
        </p:txBody>
      </p:sp>
      <p:sp>
        <p:nvSpPr>
          <p:cNvPr id="3" name="Content Placeholder 2"/>
          <p:cNvSpPr>
            <a:spLocks noGrp="1"/>
          </p:cNvSpPr>
          <p:nvPr>
            <p:ph idx="1"/>
          </p:nvPr>
        </p:nvSpPr>
        <p:spPr>
          <a:xfrm>
            <a:off x="799672" y="1615752"/>
            <a:ext cx="10592656" cy="4339628"/>
          </a:xfrm>
        </p:spPr>
        <p:txBody>
          <a:bodyPr>
            <a:noAutofit/>
          </a:bodyPr>
          <a:lstStyle/>
          <a:p>
            <a:pPr>
              <a:spcBef>
                <a:spcPts val="0"/>
              </a:spcBef>
              <a:spcAft>
                <a:spcPts val="0"/>
              </a:spcAft>
            </a:pPr>
            <a:r>
              <a:rPr lang="fa-IR" sz="2400" b="1" dirty="0"/>
              <a:t>والدین و اعضای خانواده در کنار متخصصین مختلف مقیم در مدرسه باید  بیاموزیم در جامعه محلی همه با هم مشارکت در مدرسه را می سازند. معنایش آن است که مربیان آموزشی و کسانی که مربی آموزشی نیستند در کنار هم از نظر تامین نیازهای دانش آموزان هدف مشترکی دارند.</a:t>
            </a:r>
          </a:p>
          <a:p>
            <a:pPr>
              <a:spcBef>
                <a:spcPts val="0"/>
              </a:spcBef>
              <a:spcAft>
                <a:spcPts val="0"/>
              </a:spcAft>
            </a:pPr>
            <a:r>
              <a:rPr lang="fa-IR" sz="2400" b="1" dirty="0"/>
              <a:t>مشخص کردن حدود حریم خصوصی به عنوان یک معیار گروه نیز مهم است .مولفه‌های حریم خصوصی کدام است؟ چه موقع میتوان اطلاعات را با دیگران در میان گذاشت؟ اجازه والدین یا سرپرست دانش آموز به چه صورت لازم است؟ این معیار از نگاه اعضای مختلف گروه چگونه است؟ این سوالات مهم باید در گروه های حل مسئله پاسخ داده شود بخصوص وقتی که با گروه های متنوع فرهنگی کار می کنید و آنها ذهن روشنی از این واژه ها ندارند.</a:t>
            </a:r>
          </a:p>
        </p:txBody>
      </p:sp>
      <p:pic>
        <p:nvPicPr>
          <p:cNvPr id="4" name="Audio 3">
            <a:hlinkClick r:id="" action="ppaction://media"/>
            <a:extLst>
              <a:ext uri="{FF2B5EF4-FFF2-40B4-BE49-F238E27FC236}">
                <a16:creationId xmlns:a16="http://schemas.microsoft.com/office/drawing/2014/main" id="{036C4CED-FC55-4DAC-9C22-F365BCD6F2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5718827"/>
      </p:ext>
    </p:extLst>
  </p:cSld>
  <p:clrMapOvr>
    <a:masterClrMapping/>
  </p:clrMapOvr>
  <mc:AlternateContent xmlns:mc="http://schemas.openxmlformats.org/markup-compatibility/2006">
    <mc:Choice xmlns:p14="http://schemas.microsoft.com/office/powerpoint/2010/main" Requires="p14">
      <p:transition spd="slow" p14:dur="2000" advTm="70862"/>
    </mc:Choice>
    <mc:Fallback>
      <p:transition spd="slow" advTm="7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1466</Words>
  <Application>Microsoft Office PowerPoint</Application>
  <PresentationFormat>Widescreen</PresentationFormat>
  <Paragraphs>60</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Garamond</vt:lpstr>
      <vt:lpstr>Organic</vt:lpstr>
      <vt:lpstr>PowerPoint Presentation</vt:lpstr>
      <vt:lpstr>مهارت های ارتباط</vt:lpstr>
      <vt:lpstr>مهارت های روند تشکیل گروه</vt:lpstr>
      <vt:lpstr>مهارت های روند تشکیل گروه</vt:lpstr>
      <vt:lpstr>مهارت حل مسئله</vt:lpstr>
      <vt:lpstr>مهارت حل مسئله</vt:lpstr>
      <vt:lpstr>مشاور مدرسه با اعضای آن چگونه باید برخورد کند؟</vt:lpstr>
      <vt:lpstr>شناسایی و غلبه بر موانع مشارکت</vt:lpstr>
      <vt:lpstr>مسائل اخلاقی</vt:lpstr>
      <vt:lpstr>ادامه مسائل اخلاقی</vt:lpstr>
      <vt:lpstr>امکان پیشرفت مشاوره مدرسه در قرن 21 ام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DR_PC</dc:creator>
  <cp:lastModifiedBy>WINDOWS 7</cp:lastModifiedBy>
  <cp:revision>31</cp:revision>
  <dcterms:created xsi:type="dcterms:W3CDTF">2020-04-16T18:14:18Z</dcterms:created>
  <dcterms:modified xsi:type="dcterms:W3CDTF">2020-05-05T20:20:53Z</dcterms:modified>
</cp:coreProperties>
</file>