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4F82FA-8DE4-4671-AC2D-A2DB9BC91FB0}"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5757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D5241-68B9-4A6C-975C-FB3C4A7EC29B}"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33246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8C84D5-950F-4984-9C0F-9C104341C813}"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1517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D90786-13E0-4039-A45B-F7CF1458566B}" type="datetime1">
              <a:rPr lang="en-US" smtClean="0">
                <a:solidFill>
                  <a:prstClr val="black"/>
                </a:solidFill>
              </a:rPr>
              <a:pPr/>
              <a:t>5/3/2020</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4236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AA862B-C235-4CDA-8889-3880C08F3785}" type="datetime1">
              <a:rPr lang="en-US" smtClean="0">
                <a:solidFill>
                  <a:prstClr val="black"/>
                </a:solidFill>
              </a:rPr>
              <a:pPr/>
              <a:t>5/3/2020</a:t>
            </a:fld>
            <a:endParaRPr lang="en-US" dirty="0">
              <a:solidFill>
                <a:prstClr val="black"/>
              </a:solidFill>
            </a:endParaRPr>
          </a:p>
        </p:txBody>
      </p:sp>
      <p:sp>
        <p:nvSpPr>
          <p:cNvPr id="8" name="Footer Placeholder 7"/>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9550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1B1D84-1782-4BC2-B9CD-0C6F93A2A32C}" type="datetime1">
              <a:rPr lang="en-US" smtClean="0">
                <a:solidFill>
                  <a:prstClr val="black"/>
                </a:solidFill>
              </a:rPr>
              <a:pPr/>
              <a:t>5/3/2020</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6752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27438-1483-4936-B653-F0DE74D76974}" type="datetime1">
              <a:rPr lang="en-US" smtClean="0">
                <a:solidFill>
                  <a:prstClr val="black"/>
                </a:solidFill>
              </a:rPr>
              <a:pPr/>
              <a:t>5/3/2020</a:t>
            </a:fld>
            <a:endParaRPr lang="en-US" dirty="0">
              <a:solidFill>
                <a:prstClr val="black"/>
              </a:solidFill>
            </a:endParaRPr>
          </a:p>
        </p:txBody>
      </p:sp>
      <p:sp>
        <p:nvSpPr>
          <p:cNvPr id="3" name="Footer Placeholder 2"/>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8659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4C934-34FA-4EAC-90BB-5E9FCC29F265}" type="datetime1">
              <a:rPr lang="en-US" smtClean="0">
                <a:solidFill>
                  <a:prstClr val="black"/>
                </a:solidFill>
              </a:rPr>
              <a:pPr/>
              <a:t>5/3/2020</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301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FF584-289E-4219-BBB3-3C97B8B498B2}" type="datetime1">
              <a:rPr lang="en-US" smtClean="0">
                <a:solidFill>
                  <a:prstClr val="black"/>
                </a:solidFill>
              </a:rPr>
              <a:pPr/>
              <a:t>5/3/2020</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1841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6F8C4A-B537-412E-8F53-CB3404BB9571}" type="datetime1">
              <a:rPr lang="en-US" smtClean="0">
                <a:solidFill>
                  <a:prstClr val="black"/>
                </a:solidFill>
              </a:rPr>
              <a:pPr/>
              <a:t>5/3/2020</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6711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29053-60D7-44E9-A95F-6A268A81D0D5}"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9602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4093A-8157-4A34-A412-A3881B925BB0}"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97272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973B6-5025-4413-A232-D67E23E44D3C}"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802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D22C36-8525-49E7-9DF1-017EF285FBE0}"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1573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C3C3C4-614D-4953-AF75-E30A6BE5CE5C}"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83729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5CF895-DFBD-4852-BDED-DD7FBC1A70B0}"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1041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1772E2-EB1D-4AF9-9CDB-64C24BB22EDB}"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714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5/3/2020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9A65C13-D067-4DF7-A4D6-29EDF67BAFB3}" type="datetime1">
              <a:rPr lang="en-US" smtClean="0">
                <a:solidFill>
                  <a:prstClr val="black"/>
                </a:solidFill>
              </a:rPr>
              <a:pPr/>
              <a:t>5/3/2020</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fa-IR" smtClean="0">
                <a:solidFill>
                  <a:prstClr val="black"/>
                </a:solidFill>
              </a:rPr>
              <a:t>دکتر شاهپور احمدی</a:t>
            </a:r>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7606526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solidFill>
                  <a:srgbClr val="FF0000"/>
                </a:solidFill>
              </a:rPr>
              <a:t>روانشناسی تحولی</a:t>
            </a:r>
            <a:endParaRPr lang="en-US" b="1" dirty="0">
              <a:solidFill>
                <a:srgbClr val="FF0000"/>
              </a:solidFill>
            </a:endParaRPr>
          </a:p>
        </p:txBody>
      </p:sp>
      <p:sp>
        <p:nvSpPr>
          <p:cNvPr id="3" name="Subtitle 2"/>
          <p:cNvSpPr>
            <a:spLocks noGrp="1"/>
          </p:cNvSpPr>
          <p:nvPr>
            <p:ph type="subTitle" idx="1"/>
          </p:nvPr>
        </p:nvSpPr>
        <p:spPr/>
        <p:txBody>
          <a:bodyPr>
            <a:normAutofit/>
          </a:bodyPr>
          <a:lstStyle/>
          <a:p>
            <a:r>
              <a:rPr lang="fa-IR" sz="2400" b="1" dirty="0" smtClean="0"/>
              <a:t>فصل 8 قسمت دوم </a:t>
            </a:r>
            <a:endParaRPr lang="en-US" sz="24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68636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solidFill>
                  <a:srgbClr val="FF0000"/>
                </a:solidFill>
              </a:rPr>
              <a:t>دوستان و همتایان: موقعیتی برای موافق بودن</a:t>
            </a:r>
            <a:endParaRPr lang="en-US" sz="3200" b="1" dirty="0">
              <a:solidFill>
                <a:srgbClr val="FF0000"/>
              </a:solidFill>
            </a:endParaRPr>
          </a:p>
        </p:txBody>
      </p:sp>
      <p:sp>
        <p:nvSpPr>
          <p:cNvPr id="3" name="Content Placeholder 2"/>
          <p:cNvSpPr>
            <a:spLocks noGrp="1"/>
          </p:cNvSpPr>
          <p:nvPr>
            <p:ph idx="1"/>
          </p:nvPr>
        </p:nvSpPr>
        <p:spPr>
          <a:xfrm>
            <a:off x="1484310" y="2256090"/>
            <a:ext cx="10018713" cy="3811423"/>
          </a:xfrm>
        </p:spPr>
        <p:txBody>
          <a:bodyPr>
            <a:normAutofit fontScale="77500" lnSpcReduction="20000"/>
          </a:bodyPr>
          <a:lstStyle/>
          <a:p>
            <a:pPr algn="r" rtl="1"/>
            <a:r>
              <a:rPr lang="fa-IR" b="1" dirty="0" smtClean="0">
                <a:cs typeface="B Zar" panose="00000400000000000000" pitchFamily="2" charset="-78"/>
              </a:rPr>
              <a:t>اهمیت عضویت در گروه همتایان</a:t>
            </a:r>
          </a:p>
          <a:p>
            <a:pPr algn="r" rtl="1"/>
            <a:r>
              <a:rPr lang="fa-IR" b="1" dirty="0" smtClean="0">
                <a:solidFill>
                  <a:srgbClr val="FF0000"/>
                </a:solidFill>
                <a:cs typeface="B Zar" panose="00000400000000000000" pitchFamily="2" charset="-78"/>
              </a:rPr>
              <a:t>هویت و همانندسازی </a:t>
            </a:r>
            <a:r>
              <a:rPr lang="fa-IR" b="1" dirty="0" smtClean="0">
                <a:cs typeface="B Zar" panose="00000400000000000000" pitchFamily="2" charset="-78"/>
              </a:rPr>
              <a:t>: خود بودن داخل گروه</a:t>
            </a:r>
            <a:endParaRPr lang="fa-IR" b="1" dirty="0">
              <a:cs typeface="B Zar" panose="00000400000000000000" pitchFamily="2" charset="-78"/>
            </a:endParaRPr>
          </a:p>
          <a:p>
            <a:pPr algn="r" rtl="1"/>
            <a:r>
              <a:rPr lang="fa-IR" b="1" dirty="0" smtClean="0">
                <a:cs typeface="B Zar" panose="00000400000000000000" pitchFamily="2" charset="-78"/>
              </a:rPr>
              <a:t>جوامع غربی با طولانی کردن فاصله کودکی و بزرگسالی نهادی شدن نوجوانی را تایید کرده اند(فرهنگ نوجوانی) مثل موسیقی، رقص، بازیگری، لباس و آرایش، زبان خاص </a:t>
            </a:r>
          </a:p>
          <a:p>
            <a:pPr algn="r" rtl="1"/>
            <a:r>
              <a:rPr lang="fa-IR" b="1" dirty="0" smtClean="0">
                <a:cs typeface="B Zar" panose="00000400000000000000" pitchFamily="2" charset="-78"/>
              </a:rPr>
              <a:t>رابطه با دوستان احساس تعلق را بوجود می آورد</a:t>
            </a:r>
          </a:p>
          <a:p>
            <a:pPr algn="r" rtl="1"/>
            <a:r>
              <a:rPr lang="fa-IR" b="1" dirty="0" smtClean="0">
                <a:solidFill>
                  <a:srgbClr val="FF0000"/>
                </a:solidFill>
                <a:cs typeface="B Zar" panose="00000400000000000000" pitchFamily="2" charset="-78"/>
              </a:rPr>
              <a:t>احساس تعلق </a:t>
            </a:r>
            <a:r>
              <a:rPr lang="fa-IR" b="1" dirty="0" smtClean="0">
                <a:cs typeface="B Zar" panose="00000400000000000000" pitchFamily="2" charset="-78"/>
              </a:rPr>
              <a:t>یعنی احساس عضو یک گروه بودن و با تجربه ها درونی و واکنشهای عاطفی مشابه زندگی کردن</a:t>
            </a:r>
          </a:p>
          <a:p>
            <a:pPr algn="r" rtl="1"/>
            <a:r>
              <a:rPr lang="fa-IR" b="1" dirty="0" smtClean="0">
                <a:cs typeface="B Zar" panose="00000400000000000000" pitchFamily="2" charset="-78"/>
              </a:rPr>
              <a:t>وقتی زندگی اجتماعی مطرح است نوجوانان به همتایان اعتماد می کنند</a:t>
            </a:r>
          </a:p>
          <a:p>
            <a:pPr algn="r" rtl="1"/>
            <a:r>
              <a:rPr lang="fa-IR" b="1" dirty="0" smtClean="0">
                <a:cs typeface="B Zar" panose="00000400000000000000" pitchFamily="2" charset="-78"/>
              </a:rPr>
              <a:t>وقتی با دوستان هستند به گپ زدن، پرسه زدن، پرت و پلا گفتن، لطیفه گفتن و خل بازی درآوردن می گذرانند</a:t>
            </a:r>
          </a:p>
          <a:p>
            <a:pPr algn="r" rtl="1"/>
            <a:r>
              <a:rPr lang="fa-IR" b="1" dirty="0" smtClean="0">
                <a:cs typeface="B Zar" panose="00000400000000000000" pitchFamily="2" charset="-78"/>
              </a:rPr>
              <a:t>پسران بین والدین و همتایان از نظر روابط متقابل کمتر تفاوت قائل هستند و دوستی با دختران را تقویت کننده تر از پسران ارزیابی می کنند</a:t>
            </a:r>
          </a:p>
          <a:p>
            <a:pPr algn="r" rtl="1"/>
            <a:endParaRPr lang="en-US" dirty="0"/>
          </a:p>
        </p:txBody>
      </p:sp>
      <p:sp>
        <p:nvSpPr>
          <p:cNvPr id="4" name="Footer Placeholder 3"/>
          <p:cNvSpPr>
            <a:spLocks noGrp="1"/>
          </p:cNvSpPr>
          <p:nvPr>
            <p:ph type="ftr" sz="quarter" idx="11"/>
          </p:nvPr>
        </p:nvSpPr>
        <p:spPr>
          <a:xfrm>
            <a:off x="2597917" y="6067513"/>
            <a:ext cx="7084177" cy="365125"/>
          </a:xfrm>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10</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6908" y="2133598"/>
            <a:ext cx="487363" cy="487363"/>
          </a:xfrm>
          <a:prstGeom prst="rect">
            <a:avLst/>
          </a:prstGeom>
        </p:spPr>
      </p:pic>
    </p:spTree>
    <p:extLst>
      <p:ext uri="{BB962C8B-B14F-4D97-AF65-F5344CB8AC3E}">
        <p14:creationId xmlns:p14="http://schemas.microsoft.com/office/powerpoint/2010/main" val="1892125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جنسیت موقعیتی برای کشف تفاوتها و تشابهات است</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normAutofit fontScale="92500"/>
          </a:bodyPr>
          <a:lstStyle/>
          <a:p>
            <a:pPr algn="justLow" rtl="1"/>
            <a:r>
              <a:rPr lang="fa-IR" b="1" dirty="0" smtClean="0">
                <a:solidFill>
                  <a:srgbClr val="FF0000"/>
                </a:solidFill>
              </a:rPr>
              <a:t>پختگی جنسی: </a:t>
            </a:r>
            <a:r>
              <a:rPr lang="fa-IR" b="1" dirty="0" smtClean="0"/>
              <a:t>رشد جسمی و پختگی جنسی بر فرایندهای زیستی و هورمونی استوارند و هدفشان سوق دادن جهت کسب توانایی تولید مثل است.</a:t>
            </a:r>
          </a:p>
          <a:p>
            <a:pPr algn="justLow" rtl="1"/>
            <a:r>
              <a:rPr lang="fa-IR" b="1" dirty="0" smtClean="0">
                <a:solidFill>
                  <a:srgbClr val="FF0000"/>
                </a:solidFill>
              </a:rPr>
              <a:t>دختران: </a:t>
            </a:r>
            <a:r>
              <a:rPr lang="fa-IR" b="1" dirty="0" smtClean="0"/>
              <a:t>اولین عادت ماهانه نشانه باروری است</a:t>
            </a:r>
          </a:p>
          <a:p>
            <a:pPr algn="justLow" rtl="1"/>
            <a:r>
              <a:rPr lang="fa-IR" b="1" dirty="0" smtClean="0"/>
              <a:t>در مورد </a:t>
            </a:r>
            <a:r>
              <a:rPr lang="fa-IR" b="1" dirty="0" smtClean="0">
                <a:solidFill>
                  <a:srgbClr val="FF0000"/>
                </a:solidFill>
              </a:rPr>
              <a:t>پسران</a:t>
            </a:r>
            <a:r>
              <a:rPr lang="fa-IR" b="1" dirty="0" smtClean="0"/>
              <a:t> پختگی جنسی با تولید اسپرماتازوئید همراه است</a:t>
            </a:r>
          </a:p>
          <a:p>
            <a:pPr algn="justLow" rtl="1"/>
            <a:r>
              <a:rPr lang="fa-IR" b="1" dirty="0" smtClean="0"/>
              <a:t>مبحث رفتارهای جنسی مطالعه شود</a:t>
            </a:r>
          </a:p>
          <a:p>
            <a:pPr algn="justLow" rtl="1"/>
            <a:r>
              <a:rPr lang="fa-IR" b="1" dirty="0" smtClean="0">
                <a:solidFill>
                  <a:srgbClr val="FF0000"/>
                </a:solidFill>
              </a:rPr>
              <a:t>خودارضایی: </a:t>
            </a:r>
            <a:r>
              <a:rPr lang="fa-IR" b="1" dirty="0" smtClean="0"/>
              <a:t>دیدگاه های پزشکی و عقیدتی در این خصوص زاویه دارند</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11</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53649" y="593725"/>
            <a:ext cx="487363" cy="487363"/>
          </a:xfrm>
          <a:prstGeom prst="rect">
            <a:avLst/>
          </a:prstGeom>
        </p:spPr>
      </p:pic>
    </p:spTree>
    <p:extLst>
      <p:ext uri="{BB962C8B-B14F-4D97-AF65-F5344CB8AC3E}">
        <p14:creationId xmlns:p14="http://schemas.microsoft.com/office/powerpoint/2010/main" val="3102501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rPr>
              <a:t>عشق</a:t>
            </a:r>
            <a:endParaRPr lang="en-US" b="1" dirty="0">
              <a:solidFill>
                <a:srgbClr val="FF0000"/>
              </a:solidFill>
            </a:endParaRPr>
          </a:p>
        </p:txBody>
      </p:sp>
      <p:sp>
        <p:nvSpPr>
          <p:cNvPr id="3" name="Content Placeholder 2"/>
          <p:cNvSpPr>
            <a:spLocks noGrp="1"/>
          </p:cNvSpPr>
          <p:nvPr>
            <p:ph idx="1"/>
          </p:nvPr>
        </p:nvSpPr>
        <p:spPr>
          <a:xfrm>
            <a:off x="1484310" y="2290273"/>
            <a:ext cx="10018713" cy="3500927"/>
          </a:xfrm>
        </p:spPr>
        <p:txBody>
          <a:bodyPr>
            <a:normAutofit lnSpcReduction="10000"/>
          </a:bodyPr>
          <a:lstStyle/>
          <a:p>
            <a:pPr algn="r" rtl="1"/>
            <a:endParaRPr lang="fa-IR" b="1" dirty="0" smtClean="0"/>
          </a:p>
          <a:p>
            <a:pPr algn="r" rtl="1"/>
            <a:endParaRPr lang="fa-IR" b="1" dirty="0"/>
          </a:p>
          <a:p>
            <a:pPr algn="r" rtl="1"/>
            <a:r>
              <a:rPr lang="fa-IR" b="1" dirty="0" smtClean="0">
                <a:cs typeface="B Zar" panose="00000400000000000000" pitchFamily="2" charset="-78"/>
              </a:rPr>
              <a:t>یکی ار مشکلترین و مهمترین سازگاریها برای نوجوان کنار آمدن با احساس عاشقانه است</a:t>
            </a:r>
          </a:p>
          <a:p>
            <a:pPr lvl="0" algn="r" rtl="1">
              <a:buClr>
                <a:srgbClr val="30ACEC">
                  <a:lumMod val="75000"/>
                </a:srgbClr>
              </a:buClr>
            </a:pPr>
            <a:r>
              <a:rPr lang="fa-IR" b="1" dirty="0">
                <a:solidFill>
                  <a:prstClr val="black"/>
                </a:solidFill>
                <a:cs typeface="B Zar" panose="00000400000000000000" pitchFamily="2" charset="-78"/>
              </a:rPr>
              <a:t>تعاریف متعددی ازش </a:t>
            </a:r>
            <a:r>
              <a:rPr lang="fa-IR" b="1" dirty="0" smtClean="0">
                <a:solidFill>
                  <a:prstClr val="black"/>
                </a:solidFill>
                <a:cs typeface="B Zar" panose="00000400000000000000" pitchFamily="2" charset="-78"/>
              </a:rPr>
              <a:t>شده</a:t>
            </a:r>
          </a:p>
          <a:p>
            <a:pPr lvl="0" algn="r" rtl="1">
              <a:buClr>
                <a:srgbClr val="30ACEC">
                  <a:lumMod val="75000"/>
                </a:srgbClr>
              </a:buClr>
            </a:pPr>
            <a:r>
              <a:rPr lang="fa-IR" b="1" dirty="0" smtClean="0">
                <a:solidFill>
                  <a:prstClr val="black"/>
                </a:solidFill>
                <a:cs typeface="B Zar" panose="00000400000000000000" pitchFamily="2" charset="-78"/>
              </a:rPr>
              <a:t>یک عده این مقوله را تابو و ناهنجار می دانند</a:t>
            </a:r>
          </a:p>
          <a:p>
            <a:pPr lvl="0" algn="r" rtl="1">
              <a:buClr>
                <a:srgbClr val="30ACEC">
                  <a:lumMod val="75000"/>
                </a:srgbClr>
              </a:buClr>
            </a:pPr>
            <a:r>
              <a:rPr lang="fa-IR" b="1" dirty="0" smtClean="0">
                <a:solidFill>
                  <a:prstClr val="black"/>
                </a:solidFill>
                <a:cs typeface="B Zar" panose="00000400000000000000" pitchFamily="2" charset="-78"/>
              </a:rPr>
              <a:t>یک عده ازدواج بدون عشق را دیوانگی قلمداد می کنند</a:t>
            </a:r>
          </a:p>
          <a:p>
            <a:pPr lvl="0" algn="r" rtl="1">
              <a:buClr>
                <a:srgbClr val="30ACEC">
                  <a:lumMod val="75000"/>
                </a:srgbClr>
              </a:buClr>
            </a:pPr>
            <a:r>
              <a:rPr lang="fa-IR" b="1" dirty="0" smtClean="0">
                <a:solidFill>
                  <a:prstClr val="black"/>
                </a:solidFill>
                <a:cs typeface="B Zar" panose="00000400000000000000" pitchFamily="2" charset="-78"/>
              </a:rPr>
              <a:t>جامعه </a:t>
            </a:r>
            <a:r>
              <a:rPr lang="fa-IR" b="1" dirty="0" smtClean="0">
                <a:solidFill>
                  <a:srgbClr val="FF0000"/>
                </a:solidFill>
                <a:cs typeface="B Zar" panose="00000400000000000000" pitchFamily="2" charset="-78"/>
              </a:rPr>
              <a:t>آمریکایی</a:t>
            </a:r>
            <a:r>
              <a:rPr lang="fa-IR" b="1" dirty="0" smtClean="0">
                <a:solidFill>
                  <a:prstClr val="black"/>
                </a:solidFill>
                <a:cs typeface="B Zar" panose="00000400000000000000" pitchFamily="2" charset="-78"/>
              </a:rPr>
              <a:t> آن راپذیرفته ولی در </a:t>
            </a:r>
            <a:r>
              <a:rPr lang="fa-IR" b="1" dirty="0" smtClean="0">
                <a:solidFill>
                  <a:srgbClr val="FF0000"/>
                </a:solidFill>
                <a:cs typeface="B Zar" panose="00000400000000000000" pitchFamily="2" charset="-78"/>
              </a:rPr>
              <a:t>چین و ژاپن </a:t>
            </a:r>
            <a:r>
              <a:rPr lang="fa-IR" b="1" dirty="0" smtClean="0">
                <a:solidFill>
                  <a:prstClr val="black"/>
                </a:solidFill>
                <a:cs typeface="B Zar" panose="00000400000000000000" pitchFamily="2" charset="-78"/>
              </a:rPr>
              <a:t>جایگاهش نازل است</a:t>
            </a:r>
          </a:p>
          <a:p>
            <a:pPr lvl="0" algn="r" rtl="1">
              <a:buClr>
                <a:srgbClr val="30ACEC">
                  <a:lumMod val="75000"/>
                </a:srgbClr>
              </a:buClr>
            </a:pPr>
            <a:endParaRPr lang="fa-IR" dirty="0">
              <a:solidFill>
                <a:prstClr val="black"/>
              </a:solidFill>
            </a:endParaRPr>
          </a:p>
          <a:p>
            <a:pPr algn="r" rtl="1"/>
            <a:endParaRPr lang="fa-IR" dirty="0" smtClean="0"/>
          </a:p>
          <a:p>
            <a:pPr algn="r" rtl="1"/>
            <a:endParaRPr lang="en-US"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12</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55581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واکنش فیزیولوژیک</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r" rtl="1"/>
            <a:endParaRPr lang="fa-IR" b="1" dirty="0" smtClean="0"/>
          </a:p>
          <a:p>
            <a:pPr algn="r" rtl="1"/>
            <a:r>
              <a:rPr lang="fa-IR" b="1" dirty="0" smtClean="0">
                <a:cs typeface="B Zar" panose="00000400000000000000" pitchFamily="2" charset="-78"/>
              </a:rPr>
              <a:t>حالت بی قراری فیزیولوژیکی که تحریک جنسی، شور،اضطراب، احساسات کنجکاوی، تنهایی، خشم، </a:t>
            </a:r>
            <a:r>
              <a:rPr lang="fa-IR" b="1" dirty="0" smtClean="0">
                <a:cs typeface="B Zar" panose="00000400000000000000" pitchFamily="2" charset="-78"/>
              </a:rPr>
              <a:t>و </a:t>
            </a:r>
            <a:r>
              <a:rPr lang="fa-IR" b="1" dirty="0" smtClean="0">
                <a:cs typeface="B Zar" panose="00000400000000000000" pitchFamily="2" charset="-78"/>
              </a:rPr>
              <a:t>ترس د</a:t>
            </a:r>
            <a:r>
              <a:rPr lang="fa-IR" b="1" dirty="0">
                <a:cs typeface="B Zar" panose="00000400000000000000" pitchFamily="2" charset="-78"/>
              </a:rPr>
              <a:t>ر آن </a:t>
            </a:r>
            <a:r>
              <a:rPr lang="fa-IR" b="1" dirty="0" smtClean="0">
                <a:cs typeface="B Zar" panose="00000400000000000000" pitchFamily="2" charset="-78"/>
              </a:rPr>
              <a:t>بعضا دیده میشود</a:t>
            </a:r>
          </a:p>
          <a:p>
            <a:pPr algn="r" rtl="1"/>
            <a:r>
              <a:rPr lang="fa-IR" b="1" dirty="0" smtClean="0">
                <a:solidFill>
                  <a:srgbClr val="FF0000"/>
                </a:solidFill>
                <a:cs typeface="B Zar" panose="00000400000000000000" pitchFamily="2" charset="-78"/>
              </a:rPr>
              <a:t>یک تعریف: </a:t>
            </a:r>
            <a:r>
              <a:rPr lang="fa-IR" b="1" dirty="0" smtClean="0">
                <a:cs typeface="B Zar" panose="00000400000000000000" pitchFamily="2" charset="-78"/>
              </a:rPr>
              <a:t>واکنش شیمیایی است که </a:t>
            </a:r>
            <a:r>
              <a:rPr lang="fa-IR" b="1" dirty="0" smtClean="0">
                <a:solidFill>
                  <a:srgbClr val="FF0000"/>
                </a:solidFill>
                <a:cs typeface="B Zar" panose="00000400000000000000" pitchFamily="2" charset="-78"/>
              </a:rPr>
              <a:t>لیو بوویتز </a:t>
            </a:r>
            <a:r>
              <a:rPr lang="fa-IR" b="1" dirty="0" smtClean="0">
                <a:cs typeface="B Zar" panose="00000400000000000000" pitchFamily="2" charset="-78"/>
              </a:rPr>
              <a:t>که زیر سایه فنیل تیلامینی است که در مغز تولید می شود وزنجیره ای از فعالیتهای عصبی – شیمیایی ایجاد می کندکه احساسی شبیه مصرف آمفتامین ها ایجاد می کند</a:t>
            </a:r>
          </a:p>
          <a:p>
            <a:pPr algn="r" rtl="1"/>
            <a:r>
              <a:rPr lang="fa-IR" b="1" dirty="0" smtClean="0">
                <a:cs typeface="B Zar" panose="00000400000000000000" pitchFamily="2" charset="-78"/>
              </a:rPr>
              <a:t>عشق قوی ترین عامل فعال کننده مرکز پاداش مغز است</a:t>
            </a:r>
          </a:p>
          <a:p>
            <a:pPr algn="r" rtl="1"/>
            <a:r>
              <a:rPr lang="fa-IR" b="1" dirty="0" smtClean="0">
                <a:cs typeface="B Zar" panose="00000400000000000000" pitchFamily="2" charset="-78"/>
              </a:rPr>
              <a:t>احساسی که فرد خود را فراتر اززمان، مکان و جسم خود می یابد</a:t>
            </a:r>
          </a:p>
          <a:p>
            <a:pPr algn="r" rtl="1"/>
            <a:endParaRPr lang="fa-IR" dirty="0" smtClean="0">
              <a:cs typeface="B Zar" panose="00000400000000000000" pitchFamily="2" charset="-78"/>
            </a:endParaRPr>
          </a:p>
          <a:p>
            <a:pPr algn="r" rtl="1"/>
            <a:endParaRPr lang="en-US"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13</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9503" y="1074736"/>
            <a:ext cx="487363" cy="487363"/>
          </a:xfrm>
          <a:prstGeom prst="rect">
            <a:avLst/>
          </a:prstGeom>
        </p:spPr>
      </p:pic>
    </p:spTree>
    <p:extLst>
      <p:ext uri="{BB962C8B-B14F-4D97-AF65-F5344CB8AC3E}">
        <p14:creationId xmlns:p14="http://schemas.microsoft.com/office/powerpoint/2010/main" val="1269341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rPr>
              <a:t>عشق: به مثابه تعهد</a:t>
            </a:r>
            <a:endParaRPr lang="en-US" b="1" dirty="0">
              <a:solidFill>
                <a:srgbClr val="FF0000"/>
              </a:solidFill>
            </a:endParaRPr>
          </a:p>
        </p:txBody>
      </p:sp>
      <p:sp>
        <p:nvSpPr>
          <p:cNvPr id="3" name="Content Placeholder 2"/>
          <p:cNvSpPr>
            <a:spLocks noGrp="1"/>
          </p:cNvSpPr>
          <p:nvPr>
            <p:ph idx="1"/>
          </p:nvPr>
        </p:nvSpPr>
        <p:spPr/>
        <p:txBody>
          <a:bodyPr/>
          <a:lstStyle/>
          <a:p>
            <a:pPr algn="justLow" rtl="1"/>
            <a:r>
              <a:rPr lang="fa-IR" b="1" dirty="0" smtClean="0">
                <a:cs typeface="B Zar" panose="00000400000000000000" pitchFamily="2" charset="-78"/>
              </a:rPr>
              <a:t>عده ای هم به عشق معنای روانشناختی داده اند که حالت بهت زدگی را ایجاد می کند و به تعهد در مقابل دیگری می انجامد</a:t>
            </a:r>
          </a:p>
          <a:p>
            <a:pPr algn="justLow" rtl="1"/>
            <a:r>
              <a:rPr lang="fa-IR" b="1" dirty="0" smtClean="0">
                <a:solidFill>
                  <a:srgbClr val="FF0000"/>
                </a:solidFill>
                <a:cs typeface="B Zar" panose="00000400000000000000" pitchFamily="2" charset="-78"/>
              </a:rPr>
              <a:t>زایک رابین </a:t>
            </a:r>
            <a:r>
              <a:rPr lang="fa-IR" b="1" dirty="0" smtClean="0">
                <a:cs typeface="B Zar" panose="00000400000000000000" pitchFamily="2" charset="-78"/>
              </a:rPr>
              <a:t>روانشناس اجتماعی سه عامل تعیین کننده آن رادلبستگی، فداکاری و صمیمیت می داند</a:t>
            </a:r>
          </a:p>
          <a:p>
            <a:pPr algn="justLow" rtl="1"/>
            <a:r>
              <a:rPr lang="fa-IR" b="1" dirty="0" smtClean="0">
                <a:solidFill>
                  <a:srgbClr val="FF0000"/>
                </a:solidFill>
                <a:cs typeface="B Zar" panose="00000400000000000000" pitchFamily="2" charset="-78"/>
              </a:rPr>
              <a:t>استرنبرگ</a:t>
            </a:r>
            <a:r>
              <a:rPr lang="fa-IR" b="1" dirty="0" smtClean="0">
                <a:cs typeface="B Zar" panose="00000400000000000000" pitchFamily="2" charset="-78"/>
              </a:rPr>
              <a:t> سه عنصر آن را اشتیاق، صمیمیت و تعهد می داند</a:t>
            </a:r>
          </a:p>
          <a:p>
            <a:pPr algn="r" rtl="1"/>
            <a:endParaRPr lang="en-US"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14</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33065" y="1318417"/>
            <a:ext cx="487363" cy="487363"/>
          </a:xfrm>
          <a:prstGeom prst="rect">
            <a:avLst/>
          </a:prstGeom>
        </p:spPr>
      </p:pic>
    </p:spTree>
    <p:extLst>
      <p:ext uri="{BB962C8B-B14F-4D97-AF65-F5344CB8AC3E}">
        <p14:creationId xmlns:p14="http://schemas.microsoft.com/office/powerpoint/2010/main" val="2617224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نوجوان و انواع دام ها</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pPr algn="justLow" rtl="1"/>
            <a:r>
              <a:rPr lang="fa-IR" b="1" dirty="0" smtClean="0"/>
              <a:t>سیگار، الکل و مواد مخدر—در آمریکا کافئین و الکل </a:t>
            </a:r>
            <a:r>
              <a:rPr lang="fa-IR" b="1" dirty="0"/>
              <a:t>پذیرفته </a:t>
            </a:r>
            <a:r>
              <a:rPr lang="fa-IR" b="1" dirty="0" smtClean="0"/>
              <a:t>شده به لحاظ قانونی وبقیه غیر قانونی اند</a:t>
            </a:r>
          </a:p>
          <a:p>
            <a:pPr algn="justLow" rtl="1"/>
            <a:r>
              <a:rPr lang="fa-IR" b="1" dirty="0" smtClean="0"/>
              <a:t>مواد مخدر الگوی غالب مصرف در ایران---محرک ها، مخدر ها و توهم زاها</a:t>
            </a:r>
          </a:p>
          <a:p>
            <a:pPr algn="justLow" rtl="1"/>
            <a:r>
              <a:rPr lang="fa-IR" b="1" dirty="0" smtClean="0"/>
              <a:t>سومصرف تا وابستگی---در غرب درحال کاهش و در ایران اگر بتوان ثابت نگاه </a:t>
            </a:r>
            <a:r>
              <a:rPr lang="fa-IR" b="1" dirty="0" smtClean="0"/>
              <a:t>داشت</a:t>
            </a:r>
            <a:r>
              <a:rPr lang="en-US" b="1" dirty="0" smtClean="0"/>
              <a:t> </a:t>
            </a:r>
            <a:r>
              <a:rPr lang="fa-IR" b="1" dirty="0" smtClean="0"/>
              <a:t>موفقیت </a:t>
            </a:r>
            <a:r>
              <a:rPr lang="fa-IR" b="1" dirty="0" smtClean="0"/>
              <a:t>است</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15</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39106" y="1389908"/>
            <a:ext cx="487363" cy="487363"/>
          </a:xfrm>
          <a:prstGeom prst="rect">
            <a:avLst/>
          </a:prstGeom>
        </p:spPr>
      </p:pic>
    </p:spTree>
    <p:extLst>
      <p:ext uri="{BB962C8B-B14F-4D97-AF65-F5344CB8AC3E}">
        <p14:creationId xmlns:p14="http://schemas.microsoft.com/office/powerpoint/2010/main" val="3475863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400" b="1" dirty="0" smtClean="0">
                <a:solidFill>
                  <a:srgbClr val="FF0000"/>
                </a:solidFill>
                <a:cs typeface="B Zar" panose="00000400000000000000" pitchFamily="2" charset="-78"/>
              </a:rPr>
              <a:t>انگیزه ها</a:t>
            </a:r>
            <a:endParaRPr lang="en-US" sz="4400"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normAutofit/>
          </a:bodyPr>
          <a:lstStyle/>
          <a:p>
            <a:pPr algn="justLow" rtl="1"/>
            <a:r>
              <a:rPr lang="fa-IR" b="1" dirty="0" smtClean="0">
                <a:cs typeface="B Zar" panose="00000400000000000000" pitchFamily="2" charset="-78"/>
              </a:rPr>
              <a:t>فرهنگ ها برای خروج از هشیاری انواع مواد مخدر را استفاده کرده اند بعضی ها جز آئین شان شده اما انگیزه های مختلفی را می توان در این میان نام برد:</a:t>
            </a:r>
          </a:p>
          <a:p>
            <a:pPr marL="0" indent="0" algn="justLow" rtl="1">
              <a:buNone/>
            </a:pPr>
            <a:r>
              <a:rPr lang="fa-IR" b="1" dirty="0" smtClean="0">
                <a:cs typeface="B Zar" panose="00000400000000000000" pitchFamily="2" charset="-78"/>
              </a:rPr>
              <a:t>تجربه کردن- به دنبال خوشی رفتن – کاهش </a:t>
            </a:r>
            <a:r>
              <a:rPr lang="fa-IR" b="1" dirty="0" smtClean="0">
                <a:cs typeface="B Zar" panose="00000400000000000000" pitchFamily="2" charset="-78"/>
              </a:rPr>
              <a:t>ناراحتی </a:t>
            </a:r>
            <a:r>
              <a:rPr lang="fa-IR" b="1" dirty="0" smtClean="0">
                <a:cs typeface="B Zar" panose="00000400000000000000" pitchFamily="2" charset="-78"/>
              </a:rPr>
              <a:t>– </a:t>
            </a:r>
            <a:r>
              <a:rPr lang="fa-IR" b="1" dirty="0" smtClean="0">
                <a:cs typeface="B Zar" panose="00000400000000000000" pitchFamily="2" charset="-78"/>
              </a:rPr>
              <a:t>رهایی </a:t>
            </a:r>
            <a:r>
              <a:rPr lang="fa-IR" b="1" dirty="0" smtClean="0">
                <a:cs typeface="B Zar" panose="00000400000000000000" pitchFamily="2" charset="-78"/>
              </a:rPr>
              <a:t>از فشارهای زندگی-حل مسئله ای که غیر قابل حل است- فراموش کردن مشکلات- حل تعارض ها – شکستها، کنجکاوی، فرار از </a:t>
            </a:r>
            <a:r>
              <a:rPr lang="fa-IR" b="1" dirty="0" smtClean="0">
                <a:cs typeface="B Zar" panose="00000400000000000000" pitchFamily="2" charset="-78"/>
              </a:rPr>
              <a:t>کسالت</a:t>
            </a:r>
            <a:endParaRPr lang="fa-IR" b="1" dirty="0" smtClean="0">
              <a:cs typeface="B Zar" panose="00000400000000000000" pitchFamily="2" charset="-78"/>
            </a:endParaRPr>
          </a:p>
          <a:p>
            <a:pPr algn="justLow" rtl="1"/>
            <a:r>
              <a:rPr lang="fa-IR" b="1" dirty="0" smtClean="0">
                <a:cs typeface="B Zar" panose="00000400000000000000" pitchFamily="2" charset="-78"/>
              </a:rPr>
              <a:t>رابطه کمی بین انگیزه اصلی و وابستگی روان – جسمی گزارش شده</a:t>
            </a:r>
          </a:p>
          <a:p>
            <a:pPr algn="r" rtl="1"/>
            <a:endParaRPr lang="en-US"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16</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59786" y="1318417"/>
            <a:ext cx="487363" cy="487363"/>
          </a:xfrm>
          <a:prstGeom prst="rect">
            <a:avLst/>
          </a:prstGeom>
        </p:spPr>
      </p:pic>
    </p:spTree>
    <p:extLst>
      <p:ext uri="{BB962C8B-B14F-4D97-AF65-F5344CB8AC3E}">
        <p14:creationId xmlns:p14="http://schemas.microsoft.com/office/powerpoint/2010/main" val="1242772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rPr>
              <a:t>تمایل به خود کشی واقدام</a:t>
            </a:r>
            <a:endParaRPr lang="en-US" b="1" dirty="0">
              <a:solidFill>
                <a:srgbClr val="FF0000"/>
              </a:solidFill>
            </a:endParaRPr>
          </a:p>
        </p:txBody>
      </p:sp>
      <p:sp>
        <p:nvSpPr>
          <p:cNvPr id="3" name="Content Placeholder 2"/>
          <p:cNvSpPr>
            <a:spLocks noGrp="1"/>
          </p:cNvSpPr>
          <p:nvPr>
            <p:ph idx="1"/>
          </p:nvPr>
        </p:nvSpPr>
        <p:spPr>
          <a:xfrm>
            <a:off x="1484310" y="2153541"/>
            <a:ext cx="10018713" cy="3637660"/>
          </a:xfrm>
        </p:spPr>
        <p:txBody>
          <a:bodyPr>
            <a:normAutofit lnSpcReduction="10000"/>
          </a:bodyPr>
          <a:lstStyle/>
          <a:p>
            <a:pPr algn="r" rtl="1"/>
            <a:r>
              <a:rPr lang="fa-IR" b="1" dirty="0" smtClean="0">
                <a:cs typeface="B Zar" panose="00000400000000000000" pitchFamily="2" charset="-78"/>
              </a:rPr>
              <a:t>بعضی ها در مقابل شکست شکننده هستند. اصولا ویژگی هایی در این ارتباط قابل تامل است: نا امیدی،پوچی، بدبینی عمیق،احساس کنجکاوی،سرزنش شدید</a:t>
            </a:r>
          </a:p>
          <a:p>
            <a:pPr algn="r" rtl="1"/>
            <a:r>
              <a:rPr lang="fa-IR" b="1" dirty="0" smtClean="0">
                <a:cs typeface="B Zar" panose="00000400000000000000" pitchFamily="2" charset="-78"/>
              </a:rPr>
              <a:t>جاکوپس می گوید: علت خودکشی قطع تماس در روابط صمیمی ، گرم و سالم با دیگران است—به باکس ص 220 توجه شود</a:t>
            </a:r>
          </a:p>
          <a:p>
            <a:pPr algn="r" rtl="1"/>
            <a:r>
              <a:rPr lang="fa-IR" b="1" dirty="0" smtClean="0">
                <a:solidFill>
                  <a:srgbClr val="FF0000"/>
                </a:solidFill>
                <a:cs typeface="B Zar" panose="00000400000000000000" pitchFamily="2" charset="-78"/>
              </a:rPr>
              <a:t>مراحل جاکوپس در خودکشی:</a:t>
            </a:r>
          </a:p>
          <a:p>
            <a:pPr marL="0" indent="0" algn="r" rtl="1">
              <a:buNone/>
            </a:pPr>
            <a:r>
              <a:rPr lang="fa-IR" b="1" dirty="0" smtClean="0">
                <a:cs typeface="B Zar" panose="00000400000000000000" pitchFamily="2" charset="-78"/>
              </a:rPr>
              <a:t>مسائل خانوادگی منشعب از کودکی</a:t>
            </a:r>
          </a:p>
          <a:p>
            <a:pPr marL="0" indent="0" algn="r" rtl="1">
              <a:buNone/>
            </a:pPr>
            <a:r>
              <a:rPr lang="fa-IR" b="1" dirty="0" smtClean="0">
                <a:cs typeface="B Zar" panose="00000400000000000000" pitchFamily="2" charset="-78"/>
              </a:rPr>
              <a:t>شکست فزاینده راهبردهای مورد استفاده برای حل مسئله</a:t>
            </a:r>
          </a:p>
          <a:p>
            <a:pPr marL="0" indent="0" algn="r" rtl="1">
              <a:buNone/>
            </a:pPr>
            <a:r>
              <a:rPr lang="fa-IR" b="1" dirty="0" smtClean="0">
                <a:cs typeface="B Zar" panose="00000400000000000000" pitchFamily="2" charset="-78"/>
              </a:rPr>
              <a:t>قطع زنجیره همه روابط اجتماعی تقویت کننده در روزها و هفته های قبل از اقدام</a:t>
            </a:r>
            <a:endParaRPr lang="en-US" b="1"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17</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28597" y="932307"/>
            <a:ext cx="487363" cy="487363"/>
          </a:xfrm>
          <a:prstGeom prst="rect">
            <a:avLst/>
          </a:prstGeom>
        </p:spPr>
      </p:pic>
    </p:spTree>
    <p:extLst>
      <p:ext uri="{BB962C8B-B14F-4D97-AF65-F5344CB8AC3E}">
        <p14:creationId xmlns:p14="http://schemas.microsoft.com/office/powerpoint/2010/main" val="84752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خود را در روابط با دیگران کشف کردن</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pPr algn="r" rtl="1"/>
            <a:r>
              <a:rPr lang="fa-IR" b="1" dirty="0" smtClean="0">
                <a:cs typeface="B Zar" panose="00000400000000000000" pitchFamily="2" charset="-78"/>
              </a:rPr>
              <a:t>جستجوی خویشتن که در جوانی شدت بیشتری دارد  و در خلا صورت نمی گیرد</a:t>
            </a:r>
          </a:p>
          <a:p>
            <a:pPr algn="r" rtl="1"/>
            <a:r>
              <a:rPr lang="fa-IR" b="1" dirty="0" smtClean="0">
                <a:cs typeface="B Zar" panose="00000400000000000000" pitchFamily="2" charset="-78"/>
              </a:rPr>
              <a:t>تمایل به با خود بودن و روابط(خانوادگی، دوستان ، رابطه عاشقانه) جستجو را تحت تاثیر قرار می دهد.</a:t>
            </a:r>
          </a:p>
          <a:p>
            <a:pPr algn="r" rtl="1"/>
            <a:endParaRPr lang="en-US"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2</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32572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800" b="1" dirty="0" smtClean="0">
                <a:solidFill>
                  <a:srgbClr val="FF0000"/>
                </a:solidFill>
                <a:cs typeface="B Zar" panose="00000400000000000000" pitchFamily="2" charset="-78"/>
              </a:rPr>
              <a:t>خانواده</a:t>
            </a:r>
            <a:r>
              <a:rPr lang="fa-IR" sz="1800" b="1" dirty="0" smtClean="0">
                <a:solidFill>
                  <a:srgbClr val="FF0000"/>
                </a:solidFill>
              </a:rPr>
              <a:t>(موقعیت برای مخالفت کردن)</a:t>
            </a:r>
            <a:endParaRPr lang="en-US" sz="1800" b="1" dirty="0">
              <a:solidFill>
                <a:srgbClr val="FF0000"/>
              </a:solidFill>
            </a:endParaRPr>
          </a:p>
        </p:txBody>
      </p:sp>
      <p:sp>
        <p:nvSpPr>
          <p:cNvPr id="3" name="Content Placeholder 2"/>
          <p:cNvSpPr>
            <a:spLocks noGrp="1"/>
          </p:cNvSpPr>
          <p:nvPr>
            <p:ph idx="1"/>
          </p:nvPr>
        </p:nvSpPr>
        <p:spPr/>
        <p:txBody>
          <a:bodyPr/>
          <a:lstStyle/>
          <a:p>
            <a:pPr algn="justLow" rtl="1"/>
            <a:r>
              <a:rPr lang="fa-IR" b="1" dirty="0" smtClean="0">
                <a:cs typeface="B Zar" panose="00000400000000000000" pitchFamily="2" charset="-78"/>
              </a:rPr>
              <a:t>سخت ترین مرحله برای تعلیم و تربیت</a:t>
            </a:r>
          </a:p>
          <a:p>
            <a:pPr algn="justLow" rtl="1"/>
            <a:r>
              <a:rPr lang="fa-IR" b="1" dirty="0" smtClean="0">
                <a:cs typeface="B Zar" panose="00000400000000000000" pitchFamily="2" charset="-78"/>
              </a:rPr>
              <a:t>تعارض والدین- نوجوان ریشه در ترس و نگرانی والدین و استقلال طلبی نوجوان دارد</a:t>
            </a:r>
            <a:endParaRPr lang="en-US" b="1" dirty="0">
              <a:cs typeface="B Zar" panose="00000400000000000000" pitchFamily="2" charset="-78"/>
            </a:endParaRPr>
          </a:p>
        </p:txBody>
      </p:sp>
      <p:sp>
        <p:nvSpPr>
          <p:cNvPr id="4" name="Footer Placeholder 3"/>
          <p:cNvSpPr>
            <a:spLocks noGrp="1"/>
          </p:cNvSpPr>
          <p:nvPr>
            <p:ph type="ftr" sz="quarter" idx="11"/>
          </p:nvPr>
        </p:nvSpPr>
        <p:spPr/>
        <p:txBody>
          <a:bodyPr/>
          <a:lstStyle/>
          <a:p>
            <a:endParaRPr lang="en-US" b="1" dirty="0">
              <a:solidFill>
                <a:srgbClr val="FF0000"/>
              </a:solidFill>
            </a:endParaRPr>
          </a:p>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3</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17923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علت های تعارض</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a:xfrm>
            <a:off x="1484310" y="2264637"/>
            <a:ext cx="10018713" cy="3526564"/>
          </a:xfrm>
        </p:spPr>
        <p:txBody>
          <a:bodyPr/>
          <a:lstStyle/>
          <a:p>
            <a:pPr algn="r" rtl="1"/>
            <a:r>
              <a:rPr lang="fa-IR" b="1" dirty="0" smtClean="0"/>
              <a:t>موارد نامحدود بیشتر برای استقلال</a:t>
            </a:r>
          </a:p>
          <a:p>
            <a:pPr algn="r" rtl="1"/>
            <a:r>
              <a:rPr lang="fa-IR" b="1" dirty="0" smtClean="0"/>
              <a:t>نداشتن کنترل در نوجوانی – نپذیرفتن توصیه های والدین</a:t>
            </a:r>
          </a:p>
          <a:p>
            <a:pPr algn="r" rtl="1"/>
            <a:r>
              <a:rPr lang="fa-IR" b="1" dirty="0" smtClean="0"/>
              <a:t>انتخاب نوع فعالیت و دوستان، کنار نیامدن با خواهر و برادر و نیمه کار گذاشتن هرکار</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4</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8223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شکایات نوجوانان</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pPr algn="r" rtl="1"/>
            <a:r>
              <a:rPr lang="fa-IR" b="1" dirty="0" smtClean="0"/>
              <a:t>کنترل و اعمال قدرت همه جانبه</a:t>
            </a:r>
          </a:p>
          <a:p>
            <a:pPr algn="r" rtl="1"/>
            <a:r>
              <a:rPr lang="fa-IR" b="1" dirty="0" smtClean="0"/>
              <a:t>باج گیری عاطفی</a:t>
            </a:r>
          </a:p>
          <a:p>
            <a:pPr algn="r" rtl="1"/>
            <a:r>
              <a:rPr lang="fa-IR" b="1" dirty="0" smtClean="0"/>
              <a:t>در دسترس نبودن</a:t>
            </a:r>
          </a:p>
          <a:p>
            <a:pPr algn="r" rtl="1"/>
            <a:r>
              <a:rPr lang="fa-IR" b="1" dirty="0" smtClean="0"/>
              <a:t>خلق قانون در هرلحظه</a:t>
            </a:r>
          </a:p>
          <a:p>
            <a:pPr algn="r" rtl="1"/>
            <a:r>
              <a:rPr lang="fa-IR" b="1" dirty="0" smtClean="0"/>
              <a:t>انتظارات غیر واقعی</a:t>
            </a:r>
          </a:p>
          <a:p>
            <a:pPr algn="r" rtl="1"/>
            <a:r>
              <a:rPr lang="fa-IR" b="1" dirty="0" smtClean="0"/>
              <a:t>نپذیرفتن انتقاد و پیشداوری کردن</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5</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25342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1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قواعد ارتباط مثبت</a:t>
            </a:r>
            <a:r>
              <a:rPr lang="fa-IR" sz="3200" b="1" dirty="0" smtClean="0">
                <a:cs typeface="B Zar" panose="00000400000000000000" pitchFamily="2" charset="-78"/>
              </a:rPr>
              <a:t>(راه حل ممکن برای تعارض)</a:t>
            </a:r>
            <a:endParaRPr lang="en-US" b="1" dirty="0">
              <a:cs typeface="B Zar" panose="00000400000000000000" pitchFamily="2" charset="-78"/>
            </a:endParaRPr>
          </a:p>
        </p:txBody>
      </p:sp>
      <p:sp>
        <p:nvSpPr>
          <p:cNvPr id="3" name="Content Placeholder 2"/>
          <p:cNvSpPr>
            <a:spLocks noGrp="1"/>
          </p:cNvSpPr>
          <p:nvPr>
            <p:ph idx="1"/>
          </p:nvPr>
        </p:nvSpPr>
        <p:spPr/>
        <p:txBody>
          <a:bodyPr/>
          <a:lstStyle/>
          <a:p>
            <a:pPr algn="r" rtl="1"/>
            <a:r>
              <a:rPr lang="fa-IR" b="1" dirty="0" smtClean="0">
                <a:solidFill>
                  <a:srgbClr val="FF0000"/>
                </a:solidFill>
              </a:rPr>
              <a:t>کلوتیه</a:t>
            </a:r>
            <a:r>
              <a:rPr lang="fa-IR" b="1" dirty="0" smtClean="0"/>
              <a:t> قواعدی را برای ارتباط مثبت برشمرده که در صفحه 208 مطالعه شود</a:t>
            </a:r>
          </a:p>
          <a:p>
            <a:pPr algn="r" rtl="1"/>
            <a:r>
              <a:rPr lang="fa-IR" b="1" dirty="0" smtClean="0"/>
              <a:t>تعیین ریشه تعارض ها آسان نیست</a:t>
            </a:r>
          </a:p>
          <a:p>
            <a:pPr algn="r" rtl="1"/>
            <a:r>
              <a:rPr lang="fa-IR" b="1" dirty="0" smtClean="0"/>
              <a:t>مذاکره تنها طریق است وآن هم بدون ارتباط خوب انجام نمی گیرد</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6</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18978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800" b="1" dirty="0" smtClean="0">
                <a:solidFill>
                  <a:srgbClr val="FF0000"/>
                </a:solidFill>
                <a:cs typeface="B Zar" panose="00000400000000000000" pitchFamily="2" charset="-78"/>
              </a:rPr>
              <a:t>5 قاعده کلوتیه</a:t>
            </a:r>
            <a:endParaRPr lang="en-US" sz="4800"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pPr algn="justLow" rtl="1"/>
            <a:r>
              <a:rPr lang="fa-IR" b="1" dirty="0" smtClean="0"/>
              <a:t>احترام متقابل</a:t>
            </a:r>
          </a:p>
          <a:p>
            <a:pPr algn="justLow" rtl="1"/>
            <a:r>
              <a:rPr lang="fa-IR" b="1" dirty="0" smtClean="0"/>
              <a:t>کنترل هیجانهای خود به منظور حفظ جو تفاهم</a:t>
            </a:r>
          </a:p>
          <a:p>
            <a:pPr algn="justLow" rtl="1"/>
            <a:r>
              <a:rPr lang="fa-IR" b="1" dirty="0" smtClean="0"/>
              <a:t>حفظ یک موقعیت بدون برد و باخت</a:t>
            </a:r>
          </a:p>
          <a:p>
            <a:pPr algn="justLow" rtl="1"/>
            <a:r>
              <a:rPr lang="fa-IR" b="1" dirty="0" smtClean="0"/>
              <a:t>انتقال پیام های روشن به منظور اجتناب از سوتفاهم</a:t>
            </a:r>
          </a:p>
          <a:p>
            <a:pPr algn="justLow" rtl="1"/>
            <a:r>
              <a:rPr lang="fa-IR" b="1" dirty="0" smtClean="0"/>
              <a:t>پیش از تصمیم گیری به اندازه کافی فکر کردن و برای بحث بهترین لحظه ها را در نظر گرفتن  </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7</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19282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Zar" panose="00000400000000000000" pitchFamily="2" charset="-78"/>
              </a:rPr>
              <a:t>هویت و روابط خانوادگی</a:t>
            </a:r>
            <a:endParaRPr lang="en-US" b="1" dirty="0">
              <a:solidFill>
                <a:srgbClr val="FF0000"/>
              </a:solidFill>
              <a:cs typeface="B Zar" panose="00000400000000000000" pitchFamily="2" charset="-78"/>
            </a:endParaRPr>
          </a:p>
        </p:txBody>
      </p:sp>
      <p:sp>
        <p:nvSpPr>
          <p:cNvPr id="3" name="Content Placeholder 2"/>
          <p:cNvSpPr>
            <a:spLocks noGrp="1"/>
          </p:cNvSpPr>
          <p:nvPr>
            <p:ph idx="1"/>
          </p:nvPr>
        </p:nvSpPr>
        <p:spPr/>
        <p:txBody>
          <a:bodyPr/>
          <a:lstStyle/>
          <a:p>
            <a:pPr algn="r" rtl="1"/>
            <a:r>
              <a:rPr lang="fa-IR" b="1" dirty="0" smtClean="0"/>
              <a:t>خانواده یک لنگرگاه</a:t>
            </a:r>
          </a:p>
          <a:p>
            <a:pPr algn="r" rtl="1"/>
            <a:r>
              <a:rPr lang="fa-IR" b="1" dirty="0" smtClean="0"/>
              <a:t>سلسله مراتب از بین می رود</a:t>
            </a:r>
          </a:p>
          <a:p>
            <a:pPr algn="r" rtl="1"/>
            <a:r>
              <a:rPr lang="fa-IR" b="1" dirty="0" smtClean="0"/>
              <a:t>معمولا مادر یک تعدیل کننده ومورد وثوق است</a:t>
            </a:r>
          </a:p>
          <a:p>
            <a:pPr algn="r" rtl="1"/>
            <a:r>
              <a:rPr lang="fa-IR" b="1" dirty="0" smtClean="0"/>
              <a:t>والدین منابعی در دسترس برای دستیابی به استقلال نوجوان</a:t>
            </a:r>
            <a:endParaRPr lang="en-US" b="1" dirty="0"/>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8</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01191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solidFill>
                  <a:srgbClr val="FF0000"/>
                </a:solidFill>
              </a:rPr>
              <a:t>روابط دختران نوجوان با مادر و دوستان خود</a:t>
            </a:r>
            <a:endParaRPr lang="en-US" sz="3600" b="1" dirty="0">
              <a:solidFill>
                <a:srgbClr val="FF0000"/>
              </a:solidFill>
            </a:endParaRPr>
          </a:p>
        </p:txBody>
      </p:sp>
      <p:sp>
        <p:nvSpPr>
          <p:cNvPr id="3" name="Content Placeholder 2"/>
          <p:cNvSpPr>
            <a:spLocks noGrp="1"/>
          </p:cNvSpPr>
          <p:nvPr>
            <p:ph idx="1"/>
          </p:nvPr>
        </p:nvSpPr>
        <p:spPr>
          <a:xfrm>
            <a:off x="1484310" y="2324457"/>
            <a:ext cx="10018713" cy="3466744"/>
          </a:xfrm>
        </p:spPr>
        <p:txBody>
          <a:bodyPr>
            <a:normAutofit fontScale="85000" lnSpcReduction="10000"/>
          </a:bodyPr>
          <a:lstStyle/>
          <a:p>
            <a:pPr algn="r" rtl="1"/>
            <a:r>
              <a:rPr lang="fa-IR" b="1" dirty="0" smtClean="0">
                <a:cs typeface="B Zar" panose="00000400000000000000" pitchFamily="2" charset="-78"/>
              </a:rPr>
              <a:t>تحقیقات نشان داده دخترانی که روابط خوبی با مادران خود داشته اند روابط خوبی با دوستان داشته اند وبالعکس</a:t>
            </a:r>
          </a:p>
          <a:p>
            <a:pPr algn="r" rtl="1"/>
            <a:r>
              <a:rPr lang="fa-IR" b="1" dirty="0" smtClean="0">
                <a:cs typeface="B Zar" panose="00000400000000000000" pitchFamily="2" charset="-78"/>
              </a:rPr>
              <a:t>اگرچه وقتی رابطه با والدین بهم خورد به سمت دوستان خود می روند ولی همانندسازی چندانی ندارند و کمتر متقابل است</a:t>
            </a:r>
          </a:p>
          <a:p>
            <a:pPr algn="r" rtl="1"/>
            <a:r>
              <a:rPr lang="fa-IR" b="1" dirty="0" smtClean="0">
                <a:cs typeface="B Zar" panose="00000400000000000000" pitchFamily="2" charset="-78"/>
              </a:rPr>
              <a:t>دوستیهایی که برای جبران صمیمیت در خانواده بوجود می آیند کمتر می توانند جانشین خوبی باشند</a:t>
            </a:r>
          </a:p>
          <a:p>
            <a:pPr algn="r" rtl="1"/>
            <a:r>
              <a:rPr lang="fa-IR" b="1" dirty="0" smtClean="0">
                <a:cs typeface="B Zar" panose="00000400000000000000" pitchFamily="2" charset="-78"/>
              </a:rPr>
              <a:t>خشم و ناکامی این دو شاید ناشی از این است که نوجوان می خواهدآنگونه که هست پذیرفته شود و نشانه تمایل به جدایی نیست.</a:t>
            </a:r>
          </a:p>
          <a:p>
            <a:pPr algn="r" rtl="1"/>
            <a:r>
              <a:rPr lang="fa-IR" b="1" dirty="0" smtClean="0">
                <a:cs typeface="B Zar" panose="00000400000000000000" pitchFamily="2" charset="-78"/>
              </a:rPr>
              <a:t>با پدران کم مشاجره می کنند چون ثبات عاطفی مادر را ندارند</a:t>
            </a:r>
          </a:p>
          <a:p>
            <a:pPr algn="r" rtl="1"/>
            <a:r>
              <a:rPr lang="fa-IR" b="1" dirty="0" smtClean="0">
                <a:cs typeface="B Zar" panose="00000400000000000000" pitchFamily="2" charset="-78"/>
              </a:rPr>
              <a:t>رابطه گرم با مادر منبع دلبستگی است</a:t>
            </a:r>
            <a:endParaRPr lang="en-US" b="1" dirty="0">
              <a:cs typeface="B Zar" panose="00000400000000000000" pitchFamily="2" charset="-78"/>
            </a:endParaRPr>
          </a:p>
        </p:txBody>
      </p:sp>
      <p:sp>
        <p:nvSpPr>
          <p:cNvPr id="4" name="Footer Placeholder 3"/>
          <p:cNvSpPr>
            <a:spLocks noGrp="1"/>
          </p:cNvSpPr>
          <p:nvPr>
            <p:ph type="ftr" sz="quarter" idx="11"/>
          </p:nvPr>
        </p:nvSpPr>
        <p:spPr/>
        <p:txBody>
          <a:bodyPr/>
          <a:lstStyle/>
          <a:p>
            <a:r>
              <a:rPr lang="fa-IR" b="1" dirty="0" smtClean="0">
                <a:solidFill>
                  <a:srgbClr val="FF0000"/>
                </a:solidFill>
              </a:rPr>
              <a:t>دکتر شاهپور احمدی</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9</a:t>
            </a:fld>
            <a:endParaRPr lang="en-US" dirty="0">
              <a:solidFill>
                <a:prstClr val="black"/>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2774" y="685800"/>
            <a:ext cx="487363" cy="487363"/>
          </a:xfrm>
          <a:prstGeom prst="rect">
            <a:avLst/>
          </a:prstGeom>
        </p:spPr>
      </p:pic>
    </p:spTree>
    <p:extLst>
      <p:ext uri="{BB962C8B-B14F-4D97-AF65-F5344CB8AC3E}">
        <p14:creationId xmlns:p14="http://schemas.microsoft.com/office/powerpoint/2010/main" val="782739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Wisp</Template>
  <TotalTime>48</TotalTime>
  <Words>1056</Words>
  <Application>Microsoft Office PowerPoint</Application>
  <PresentationFormat>Widescreen</PresentationFormat>
  <Paragraphs>123</Paragraphs>
  <Slides>17</Slides>
  <Notes>0</Notes>
  <HiddenSlides>0</HiddenSlides>
  <MMClips>17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B Zar</vt:lpstr>
      <vt:lpstr>Century Gothic</vt:lpstr>
      <vt:lpstr>Corbel</vt:lpstr>
      <vt:lpstr>Tahoma</vt:lpstr>
      <vt:lpstr>Wingdings 3</vt:lpstr>
      <vt:lpstr>Wisp</vt:lpstr>
      <vt:lpstr>Parallax</vt:lpstr>
      <vt:lpstr>روانشناسی تحولی</vt:lpstr>
      <vt:lpstr>خود را در روابط با دیگران کشف کردن</vt:lpstr>
      <vt:lpstr>خانواده(موقعیت برای مخالفت کردن)</vt:lpstr>
      <vt:lpstr>علت های تعارض</vt:lpstr>
      <vt:lpstr>شکایات نوجوانان</vt:lpstr>
      <vt:lpstr>قواعد ارتباط مثبت(راه حل ممکن برای تعارض)</vt:lpstr>
      <vt:lpstr>5 قاعده کلوتیه</vt:lpstr>
      <vt:lpstr>هویت و روابط خانوادگی</vt:lpstr>
      <vt:lpstr>روابط دختران نوجوان با مادر و دوستان خود</vt:lpstr>
      <vt:lpstr>دوستان و همتایان: موقعیتی برای موافق بودن</vt:lpstr>
      <vt:lpstr>جنسیت موقعیتی برای کشف تفاوتها و تشابهات است</vt:lpstr>
      <vt:lpstr>عشق</vt:lpstr>
      <vt:lpstr>واکنش فیزیولوژیک</vt:lpstr>
      <vt:lpstr>عشق: به مثابه تعهد</vt:lpstr>
      <vt:lpstr>نوجوان و انواع دام ها</vt:lpstr>
      <vt:lpstr>انگیزه ها</vt:lpstr>
      <vt:lpstr>تمایل به خود کشی واقدام</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روانشناسی تحولی</dc:title>
  <dc:creator>Windows User</dc:creator>
  <cp:lastModifiedBy>Windows User</cp:lastModifiedBy>
  <cp:revision>7</cp:revision>
  <dcterms:created xsi:type="dcterms:W3CDTF">2020-04-21T09:44:07Z</dcterms:created>
  <dcterms:modified xsi:type="dcterms:W3CDTF">2020-05-03T15:19:01Z</dcterms:modified>
</cp:coreProperties>
</file>