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2" r:id="rId1"/>
  </p:sldMasterIdLst>
  <p:sldIdLst>
    <p:sldId id="286" r:id="rId2"/>
    <p:sldId id="256" r:id="rId3"/>
    <p:sldId id="261" r:id="rId4"/>
    <p:sldId id="288" r:id="rId5"/>
    <p:sldId id="262" r:id="rId6"/>
    <p:sldId id="289" r:id="rId7"/>
    <p:sldId id="263" r:id="rId8"/>
    <p:sldId id="287" r:id="rId9"/>
    <p:sldId id="275" r:id="rId10"/>
    <p:sldId id="276" r:id="rId11"/>
    <p:sldId id="277" r:id="rId12"/>
    <p:sldId id="278" r:id="rId13"/>
    <p:sldId id="290"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60" d="100"/>
          <a:sy n="60" d="100"/>
        </p:scale>
        <p:origin x="-1194"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52221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400786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335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2278869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35221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274641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1434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339116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40973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507050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428359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422051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305801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82674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00343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BC4E2F-558A-49EF-A136-7610AF1B408D}" type="datetimeFigureOut">
              <a:rPr lang="fa-IR" smtClean="0"/>
              <a:pPr/>
              <a:t>09/27/1441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260135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BC4E2F-558A-49EF-A136-7610AF1B408D}" type="datetimeFigureOut">
              <a:rPr lang="fa-IR" smtClean="0"/>
              <a:pPr/>
              <a:t>09/27/1441</a:t>
            </a:fld>
            <a:endParaRPr lang="fa-I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0D94505-7F14-4636-9EA2-6F903427B532}" type="slidenum">
              <a:rPr lang="fa-IR" smtClean="0"/>
              <a:pPr/>
              <a:t>‹#›</a:t>
            </a:fld>
            <a:endParaRPr lang="fa-IR"/>
          </a:p>
        </p:txBody>
      </p:sp>
    </p:spTree>
    <p:extLst>
      <p:ext uri="{BB962C8B-B14F-4D97-AF65-F5344CB8AC3E}">
        <p14:creationId xmlns:p14="http://schemas.microsoft.com/office/powerpoint/2010/main" val="122245655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A865CC-D682-4E01-8E83-DD973DD1A89A}"/>
              </a:ext>
            </a:extLst>
          </p:cNvPr>
          <p:cNvSpPr>
            <a:spLocks noGrp="1"/>
          </p:cNvSpPr>
          <p:nvPr>
            <p:ph type="ctrTitle"/>
          </p:nvPr>
        </p:nvSpPr>
        <p:spPr>
          <a:xfrm>
            <a:off x="1130300" y="4427389"/>
            <a:ext cx="5825202" cy="1234727"/>
          </a:xfrm>
        </p:spPr>
        <p:txBody>
          <a:bodyPr>
            <a:noAutofit/>
          </a:bodyPr>
          <a:lstStyle/>
          <a:p>
            <a:pPr algn="ctr"/>
            <a:r>
              <a:rPr lang="fa-IR" sz="4400" dirty="0">
                <a:solidFill>
                  <a:srgbClr val="FF0000"/>
                </a:solidFill>
                <a:cs typeface="B Nazanin" panose="00000400000000000000" pitchFamily="2" charset="-78"/>
              </a:rPr>
              <a:t>درس نظریه های یادگیری(از منابع مختلف)</a:t>
            </a:r>
            <a:br>
              <a:rPr lang="fa-IR" sz="4400" dirty="0">
                <a:solidFill>
                  <a:srgbClr val="FF0000"/>
                </a:solidFill>
                <a:cs typeface="B Nazanin" panose="00000400000000000000" pitchFamily="2" charset="-78"/>
              </a:rPr>
            </a:br>
            <a:r>
              <a:rPr lang="fa-IR" sz="4400" dirty="0">
                <a:solidFill>
                  <a:srgbClr val="FF0000"/>
                </a:solidFill>
                <a:cs typeface="B Nazanin" panose="00000400000000000000" pitchFamily="2" charset="-78"/>
              </a:rPr>
              <a:t>دانشگاه فرهنگیان پردیس شهید رجائی ارومیه</a:t>
            </a:r>
            <a:br>
              <a:rPr lang="fa-IR" sz="4400" dirty="0">
                <a:solidFill>
                  <a:srgbClr val="FF0000"/>
                </a:solidFill>
                <a:cs typeface="B Nazanin" panose="00000400000000000000" pitchFamily="2" charset="-78"/>
              </a:rPr>
            </a:br>
            <a:r>
              <a:rPr lang="fa-IR" sz="4400" dirty="0">
                <a:solidFill>
                  <a:srgbClr val="FF0000"/>
                </a:solidFill>
                <a:cs typeface="B Nazanin" panose="00000400000000000000" pitchFamily="2" charset="-78"/>
              </a:rPr>
              <a:t>موضوع: نظریه پردازش اطلاعات</a:t>
            </a:r>
          </a:p>
        </p:txBody>
      </p:sp>
      <p:sp>
        <p:nvSpPr>
          <p:cNvPr id="4" name="Slide Number Placeholder 3">
            <a:extLst>
              <a:ext uri="{FF2B5EF4-FFF2-40B4-BE49-F238E27FC236}">
                <a16:creationId xmlns:a16="http://schemas.microsoft.com/office/drawing/2014/main" xmlns="" id="{D08A529E-D901-40B9-BCBD-86CD2EAB8F85}"/>
              </a:ext>
            </a:extLst>
          </p:cNvPr>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5" name="Audio 4">
            <a:hlinkClick r:id="" action="ppaction://media"/>
            <a:extLst>
              <a:ext uri="{FF2B5EF4-FFF2-40B4-BE49-F238E27FC236}">
                <a16:creationId xmlns:a16="http://schemas.microsoft.com/office/drawing/2014/main" xmlns="" id="{9EEB0731-D4F3-4A91-87B8-A70E376DE4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4268578"/>
      </p:ext>
    </p:extLst>
  </p:cSld>
  <p:clrMapOvr>
    <a:masterClrMapping/>
  </p:clrMapOvr>
  <mc:AlternateContent xmlns:mc="http://schemas.openxmlformats.org/markup-compatibility/2006" xmlns:p14="http://schemas.microsoft.com/office/powerpoint/2010/main">
    <mc:Choice Requires="p14">
      <p:transition spd="slow" p14:dur="2000" advTm="26500"/>
    </mc:Choice>
    <mc:Fallback xmlns="">
      <p:transition spd="slow" advTm="2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0"/>
            <a:ext cx="7467600" cy="1143000"/>
          </a:xfrm>
        </p:spPr>
        <p:txBody>
          <a:bodyPr>
            <a:normAutofit/>
          </a:bodyPr>
          <a:lstStyle/>
          <a:p>
            <a:pPr algn="r"/>
            <a:r>
              <a:rPr lang="fa-IR" sz="3200" b="1" u="sng" dirty="0">
                <a:solidFill>
                  <a:srgbClr val="FF0000"/>
                </a:solidFill>
                <a:effectLst>
                  <a:outerShdw blurRad="38100" dist="38100" dir="2700000" algn="tl">
                    <a:srgbClr val="FFFFFF"/>
                  </a:outerShdw>
                </a:effectLst>
                <a:cs typeface="B Nazanin" panose="00000400000000000000" pitchFamily="2" charset="-78"/>
              </a:rPr>
              <a:t>دوره اول كودكي ( 2 تا 6 سالگي )</a:t>
            </a:r>
            <a:endParaRPr lang="fa-IR" sz="3200" b="1" dirty="0">
              <a:solidFill>
                <a:srgbClr val="FF0000"/>
              </a:solidFill>
              <a:cs typeface="B Nazanin" panose="00000400000000000000" pitchFamily="2" charset="-78"/>
            </a:endParaRPr>
          </a:p>
        </p:txBody>
      </p:sp>
      <p:sp>
        <p:nvSpPr>
          <p:cNvPr id="3" name="Content Placeholder 2"/>
          <p:cNvSpPr>
            <a:spLocks noGrp="1"/>
          </p:cNvSpPr>
          <p:nvPr>
            <p:ph idx="1"/>
          </p:nvPr>
        </p:nvSpPr>
        <p:spPr>
          <a:xfrm>
            <a:off x="109454" y="714356"/>
            <a:ext cx="8001056" cy="5429288"/>
          </a:xfrm>
        </p:spPr>
        <p:txBody>
          <a:bodyPr>
            <a:noAutofit/>
          </a:bodyPr>
          <a:lstStyle/>
          <a:p>
            <a:pPr marL="271463" indent="-188913">
              <a:lnSpc>
                <a:spcPct val="80000"/>
              </a:lnSpc>
              <a:buNone/>
              <a:tabLst>
                <a:tab pos="177800" algn="l"/>
              </a:tabLst>
              <a:defRPr/>
            </a:pPr>
            <a:r>
              <a:rPr lang="fa-IR" sz="2000" b="1" dirty="0">
                <a:solidFill>
                  <a:schemeClr val="accent2">
                    <a:lumMod val="75000"/>
                  </a:schemeClr>
                </a:solidFill>
                <a:cs typeface="B Nazanin" panose="00000400000000000000" pitchFamily="2" charset="-78"/>
              </a:rPr>
              <a:t>الف ) توجه :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در مقايسه با كودكان دبستاني زمان كوتاهي را صرف انجام تكاليف  مي كنند وروي جزئيات تمركز ندارند وبه راحتی حواس آنها پرت  می شود روند توجه مستمر ادامه دارد .</a:t>
            </a:r>
          </a:p>
          <a:p>
            <a:pPr marL="271463" indent="-188913">
              <a:lnSpc>
                <a:spcPct val="80000"/>
              </a:lnSpc>
              <a:buNone/>
              <a:tabLst>
                <a:tab pos="177800" algn="l"/>
              </a:tabLst>
              <a:defRPr/>
            </a:pPr>
            <a:r>
              <a:rPr lang="fa-IR" sz="2000" b="1" dirty="0">
                <a:solidFill>
                  <a:schemeClr val="accent2">
                    <a:lumMod val="75000"/>
                  </a:schemeClr>
                </a:solidFill>
                <a:cs typeface="B Nazanin" panose="00000400000000000000" pitchFamily="2" charset="-78"/>
              </a:rPr>
              <a:t>ب ) حافظه : </a:t>
            </a:r>
          </a:p>
          <a:p>
            <a:pPr marL="271463" indent="-188913">
              <a:lnSpc>
                <a:spcPct val="80000"/>
              </a:lnSpc>
              <a:buNone/>
              <a:tabLst>
                <a:tab pos="177800" algn="l"/>
              </a:tabLst>
              <a:defRPr/>
            </a:pPr>
            <a:r>
              <a:rPr lang="fa-IR" sz="2000" b="1" dirty="0">
                <a:solidFill>
                  <a:schemeClr val="accent4">
                    <a:lumMod val="50000"/>
                  </a:schemeClr>
                </a:solidFill>
                <a:cs typeface="B Nazanin" panose="00000400000000000000" pitchFamily="2" charset="-78"/>
              </a:rPr>
              <a:t>1- باز شناسي و يادآوري :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 كودكان   4 تا 5 ساله در  بازشناسي تقریبا عالی عمل می کنند  ، اما يادآوري آنها ضعيف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است . در 2 سالگي فقط 1 تا 2 مورد و در 4 سالگي 3 تا 4 مورد را بيشتر به ياد نمي آورند .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استفاده از راهبردهاي حافظه در كودكان ضعيف است وهنوز مرور ذهنی نمی کنند(اقلام را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بارها تکرار نمی کنند) .</a:t>
            </a:r>
          </a:p>
          <a:p>
            <a:pPr marL="271463" indent="-188913">
              <a:lnSpc>
                <a:spcPct val="80000"/>
              </a:lnSpc>
              <a:buNone/>
              <a:tabLst>
                <a:tab pos="177800" algn="l"/>
              </a:tabLst>
              <a:defRPr/>
            </a:pPr>
            <a:r>
              <a:rPr lang="fa-IR" sz="2000" b="1" dirty="0">
                <a:solidFill>
                  <a:schemeClr val="accent4">
                    <a:lumMod val="50000"/>
                  </a:schemeClr>
                </a:solidFill>
                <a:cs typeface="B Nazanin" panose="00000400000000000000" pitchFamily="2" charset="-78"/>
              </a:rPr>
              <a:t>2 - حافظه مربوط به تجربيات روزمره : </a:t>
            </a:r>
            <a:r>
              <a:rPr lang="fa-IR" sz="2000" b="1" dirty="0">
                <a:solidFill>
                  <a:srgbClr val="080808"/>
                </a:solidFill>
                <a:cs typeface="B Nazanin" panose="00000400000000000000" pitchFamily="2" charset="-78"/>
              </a:rPr>
              <a:t>كودكان پيش دبستاني رويدادها را مانند بزرگسالان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به صورت سناريو ها (متن ) به ياد مي آورند .</a:t>
            </a:r>
          </a:p>
          <a:p>
            <a:pPr marL="271463" indent="-188913">
              <a:lnSpc>
                <a:spcPct val="80000"/>
              </a:lnSpc>
              <a:buNone/>
              <a:tabLst>
                <a:tab pos="177800" algn="l"/>
              </a:tabLst>
              <a:defRPr/>
            </a:pPr>
            <a:r>
              <a:rPr lang="fa-IR" sz="2000" b="1" dirty="0">
                <a:solidFill>
                  <a:schemeClr val="accent4">
                    <a:lumMod val="50000"/>
                  </a:schemeClr>
                </a:solidFill>
                <a:cs typeface="B Nazanin" panose="00000400000000000000" pitchFamily="2" charset="-78"/>
              </a:rPr>
              <a:t>3- حفظه مخصوص رویدادهای مربوط به گذشته (حافظه زندگینامه ای)</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بزرگسالان برای فرا خواندن حکایت های زنگینامه ای کودکان از دو روش استفاده می کنند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الف)روش توضیحی ب) روش تکراری   کودکان پیش دبستانی که گفتگوی توضیحی را تجربه می کنند بعد از یک یا دو سال بعد  ماجراهای شخصی  سازمان یافته ای  و با اظهارات بیشتری بیان می کنند .</a:t>
            </a:r>
          </a:p>
          <a:p>
            <a:pPr lvl="5"/>
            <a:r>
              <a:rPr lang="fa-IR" sz="2000" b="1" u="sng" dirty="0">
                <a:solidFill>
                  <a:srgbClr val="080808"/>
                </a:solidFill>
                <a:effectLst>
                  <a:outerShdw blurRad="38100" dist="38100" dir="2700000" algn="tl">
                    <a:srgbClr val="FFFFFF"/>
                  </a:outerShdw>
                </a:effectLst>
                <a:cs typeface="B Nazanin" panose="00000400000000000000" pitchFamily="2" charset="-78"/>
              </a:rPr>
              <a:t> </a:t>
            </a:r>
            <a:endParaRPr lang="fa-IR" sz="2000" b="1" dirty="0">
              <a:cs typeface="B Nazanin" panose="00000400000000000000" pitchFamily="2" charset="-78"/>
            </a:endParaRPr>
          </a:p>
        </p:txBody>
      </p:sp>
      <p:pic>
        <p:nvPicPr>
          <p:cNvPr id="4" name="Audio 3">
            <a:hlinkClick r:id="" action="ppaction://media"/>
            <a:extLst>
              <a:ext uri="{FF2B5EF4-FFF2-40B4-BE49-F238E27FC236}">
                <a16:creationId xmlns:a16="http://schemas.microsoft.com/office/drawing/2014/main" xmlns="" id="{F28B8236-D834-432E-85D8-429932DA9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318"/>
    </mc:Choice>
    <mc:Fallback xmlns="">
      <p:transition spd="slow" advTm="7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6347713" cy="1320800"/>
          </a:xfrm>
        </p:spPr>
        <p:txBody>
          <a:bodyPr>
            <a:normAutofit fontScale="90000"/>
          </a:bodyPr>
          <a:lstStyle/>
          <a:p>
            <a:pPr algn="r"/>
            <a:r>
              <a:rPr lang="fa-IR" b="1" dirty="0">
                <a:solidFill>
                  <a:srgbClr val="FF0000"/>
                </a:solidFill>
                <a:cs typeface="B Nazanin" panose="00000400000000000000" pitchFamily="2" charset="-78"/>
              </a:rPr>
              <a:t>استدلال رياضي در كودكان پيش دبستاني :</a:t>
            </a:r>
            <a:br>
              <a:rPr lang="fa-IR" b="1" dirty="0">
                <a:solidFill>
                  <a:srgbClr val="FF0000"/>
                </a:solidFill>
                <a:cs typeface="B Nazanin" panose="00000400000000000000" pitchFamily="2" charset="-78"/>
              </a:rPr>
            </a:br>
            <a:endParaRPr lang="fa-IR" b="1" dirty="0">
              <a:solidFill>
                <a:srgbClr val="FF0000"/>
              </a:solidFill>
              <a:cs typeface="B Nazanin" panose="00000400000000000000" pitchFamily="2" charset="-78"/>
            </a:endParaRPr>
          </a:p>
        </p:txBody>
      </p:sp>
      <p:sp>
        <p:nvSpPr>
          <p:cNvPr id="3" name="Content Placeholder 2"/>
          <p:cNvSpPr>
            <a:spLocks noGrp="1"/>
          </p:cNvSpPr>
          <p:nvPr>
            <p:ph idx="1"/>
          </p:nvPr>
        </p:nvSpPr>
        <p:spPr>
          <a:xfrm>
            <a:off x="428596" y="1214422"/>
            <a:ext cx="7467600" cy="4873752"/>
          </a:xfrm>
        </p:spPr>
        <p:txBody>
          <a:bodyPr>
            <a:noAutofit/>
          </a:bodyPr>
          <a:lstStyle/>
          <a:p>
            <a:pPr marL="271463" indent="-188913">
              <a:lnSpc>
                <a:spcPct val="90000"/>
              </a:lnSpc>
              <a:buClr>
                <a:srgbClr val="990000"/>
              </a:buClr>
              <a:buNone/>
              <a:tabLst>
                <a:tab pos="177800" algn="l"/>
              </a:tabLst>
            </a:pPr>
            <a:r>
              <a:rPr lang="fa-IR" sz="2400" dirty="0">
                <a:solidFill>
                  <a:srgbClr val="080808"/>
                </a:solidFill>
                <a:cs typeface="B Nazanin" panose="00000400000000000000" pitchFamily="2" charset="-78"/>
              </a:rPr>
              <a:t>در سال دوم زندگي در آغاز درك ترتيبي ( </a:t>
            </a:r>
            <a:r>
              <a:rPr lang="en-US" sz="2400" dirty="0" err="1">
                <a:solidFill>
                  <a:srgbClr val="080808"/>
                </a:solidFill>
                <a:cs typeface="B Nazanin" panose="00000400000000000000" pitchFamily="2" charset="-78"/>
              </a:rPr>
              <a:t>ordinality</a:t>
            </a:r>
            <a:r>
              <a:rPr lang="fa-IR" sz="2400" dirty="0">
                <a:solidFill>
                  <a:srgbClr val="080808"/>
                </a:solidFill>
                <a:cs typeface="B Nazanin" panose="00000400000000000000" pitchFamily="2" charset="-78"/>
              </a:rPr>
              <a:t> ) يا روابط ترتيبي بين  كميتها قراردارند مانند 2بيشتر از 1و ... بين 2 تا 3 سالگي شمردن را شروع مي كنند وبه  تدريج دقيقتر مي شود بين 4 تا 5 سالگي آنها به مفهوم عدد اصلي در مجموعه  ( </a:t>
            </a:r>
            <a:r>
              <a:rPr lang="en-US" sz="2400" dirty="0">
                <a:solidFill>
                  <a:srgbClr val="080808"/>
                </a:solidFill>
                <a:cs typeface="B Nazanin" panose="00000400000000000000" pitchFamily="2" charset="-78"/>
              </a:rPr>
              <a:t>cardinality</a:t>
            </a:r>
            <a:r>
              <a:rPr lang="fa-IR" sz="2400" dirty="0">
                <a:solidFill>
                  <a:srgbClr val="080808"/>
                </a:solidFill>
                <a:cs typeface="B Nazanin" panose="00000400000000000000" pitchFamily="2" charset="-78"/>
              </a:rPr>
              <a:t> ) پي مي برند . مي فهمند كه آخرين عدد در يك مجموعة قابل شمارش ،بيانگر تعداد كل آن مجموعه است .( برمجيو 1996 )</a:t>
            </a:r>
            <a:endParaRPr lang="fa-IR" sz="2400" b="1" dirty="0">
              <a:solidFill>
                <a:schemeClr val="accent2">
                  <a:lumMod val="75000"/>
                </a:schemeClr>
              </a:solidFill>
              <a:cs typeface="B Nazanin" panose="00000400000000000000" pitchFamily="2" charset="-78"/>
            </a:endParaRPr>
          </a:p>
          <a:p>
            <a:r>
              <a:rPr lang="fa-IR" sz="2400" b="1" dirty="0">
                <a:solidFill>
                  <a:schemeClr val="accent2">
                    <a:lumMod val="75000"/>
                  </a:schemeClr>
                </a:solidFill>
                <a:cs typeface="B Nazanin" panose="00000400000000000000" pitchFamily="2" charset="-78"/>
              </a:rPr>
              <a:t>تفاوت های فردی در رشد ذهنی </a:t>
            </a:r>
          </a:p>
          <a:p>
            <a:r>
              <a:rPr lang="fa-IR" sz="2400" dirty="0">
                <a:cs typeface="B Nazanin" panose="00000400000000000000" pitchFamily="2" charset="-78"/>
              </a:rPr>
              <a:t>محیط خانه</a:t>
            </a:r>
          </a:p>
          <a:p>
            <a:r>
              <a:rPr lang="fa-IR" sz="2400" dirty="0">
                <a:cs typeface="B Nazanin" panose="00000400000000000000" pitchFamily="2" charset="-78"/>
              </a:rPr>
              <a:t>پیش دبستانی ،کودکستان ،مهد کودک</a:t>
            </a:r>
          </a:p>
          <a:p>
            <a:r>
              <a:rPr lang="fa-IR" sz="2400" dirty="0">
                <a:cs typeface="B Nazanin" panose="00000400000000000000" pitchFamily="2" charset="-78"/>
              </a:rPr>
              <a:t>رسانه آموزشی</a:t>
            </a:r>
          </a:p>
        </p:txBody>
      </p:sp>
      <p:pic>
        <p:nvPicPr>
          <p:cNvPr id="4" name="Audio 3">
            <a:hlinkClick r:id="" action="ppaction://media"/>
            <a:extLst>
              <a:ext uri="{FF2B5EF4-FFF2-40B4-BE49-F238E27FC236}">
                <a16:creationId xmlns:a16="http://schemas.microsoft.com/office/drawing/2014/main" xmlns="" id="{8EFDF7E5-ECA7-46C6-8368-757982E531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13"/>
    </mc:Choice>
    <mc:Fallback xmlns="">
      <p:transition spd="slow" advTm="46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b="1" u="sng" dirty="0">
                <a:solidFill>
                  <a:srgbClr val="FF0000"/>
                </a:solidFill>
                <a:effectLst>
                  <a:outerShdw blurRad="38100" dist="38100" dir="2700000" algn="tl">
                    <a:srgbClr val="FFFFFF"/>
                  </a:outerShdw>
                </a:effectLst>
                <a:cs typeface="B Nazanin" panose="00000400000000000000" pitchFamily="2" charset="-78"/>
              </a:rPr>
              <a:t>اواسط كودكي ( 6 تا 11 سالگي )</a:t>
            </a:r>
            <a:br>
              <a:rPr lang="fa-IR" sz="3200" b="1" u="sng" dirty="0">
                <a:solidFill>
                  <a:srgbClr val="FF0000"/>
                </a:solidFill>
                <a:effectLst>
                  <a:outerShdw blurRad="38100" dist="38100" dir="2700000" algn="tl">
                    <a:srgbClr val="FFFFFF"/>
                  </a:outerShdw>
                </a:effectLst>
                <a:cs typeface="B Nazanin" panose="00000400000000000000" pitchFamily="2" charset="-78"/>
              </a:rPr>
            </a:br>
            <a:endParaRPr lang="fa-IR" sz="2800" b="1" dirty="0">
              <a:solidFill>
                <a:srgbClr val="FF0000"/>
              </a:solidFill>
              <a:cs typeface="B Nazanin" panose="00000400000000000000" pitchFamily="2" charset="-78"/>
            </a:endParaRPr>
          </a:p>
        </p:txBody>
      </p:sp>
      <p:sp>
        <p:nvSpPr>
          <p:cNvPr id="3" name="Content Placeholder 2"/>
          <p:cNvSpPr>
            <a:spLocks noGrp="1"/>
          </p:cNvSpPr>
          <p:nvPr>
            <p:ph idx="1"/>
          </p:nvPr>
        </p:nvSpPr>
        <p:spPr>
          <a:xfrm>
            <a:off x="1" y="1078702"/>
            <a:ext cx="8952090" cy="4700595"/>
          </a:xfrm>
        </p:spPr>
        <p:txBody>
          <a:bodyPr>
            <a:noAutofit/>
          </a:bodyPr>
          <a:lstStyle/>
          <a:p>
            <a:pPr marL="188913" indent="-106363">
              <a:buNone/>
            </a:pPr>
            <a:r>
              <a:rPr lang="fa-IR" sz="2800" dirty="0">
                <a:solidFill>
                  <a:schemeClr val="accent2">
                    <a:lumMod val="75000"/>
                  </a:schemeClr>
                </a:solidFill>
                <a:cs typeface="B Nazanin" panose="00000400000000000000" pitchFamily="2" charset="-78"/>
              </a:rPr>
              <a:t>الف ) توجه :</a:t>
            </a:r>
          </a:p>
          <a:p>
            <a:pPr marL="188913" indent="-106363">
              <a:buNone/>
            </a:pPr>
            <a:r>
              <a:rPr lang="fa-IR" sz="2800" dirty="0">
                <a:solidFill>
                  <a:srgbClr val="080808"/>
                </a:solidFill>
                <a:cs typeface="B Nazanin" panose="00000400000000000000" pitchFamily="2" charset="-78"/>
              </a:rPr>
              <a:t>در اواسط كودكي ، توجه به سه صورت تغير مي كند : </a:t>
            </a:r>
            <a:r>
              <a:rPr lang="fa-IR" sz="2800" dirty="0">
                <a:solidFill>
                  <a:srgbClr val="0033CC"/>
                </a:solidFill>
                <a:cs typeface="B Nazanin" panose="00000400000000000000" pitchFamily="2" charset="-78"/>
              </a:rPr>
              <a:t>گزينشي ، انعطاف پذير و برنامه دار</a:t>
            </a:r>
            <a:r>
              <a:rPr lang="fa-IR" sz="2800" dirty="0">
                <a:solidFill>
                  <a:srgbClr val="080808"/>
                </a:solidFill>
                <a:cs typeface="B Nazanin" panose="00000400000000000000" pitchFamily="2" charset="-78"/>
              </a:rPr>
              <a:t> </a:t>
            </a:r>
            <a:endParaRPr lang="en-US" sz="2800" dirty="0">
              <a:solidFill>
                <a:srgbClr val="080808"/>
              </a:solidFill>
              <a:cs typeface="B Nazanin" panose="00000400000000000000" pitchFamily="2" charset="-78"/>
            </a:endParaRPr>
          </a:p>
          <a:p>
            <a:pPr marL="188913" indent="-106363">
              <a:buClr>
                <a:srgbClr val="990000"/>
              </a:buClr>
              <a:buNone/>
            </a:pPr>
            <a:r>
              <a:rPr lang="fa-IR" sz="2800" dirty="0">
                <a:solidFill>
                  <a:srgbClr val="080808"/>
                </a:solidFill>
                <a:cs typeface="B Nazanin" panose="00000400000000000000" pitchFamily="2" charset="-78"/>
              </a:rPr>
              <a:t>بين 6 تا 9 سالگي كودكان براي گزينش اطلاعات از راهبردهاي گوناگون استفاده مي كنند و عملكرد آنها آشكارا بهبود مي يابد ( ميلر و سي ير1994) </a:t>
            </a:r>
          </a:p>
          <a:p>
            <a:pPr marL="188913" indent="-106363">
              <a:buClr>
                <a:srgbClr val="990000"/>
              </a:buClr>
              <a:buNone/>
            </a:pPr>
            <a:r>
              <a:rPr lang="fa-IR" sz="2800" dirty="0">
                <a:solidFill>
                  <a:srgbClr val="080808"/>
                </a:solidFill>
                <a:cs typeface="B Nazanin" panose="00000400000000000000" pitchFamily="2" charset="-78"/>
              </a:rPr>
              <a:t>كودكان دبستاني،توجه خود را به صورت انعطاف پذير با درخواستهاي لحظه اي موقعيتها تنظيم مي كنند .</a:t>
            </a:r>
          </a:p>
          <a:p>
            <a:pPr marL="188913" indent="-106363">
              <a:buClr>
                <a:srgbClr val="990000"/>
              </a:buClr>
              <a:buNone/>
            </a:pPr>
            <a:r>
              <a:rPr lang="fa-IR" sz="2800" dirty="0">
                <a:solidFill>
                  <a:srgbClr val="080808"/>
                </a:solidFill>
                <a:cs typeface="B Nazanin" panose="00000400000000000000" pitchFamily="2" charset="-78"/>
              </a:rPr>
              <a:t>برنامه ريزي عبارت است از فكر كردن پيشاپيش به يك رشته اعمال و اختصاص دادن توجه به آنها ، در اواسط كودكي پيشرفت زيادي مي كند ( اسكولنيك 1995) </a:t>
            </a:r>
          </a:p>
        </p:txBody>
      </p:sp>
      <p:pic>
        <p:nvPicPr>
          <p:cNvPr id="4" name="Audio 3">
            <a:hlinkClick r:id="" action="ppaction://media"/>
            <a:extLst>
              <a:ext uri="{FF2B5EF4-FFF2-40B4-BE49-F238E27FC236}">
                <a16:creationId xmlns:a16="http://schemas.microsoft.com/office/drawing/2014/main" xmlns="" id="{656651E2-BB4F-4CC5-B8B7-7F120F5443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20"/>
    </mc:Choice>
    <mc:Fallback xmlns="">
      <p:transition spd="slow" advTm="4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C8266E8-3355-4BEB-BDFE-6C60F1A19711}"/>
              </a:ext>
            </a:extLst>
          </p:cNvPr>
          <p:cNvSpPr>
            <a:spLocks noGrp="1"/>
          </p:cNvSpPr>
          <p:nvPr>
            <p:ph idx="1"/>
          </p:nvPr>
        </p:nvSpPr>
        <p:spPr>
          <a:xfrm>
            <a:off x="609598" y="692696"/>
            <a:ext cx="7706817" cy="5348667"/>
          </a:xfrm>
        </p:spPr>
        <p:txBody>
          <a:bodyPr>
            <a:normAutofit/>
          </a:bodyPr>
          <a:lstStyle/>
          <a:p>
            <a:pPr marL="188913" indent="-106363">
              <a:buClr>
                <a:srgbClr val="990000"/>
              </a:buClr>
              <a:buNone/>
            </a:pPr>
            <a:r>
              <a:rPr lang="fa-IR" sz="2400" dirty="0">
                <a:solidFill>
                  <a:schemeClr val="accent2">
                    <a:lumMod val="75000"/>
                  </a:schemeClr>
                </a:solidFill>
                <a:cs typeface="B Nazanin" panose="00000400000000000000" pitchFamily="2" charset="-78"/>
              </a:rPr>
              <a:t>ب ) حافظه : </a:t>
            </a:r>
          </a:p>
          <a:p>
            <a:pPr marL="188913" indent="-106363">
              <a:buClr>
                <a:srgbClr val="990000"/>
              </a:buClr>
              <a:buNone/>
            </a:pPr>
            <a:r>
              <a:rPr lang="fa-IR" sz="2400" dirty="0">
                <a:solidFill>
                  <a:srgbClr val="080808"/>
                </a:solidFill>
                <a:cs typeface="B Nazanin" panose="00000400000000000000" pitchFamily="2" charset="-78"/>
              </a:rPr>
              <a:t>همانگونه كه توجه با افزايش سن بهتر مي شود ، راهبردهاي حافظه نيز بهبود مي يابند .</a:t>
            </a:r>
          </a:p>
          <a:p>
            <a:pPr marL="188913" indent="-106363">
              <a:buClr>
                <a:srgbClr val="990000"/>
              </a:buClr>
              <a:buNone/>
            </a:pPr>
            <a:r>
              <a:rPr lang="fa-IR" sz="2400" dirty="0">
                <a:solidFill>
                  <a:srgbClr val="A200A2"/>
                </a:solidFill>
                <a:cs typeface="B Nazanin" panose="00000400000000000000" pitchFamily="2" charset="-78"/>
              </a:rPr>
              <a:t> </a:t>
            </a:r>
            <a:r>
              <a:rPr lang="fa-IR" sz="2400" dirty="0">
                <a:solidFill>
                  <a:schemeClr val="accent2">
                    <a:lumMod val="75000"/>
                  </a:schemeClr>
                </a:solidFill>
                <a:cs typeface="B Nazanin" panose="00000400000000000000" pitchFamily="2" charset="-78"/>
              </a:rPr>
              <a:t>راهبرد حافظه مرور ذهني </a:t>
            </a:r>
            <a:r>
              <a:rPr lang="fa-IR" sz="2400" dirty="0">
                <a:solidFill>
                  <a:srgbClr val="080808"/>
                </a:solidFill>
                <a:cs typeface="B Nazanin" panose="00000400000000000000" pitchFamily="2" charset="-78"/>
              </a:rPr>
              <a:t>( تكرار اطلاعات برای خودش ) است كه در اوايل سالهاي دبستان آشكار مي شود .</a:t>
            </a:r>
          </a:p>
          <a:p>
            <a:pPr marL="188913" indent="-106363">
              <a:buClr>
                <a:srgbClr val="990000"/>
              </a:buClr>
              <a:buNone/>
            </a:pPr>
            <a:r>
              <a:rPr lang="fa-IR" sz="2400" dirty="0">
                <a:solidFill>
                  <a:schemeClr val="accent2">
                    <a:lumMod val="75000"/>
                  </a:schemeClr>
                </a:solidFill>
                <a:cs typeface="B Nazanin" panose="00000400000000000000" pitchFamily="2" charset="-78"/>
              </a:rPr>
              <a:t>راهبرد دوم سازماندهي (  دسته بندی اقلام مرتبط با هم) ا</a:t>
            </a:r>
            <a:r>
              <a:rPr lang="fa-IR" sz="2400" dirty="0">
                <a:cs typeface="B Nazanin" panose="00000400000000000000" pitchFamily="2" charset="-78"/>
              </a:rPr>
              <a:t>ست </a:t>
            </a:r>
            <a:r>
              <a:rPr lang="fa-IR" sz="2400" dirty="0">
                <a:solidFill>
                  <a:srgbClr val="080808"/>
                </a:solidFill>
                <a:cs typeface="B Nazanin" panose="00000400000000000000" pitchFamily="2" charset="-78"/>
              </a:rPr>
              <a:t>كه باعث مي شود يادآوري به نحو قابل ملاحظه اي بهبود يابد .</a:t>
            </a:r>
          </a:p>
          <a:p>
            <a:pPr marL="188913" indent="-106363">
              <a:buClr>
                <a:srgbClr val="990000"/>
              </a:buClr>
              <a:buNone/>
            </a:pPr>
            <a:r>
              <a:rPr lang="fa-IR" sz="2400" dirty="0">
                <a:solidFill>
                  <a:srgbClr val="080808"/>
                </a:solidFill>
                <a:cs typeface="B Nazanin" panose="00000400000000000000" pitchFamily="2" charset="-78"/>
              </a:rPr>
              <a:t>در پايان اوسط كودكي ، كودكان استفاده از </a:t>
            </a:r>
            <a:r>
              <a:rPr lang="fa-IR" sz="2400" dirty="0">
                <a:solidFill>
                  <a:schemeClr val="accent2">
                    <a:lumMod val="75000"/>
                  </a:schemeClr>
                </a:solidFill>
                <a:cs typeface="B Nazanin" panose="00000400000000000000" pitchFamily="2" charset="-78"/>
              </a:rPr>
              <a:t>بسط یا گسترش  </a:t>
            </a:r>
            <a:r>
              <a:rPr lang="fa-IR" sz="2400" dirty="0">
                <a:solidFill>
                  <a:srgbClr val="080808"/>
                </a:solidFill>
                <a:cs typeface="B Nazanin" panose="00000400000000000000" pitchFamily="2" charset="-78"/>
              </a:rPr>
              <a:t>(</a:t>
            </a:r>
            <a:r>
              <a:rPr lang="en-US" sz="2400" dirty="0">
                <a:solidFill>
                  <a:srgbClr val="080808"/>
                </a:solidFill>
                <a:cs typeface="B Nazanin" panose="00000400000000000000" pitchFamily="2" charset="-78"/>
              </a:rPr>
              <a:t>elaboration</a:t>
            </a:r>
            <a:r>
              <a:rPr lang="fa-IR" sz="2400" dirty="0">
                <a:solidFill>
                  <a:srgbClr val="080808"/>
                </a:solidFill>
                <a:cs typeface="B Nazanin" panose="00000400000000000000" pitchFamily="2" charset="-78"/>
              </a:rPr>
              <a:t>) را آغاز مي كنند .</a:t>
            </a:r>
          </a:p>
          <a:p>
            <a:pPr marL="188913" indent="-106363">
              <a:buClr>
                <a:srgbClr val="990000"/>
              </a:buClr>
              <a:buNone/>
            </a:pPr>
            <a:r>
              <a:rPr lang="fa-IR" sz="2400" dirty="0">
                <a:solidFill>
                  <a:srgbClr val="080808"/>
                </a:solidFill>
                <a:cs typeface="B Nazanin" panose="00000400000000000000" pitchFamily="2" charset="-78"/>
              </a:rPr>
              <a:t>بسط ديرتر ايجاد مي شود چون به تلاش ذهني و گنجايش حافظه فعال قابل ملاحظه اي نياز دارد .   </a:t>
            </a:r>
            <a:r>
              <a:rPr lang="fa-IR" sz="2400" dirty="0">
                <a:solidFill>
                  <a:srgbClr val="FF0000"/>
                </a:solidFill>
                <a:cs typeface="B Nazanin" panose="00000400000000000000" pitchFamily="2" charset="-78"/>
              </a:rPr>
              <a:t>پایان</a:t>
            </a:r>
          </a:p>
          <a:p>
            <a:endParaRPr lang="fa-IR" sz="2400" dirty="0"/>
          </a:p>
        </p:txBody>
      </p:sp>
      <p:pic>
        <p:nvPicPr>
          <p:cNvPr id="2" name="Audio 1">
            <a:hlinkClick r:id="" action="ppaction://media"/>
            <a:extLst>
              <a:ext uri="{FF2B5EF4-FFF2-40B4-BE49-F238E27FC236}">
                <a16:creationId xmlns:a16="http://schemas.microsoft.com/office/drawing/2014/main" xmlns="" id="{F6C53B96-67A8-4737-A548-1B20D4AE1A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1191353"/>
      </p:ext>
    </p:extLst>
  </p:cSld>
  <p:clrMapOvr>
    <a:masterClrMapping/>
  </p:clrMapOvr>
  <mc:AlternateContent xmlns:mc="http://schemas.openxmlformats.org/markup-compatibility/2006" xmlns:p14="http://schemas.microsoft.com/office/powerpoint/2010/main">
    <mc:Choice Requires="p14">
      <p:transition spd="slow" p14:dur="2000" advTm="59460"/>
    </mc:Choice>
    <mc:Fallback xmlns="">
      <p:transition spd="slow" advTm="5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428604"/>
            <a:ext cx="7772400" cy="2470157"/>
          </a:xfrm>
        </p:spPr>
        <p:txBody>
          <a:bodyPr>
            <a:noAutofit/>
          </a:bodyPr>
          <a:lstStyle/>
          <a:p>
            <a:pPr algn="ctr"/>
            <a:r>
              <a:rPr lang="fa-IR" sz="4800" dirty="0">
                <a:solidFill>
                  <a:srgbClr val="FF0000"/>
                </a:solidFill>
                <a:cs typeface="B Nazanin" panose="00000400000000000000" pitchFamily="2" charset="-78"/>
              </a:rPr>
              <a:t>تئوری پردازش اطلاعات </a:t>
            </a:r>
            <a:r>
              <a:rPr lang="en-US" sz="3600" dirty="0">
                <a:solidFill>
                  <a:srgbClr val="FF0000"/>
                </a:solidFill>
                <a:cs typeface="B Nazanin" panose="00000400000000000000" pitchFamily="2" charset="-78"/>
              </a:rPr>
              <a:t/>
            </a:r>
            <a:br>
              <a:rPr lang="en-US" sz="3600" dirty="0">
                <a:solidFill>
                  <a:srgbClr val="FF0000"/>
                </a:solidFill>
                <a:cs typeface="B Nazanin" panose="00000400000000000000" pitchFamily="2" charset="-78"/>
              </a:rPr>
            </a:br>
            <a:r>
              <a:rPr lang="en-US" sz="4800" dirty="0">
                <a:solidFill>
                  <a:srgbClr val="FF0000"/>
                </a:solidFill>
                <a:cs typeface="B Nazanin" panose="00000400000000000000" pitchFamily="2" charset="-78"/>
              </a:rPr>
              <a:t> </a:t>
            </a:r>
            <a:endParaRPr lang="fa-IR" sz="2400" dirty="0">
              <a:solidFill>
                <a:srgbClr val="FF0000"/>
              </a:solidFill>
              <a:cs typeface="B Nazanin" panose="00000400000000000000" pitchFamily="2" charset="-78"/>
            </a:endParaRPr>
          </a:p>
        </p:txBody>
      </p:sp>
      <p:pic>
        <p:nvPicPr>
          <p:cNvPr id="4" name="Audio 3">
            <a:hlinkClick r:id="" action="ppaction://media"/>
            <a:extLst>
              <a:ext uri="{FF2B5EF4-FFF2-40B4-BE49-F238E27FC236}">
                <a16:creationId xmlns:a16="http://schemas.microsoft.com/office/drawing/2014/main" xmlns="" id="{749A409F-BB3A-4AB1-904C-373C40791B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
    </mc:Choice>
    <mc:Fallback xmlns="">
      <p:transition spd="slow" advTm="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09426"/>
            <a:ext cx="6347713" cy="1320800"/>
          </a:xfrm>
        </p:spPr>
        <p:txBody>
          <a:bodyPr/>
          <a:lstStyle/>
          <a:p>
            <a:pPr algn="r"/>
            <a:r>
              <a:rPr lang="fa-IR" b="1" dirty="0">
                <a:solidFill>
                  <a:srgbClr val="FF0000"/>
                </a:solidFill>
                <a:cs typeface="B Nazanin" panose="00000400000000000000" pitchFamily="2" charset="-78"/>
              </a:rPr>
              <a:t>مدل هاي پردازش اطلاعات: </a:t>
            </a:r>
            <a:r>
              <a:rPr lang="fa-IR" dirty="0">
                <a:solidFill>
                  <a:srgbClr val="FF0000"/>
                </a:solidFill>
                <a:cs typeface="B Nazanin" panose="00000400000000000000" pitchFamily="2" charset="-78"/>
              </a:rPr>
              <a:t/>
            </a:r>
            <a:br>
              <a:rPr lang="fa-IR" dirty="0">
                <a:solidFill>
                  <a:srgbClr val="FF0000"/>
                </a:solidFill>
                <a:cs typeface="B Nazanin" panose="00000400000000000000" pitchFamily="2" charset="-78"/>
              </a:rPr>
            </a:br>
            <a:endParaRPr lang="fa-IR" dirty="0">
              <a:solidFill>
                <a:srgbClr val="FF0000"/>
              </a:solidFill>
              <a:cs typeface="B Nazanin" panose="00000400000000000000" pitchFamily="2" charset="-78"/>
            </a:endParaRPr>
          </a:p>
        </p:txBody>
      </p:sp>
      <p:sp>
        <p:nvSpPr>
          <p:cNvPr id="3" name="Content Placeholder 2"/>
          <p:cNvSpPr>
            <a:spLocks noGrp="1"/>
          </p:cNvSpPr>
          <p:nvPr>
            <p:ph idx="1"/>
          </p:nvPr>
        </p:nvSpPr>
        <p:spPr>
          <a:xfrm>
            <a:off x="785786" y="1214422"/>
            <a:ext cx="7962678" cy="4873752"/>
          </a:xfrm>
        </p:spPr>
        <p:txBody>
          <a:bodyPr>
            <a:noAutofit/>
          </a:bodyPr>
          <a:lstStyle/>
          <a:p>
            <a:r>
              <a:rPr lang="fa-IR" sz="2400" b="1" dirty="0">
                <a:solidFill>
                  <a:srgbClr val="FF0000"/>
                </a:solidFill>
                <a:cs typeface="B Nazanin" panose="00000400000000000000" pitchFamily="2" charset="-78"/>
              </a:rPr>
              <a:t>1- مدل اتکينسون و شيفرين :</a:t>
            </a:r>
            <a:r>
              <a:rPr lang="fa-IR" sz="2400" b="1" dirty="0">
                <a:solidFill>
                  <a:schemeClr val="bg2">
                    <a:lumMod val="25000"/>
                  </a:schemeClr>
                </a:solidFill>
                <a:cs typeface="B Nazanin" panose="00000400000000000000" pitchFamily="2" charset="-78"/>
              </a:rPr>
              <a:t/>
            </a:r>
            <a:br>
              <a:rPr lang="fa-IR" sz="2400" b="1" dirty="0">
                <a:solidFill>
                  <a:schemeClr val="bg2">
                    <a:lumMod val="25000"/>
                  </a:schemeClr>
                </a:solidFill>
                <a:cs typeface="B Nazanin" panose="00000400000000000000" pitchFamily="2" charset="-78"/>
              </a:rPr>
            </a:br>
            <a:r>
              <a:rPr lang="fa-IR" sz="2400" b="1" dirty="0">
                <a:solidFill>
                  <a:schemeClr val="bg2">
                    <a:lumMod val="25000"/>
                  </a:schemeClr>
                </a:solidFill>
                <a:cs typeface="B Nazanin" panose="00000400000000000000" pitchFamily="2" charset="-78"/>
              </a:rPr>
              <a:t>اين مدل تحت عنوان مدل مخزن نيز گفته شده است. اصطلاح مخزن از اين باور منشا گرفته است که اطلاعات در سه واحد نظام که عبارتند از مخازن دريافت حسي, حافظه کوتاه مدت و حافظه بلند مدت  اخذ, پردازش و حفظ شوند. </a:t>
            </a:r>
            <a:br>
              <a:rPr lang="fa-IR" sz="2400" b="1" dirty="0">
                <a:solidFill>
                  <a:schemeClr val="bg2">
                    <a:lumMod val="25000"/>
                  </a:schemeClr>
                </a:solidFill>
                <a:cs typeface="B Nazanin" panose="00000400000000000000" pitchFamily="2" charset="-78"/>
              </a:rPr>
            </a:br>
            <a:r>
              <a:rPr lang="fa-IR" sz="2400" b="1" dirty="0">
                <a:solidFill>
                  <a:schemeClr val="bg2">
                    <a:lumMod val="25000"/>
                  </a:schemeClr>
                </a:solidFill>
                <a:cs typeface="B Nazanin" panose="00000400000000000000" pitchFamily="2" charset="-78"/>
              </a:rPr>
              <a:t>سه واحد ياد شده سخت افزار نظام را تشکيل مي دهند. اتکينسون و شيفرين معتقدند که آنها فطري بوده و در کليه افراد يکسان مي باشند, ولي هر سه قسمت از جهت سرعت در پردازشگري اطلاعات , محدوديت هاي دارند و مخازن گيرنده هاي حسي و حافظه کوتاه مدت از جهت گنجايش نيز محدود مي باشند. </a:t>
            </a:r>
            <a:br>
              <a:rPr lang="fa-IR" sz="2400" b="1" dirty="0">
                <a:solidFill>
                  <a:schemeClr val="bg2">
                    <a:lumMod val="25000"/>
                  </a:schemeClr>
                </a:solidFill>
                <a:cs typeface="B Nazanin" panose="00000400000000000000" pitchFamily="2" charset="-78"/>
              </a:rPr>
            </a:br>
            <a:endParaRPr lang="fa-IR" sz="2400" b="1" dirty="0">
              <a:solidFill>
                <a:schemeClr val="bg2">
                  <a:lumMod val="25000"/>
                </a:schemeClr>
              </a:solidFill>
              <a:cs typeface="B Nazanin" panose="00000400000000000000" pitchFamily="2" charset="-78"/>
            </a:endParaRPr>
          </a:p>
          <a:p>
            <a:endParaRPr lang="fa-IR" sz="2400" b="1" dirty="0">
              <a:cs typeface="B Nazanin" panose="00000400000000000000" pitchFamily="2" charset="-78"/>
            </a:endParaRPr>
          </a:p>
        </p:txBody>
      </p:sp>
      <p:pic>
        <p:nvPicPr>
          <p:cNvPr id="5" name="Audio 4">
            <a:hlinkClick r:id="" action="ppaction://media"/>
            <a:extLst>
              <a:ext uri="{FF2B5EF4-FFF2-40B4-BE49-F238E27FC236}">
                <a16:creationId xmlns:a16="http://schemas.microsoft.com/office/drawing/2014/main" xmlns="" id="{C4735A46-C683-464C-90A9-8A2E8B4EF9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142"/>
    </mc:Choice>
    <mc:Fallback xmlns="">
      <p:transition spd="slow" advTm="5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7F85-5624-4DF1-961D-4223F54B7AAA}"/>
              </a:ext>
            </a:extLst>
          </p:cNvPr>
          <p:cNvSpPr>
            <a:spLocks noGrp="1"/>
          </p:cNvSpPr>
          <p:nvPr>
            <p:ph type="title"/>
          </p:nvPr>
        </p:nvSpPr>
        <p:spPr/>
        <p:txBody>
          <a:bodyPr/>
          <a:lstStyle/>
          <a:p>
            <a:r>
              <a:rPr lang="fa-IR" dirty="0">
                <a:solidFill>
                  <a:srgbClr val="FF0000"/>
                </a:solidFill>
                <a:cs typeface="B Nazanin" panose="00000400000000000000" pitchFamily="2" charset="-78"/>
              </a:rPr>
              <a:t>ادامه مدل شیفرین و اتکینسون</a:t>
            </a:r>
          </a:p>
        </p:txBody>
      </p:sp>
      <p:sp>
        <p:nvSpPr>
          <p:cNvPr id="3" name="Content Placeholder 2">
            <a:extLst>
              <a:ext uri="{FF2B5EF4-FFF2-40B4-BE49-F238E27FC236}">
                <a16:creationId xmlns:a16="http://schemas.microsoft.com/office/drawing/2014/main" xmlns="" id="{76C305B2-191A-4940-8C30-DB62C2DAAC9C}"/>
              </a:ext>
            </a:extLst>
          </p:cNvPr>
          <p:cNvSpPr>
            <a:spLocks noGrp="1"/>
          </p:cNvSpPr>
          <p:nvPr>
            <p:ph idx="1"/>
          </p:nvPr>
        </p:nvSpPr>
        <p:spPr>
          <a:xfrm>
            <a:off x="609598" y="2160590"/>
            <a:ext cx="7274769" cy="3880773"/>
          </a:xfrm>
        </p:spPr>
        <p:txBody>
          <a:bodyPr>
            <a:normAutofit/>
          </a:bodyPr>
          <a:lstStyle/>
          <a:p>
            <a:r>
              <a:rPr lang="fa-IR" b="1" dirty="0">
                <a:solidFill>
                  <a:schemeClr val="bg2">
                    <a:lumMod val="25000"/>
                  </a:schemeClr>
                </a:solidFill>
                <a:cs typeface="B Nazanin" panose="00000400000000000000" pitchFamily="2" charset="-78"/>
              </a:rPr>
              <a:t>علاوه بر سخت افزار ذهن, اين نظام  , شامل فرايندهاي کنترل با راهبردهاي نيز </a:t>
            </a:r>
          </a:p>
          <a:p>
            <a:r>
              <a:rPr lang="fa-IR" b="1" dirty="0">
                <a:solidFill>
                  <a:schemeClr val="bg2">
                    <a:lumMod val="25000"/>
                  </a:schemeClr>
                </a:solidFill>
                <a:cs typeface="B Nazanin" panose="00000400000000000000" pitchFamily="2" charset="-78"/>
              </a:rPr>
              <a:t>مي باشد که معادل نرم افزار در نظام کامپيوتر است.  انها بيان مي کنند که اطلاعات در حافظه کوتاه مدت بين پانزده تا سي ثانيه بيشتر دوام نمي اورد و محو مي گردند.</a:t>
            </a:r>
            <a:br>
              <a:rPr lang="fa-IR" b="1" dirty="0">
                <a:solidFill>
                  <a:schemeClr val="bg2">
                    <a:lumMod val="25000"/>
                  </a:schemeClr>
                </a:solidFill>
                <a:cs typeface="B Nazanin" panose="00000400000000000000" pitchFamily="2" charset="-78"/>
              </a:rPr>
            </a:br>
            <a:r>
              <a:rPr lang="fa-IR" b="1" dirty="0">
                <a:solidFill>
                  <a:schemeClr val="bg2">
                    <a:lumMod val="25000"/>
                  </a:schemeClr>
                </a:solidFill>
                <a:cs typeface="B Nazanin" panose="00000400000000000000" pitchFamily="2" charset="-78"/>
              </a:rPr>
              <a:t>مگر آنکه فرايند هاي کنتر ل مانند تمرين ( مرور ذهني ) وارد عمل شوند و بيان </a:t>
            </a:r>
          </a:p>
          <a:p>
            <a:pPr>
              <a:buNone/>
            </a:pPr>
            <a:r>
              <a:rPr lang="fa-IR" b="1" dirty="0">
                <a:solidFill>
                  <a:schemeClr val="bg2">
                    <a:lumMod val="25000"/>
                  </a:schemeClr>
                </a:solidFill>
                <a:cs typeface="B Nazanin" panose="00000400000000000000" pitchFamily="2" charset="-78"/>
              </a:rPr>
              <a:t>مي کنند که علاوه بر تمرين , راهبردهاي ديگر مانند سازمان دهي و پرورش موضوع مي توانند سهولت بيشتري را در جهت نگهداري اطلاعات فراهم آورند. </a:t>
            </a:r>
          </a:p>
          <a:p>
            <a:r>
              <a:rPr lang="fa-IR" b="1" dirty="0">
                <a:solidFill>
                  <a:schemeClr val="bg2">
                    <a:lumMod val="25000"/>
                  </a:schemeClr>
                </a:solidFill>
                <a:cs typeface="B Nazanin" panose="00000400000000000000" pitchFamily="2" charset="-78"/>
              </a:rPr>
              <a:t>اتکينسون و شيفرين بر اين باورند که وقتي اطلاعات به حافظه بلندمدت انتقال يابند اثر آنها پا برجا خواهد ماند, همچنين فرض براين است که برخلاف محدوديت گيرنده هاي حسي و حافظه کوتاه مدت حافظه بلند مدت مرز ندارد و نامحدود است</a:t>
            </a:r>
            <a:r>
              <a:rPr lang="fa-IR" b="1" dirty="0">
                <a:cs typeface="B Nazanin" panose="00000400000000000000" pitchFamily="2" charset="-78"/>
              </a:rPr>
              <a:t>. </a:t>
            </a:r>
          </a:p>
          <a:p>
            <a:endParaRPr lang="fa-IR" dirty="0"/>
          </a:p>
        </p:txBody>
      </p:sp>
      <p:pic>
        <p:nvPicPr>
          <p:cNvPr id="4" name="Audio 3">
            <a:hlinkClick r:id="" action="ppaction://media"/>
            <a:extLst>
              <a:ext uri="{FF2B5EF4-FFF2-40B4-BE49-F238E27FC236}">
                <a16:creationId xmlns:a16="http://schemas.microsoft.com/office/drawing/2014/main" xmlns="" id="{43039128-FE85-4873-BBA8-A7F7B979BC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2907589"/>
      </p:ext>
    </p:extLst>
  </p:cSld>
  <p:clrMapOvr>
    <a:masterClrMapping/>
  </p:clrMapOvr>
  <mc:AlternateContent xmlns:mc="http://schemas.openxmlformats.org/markup-compatibility/2006" xmlns:p14="http://schemas.microsoft.com/office/powerpoint/2010/main">
    <mc:Choice Requires="p14">
      <p:transition spd="slow" p14:dur="2000" advTm="77143"/>
    </mc:Choice>
    <mc:Fallback xmlns="">
      <p:transition spd="slow" advTm="77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b="1" dirty="0">
                <a:solidFill>
                  <a:srgbClr val="FF0000"/>
                </a:solidFill>
                <a:cs typeface="B Nazanin" panose="00000400000000000000" pitchFamily="2" charset="-78"/>
              </a:rPr>
              <a:t> مدل سطوح پردازش اطلاعات:</a:t>
            </a:r>
          </a:p>
        </p:txBody>
      </p:sp>
      <p:sp>
        <p:nvSpPr>
          <p:cNvPr id="3" name="Content Placeholder 2"/>
          <p:cNvSpPr>
            <a:spLocks noGrp="1"/>
          </p:cNvSpPr>
          <p:nvPr>
            <p:ph idx="1"/>
          </p:nvPr>
        </p:nvSpPr>
        <p:spPr>
          <a:xfrm>
            <a:off x="609598" y="1340768"/>
            <a:ext cx="7924803" cy="4700595"/>
          </a:xfrm>
        </p:spPr>
        <p:txBody>
          <a:bodyPr>
            <a:normAutofit fontScale="92500" lnSpcReduction="10000"/>
          </a:bodyPr>
          <a:lstStyle/>
          <a:p>
            <a:r>
              <a:rPr lang="fa-IR" sz="3200" b="1" dirty="0">
                <a:cs typeface="B Nazanin" panose="00000400000000000000" pitchFamily="2" charset="-78"/>
              </a:rPr>
              <a:t/>
            </a:r>
            <a:br>
              <a:rPr lang="fa-IR" sz="3200" b="1" dirty="0">
                <a:cs typeface="B Nazanin" panose="00000400000000000000" pitchFamily="2" charset="-78"/>
              </a:rPr>
            </a:br>
            <a:r>
              <a:rPr lang="fa-IR" sz="3200" b="1" dirty="0">
                <a:solidFill>
                  <a:schemeClr val="bg2">
                    <a:lumMod val="25000"/>
                  </a:schemeClr>
                </a:solidFill>
                <a:cs typeface="B Nazanin" panose="00000400000000000000" pitchFamily="2" charset="-78"/>
              </a:rPr>
              <a:t>باور به وجود مخازن مستقل با شک و ترديدهايي نيز رو به رو شده است, زيرا ظرفيت مخازن , برحسب پژوهش هايي مختلف , تغييرات بسيار نشان مي دهد به نحوي که ابهامات زيادي در زمان هاي پردازش براي هر يک از انها بوجود آمده است. </a:t>
            </a:r>
            <a:br>
              <a:rPr lang="fa-IR" sz="3200" b="1" dirty="0">
                <a:solidFill>
                  <a:schemeClr val="bg2">
                    <a:lumMod val="25000"/>
                  </a:schemeClr>
                </a:solidFill>
                <a:cs typeface="B Nazanin" panose="00000400000000000000" pitchFamily="2" charset="-78"/>
              </a:rPr>
            </a:br>
            <a:r>
              <a:rPr lang="fa-IR" sz="3200" b="1" dirty="0">
                <a:solidFill>
                  <a:schemeClr val="bg2">
                    <a:lumMod val="25000"/>
                  </a:schemeClr>
                </a:solidFill>
                <a:cs typeface="B Nazanin" panose="00000400000000000000" pitchFamily="2" charset="-78"/>
              </a:rPr>
              <a:t>همچنين در مورد مخازن کوتاه مدت که در آغاز گمان مي رفت ظرفيتي برابر با هفت مجموعه داشته باشند, مجموعه هاي دو تا بيست رقمي نيز گزارش شده است. </a:t>
            </a:r>
            <a:br>
              <a:rPr lang="fa-IR" sz="3200" b="1" dirty="0">
                <a:solidFill>
                  <a:schemeClr val="bg2">
                    <a:lumMod val="25000"/>
                  </a:schemeClr>
                </a:solidFill>
                <a:cs typeface="B Nazanin" panose="00000400000000000000" pitchFamily="2" charset="-78"/>
              </a:rPr>
            </a:br>
            <a:r>
              <a:rPr lang="fa-IR" sz="3200" b="1" dirty="0">
                <a:solidFill>
                  <a:schemeClr val="bg2">
                    <a:lumMod val="25000"/>
                  </a:schemeClr>
                </a:solidFill>
                <a:cs typeface="B Nazanin" panose="00000400000000000000" pitchFamily="2" charset="-78"/>
              </a:rPr>
              <a:t>از اينرو پردازشگران اطلاعات متوجه به چگونگي پردازش شده و مدلي بر مبناي سطوح آن ارائه داده اند . </a:t>
            </a:r>
          </a:p>
        </p:txBody>
      </p:sp>
      <p:pic>
        <p:nvPicPr>
          <p:cNvPr id="4" name="Audio 3">
            <a:hlinkClick r:id="" action="ppaction://media"/>
            <a:extLst>
              <a:ext uri="{FF2B5EF4-FFF2-40B4-BE49-F238E27FC236}">
                <a16:creationId xmlns:a16="http://schemas.microsoft.com/office/drawing/2014/main" xmlns="" id="{F92B269F-D8A9-42D3-AA68-87E5D50F1D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40"/>
    </mc:Choice>
    <mc:Fallback xmlns="">
      <p:transition spd="slow" advTm="4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43A7D-346C-465B-AFD9-12ADFC3E336A}"/>
              </a:ext>
            </a:extLst>
          </p:cNvPr>
          <p:cNvSpPr>
            <a:spLocks noGrp="1"/>
          </p:cNvSpPr>
          <p:nvPr>
            <p:ph type="title"/>
          </p:nvPr>
        </p:nvSpPr>
        <p:spPr/>
        <p:txBody>
          <a:bodyPr>
            <a:normAutofit/>
          </a:bodyPr>
          <a:lstStyle/>
          <a:p>
            <a:r>
              <a:rPr lang="fa-IR" sz="4000" dirty="0">
                <a:solidFill>
                  <a:srgbClr val="FF0000"/>
                </a:solidFill>
                <a:cs typeface="B Nazanin" panose="00000400000000000000" pitchFamily="2" charset="-78"/>
              </a:rPr>
              <a:t>ادامه مدل سطوح پردازش اطلاعات</a:t>
            </a:r>
          </a:p>
        </p:txBody>
      </p:sp>
      <p:sp>
        <p:nvSpPr>
          <p:cNvPr id="3" name="Content Placeholder 2">
            <a:extLst>
              <a:ext uri="{FF2B5EF4-FFF2-40B4-BE49-F238E27FC236}">
                <a16:creationId xmlns:a16="http://schemas.microsoft.com/office/drawing/2014/main" xmlns="" id="{0FB01A5B-8025-4556-9F0A-AC850D37AADD}"/>
              </a:ext>
            </a:extLst>
          </p:cNvPr>
          <p:cNvSpPr>
            <a:spLocks noGrp="1"/>
          </p:cNvSpPr>
          <p:nvPr>
            <p:ph idx="1"/>
          </p:nvPr>
        </p:nvSpPr>
        <p:spPr>
          <a:xfrm>
            <a:off x="609598" y="2160590"/>
            <a:ext cx="7130753" cy="3880773"/>
          </a:xfrm>
        </p:spPr>
        <p:txBody>
          <a:bodyPr>
            <a:normAutofit fontScale="92500" lnSpcReduction="10000"/>
          </a:bodyPr>
          <a:lstStyle/>
          <a:p>
            <a:r>
              <a:rPr lang="fa-IR" sz="2800" b="1" dirty="0">
                <a:solidFill>
                  <a:schemeClr val="bg2">
                    <a:lumMod val="25000"/>
                  </a:schemeClr>
                </a:solidFill>
                <a:cs typeface="B Nazanin" panose="00000400000000000000" pitchFamily="2" charset="-78"/>
              </a:rPr>
              <a:t>مدل سطوح پردازشگري اطلاعات باور به وجود رديفي مخازن باظرفيت محدود و جذب يکباره اطلاعات در آنها را کنار نهاده و برعکس به اين امر تاکيد دارد که نگاهداري اطلاعات ناشي از چگونگي و ژرفايي است که در آن نظام به تحليل محرک ها مي پردازند. اين مدل بر سطوح پردازشگري اطلاعات بر فرايندهاي کنترل کننده يا راهبردها تاکيد دارد. اطلاعاتي که به صورت سطح پردازش شوند به آساني از خاطر محو مي گردند و برعکس اطلاعاتي که برحسب معنا پردازش يافته , مدت زمان بيشتري در خاطر حفظ ميشوند. </a:t>
            </a:r>
            <a:endParaRPr lang="fa-IR" sz="2800" dirty="0"/>
          </a:p>
        </p:txBody>
      </p:sp>
      <p:pic>
        <p:nvPicPr>
          <p:cNvPr id="4" name="Audio 3">
            <a:hlinkClick r:id="" action="ppaction://media"/>
            <a:extLst>
              <a:ext uri="{FF2B5EF4-FFF2-40B4-BE49-F238E27FC236}">
                <a16:creationId xmlns:a16="http://schemas.microsoft.com/office/drawing/2014/main" xmlns="" id="{2EF59766-E1B3-47FE-A474-4DBB97848D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8465439"/>
      </p:ext>
    </p:extLst>
  </p:cSld>
  <p:clrMapOvr>
    <a:masterClrMapping/>
  </p:clrMapOvr>
  <mc:AlternateContent xmlns:mc="http://schemas.openxmlformats.org/markup-compatibility/2006" xmlns:p14="http://schemas.microsoft.com/office/powerpoint/2010/main">
    <mc:Choice Requires="p14">
      <p:transition spd="slow" p14:dur="2000" advTm="138109"/>
    </mc:Choice>
    <mc:Fallback xmlns="">
      <p:transition spd="slow" advTm="13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b="1" dirty="0">
                <a:solidFill>
                  <a:srgbClr val="FF0000"/>
                </a:solidFill>
                <a:cs typeface="B Nazanin" panose="00000400000000000000" pitchFamily="2" charset="-78"/>
              </a:rPr>
              <a:t> مدل هاي تحولي پردازش اطلاعات: </a:t>
            </a:r>
          </a:p>
        </p:txBody>
      </p:sp>
      <p:sp>
        <p:nvSpPr>
          <p:cNvPr id="3" name="Content Placeholder 2"/>
          <p:cNvSpPr>
            <a:spLocks noGrp="1"/>
          </p:cNvSpPr>
          <p:nvPr>
            <p:ph idx="1"/>
          </p:nvPr>
        </p:nvSpPr>
        <p:spPr>
          <a:xfrm>
            <a:off x="609598" y="1484784"/>
            <a:ext cx="8066858" cy="4556579"/>
          </a:xfrm>
        </p:spPr>
        <p:txBody>
          <a:bodyPr>
            <a:normAutofit/>
          </a:bodyPr>
          <a:lstStyle/>
          <a:p>
            <a:r>
              <a:rPr lang="fa-IR" sz="2400" b="1" dirty="0">
                <a:cs typeface="B Nazanin" panose="00000400000000000000" pitchFamily="2" charset="-78"/>
              </a:rPr>
              <a:t/>
            </a:r>
            <a:br>
              <a:rPr lang="fa-IR" sz="2400" b="1" dirty="0">
                <a:cs typeface="B Nazanin" panose="00000400000000000000" pitchFamily="2" charset="-78"/>
              </a:rPr>
            </a:br>
            <a:r>
              <a:rPr lang="fa-IR" sz="2400" b="1" dirty="0">
                <a:solidFill>
                  <a:schemeClr val="tx2">
                    <a:lumMod val="75000"/>
                  </a:schemeClr>
                </a:solidFill>
                <a:cs typeface="B Nazanin" panose="00000400000000000000" pitchFamily="2" charset="-78"/>
              </a:rPr>
              <a:t>مدل هاي مخزن و سطوح پردازش به طور کلي , نظام پردازش اطلاعات نزد انسان را شامل مي شوند, ولي نظريه اي خاص در مورد رشد شناختي کودک بر اساس نظام پردازشگري اطلاعات را ارائه نمي دهند. نظريه هاي تحولي مبني بر نظام و اصول پردازشگري تعداد زيادي ندارند و اغلب به صورت تلفيقي يا ترکيبي از نظريه هاي مختلف مي باشند براي مثال نظريه هايي که از ترکيب نظام پياژه با نظام پردازشگري شکل گرفته اند, اغلب به عنوان پياژه هاي جديد شناخته مي شوند, اين نظريه پردازان بسياري از مفاهيم بنيادين نظريه اي چون فعال بودن ذاتي کودک , ناپيوستگي رشد, سازه نگري را قبول دارند ولي در نظرات خود نظام پردازشگري داده ها و به ويژه محدوديت در منابع درون ذهني را نيز دخالت مي دهند. ربي کيس و کورت فيشر از شناخته شده ترين آنها مي باشند. </a:t>
            </a:r>
          </a:p>
        </p:txBody>
      </p:sp>
      <p:pic>
        <p:nvPicPr>
          <p:cNvPr id="4" name="Audio 3">
            <a:hlinkClick r:id="" action="ppaction://media"/>
            <a:extLst>
              <a:ext uri="{FF2B5EF4-FFF2-40B4-BE49-F238E27FC236}">
                <a16:creationId xmlns:a16="http://schemas.microsoft.com/office/drawing/2014/main" xmlns="" id="{3A44CD5F-FD38-4A78-BC60-70C7DD8904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706"/>
    </mc:Choice>
    <mc:Fallback xmlns="">
      <p:transition spd="slow" advTm="7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56DF3E1-8537-4E72-BB3D-52C1077C2769}"/>
              </a:ext>
            </a:extLst>
          </p:cNvPr>
          <p:cNvSpPr>
            <a:spLocks noGrp="1"/>
          </p:cNvSpPr>
          <p:nvPr>
            <p:ph idx="1"/>
          </p:nvPr>
        </p:nvSpPr>
        <p:spPr/>
        <p:txBody>
          <a:bodyPr>
            <a:normAutofit/>
          </a:bodyPr>
          <a:lstStyle/>
          <a:p>
            <a:r>
              <a:rPr lang="fa-IR" sz="3200" b="1" dirty="0">
                <a:cs typeface="B Nazanin" panose="00000400000000000000" pitchFamily="2" charset="-78"/>
              </a:rPr>
              <a:t>پردازش اطلاعات در دوره های مختلف رشد</a:t>
            </a:r>
          </a:p>
        </p:txBody>
      </p:sp>
      <p:pic>
        <p:nvPicPr>
          <p:cNvPr id="2" name="Audio 1">
            <a:hlinkClick r:id="" action="ppaction://media"/>
            <a:extLst>
              <a:ext uri="{FF2B5EF4-FFF2-40B4-BE49-F238E27FC236}">
                <a16:creationId xmlns:a16="http://schemas.microsoft.com/office/drawing/2014/main" xmlns="" id="{BD13985C-37C2-4291-91B9-3A1168E3AE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9733895"/>
      </p:ext>
    </p:extLst>
  </p:cSld>
  <p:clrMapOvr>
    <a:masterClrMapping/>
  </p:clrMapOvr>
  <mc:AlternateContent xmlns:mc="http://schemas.openxmlformats.org/markup-compatibility/2006" xmlns:p14="http://schemas.microsoft.com/office/powerpoint/2010/main">
    <mc:Choice Requires="p14">
      <p:transition spd="slow" p14:dur="2000" advTm="5296"/>
    </mc:Choice>
    <mc:Fallback xmlns="">
      <p:transition spd="slow" advTm="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0"/>
            <a:ext cx="7467600" cy="1143000"/>
          </a:xfrm>
        </p:spPr>
        <p:txBody>
          <a:bodyPr/>
          <a:lstStyle/>
          <a:p>
            <a:pPr algn="r"/>
            <a:r>
              <a:rPr lang="fa-IR" sz="2800" dirty="0">
                <a:solidFill>
                  <a:srgbClr val="990000"/>
                </a:solidFill>
                <a:cs typeface="B Titr" pitchFamily="2" charset="-78"/>
              </a:rPr>
              <a:t>پردازش اطلاعات در دوره هاي مختلف رشد</a:t>
            </a:r>
            <a:r>
              <a:rPr lang="fa-IR" dirty="0"/>
              <a:t> </a:t>
            </a:r>
          </a:p>
        </p:txBody>
      </p:sp>
      <p:sp>
        <p:nvSpPr>
          <p:cNvPr id="3" name="Content Placeholder 2"/>
          <p:cNvSpPr>
            <a:spLocks noGrp="1"/>
          </p:cNvSpPr>
          <p:nvPr>
            <p:ph idx="1"/>
          </p:nvPr>
        </p:nvSpPr>
        <p:spPr>
          <a:xfrm>
            <a:off x="395536" y="799235"/>
            <a:ext cx="7467600" cy="5259530"/>
          </a:xfrm>
        </p:spPr>
        <p:txBody>
          <a:bodyPr>
            <a:noAutofit/>
          </a:bodyPr>
          <a:lstStyle/>
          <a:p>
            <a:pPr marL="271463" indent="-188913" algn="ctr">
              <a:lnSpc>
                <a:spcPct val="80000"/>
              </a:lnSpc>
              <a:buClr>
                <a:srgbClr val="990000"/>
              </a:buClr>
              <a:buFont typeface="Wingdings" pitchFamily="2" charset="2"/>
              <a:buChar char="v"/>
              <a:tabLst>
                <a:tab pos="177800" algn="l"/>
              </a:tabLst>
              <a:defRPr/>
            </a:pPr>
            <a:r>
              <a:rPr lang="fa-IR" sz="2000" b="1" u="sng" dirty="0">
                <a:solidFill>
                  <a:schemeClr val="accent2">
                    <a:lumMod val="75000"/>
                  </a:schemeClr>
                </a:solidFill>
                <a:effectLst>
                  <a:outerShdw blurRad="38100" dist="38100" dir="2700000" algn="tl">
                    <a:srgbClr val="FFFFFF"/>
                  </a:outerShdw>
                </a:effectLst>
                <a:cs typeface="B Nazanin" panose="00000400000000000000" pitchFamily="2" charset="-78"/>
              </a:rPr>
              <a:t>2 سال اول زندگي ( نوباوگي و نوپايي ) </a:t>
            </a:r>
            <a:endParaRPr lang="fa-IR" sz="2000" b="1" u="sng" dirty="0">
              <a:solidFill>
                <a:srgbClr val="080808"/>
              </a:solidFill>
              <a:effectLst>
                <a:outerShdw blurRad="38100" dist="38100" dir="2700000" algn="tl">
                  <a:srgbClr val="FFFFFF"/>
                </a:outerShdw>
              </a:effectLst>
              <a:cs typeface="B Nazanin" panose="00000400000000000000" pitchFamily="2" charset="-78"/>
            </a:endParaRPr>
          </a:p>
          <a:p>
            <a:pPr marL="271463" indent="-188913">
              <a:lnSpc>
                <a:spcPct val="80000"/>
              </a:lnSpc>
              <a:buNone/>
              <a:tabLst>
                <a:tab pos="177800" algn="l"/>
              </a:tabLst>
              <a:defRPr/>
            </a:pPr>
            <a:r>
              <a:rPr lang="fa-IR" sz="2000" b="1" dirty="0">
                <a:solidFill>
                  <a:schemeClr val="accent2">
                    <a:lumMod val="75000"/>
                  </a:schemeClr>
                </a:solidFill>
                <a:cs typeface="B Nazanin" panose="00000400000000000000" pitchFamily="2" charset="-78"/>
              </a:rPr>
              <a:t>الف ) توجه :</a:t>
            </a:r>
          </a:p>
          <a:p>
            <a:pPr marL="271463" indent="-188913">
              <a:lnSpc>
                <a:spcPct val="80000"/>
              </a:lnSpc>
              <a:buNone/>
              <a:tabLst>
                <a:tab pos="177800" algn="l"/>
              </a:tabLst>
              <a:defRPr/>
            </a:pPr>
            <a:r>
              <a:rPr lang="fa-IR" sz="2000" b="1" dirty="0">
                <a:solidFill>
                  <a:schemeClr val="accent2">
                    <a:lumMod val="75000"/>
                  </a:schemeClr>
                </a:solidFill>
                <a:cs typeface="B Nazanin" panose="00000400000000000000" pitchFamily="2" charset="-78"/>
              </a:rPr>
              <a:t> </a:t>
            </a:r>
            <a:r>
              <a:rPr lang="fa-IR" sz="2000" b="1" dirty="0">
                <a:solidFill>
                  <a:srgbClr val="080808"/>
                </a:solidFill>
                <a:cs typeface="B Nazanin" panose="00000400000000000000" pitchFamily="2" charset="-78"/>
              </a:rPr>
              <a:t>نوباوگان 4 تا 5 ماهه برای محرکهای دیداری  پیچیده  و تشخیص آن  به صورت متفاوت  با محرک قبلی فقط به 5 تا 10 ثانيه زمان نياز دارند </a:t>
            </a:r>
            <a:r>
              <a:rPr lang="fa-IR" sz="2000" b="1" dirty="0">
                <a:cs typeface="B Nazanin" panose="00000400000000000000" pitchFamily="2" charset="-78"/>
              </a:rPr>
              <a:t>نوباوگان در  سال اول به رویدادها ی  تازه و گیرا توجه دارند وبا انتقال به نو پایی جذب شدن به چیزهای تازه کاهش می یابد وتوجه مستمر بهبود می یابد</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 </a:t>
            </a:r>
            <a:r>
              <a:rPr lang="fa-IR" sz="2000" b="1" dirty="0">
                <a:solidFill>
                  <a:schemeClr val="accent2">
                    <a:lumMod val="75000"/>
                  </a:schemeClr>
                </a:solidFill>
                <a:cs typeface="B Nazanin" panose="00000400000000000000" pitchFamily="2" charset="-78"/>
              </a:rPr>
              <a:t>ب ) حافظه :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1 - باز شناسي « ساده ترين شكل حافظه ا ست » نوباوگان در سه ماهگي محرك ديداري را مدت 24 ساعت به ياد مي آورند و در پایان سال  اول،چند روز تا هفته  ( با روش خوگيري / برگشت)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2  - يادآوري     در پایان سال اول می توانند به یاد بیاورند</a:t>
            </a:r>
          </a:p>
          <a:p>
            <a:pPr marL="271463" indent="-188913">
              <a:lnSpc>
                <a:spcPct val="80000"/>
              </a:lnSpc>
              <a:buNone/>
              <a:tabLst>
                <a:tab pos="177800" algn="l"/>
              </a:tabLst>
              <a:defRPr/>
            </a:pPr>
            <a:r>
              <a:rPr lang="fa-IR" sz="2000" b="1" dirty="0">
                <a:solidFill>
                  <a:schemeClr val="accent2">
                    <a:lumMod val="75000"/>
                  </a:schemeClr>
                </a:solidFill>
                <a:cs typeface="B Nazanin" panose="00000400000000000000" pitchFamily="2" charset="-78"/>
              </a:rPr>
              <a:t>ج ) طبقه بندي :</a:t>
            </a:r>
          </a:p>
          <a:p>
            <a:pPr marL="271463" indent="-188913">
              <a:lnSpc>
                <a:spcPct val="80000"/>
              </a:lnSpc>
              <a:buNone/>
              <a:tabLst>
                <a:tab pos="177800" algn="l"/>
              </a:tabLst>
              <a:defRPr/>
            </a:pPr>
            <a:r>
              <a:rPr lang="fa-IR" sz="2000" b="1" dirty="0">
                <a:solidFill>
                  <a:srgbClr val="080808"/>
                </a:solidFill>
                <a:cs typeface="B Nazanin" panose="00000400000000000000" pitchFamily="2" charset="-78"/>
              </a:rPr>
              <a:t>اولين طبقه بندي ها ، ادراكي هستند  برظاهر کلی یا قسمت های برجسته ی شیء استوارند (پاها برای حیوانات )اما در پايان سال اول طبقه بندي ها مفهومي مي شود وسا یل آشپز خانه را باهم  دسته بندی می کنددر 1 سالگي كودك مي تواند اشياء يك گروه را لمس كند ،  در 16 ماهگی می  توان اشیا را در طبقه ای  واحد دسته بندی کند در 18 ماهگي   مي توانند اشياء را در دو گروه  دسته بندي كند .</a:t>
            </a:r>
            <a:endParaRPr lang="fa-IR" sz="2000" b="1" dirty="0">
              <a:cs typeface="B Nazanin" panose="00000400000000000000" pitchFamily="2" charset="-78"/>
            </a:endParaRPr>
          </a:p>
        </p:txBody>
      </p:sp>
      <p:pic>
        <p:nvPicPr>
          <p:cNvPr id="4" name="Audio 3">
            <a:hlinkClick r:id="" action="ppaction://media"/>
            <a:extLst>
              <a:ext uri="{FF2B5EF4-FFF2-40B4-BE49-F238E27FC236}">
                <a16:creationId xmlns:a16="http://schemas.microsoft.com/office/drawing/2014/main" xmlns="" id="{E0E8B693-C718-4F56-95CE-0268EAF146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681"/>
    </mc:Choice>
    <mc:Fallback xmlns="">
      <p:transition spd="slow" advTm="94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733</TotalTime>
  <Words>896</Words>
  <Application>Microsoft Office PowerPoint</Application>
  <PresentationFormat>On-screen Show (4:3)</PresentationFormat>
  <Paragraphs>59</Paragraphs>
  <Slides>13</Slides>
  <Notes>0</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Facet</vt:lpstr>
      <vt:lpstr>درس نظریه های یادگیری(از منابع مختلف) دانشگاه فرهنگیان پردیس شهید رجائی ارومیه موضوع: نظریه پردازش اطلاعات</vt:lpstr>
      <vt:lpstr>تئوری پردازش اطلاعات   </vt:lpstr>
      <vt:lpstr>مدل هاي پردازش اطلاعات:  </vt:lpstr>
      <vt:lpstr>ادامه مدل شیفرین و اتکینسون</vt:lpstr>
      <vt:lpstr> مدل سطوح پردازش اطلاعات:</vt:lpstr>
      <vt:lpstr>ادامه مدل سطوح پردازش اطلاعات</vt:lpstr>
      <vt:lpstr> مدل هاي تحولي پردازش اطلاعات: </vt:lpstr>
      <vt:lpstr>PowerPoint Presentation</vt:lpstr>
      <vt:lpstr>پردازش اطلاعات در دوره هاي مختلف رشد </vt:lpstr>
      <vt:lpstr>دوره اول كودكي ( 2 تا 6 سالگي )</vt:lpstr>
      <vt:lpstr>استدلال رياضي در كودكان پيش دبستاني : </vt:lpstr>
      <vt:lpstr>اواسط كودكي ( 6 تا 11 سالگي )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تئوری پردازش اطلاعات (Information processing theory)</dc:title>
  <dc:creator>M_SH</dc:creator>
  <cp:lastModifiedBy>MRT Pack 30 DVDs</cp:lastModifiedBy>
  <cp:revision>86</cp:revision>
  <dcterms:created xsi:type="dcterms:W3CDTF">2013-12-04T03:55:52Z</dcterms:created>
  <dcterms:modified xsi:type="dcterms:W3CDTF">2020-05-19T11:38:26Z</dcterms:modified>
</cp:coreProperties>
</file>