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84"/>
  </p:notes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305" r:id="rId20"/>
    <p:sldId id="274" r:id="rId21"/>
    <p:sldId id="307" r:id="rId22"/>
    <p:sldId id="275" r:id="rId23"/>
    <p:sldId id="276" r:id="rId24"/>
    <p:sldId id="308" r:id="rId25"/>
    <p:sldId id="296" r:id="rId26"/>
    <p:sldId id="297" r:id="rId27"/>
    <p:sldId id="298" r:id="rId28"/>
    <p:sldId id="299" r:id="rId29"/>
    <p:sldId id="300" r:id="rId30"/>
    <p:sldId id="301" r:id="rId31"/>
    <p:sldId id="302" r:id="rId32"/>
    <p:sldId id="303" r:id="rId33"/>
    <p:sldId id="304"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9" r:id="rId54"/>
    <p:sldId id="330" r:id="rId55"/>
    <p:sldId id="331" r:id="rId56"/>
    <p:sldId id="332" r:id="rId57"/>
    <p:sldId id="333" r:id="rId58"/>
    <p:sldId id="334" r:id="rId59"/>
    <p:sldId id="335" r:id="rId60"/>
    <p:sldId id="336" r:id="rId61"/>
    <p:sldId id="337" r:id="rId62"/>
    <p:sldId id="338" r:id="rId63"/>
    <p:sldId id="339" r:id="rId64"/>
    <p:sldId id="277" r:id="rId65"/>
    <p:sldId id="279" r:id="rId66"/>
    <p:sldId id="280" r:id="rId67"/>
    <p:sldId id="281" r:id="rId68"/>
    <p:sldId id="282" r:id="rId69"/>
    <p:sldId id="283" r:id="rId70"/>
    <p:sldId id="284" r:id="rId71"/>
    <p:sldId id="285" r:id="rId72"/>
    <p:sldId id="286" r:id="rId73"/>
    <p:sldId id="340" r:id="rId74"/>
    <p:sldId id="287" r:id="rId75"/>
    <p:sldId id="288" r:id="rId76"/>
    <p:sldId id="289" r:id="rId77"/>
    <p:sldId id="290" r:id="rId78"/>
    <p:sldId id="291" r:id="rId79"/>
    <p:sldId id="292" r:id="rId80"/>
    <p:sldId id="293" r:id="rId81"/>
    <p:sldId id="294" r:id="rId82"/>
    <p:sldId id="295" r:id="rId8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8" autoAdjust="0"/>
    <p:restoredTop sz="94709" autoAdjust="0"/>
  </p:normalViewPr>
  <p:slideViewPr>
    <p:cSldViewPr>
      <p:cViewPr varScale="1">
        <p:scale>
          <a:sx n="64" d="100"/>
          <a:sy n="64" d="100"/>
        </p:scale>
        <p:origin x="-10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CC67F0-31E2-44EE-9CF2-6FB0BCB89F06}" type="datetimeFigureOut">
              <a:rPr lang="fa-IR" smtClean="0"/>
              <a:pPr/>
              <a:t>1435/12/11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2C692A-4DEF-436E-A536-187C94176E7E}"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D2C692A-4DEF-436E-A536-187C94176E7E}" type="slidenum">
              <a:rPr lang="fa-IR" smtClean="0"/>
              <a:pPr/>
              <a:t>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0591CBB-4C09-4BC3-A08C-6C293510DB8B}" type="datetimeFigureOut">
              <a:rPr lang="fa-IR" smtClean="0"/>
              <a:pPr/>
              <a:t>1435/12/11</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A816924-1541-4D10-8FD5-1EF2775145FA}"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0591CBB-4C09-4BC3-A08C-6C293510DB8B}" type="datetimeFigureOut">
              <a:rPr lang="fa-IR" smtClean="0"/>
              <a:pPr/>
              <a:t>1435/12/11</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0591CBB-4C09-4BC3-A08C-6C293510DB8B}" type="datetimeFigureOut">
              <a:rPr lang="fa-IR" smtClean="0"/>
              <a:pPr/>
              <a:t>1435/12/11</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A816924-1541-4D10-8FD5-1EF2775145FA}"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0591CBB-4C09-4BC3-A08C-6C293510DB8B}" type="datetimeFigureOut">
              <a:rPr lang="fa-IR" smtClean="0"/>
              <a:pPr/>
              <a:t>1435/12/11</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A816924-1541-4D10-8FD5-1EF2775145FA}" type="slidenum">
              <a:rPr lang="fa-IR" smtClean="0"/>
              <a:pPr/>
              <a:t>‹#›</a:t>
            </a:fld>
            <a:endParaRPr lang="fa-IR"/>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591CBB-4C09-4BC3-A08C-6C293510DB8B}" type="datetimeFigureOut">
              <a:rPr lang="fa-IR" smtClean="0"/>
              <a:pPr/>
              <a:t>1435/12/11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9A816924-1541-4D10-8FD5-1EF2775145FA}"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0591CBB-4C09-4BC3-A08C-6C293510DB8B}" type="datetimeFigureOut">
              <a:rPr lang="fa-IR" smtClean="0"/>
              <a:pPr/>
              <a:t>1435/12/11</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A816924-1541-4D10-8FD5-1EF2775145FA}"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newsflash/>
  </p:transition>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1603;&#1575;&#1585;&#1608;&#1585;&#1586;&#1610;/&#1601;&#1585;&#1605;%20&#1711;&#1586;&#1575;&#1585;&#1588;%20&#1607;&#1601;&#1578;&#1711;&#1610;.p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1603;&#1575;&#1585;&#1608;&#1585;&#1586;&#1610;/&#1711;&#1586;&#1575;&#1585;&#1588;%20&#1605;&#1575;&#1607;&#1575;&#1606;&#1607;.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1603;&#1575;&#1585;&#1608;&#1585;&#1586;&#1610;/&#1711;&#1586;&#1575;&#1585;&#1588;%20&#1605;&#1575;&#1607;&#1575;&#1606;&#1607;%20&#1575;&#1587;&#1578;&#1575;&#1583;.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1601;&#1585;&#1605;%20&#1605;&#1588;&#1575;&#1607;&#1583;&#1607;.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1603;&#1575;&#1585;&#1608;&#1585;&#1586;&#1610;/&#1711;&#1586;&#1575;&#1585;&#1588;%20&#1606;&#1608;&#1610;&#1587;&#1610;.pdf"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1603;&#1575;&#1585;&#1608;&#1585;&#1586;&#1610;/&#1711;&#1586;&#1575;&#1585;&#1588;%20&#1606;&#1608;&#1610;&#1587;&#1610;.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712" y="2636912"/>
            <a:ext cx="6400800" cy="3168352"/>
          </a:xfrm>
        </p:spPr>
        <p:txBody>
          <a:bodyPr>
            <a:normAutofit fontScale="92500" lnSpcReduction="10000"/>
          </a:bodyPr>
          <a:lstStyle/>
          <a:p>
            <a:endParaRPr lang="fa-IR" b="1" dirty="0" smtClean="0">
              <a:cs typeface="2  Titr" pitchFamily="2" charset="-78"/>
            </a:endParaRPr>
          </a:p>
          <a:p>
            <a:endParaRPr lang="fa-IR" b="1" dirty="0" smtClean="0">
              <a:cs typeface="2  Titr" pitchFamily="2" charset="-78"/>
            </a:endParaRPr>
          </a:p>
          <a:p>
            <a:endParaRPr lang="fa-IR" b="1" dirty="0" smtClean="0">
              <a:cs typeface="2  Titr" pitchFamily="2" charset="-78"/>
            </a:endParaRPr>
          </a:p>
          <a:p>
            <a:r>
              <a:rPr lang="fa-IR" b="1" dirty="0" smtClean="0">
                <a:cs typeface="2  Titr" pitchFamily="2" charset="-78"/>
              </a:rPr>
              <a:t> </a:t>
            </a:r>
            <a:r>
              <a:rPr lang="fa-IR" sz="3500" b="1" dirty="0" smtClean="0">
                <a:cs typeface="2  Titr" pitchFamily="2" charset="-78"/>
              </a:rPr>
              <a:t>كارورزي با رويكردي نوين </a:t>
            </a:r>
          </a:p>
          <a:p>
            <a:endParaRPr lang="fa-IR" sz="3500" b="1" dirty="0" smtClean="0">
              <a:cs typeface="2  Titr" pitchFamily="2" charset="-78"/>
            </a:endParaRPr>
          </a:p>
          <a:p>
            <a:endParaRPr lang="fa-IR" sz="3500" b="1" dirty="0" smtClean="0">
              <a:cs typeface="2  Titr" pitchFamily="2" charset="-78"/>
            </a:endParaRPr>
          </a:p>
          <a:p>
            <a:r>
              <a:rPr lang="fa-IR" sz="3500" b="1" dirty="0" smtClean="0">
                <a:cs typeface="2  Titr" pitchFamily="2" charset="-78"/>
              </a:rPr>
              <a:t>                                          مهر ماه 1393 </a:t>
            </a:r>
            <a:endParaRPr lang="en-US" sz="3500" b="1" dirty="0">
              <a:cs typeface="2  Titr" pitchFamily="2" charset="-78"/>
            </a:endParaRPr>
          </a:p>
        </p:txBody>
      </p:sp>
      <p:sp>
        <p:nvSpPr>
          <p:cNvPr id="2" name="Title 1"/>
          <p:cNvSpPr>
            <a:spLocks noGrp="1"/>
          </p:cNvSpPr>
          <p:nvPr>
            <p:ph type="ctrTitle"/>
          </p:nvPr>
        </p:nvSpPr>
        <p:spPr>
          <a:xfrm>
            <a:off x="539552" y="836712"/>
            <a:ext cx="7772400" cy="1470025"/>
          </a:xfrm>
        </p:spPr>
        <p:txBody>
          <a:bodyPr/>
          <a:lstStyle/>
          <a:p>
            <a:r>
              <a:rPr lang="fa-I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Sina" pitchFamily="2" charset="-78"/>
              </a:rPr>
              <a:t>به نام خدا </a:t>
            </a:r>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out)">
                                      <p:cBhvr>
                                        <p:cTn id="12" dur="3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out)">
                                      <p:cBhvr>
                                        <p:cTn id="17"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كارآموز يا كارورز كيست؟</a:t>
            </a:r>
            <a:endParaRPr lang="fa-IR" dirty="0"/>
          </a:p>
        </p:txBody>
      </p:sp>
      <p:pic>
        <p:nvPicPr>
          <p:cNvPr id="4" name="Content Placeholder 3" descr="http://www.jobiran.com/Amozesh/Inc/17.JPG"/>
          <p:cNvPicPr>
            <a:picLocks noGrp="1"/>
          </p:cNvPicPr>
          <p:nvPr>
            <p:ph idx="1"/>
          </p:nvPr>
        </p:nvPicPr>
        <p:blipFill>
          <a:blip r:embed="rId2" cstate="print"/>
          <a:srcRect/>
          <a:stretch>
            <a:fillRect/>
          </a:stretch>
        </p:blipFill>
        <p:spPr bwMode="auto">
          <a:xfrm>
            <a:off x="827584" y="1916832"/>
            <a:ext cx="6336703" cy="417646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7239000" cy="5547016"/>
          </a:xfrm>
        </p:spPr>
        <p:txBody>
          <a:bodyPr anchor="ctr">
            <a:normAutofit/>
          </a:bodyPr>
          <a:lstStyle/>
          <a:p>
            <a:r>
              <a:rPr lang="fa-IR" sz="3200" dirty="0" smtClean="0">
                <a:cs typeface="B Zar" pitchFamily="2" charset="-78"/>
              </a:rPr>
              <a:t>كارورز يا كارآموز</a:t>
            </a:r>
            <a:r>
              <a:rPr lang="fa-IR" sz="3200" dirty="0" smtClean="0">
                <a:solidFill>
                  <a:srgbClr val="FF0000"/>
                </a:solidFill>
                <a:cs typeface="B Zar" pitchFamily="2" charset="-78"/>
              </a:rPr>
              <a:t> داوطلبي </a:t>
            </a:r>
            <a:r>
              <a:rPr lang="fa-IR" sz="3200" dirty="0" smtClean="0">
                <a:cs typeface="B Zar" pitchFamily="2" charset="-78"/>
              </a:rPr>
              <a:t>است كه بر حسب توانمندي هاي خود و با برخورداري از دانش مقدماتي براي كسب علم (يا يك مهارت) به واحد كارورزي مراجعه مي‌نمايد. </a:t>
            </a:r>
          </a:p>
          <a:p>
            <a:r>
              <a:rPr lang="fa-IR" sz="3200" dirty="0" smtClean="0">
                <a:cs typeface="B Zar" pitchFamily="2" charset="-78"/>
              </a:rPr>
              <a:t>اين فرد داوطلبي است كه به </a:t>
            </a:r>
            <a:r>
              <a:rPr lang="fa-IR" sz="3200" dirty="0" smtClean="0">
                <a:solidFill>
                  <a:srgbClr val="FF0000"/>
                </a:solidFill>
                <a:cs typeface="B Zar" pitchFamily="2" charset="-78"/>
              </a:rPr>
              <a:t>طور پايه‌اي </a:t>
            </a:r>
            <a:r>
              <a:rPr lang="fa-IR" sz="3200" dirty="0" smtClean="0">
                <a:cs typeface="B Zar" pitchFamily="2" charset="-78"/>
              </a:rPr>
              <a:t>اقدام به كسب مهارتي مي‌نمايد. </a:t>
            </a:r>
          </a:p>
          <a:p>
            <a:r>
              <a:rPr lang="fa-IR" sz="3200" dirty="0" smtClean="0">
                <a:cs typeface="B Zar" pitchFamily="2" charset="-78"/>
              </a:rPr>
              <a:t> همچنين كارورز يا كارآموز داوطلبي است كه با داشتن </a:t>
            </a:r>
            <a:r>
              <a:rPr lang="fa-IR" sz="3200" dirty="0" smtClean="0">
                <a:solidFill>
                  <a:srgbClr val="FF0000"/>
                </a:solidFill>
                <a:cs typeface="B Zar" pitchFamily="2" charset="-78"/>
              </a:rPr>
              <a:t>دانش تئوريك </a:t>
            </a:r>
            <a:r>
              <a:rPr lang="fa-IR" sz="3200" dirty="0" smtClean="0">
                <a:cs typeface="B Zar" pitchFamily="2" charset="-78"/>
              </a:rPr>
              <a:t>در رابطه با يك شغل يا مهارت اقدام به كسب معلومات به صورت عملي يا كاربردي مي‌كند.</a:t>
            </a:r>
            <a:endParaRPr lang="fa-IR" sz="3200" dirty="0">
              <a:cs typeface="B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fa-IR" dirty="0" smtClean="0"/>
              <a:t>محل كارورزي و كارآموزي كجاست؟</a:t>
            </a:r>
            <a:endParaRPr lang="fa-IR" dirty="0"/>
          </a:p>
        </p:txBody>
      </p:sp>
      <p:sp>
        <p:nvSpPr>
          <p:cNvPr id="3" name="Content Placeholder 2"/>
          <p:cNvSpPr>
            <a:spLocks noGrp="1"/>
          </p:cNvSpPr>
          <p:nvPr>
            <p:ph idx="1"/>
          </p:nvPr>
        </p:nvSpPr>
        <p:spPr/>
        <p:txBody>
          <a:bodyPr anchor="ctr">
            <a:normAutofit/>
          </a:bodyPr>
          <a:lstStyle/>
          <a:p>
            <a:r>
              <a:rPr lang="fa-IR" sz="3200" dirty="0" smtClean="0">
                <a:cs typeface="B Zar" pitchFamily="2" charset="-78"/>
              </a:rPr>
              <a:t>محل كارورزي و كارآموزي محلي است كه با توجه به مبحث حمايت‌هاي شغلي از </a:t>
            </a:r>
            <a:r>
              <a:rPr lang="fa-IR" sz="3200" dirty="0" smtClean="0">
                <a:solidFill>
                  <a:srgbClr val="FF0000"/>
                </a:solidFill>
                <a:cs typeface="B Zar" pitchFamily="2" charset="-78"/>
              </a:rPr>
              <a:t>تمامي شرايط لازم</a:t>
            </a:r>
            <a:r>
              <a:rPr lang="fa-IR" sz="3200" dirty="0" smtClean="0">
                <a:cs typeface="B Zar" pitchFamily="2" charset="-78"/>
              </a:rPr>
              <a:t> برخوردار باشد.</a:t>
            </a:r>
          </a:p>
          <a:p>
            <a:r>
              <a:rPr lang="fa-IR" sz="3200" dirty="0" smtClean="0">
                <a:cs typeface="B Zar" pitchFamily="2" charset="-78"/>
              </a:rPr>
              <a:t> محل كارورزي و كارآموزي براي كارورز يا داوطلب، محلي است كه مديريت آن از </a:t>
            </a:r>
            <a:r>
              <a:rPr lang="fa-IR" sz="3200" dirty="0" smtClean="0">
                <a:solidFill>
                  <a:srgbClr val="FF0000"/>
                </a:solidFill>
                <a:cs typeface="B Zar" pitchFamily="2" charset="-78"/>
              </a:rPr>
              <a:t>دانش فني و به روز </a:t>
            </a:r>
            <a:r>
              <a:rPr lang="fa-IR" sz="3200" dirty="0" smtClean="0">
                <a:cs typeface="B Zar" pitchFamily="2" charset="-78"/>
              </a:rPr>
              <a:t>برخوردار بوده و به مهارت يا مهارتهاي لازم مسلط باشد.</a:t>
            </a:r>
          </a:p>
          <a:p>
            <a:r>
              <a:rPr lang="fa-IR" sz="3200" dirty="0" smtClean="0">
                <a:cs typeface="B Zar" pitchFamily="2" charset="-78"/>
              </a:rPr>
              <a:t> در اين مكان </a:t>
            </a:r>
            <a:r>
              <a:rPr lang="fa-IR" sz="3200" dirty="0" smtClean="0">
                <a:solidFill>
                  <a:srgbClr val="FF0000"/>
                </a:solidFill>
                <a:cs typeface="B Zar" pitchFamily="2" charset="-78"/>
              </a:rPr>
              <a:t>امكانات آموزشي (تئوريك) و عملي </a:t>
            </a:r>
            <a:r>
              <a:rPr lang="fa-IR" sz="3200" dirty="0" smtClean="0">
                <a:cs typeface="B Zar" pitchFamily="2" charset="-78"/>
              </a:rPr>
              <a:t>از حد نصاب آموزشي بالاتر است تا مانعي براي يادگيري ايجاد نگردد.</a:t>
            </a:r>
            <a:endParaRPr lang="fa-IR" sz="3200" dirty="0">
              <a:cs typeface="B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portal.farsedu.ir/Portal/channels/FcKUploadedFiles/fa/3490/Images/ghavanin.jpg"/>
          <p:cNvPicPr>
            <a:picLocks noGrp="1"/>
          </p:cNvPicPr>
          <p:nvPr>
            <p:ph idx="1"/>
          </p:nvPr>
        </p:nvPicPr>
        <p:blipFill>
          <a:blip r:embed="rId2" cstate="print"/>
          <a:srcRect/>
          <a:stretch>
            <a:fillRect/>
          </a:stretch>
        </p:blipFill>
        <p:spPr bwMode="auto">
          <a:xfrm>
            <a:off x="323529" y="620713"/>
            <a:ext cx="7632848" cy="58356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xit" presetSubtype="0" decel="100000" fill="hold" nodeType="clickEffect">
                                  <p:stCondLst>
                                    <p:cond delay="0"/>
                                  </p:stCondLst>
                                  <p:childTnLst>
                                    <p:anim calcmode="lin" valueType="num">
                                      <p:cBhvr>
                                        <p:cTn id="6" dur="3000"/>
                                        <p:tgtEl>
                                          <p:spTgt spid="4"/>
                                        </p:tgtEl>
                                        <p:attrNameLst>
                                          <p:attrName>ppt_h</p:attrName>
                                        </p:attrNameLst>
                                      </p:cBhvr>
                                      <p:tavLst>
                                        <p:tav tm="0">
                                          <p:val>
                                            <p:strVal val="ppt_h"/>
                                          </p:val>
                                        </p:tav>
                                        <p:tav tm="50000">
                                          <p:val>
                                            <p:strVal val="ppt_h/20"/>
                                          </p:val>
                                        </p:tav>
                                        <p:tav tm="100000">
                                          <p:val>
                                            <p:strVal val="ppt_h/20"/>
                                          </p:val>
                                        </p:tav>
                                      </p:tavLst>
                                    </p:anim>
                                    <p:anim calcmode="lin" valueType="num">
                                      <p:cBhvr>
                                        <p:cTn id="7" dur="3000"/>
                                        <p:tgtEl>
                                          <p:spTgt spid="4"/>
                                        </p:tgtEl>
                                        <p:attrNameLst>
                                          <p:attrName>ppt_w</p:attrName>
                                        </p:attrNameLst>
                                      </p:cBhvr>
                                      <p:tavLst>
                                        <p:tav tm="0">
                                          <p:val>
                                            <p:strVal val="ppt_w"/>
                                          </p:val>
                                        </p:tav>
                                        <p:tav tm="50000">
                                          <p:val>
                                            <p:strVal val="ppt_w+.3"/>
                                          </p:val>
                                        </p:tav>
                                        <p:tav tm="100000">
                                          <p:val>
                                            <p:strVal val="ppt_w+.3"/>
                                          </p:val>
                                        </p:tav>
                                      </p:tavLst>
                                    </p:anim>
                                    <p:anim calcmode="lin" valueType="num">
                                      <p:cBhvr>
                                        <p:cTn id="8" dur="3000"/>
                                        <p:tgtEl>
                                          <p:spTgt spid="4"/>
                                        </p:tgtEl>
                                        <p:attrNameLst>
                                          <p:attrName>ppt_x</p:attrName>
                                        </p:attrNameLst>
                                      </p:cBhvr>
                                      <p:tavLst>
                                        <p:tav tm="0">
                                          <p:val>
                                            <p:strVal val="ppt_x"/>
                                          </p:val>
                                        </p:tav>
                                        <p:tav tm="50000">
                                          <p:val>
                                            <p:strVal val="ppt_x"/>
                                          </p:val>
                                        </p:tav>
                                        <p:tav tm="100000">
                                          <p:val>
                                            <p:strVal val="ppt_x-.3"/>
                                          </p:val>
                                        </p:tav>
                                      </p:tavLst>
                                    </p:anim>
                                    <p:anim calcmode="lin" valueType="num">
                                      <p:cBhvr>
                                        <p:cTn id="9" dur="3000"/>
                                        <p:tgtEl>
                                          <p:spTgt spid="4"/>
                                        </p:tgtEl>
                                        <p:attrNameLst>
                                          <p:attrName>ppt_y</p:attrName>
                                        </p:attrNameLst>
                                      </p:cBhvr>
                                      <p:tavLst>
                                        <p:tav tm="0">
                                          <p:val>
                                            <p:strVal val="ppt_y"/>
                                          </p:val>
                                        </p:tav>
                                        <p:tav tm="100000">
                                          <p:val>
                                            <p:strVal val="ppt_y"/>
                                          </p:val>
                                        </p:tav>
                                      </p:tavLst>
                                    </p:anim>
                                    <p:set>
                                      <p:cBhvr>
                                        <p:cTn id="10"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كارورزي و كارآموزي در ايران</a:t>
            </a:r>
            <a:endParaRPr lang="fa-IR" dirty="0"/>
          </a:p>
        </p:txBody>
      </p:sp>
      <p:sp>
        <p:nvSpPr>
          <p:cNvPr id="3" name="Content Placeholder 2"/>
          <p:cNvSpPr>
            <a:spLocks noGrp="1"/>
          </p:cNvSpPr>
          <p:nvPr>
            <p:ph idx="1"/>
          </p:nvPr>
        </p:nvSpPr>
        <p:spPr/>
        <p:txBody>
          <a:bodyPr anchor="ctr"/>
          <a:lstStyle/>
          <a:p>
            <a:r>
              <a:rPr lang="fa-IR" dirty="0" smtClean="0">
                <a:cs typeface="2  Zar" pitchFamily="2" charset="-78"/>
              </a:rPr>
              <a:t>متأسفانه وضعيت دانشگاه ها در ايران به گونه‌اي است كه بيشتر به انتقال دانش‌هاي تئوري مي‌پردازد ، بدون اين كه زمينه جذب دانش انتقال يافته فراهم شده باشد. </a:t>
            </a:r>
          </a:p>
          <a:p>
            <a:r>
              <a:rPr lang="fa-IR" dirty="0" smtClean="0">
                <a:cs typeface="2  Zar" pitchFamily="2" charset="-78"/>
              </a:rPr>
              <a:t>كارورزي مي‌تواند ابزار بسيار مهمي در راستاي ايجاد چنين زمينه‌اي باشد اما بنا به دلائل مختلفي به تدريج در فرهنگ دانشگاه‌هاي ايران رو به اضمحلال است. </a:t>
            </a:r>
          </a:p>
          <a:p>
            <a:r>
              <a:rPr lang="fa-IR" dirty="0" smtClean="0">
                <a:cs typeface="2  Zar" pitchFamily="2" charset="-78"/>
              </a:rPr>
              <a:t>در ضمن در ايران اكثر دانشجويان و اساتيد به علت شباهت ظاهري اين دو واژه آن را يكي مي‌دانند و تفاوتي بين آنها قائل نمي‌شوند و از دو عنوان براي يك منظور استفاده مي‌كنند</a:t>
            </a:r>
            <a:endParaRPr lang="fa-IR" dirty="0">
              <a:cs typeface="2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مشکلات کارورزی </a:t>
            </a:r>
            <a:r>
              <a:rPr lang="fa-IR" dirty="0" smtClean="0">
                <a:cs typeface="2  Zar" pitchFamily="2" charset="-78"/>
              </a:rPr>
              <a:t>دانشگاههای ایران </a:t>
            </a:r>
            <a:endParaRPr lang="fa-IR" dirty="0"/>
          </a:p>
        </p:txBody>
      </p:sp>
      <p:sp>
        <p:nvSpPr>
          <p:cNvPr id="3" name="Content Placeholder 2"/>
          <p:cNvSpPr>
            <a:spLocks noGrp="1"/>
          </p:cNvSpPr>
          <p:nvPr>
            <p:ph idx="1"/>
          </p:nvPr>
        </p:nvSpPr>
        <p:spPr/>
        <p:txBody>
          <a:bodyPr>
            <a:normAutofit lnSpcReduction="10000"/>
          </a:bodyPr>
          <a:lstStyle/>
          <a:p>
            <a:r>
              <a:rPr lang="fa-IR" dirty="0" smtClean="0">
                <a:cs typeface="2  Zar" pitchFamily="2" charset="-78"/>
              </a:rPr>
              <a:t>برخی از مشکلات کارورزی دانشجویان دانشگاههای ایران را می توان به دو بخش زیر تقسیم کرد:</a:t>
            </a:r>
          </a:p>
          <a:p>
            <a:pPr>
              <a:buNone/>
            </a:pPr>
            <a:r>
              <a:rPr lang="fa-IR" b="1" dirty="0" smtClean="0">
                <a:cs typeface="2  Zar" pitchFamily="2" charset="-78"/>
              </a:rPr>
              <a:t>    الف :مشکلات ناشی از دانشگاه ها:</a:t>
            </a:r>
          </a:p>
          <a:p>
            <a:r>
              <a:rPr lang="fa-IR" dirty="0" smtClean="0">
                <a:cs typeface="2  Zar" pitchFamily="2" charset="-78"/>
              </a:rPr>
              <a:t>1- عدم حضور استاد راهنما(یا سرپرست کارآموز) و عدم ارتباط وی در حین کارورزی.</a:t>
            </a:r>
          </a:p>
          <a:p>
            <a:r>
              <a:rPr lang="fa-IR" dirty="0" smtClean="0">
                <a:cs typeface="2  Zar" pitchFamily="2" charset="-78"/>
              </a:rPr>
              <a:t>2- کمبود منابع اطلاعاتی: کمبود منابع موجود و عدم تشابه آن ها، امکان کسب تجربه یکسان را برای دانشجویان هم رشته فراهم نمی کند لذا سطح یاد گیری دانشجو متفاوت خواهد بود.</a:t>
            </a:r>
          </a:p>
          <a:p>
            <a:r>
              <a:rPr lang="fa-IR" dirty="0" smtClean="0">
                <a:cs typeface="2  Zar" pitchFamily="2" charset="-78"/>
              </a:rPr>
              <a:t>3- نحوه ارزیابی کیفیت کارورزی: در اکثر مراکز دانشگاهی به میزان فراگیری و افزایش دانش عملی دانشجو در طی دوره کارورزی توجه زیادی نمی شود و ارائه گزارش و دادن نمره بیشتر جنبه رفع تکلیف به خود گرفته است.</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6" dur="5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239000" cy="5979064"/>
          </a:xfrm>
        </p:spPr>
        <p:txBody>
          <a:bodyPr anchor="ctr"/>
          <a:lstStyle/>
          <a:p>
            <a:pPr>
              <a:buNone/>
            </a:pPr>
            <a:r>
              <a:rPr lang="fa-IR" b="1" dirty="0" smtClean="0">
                <a:cs typeface="2  Zar" pitchFamily="2" charset="-78"/>
              </a:rPr>
              <a:t>  ب . مشکلات ناشی از محیط کار</a:t>
            </a:r>
          </a:p>
          <a:p>
            <a:r>
              <a:rPr lang="fa-IR" dirty="0" smtClean="0">
                <a:cs typeface="2  Zar" pitchFamily="2" charset="-78"/>
              </a:rPr>
              <a:t>1- پذیرش: اغلب سازمان ها یا واحدهای صنعتی بزرگ معمولا از پذیرش دانشجو </a:t>
            </a:r>
            <a:r>
              <a:rPr lang="fa-IR" dirty="0" smtClean="0">
                <a:solidFill>
                  <a:srgbClr val="FF0000"/>
                </a:solidFill>
                <a:cs typeface="2  Zar" pitchFamily="2" charset="-78"/>
              </a:rPr>
              <a:t>خودداری</a:t>
            </a:r>
            <a:r>
              <a:rPr lang="fa-IR" dirty="0" smtClean="0">
                <a:cs typeface="2  Zar" pitchFamily="2" charset="-78"/>
              </a:rPr>
              <a:t> می کنند، یا شرایطی قائل می شوند که دانشجو ترجیح می دهد در سازمان ها و واحدهای صنعتی کوچک تر به کارورزی بپردازد. </a:t>
            </a:r>
          </a:p>
          <a:p>
            <a:r>
              <a:rPr lang="fa-IR" dirty="0" smtClean="0">
                <a:cs typeface="2  Zar" pitchFamily="2" charset="-78"/>
              </a:rPr>
              <a:t>2-  نداشتن </a:t>
            </a:r>
            <a:r>
              <a:rPr lang="fa-IR" dirty="0" smtClean="0">
                <a:solidFill>
                  <a:srgbClr val="FF0000"/>
                </a:solidFill>
                <a:cs typeface="2  Zar" pitchFamily="2" charset="-78"/>
              </a:rPr>
              <a:t>مسوول خاصی </a:t>
            </a:r>
            <a:r>
              <a:rPr lang="fa-IR" dirty="0" smtClean="0">
                <a:cs typeface="2  Zar" pitchFamily="2" charset="-78"/>
              </a:rPr>
              <a:t>برای راهنمایی دانشجویان در سازمان ها یا واحدهای صنعتی.</a:t>
            </a:r>
          </a:p>
          <a:p>
            <a:r>
              <a:rPr lang="fa-IR" dirty="0" smtClean="0">
                <a:cs typeface="2  Zar" pitchFamily="2" charset="-78"/>
              </a:rPr>
              <a:t>3-  برخوردار نبودن دانشجویان از </a:t>
            </a:r>
            <a:r>
              <a:rPr lang="fa-IR" dirty="0" smtClean="0">
                <a:solidFill>
                  <a:srgbClr val="FF0000"/>
                </a:solidFill>
                <a:cs typeface="2  Zar" pitchFamily="2" charset="-78"/>
              </a:rPr>
              <a:t>امکانات رفاهی</a:t>
            </a:r>
            <a:r>
              <a:rPr lang="fa-IR" dirty="0" smtClean="0">
                <a:cs typeface="2  Zar" pitchFamily="2" charset="-78"/>
              </a:rPr>
              <a:t>.</a:t>
            </a:r>
          </a:p>
          <a:p>
            <a:r>
              <a:rPr lang="fa-IR" dirty="0" smtClean="0">
                <a:cs typeface="2  Zar" pitchFamily="2" charset="-78"/>
              </a:rPr>
              <a:t>4-  نبود </a:t>
            </a:r>
            <a:r>
              <a:rPr lang="fa-IR" dirty="0" smtClean="0">
                <a:solidFill>
                  <a:srgbClr val="FF0000"/>
                </a:solidFill>
                <a:cs typeface="2  Zar" pitchFamily="2" charset="-78"/>
              </a:rPr>
              <a:t>انگیزه کافی در مدیران سازمان ها </a:t>
            </a:r>
            <a:r>
              <a:rPr lang="fa-IR" dirty="0" smtClean="0">
                <a:cs typeface="2  Zar" pitchFamily="2" charset="-78"/>
              </a:rPr>
              <a:t>یا واحدهای صنعتی و نا آشنایی آنها با اهمیت کارورزی.</a:t>
            </a:r>
          </a:p>
          <a:p>
            <a:r>
              <a:rPr lang="fa-IR" dirty="0" smtClean="0">
                <a:cs typeface="2  Zar" pitchFamily="2" charset="-78"/>
              </a:rPr>
              <a:t>از طرفی در زمینه کارورزی در ایران هنوز </a:t>
            </a:r>
            <a:r>
              <a:rPr lang="fa-IR" dirty="0" smtClean="0">
                <a:solidFill>
                  <a:srgbClr val="FF0000"/>
                </a:solidFill>
                <a:cs typeface="2  Zar" pitchFamily="2" charset="-78"/>
              </a:rPr>
              <a:t>برنامه مدون </a:t>
            </a:r>
            <a:r>
              <a:rPr lang="fa-IR" dirty="0" smtClean="0">
                <a:cs typeface="2  Zar" pitchFamily="2" charset="-78"/>
              </a:rPr>
              <a:t>و مصوبی وجود ندارد.</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3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3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3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3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3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3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3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3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sz="3100" dirty="0" smtClean="0"/>
              <a:t>مراحل و شرح وظايف دانشجويان كارآموزي</a:t>
            </a:r>
            <a:endParaRPr lang="fa-IR" dirty="0"/>
          </a:p>
        </p:txBody>
      </p:sp>
      <p:sp>
        <p:nvSpPr>
          <p:cNvPr id="3" name="Content Placeholder 2"/>
          <p:cNvSpPr>
            <a:spLocks noGrp="1"/>
          </p:cNvSpPr>
          <p:nvPr>
            <p:ph idx="1"/>
          </p:nvPr>
        </p:nvSpPr>
        <p:spPr/>
        <p:txBody>
          <a:bodyPr anchor="ctr">
            <a:normAutofit/>
          </a:bodyPr>
          <a:lstStyle/>
          <a:p>
            <a:pPr lvl="0"/>
            <a:r>
              <a:rPr lang="fa-IR" dirty="0" smtClean="0">
                <a:cs typeface="2  Zar" pitchFamily="2" charset="-78"/>
              </a:rPr>
              <a:t>اخذ واحد كارآموزي </a:t>
            </a:r>
            <a:endParaRPr lang="en-US" dirty="0" smtClean="0">
              <a:cs typeface="2  Zar" pitchFamily="2" charset="-78"/>
            </a:endParaRPr>
          </a:p>
          <a:p>
            <a:pPr lvl="0"/>
            <a:r>
              <a:rPr lang="fa-IR" dirty="0" smtClean="0">
                <a:cs typeface="2  Zar" pitchFamily="2" charset="-78"/>
              </a:rPr>
              <a:t>اخذ فرم درخواست معرفي نامه به محل كارآموزي  و تعهدنامه كارآموزي</a:t>
            </a:r>
            <a:endParaRPr lang="en-US" dirty="0" smtClean="0">
              <a:cs typeface="2  Zar" pitchFamily="2" charset="-78"/>
            </a:endParaRPr>
          </a:p>
          <a:p>
            <a:pPr lvl="0"/>
            <a:r>
              <a:rPr lang="fa-IR" dirty="0" smtClean="0">
                <a:cs typeface="2  Zar" pitchFamily="2" charset="-78"/>
              </a:rPr>
              <a:t>دريافت معرفي نامه دانشجو از آموزش</a:t>
            </a:r>
            <a:endParaRPr lang="en-US" dirty="0" smtClean="0">
              <a:cs typeface="2  Zar" pitchFamily="2" charset="-78"/>
            </a:endParaRPr>
          </a:p>
          <a:p>
            <a:pPr lvl="0"/>
            <a:r>
              <a:rPr lang="fa-IR" dirty="0" smtClean="0">
                <a:cs typeface="2  Zar" pitchFamily="2" charset="-78"/>
              </a:rPr>
              <a:t>اخذ فرم گزارش كار هفتگي، فرم گزارش كار ماهانه و فرم گزارش ماهانه سرپرست كارآموزي و تكميل فرم هاي اول و دوم به صورت هفتگي و ماهانه توسط كارآموز و تاييد سرپرست كارآموزي </a:t>
            </a:r>
            <a:endParaRPr lang="en-US" dirty="0" smtClean="0">
              <a:cs typeface="2  Zar" pitchFamily="2" charset="-78"/>
            </a:endParaRPr>
          </a:p>
          <a:p>
            <a:pPr lvl="0"/>
            <a:r>
              <a:rPr lang="fa-IR" dirty="0" smtClean="0">
                <a:cs typeface="2  Zar" pitchFamily="2" charset="-78"/>
              </a:rPr>
              <a:t>آغاز فعاليت در محل كارآموزي براساس برنامه تعيين شده </a:t>
            </a:r>
            <a:endParaRPr lang="en-US" dirty="0" smtClean="0">
              <a:cs typeface="2  Zar" pitchFamily="2" charset="-78"/>
            </a:endParaRPr>
          </a:p>
          <a:p>
            <a:pPr lvl="0"/>
            <a:r>
              <a:rPr lang="fa-IR" dirty="0" smtClean="0">
                <a:cs typeface="2  Zar" pitchFamily="2" charset="-78"/>
              </a:rPr>
              <a:t>تنظيم گزارش كارآموزي براساس فعاليت انجام شده طبق الگو و نحوه نگارش مصوب</a:t>
            </a:r>
            <a:endParaRPr lang="en-US" dirty="0" smtClean="0">
              <a:cs typeface="2  Zar" pitchFamily="2" charset="-78"/>
            </a:endParaRP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3"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5" dur="3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3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1" dur="3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3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3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3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3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0"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2" dur="3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3" dur="3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3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9" dur="3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0" dur="3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3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2" dur="3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3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8" dur="3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9" dur="3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0" dur="3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3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3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7" dur="3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8" dur="3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9" dur="3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0"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dirty="0" smtClean="0">
                <a:hlinkClick r:id="rId2" action="ppaction://hlinkfile"/>
              </a:rPr>
              <a:t>فرم گزارش كار هفتگي </a:t>
            </a:r>
            <a:endParaRPr lang="fa-IR" dirty="0"/>
          </a:p>
        </p:txBody>
      </p:sp>
      <p:pic>
        <p:nvPicPr>
          <p:cNvPr id="4" name="Content Placeholder 3" descr="فرم گزارش هفتگي.png"/>
          <p:cNvPicPr>
            <a:picLocks noGrp="1" noChangeAspect="1"/>
          </p:cNvPicPr>
          <p:nvPr>
            <p:ph idx="1"/>
          </p:nvPr>
        </p:nvPicPr>
        <p:blipFill>
          <a:blip r:embed="rId3" cstate="print"/>
          <a:stretch>
            <a:fillRect/>
          </a:stretch>
        </p:blipFill>
        <p:spPr>
          <a:xfrm>
            <a:off x="899592" y="2132856"/>
            <a:ext cx="6264695" cy="4323506"/>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fa-IR" dirty="0" smtClean="0"/>
              <a:t>يك نمونه  از متن فرم گزارش هفتگي</a:t>
            </a:r>
            <a:endParaRPr lang="fa-IR" dirty="0"/>
          </a:p>
        </p:txBody>
      </p:sp>
      <p:sp>
        <p:nvSpPr>
          <p:cNvPr id="3" name="Content Placeholder 2"/>
          <p:cNvSpPr>
            <a:spLocks noGrp="1"/>
          </p:cNvSpPr>
          <p:nvPr>
            <p:ph idx="1"/>
          </p:nvPr>
        </p:nvSpPr>
        <p:spPr/>
        <p:txBody>
          <a:bodyPr anchor="ctr">
            <a:normAutofit fontScale="77500" lnSpcReduction="20000"/>
          </a:bodyPr>
          <a:lstStyle/>
          <a:p>
            <a:pPr algn="just">
              <a:lnSpc>
                <a:spcPct val="160000"/>
              </a:lnSpc>
            </a:pPr>
            <a:r>
              <a:rPr lang="fa-IR" dirty="0" smtClean="0">
                <a:cs typeface="2  Zar" pitchFamily="2" charset="-78"/>
              </a:rPr>
              <a:t>به نام خدا </a:t>
            </a:r>
          </a:p>
          <a:p>
            <a:pPr algn="just">
              <a:lnSpc>
                <a:spcPct val="160000"/>
              </a:lnSpc>
            </a:pPr>
            <a:r>
              <a:rPr lang="fa-IR" dirty="0" smtClean="0">
                <a:cs typeface="2  Zar" pitchFamily="2" charset="-78"/>
              </a:rPr>
              <a:t>راس ساعت 7:45 دقيقه در آموزشگاه حضور يافتم . طبق معمول صبحگاه اجرا و دانش آموزان به كلاس ها رفتند . اين جلسه معلم كلاس اول 6 و من قرار گذاشته بوديم كه قبل از بچه ها در كلاس حضوريابيم و اين مايه ي شگفتي دانش آموزان شد و ... آقا / خانم .....  درس دوم كتاب را كه در باره ي فعل و انواع آن در عربي بود تدريس نمود . تدريس او با شيوه سخنراني و سنتي انجام گرفت و .... من مواردي را اين تدريس فراگرفتم و ... هر چند مي توانستيم اين درس را با شيوه ي ديگري نيز بيان كنيم و ... زنگ زده شد و در دفتر مدرسه حضور يافتم معلم محترم آقا / خانم ... مرا به ديگر همكارانش معرفي نمود آن ها از دانشگاه فرهنگيان پرسيدند و نحوه ي ورودش و من اطلاعاتي در اين مورد دادم  و ...</a:t>
            </a:r>
            <a:endParaRPr lang="fa-IR" dirty="0">
              <a:cs typeface="2  Zar" pitchFamily="2" charset="-78"/>
            </a:endParaRP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en Ardley\AppData\Local\Microsoft\Windows\Temporary Internet Files\Content.IE5\ODZ01FXC\MP900433057[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620688"/>
            <a:ext cx="7776864" cy="59766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dirty="0" smtClean="0">
                <a:hlinkClick r:id="rId2" action="ppaction://hlinkfile"/>
              </a:rPr>
              <a:t>فرم گزارش كار ماهانه</a:t>
            </a:r>
            <a:endParaRPr lang="fa-IR" dirty="0"/>
          </a:p>
        </p:txBody>
      </p:sp>
      <p:pic>
        <p:nvPicPr>
          <p:cNvPr id="4" name="Content Placeholder 3" descr="گزارش ماهانه.png"/>
          <p:cNvPicPr>
            <a:picLocks noGrp="1" noChangeAspect="1"/>
          </p:cNvPicPr>
          <p:nvPr>
            <p:ph idx="1"/>
          </p:nvPr>
        </p:nvPicPr>
        <p:blipFill>
          <a:blip r:embed="rId3" cstate="print"/>
          <a:stretch>
            <a:fillRect/>
          </a:stretch>
        </p:blipFill>
        <p:spPr>
          <a:xfrm>
            <a:off x="637295" y="1609725"/>
            <a:ext cx="6878809" cy="4846638"/>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set>
                                      <p:cBhvr>
                                        <p:cTn id="11" dur="455" fill="hold">
                                          <p:stCondLst>
                                            <p:cond delay="0"/>
                                          </p:stCondLst>
                                        </p:cTn>
                                        <p:tgtEl>
                                          <p:spTgt spid="4"/>
                                        </p:tgtEl>
                                        <p:attrNameLst>
                                          <p:attrName>style.rotation</p:attrName>
                                        </p:attrNameLst>
                                      </p:cBhvr>
                                      <p:to>
                                        <p:strVal val="-45.0"/>
                                      </p:to>
                                    </p:set>
                                    <p:anim calcmode="lin" valueType="num">
                                      <p:cBhvr>
                                        <p:cTn id="1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fa-IR" dirty="0" smtClean="0"/>
              <a:t>نمونه اي از متن گزارش كار ماهانه</a:t>
            </a:r>
            <a:endParaRPr lang="fa-IR" dirty="0"/>
          </a:p>
        </p:txBody>
      </p:sp>
      <p:sp>
        <p:nvSpPr>
          <p:cNvPr id="3" name="Content Placeholder 2"/>
          <p:cNvSpPr>
            <a:spLocks noGrp="1"/>
          </p:cNvSpPr>
          <p:nvPr>
            <p:ph idx="1"/>
          </p:nvPr>
        </p:nvSpPr>
        <p:spPr/>
        <p:txBody>
          <a:bodyPr anchor="ctr">
            <a:normAutofit fontScale="70000" lnSpcReduction="20000"/>
          </a:bodyPr>
          <a:lstStyle/>
          <a:p>
            <a:pPr algn="just">
              <a:lnSpc>
                <a:spcPct val="170000"/>
              </a:lnSpc>
            </a:pPr>
            <a:r>
              <a:rPr lang="fa-IR" dirty="0" smtClean="0"/>
              <a:t>به نام خدا </a:t>
            </a:r>
          </a:p>
          <a:p>
            <a:pPr algn="just">
              <a:lnSpc>
                <a:spcPct val="170000"/>
              </a:lnSpc>
            </a:pPr>
            <a:r>
              <a:rPr lang="fa-IR" dirty="0" smtClean="0"/>
              <a:t>چهار </a:t>
            </a:r>
            <a:r>
              <a:rPr lang="fa-IR" dirty="0" smtClean="0"/>
              <a:t>هفته از مورخه ي 4/7/93 الي 4/8/93 طبق برنامه ي اعلام شده در آموزشگاه ............... جهت كارورزي شركت نمودم كه ريز گزارش هاي هفتگي آن قبلا تقديم گرديده است .</a:t>
            </a:r>
          </a:p>
          <a:p>
            <a:pPr algn="just">
              <a:lnSpc>
                <a:spcPct val="170000"/>
              </a:lnSpc>
            </a:pPr>
            <a:r>
              <a:rPr lang="fa-IR" dirty="0" smtClean="0"/>
              <a:t>در اين ماه بيشتر تلاش هاي مدرسه در جهت آماده سازي محيط با برنامه ريزي هاي گوناگون آموزشي و پرورشي و ... </a:t>
            </a:r>
            <a:r>
              <a:rPr lang="fa-IR" dirty="0" smtClean="0"/>
              <a:t>سپري </a:t>
            </a:r>
            <a:r>
              <a:rPr lang="fa-IR" dirty="0" smtClean="0"/>
              <a:t>شد . بنده علاوه بر شركت در كلاس هاي آقا / خانم ..... سعي مي كردم به معاونان نيز در جهت پيشبرد اهداف عالي آموزشي و پرورش مكمي كرده باشم </a:t>
            </a:r>
          </a:p>
          <a:p>
            <a:pPr algn="just">
              <a:lnSpc>
                <a:spcPct val="170000"/>
              </a:lnSpc>
            </a:pPr>
            <a:r>
              <a:rPr lang="fa-IR" dirty="0" smtClean="0"/>
              <a:t>به عنوان مثال در ساماندهي كتابخانه پيشنهاداتي دادم و قرار است بررسي نمايند و با كمك دانش آموزان اقداماتي انجام بدهيم و .........................</a:t>
            </a:r>
            <a:endParaRPr lang="fa-IR" dirty="0"/>
          </a:p>
        </p:txBody>
      </p:sp>
    </p:spTree>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dirty="0" smtClean="0">
                <a:hlinkClick r:id="rId2" action="ppaction://hlinkfile"/>
              </a:rPr>
              <a:t>گزارش ماهيانه استاد كارآموزي </a:t>
            </a:r>
            <a:endParaRPr lang="fa-IR" dirty="0"/>
          </a:p>
        </p:txBody>
      </p:sp>
      <p:pic>
        <p:nvPicPr>
          <p:cNvPr id="4" name="Content Placeholder 3" descr="گزارش ماهانه استاد.png"/>
          <p:cNvPicPr>
            <a:picLocks noGrp="1" noChangeAspect="1"/>
          </p:cNvPicPr>
          <p:nvPr>
            <p:ph idx="1"/>
          </p:nvPr>
        </p:nvPicPr>
        <p:blipFill>
          <a:blip r:embed="rId3" cstate="print"/>
          <a:stretch>
            <a:fillRect/>
          </a:stretch>
        </p:blipFill>
        <p:spPr>
          <a:xfrm>
            <a:off x="642536" y="1609725"/>
            <a:ext cx="6868327" cy="4846638"/>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set>
                                      <p:cBhvr>
                                        <p:cTn id="11" dur="455" fill="hold">
                                          <p:stCondLst>
                                            <p:cond delay="0"/>
                                          </p:stCondLst>
                                        </p:cTn>
                                        <p:tgtEl>
                                          <p:spTgt spid="4"/>
                                        </p:tgtEl>
                                        <p:attrNameLst>
                                          <p:attrName>style.rotation</p:attrName>
                                        </p:attrNameLst>
                                      </p:cBhvr>
                                      <p:to>
                                        <p:strVal val="-45.0"/>
                                      </p:to>
                                    </p:set>
                                    <p:anim calcmode="lin" valueType="num">
                                      <p:cBhvr>
                                        <p:cTn id="1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chor="ctr"/>
          <a:lstStyle/>
          <a:p>
            <a:pPr algn="ctr">
              <a:lnSpc>
                <a:spcPct val="150000"/>
              </a:lnSpc>
            </a:pPr>
            <a:r>
              <a:rPr lang="fa-IR" dirty="0" smtClean="0"/>
              <a:t>مراحل كارورزي</a:t>
            </a:r>
            <a:endParaRPr lang="fa-IR" dirty="0"/>
          </a:p>
        </p:txBody>
      </p:sp>
      <p:sp>
        <p:nvSpPr>
          <p:cNvPr id="3" name="Content Placeholder 2"/>
          <p:cNvSpPr>
            <a:spLocks noGrp="1"/>
          </p:cNvSpPr>
          <p:nvPr>
            <p:ph idx="1"/>
          </p:nvPr>
        </p:nvSpPr>
        <p:spPr>
          <a:solidFill>
            <a:srgbClr val="FF0000"/>
          </a:solidFill>
        </p:spPr>
        <p:txBody>
          <a:bodyPr anchor="ctr"/>
          <a:lstStyle/>
          <a:p>
            <a:pPr>
              <a:lnSpc>
                <a:spcPct val="150000"/>
              </a:lnSpc>
            </a:pPr>
            <a:r>
              <a:rPr lang="fa-IR" dirty="0" smtClean="0">
                <a:solidFill>
                  <a:srgbClr val="FF0000"/>
                </a:solidFill>
              </a:rPr>
              <a:t> </a:t>
            </a:r>
            <a:r>
              <a:rPr lang="fa-IR" sz="3600" dirty="0" smtClean="0">
                <a:solidFill>
                  <a:srgbClr val="FF0000"/>
                </a:solidFill>
                <a:cs typeface="2  Zar" pitchFamily="2" charset="-78"/>
                <a:hlinkClick r:id="rId2" action="ppaction://hlinkfile"/>
              </a:rPr>
              <a:t>مشاهده </a:t>
            </a:r>
            <a:endParaRPr lang="fa-IR" sz="3600" dirty="0" smtClean="0">
              <a:solidFill>
                <a:srgbClr val="FF0000"/>
              </a:solidFill>
              <a:cs typeface="2  Zar" pitchFamily="2" charset="-78"/>
            </a:endParaRPr>
          </a:p>
          <a:p>
            <a:pPr>
              <a:lnSpc>
                <a:spcPct val="150000"/>
              </a:lnSpc>
            </a:pPr>
            <a:r>
              <a:rPr lang="fa-IR" sz="3600" dirty="0" smtClean="0">
                <a:cs typeface="2  Zar" pitchFamily="2" charset="-78"/>
              </a:rPr>
              <a:t>هميار معلم </a:t>
            </a:r>
          </a:p>
          <a:p>
            <a:pPr>
              <a:lnSpc>
                <a:spcPct val="150000"/>
              </a:lnSpc>
            </a:pPr>
            <a:r>
              <a:rPr lang="fa-IR" sz="3600" dirty="0" smtClean="0">
                <a:cs typeface="2  Zar" pitchFamily="2" charset="-78"/>
              </a:rPr>
              <a:t>تدريس نيمه مستقل </a:t>
            </a:r>
          </a:p>
          <a:p>
            <a:pPr>
              <a:lnSpc>
                <a:spcPct val="150000"/>
              </a:lnSpc>
            </a:pPr>
            <a:r>
              <a:rPr lang="fa-IR" sz="3600" dirty="0" smtClean="0">
                <a:cs typeface="2  Zar" pitchFamily="2" charset="-78"/>
              </a:rPr>
              <a:t>تدريس مستقل </a:t>
            </a:r>
          </a:p>
          <a:p>
            <a:endParaRPr lang="fa-IR" dirty="0" smtClean="0"/>
          </a:p>
          <a:p>
            <a:endParaRPr lang="fa-IR" dirty="0" smtClean="0"/>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95120" cy="1173480"/>
          </a:xfrm>
        </p:spPr>
        <p:txBody>
          <a:bodyPr anchor="ctr">
            <a:noAutofit/>
          </a:bodyPr>
          <a:lstStyle/>
          <a:p>
            <a:pPr algn="ctr">
              <a:lnSpc>
                <a:spcPct val="150000"/>
              </a:lnSpc>
            </a:pPr>
            <a:r>
              <a:rPr lang="fa-IR" sz="2800" dirty="0" smtClean="0"/>
              <a:t>موارد مورد انتظار از دانشجو </a:t>
            </a:r>
            <a:br>
              <a:rPr lang="fa-IR" sz="2800" dirty="0" smtClean="0"/>
            </a:br>
            <a:r>
              <a:rPr lang="fa-IR" sz="2800" dirty="0" smtClean="0"/>
              <a:t>در دوره ي </a:t>
            </a:r>
            <a:r>
              <a:rPr lang="fa-IR" sz="2800" dirty="0" smtClean="0">
                <a:solidFill>
                  <a:srgbClr val="FF0000"/>
                </a:solidFill>
              </a:rPr>
              <a:t>مشاهده</a:t>
            </a:r>
            <a:endParaRPr lang="fa-IR" sz="2800" dirty="0">
              <a:solidFill>
                <a:srgbClr val="FF0000"/>
              </a:solidFill>
            </a:endParaRPr>
          </a:p>
        </p:txBody>
      </p:sp>
      <p:sp>
        <p:nvSpPr>
          <p:cNvPr id="4" name="Text Placeholder 3"/>
          <p:cNvSpPr>
            <a:spLocks noGrp="1"/>
          </p:cNvSpPr>
          <p:nvPr>
            <p:ph type="body" idx="2"/>
          </p:nvPr>
        </p:nvSpPr>
        <p:spPr>
          <a:xfrm>
            <a:off x="457200" y="1497416"/>
            <a:ext cx="7139136" cy="602512"/>
          </a:xfrm>
        </p:spPr>
        <p:txBody>
          <a:bodyPr anchor="ctr">
            <a:normAutofit/>
          </a:bodyPr>
          <a:lstStyle/>
          <a:p>
            <a:pPr algn="ctr">
              <a:lnSpc>
                <a:spcPct val="150000"/>
              </a:lnSpc>
            </a:pPr>
            <a:r>
              <a:rPr lang="fa-IR" sz="2000" b="1" dirty="0" smtClean="0">
                <a:solidFill>
                  <a:srgbClr val="FF0000"/>
                </a:solidFill>
              </a:rPr>
              <a:t>انتظار مي رود دانشجو در اين دوره به موارد ذيل توجه نمايد : </a:t>
            </a:r>
            <a:endParaRPr lang="fa-IR" sz="2000" b="1"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fa-IR" dirty="0" smtClean="0">
                <a:cs typeface="2  Zar" pitchFamily="2" charset="-78"/>
              </a:rPr>
              <a:t>سازماندهي كلاس درسي </a:t>
            </a:r>
            <a:endParaRPr lang="fa-IR" dirty="0" smtClean="0">
              <a:cs typeface="2  Zar" pitchFamily="2" charset="-78"/>
            </a:endParaRPr>
          </a:p>
          <a:p>
            <a:r>
              <a:rPr lang="fa-IR" dirty="0" smtClean="0">
                <a:cs typeface="2  Zar" pitchFamily="2" charset="-78"/>
              </a:rPr>
              <a:t>وضوح</a:t>
            </a:r>
          </a:p>
          <a:p>
            <a:r>
              <a:rPr lang="fa-IR" dirty="0" smtClean="0">
                <a:cs typeface="2  Zar" pitchFamily="2" charset="-78"/>
              </a:rPr>
              <a:t>شور و شوق</a:t>
            </a:r>
          </a:p>
          <a:p>
            <a:r>
              <a:rPr lang="fa-IR" dirty="0" smtClean="0">
                <a:cs typeface="2  Zar" pitchFamily="2" charset="-78"/>
              </a:rPr>
              <a:t>محتوا</a:t>
            </a:r>
          </a:p>
          <a:p>
            <a:r>
              <a:rPr lang="fa-IR" dirty="0" smtClean="0">
                <a:cs typeface="2  Zar" pitchFamily="2" charset="-78"/>
              </a:rPr>
              <a:t>تعامل</a:t>
            </a:r>
          </a:p>
          <a:p>
            <a:r>
              <a:rPr lang="fa-IR" dirty="0" smtClean="0">
                <a:cs typeface="2  Zar" pitchFamily="2" charset="-78"/>
              </a:rPr>
              <a:t>تاّمل</a:t>
            </a:r>
          </a:p>
          <a:p>
            <a:r>
              <a:rPr lang="fa-IR" dirty="0" smtClean="0">
                <a:cs typeface="2  Zar" pitchFamily="2" charset="-78"/>
              </a:rPr>
              <a:t>صحبت كردن</a:t>
            </a:r>
          </a:p>
          <a:p>
            <a:r>
              <a:rPr lang="fa-IR" dirty="0" smtClean="0">
                <a:cs typeface="2  Zar" pitchFamily="2" charset="-78"/>
              </a:rPr>
              <a:t>ارتباط</a:t>
            </a:r>
          </a:p>
          <a:p>
            <a:r>
              <a:rPr lang="fa-IR" dirty="0" smtClean="0">
                <a:cs typeface="2  Zar" pitchFamily="2" charset="-78"/>
              </a:rPr>
              <a:t>راهبرد هاي آموزشي</a:t>
            </a:r>
          </a:p>
          <a:p>
            <a:endParaRPr lang="fa-IR" dirty="0" smtClean="0"/>
          </a:p>
          <a:p>
            <a:endParaRPr lang="fa-IR" dirty="0" smtClean="0"/>
          </a:p>
          <a:p>
            <a:endParaRPr lang="fa-IR" dirty="0" smtClean="0"/>
          </a:p>
          <a:p>
            <a:endParaRPr lang="fa-IR" dirty="0" smtClean="0"/>
          </a:p>
          <a:p>
            <a:endParaRPr lang="fa-IR" dirty="0" smtClean="0"/>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nodeType="clickEffect">
                                  <p:stCondLst>
                                    <p:cond delay="0"/>
                                  </p:stCondLst>
                                  <p:childTnLst>
                                    <p:anim to="1.5" calcmode="lin" valueType="num">
                                      <p:cBhvr override="childStyle">
                                        <p:cTn id="10" dur="1000" fill="hold"/>
                                        <p:tgtEl>
                                          <p:spTgt spid="3">
                                            <p:txEl>
                                              <p:pRg st="0" end="0"/>
                                            </p:txEl>
                                          </p:spTgt>
                                        </p:tgtEl>
                                        <p:attrNameLst>
                                          <p:attrName>style.fontSize</p:attrName>
                                        </p:attrNameLst>
                                      </p:cBhvr>
                                    </p:anim>
                                  </p:childTnLst>
                                </p:cTn>
                              </p:par>
                              <p:par>
                                <p:cTn id="11" presetID="4" presetClass="emph" presetSubtype="2" fill="hold" nodeType="withEffect">
                                  <p:stCondLst>
                                    <p:cond delay="0"/>
                                  </p:stCondLst>
                                  <p:childTnLst>
                                    <p:anim to="1.5" calcmode="lin" valueType="num">
                                      <p:cBhvr override="childStyle">
                                        <p:cTn id="12" dur="1000" fill="hold"/>
                                        <p:tgtEl>
                                          <p:spTgt spid="3">
                                            <p:txEl>
                                              <p:pRg st="1" end="1"/>
                                            </p:txEl>
                                          </p:spTgt>
                                        </p:tgtEl>
                                        <p:attrNameLst>
                                          <p:attrName>style.fontSize</p:attrName>
                                        </p:attrNameLst>
                                      </p:cBhvr>
                                    </p:anim>
                                  </p:childTnLst>
                                </p:cTn>
                              </p:par>
                              <p:par>
                                <p:cTn id="13" presetID="4" presetClass="emph" presetSubtype="2" fill="hold" nodeType="withEffect">
                                  <p:stCondLst>
                                    <p:cond delay="0"/>
                                  </p:stCondLst>
                                  <p:childTnLst>
                                    <p:anim to="1.5" calcmode="lin" valueType="num">
                                      <p:cBhvr override="childStyle">
                                        <p:cTn id="14" dur="1000" fill="hold"/>
                                        <p:tgtEl>
                                          <p:spTgt spid="3">
                                            <p:txEl>
                                              <p:pRg st="2" end="2"/>
                                            </p:txEl>
                                          </p:spTgt>
                                        </p:tgtEl>
                                        <p:attrNameLst>
                                          <p:attrName>style.fontSize</p:attrName>
                                        </p:attrNameLst>
                                      </p:cBhvr>
                                    </p:anim>
                                  </p:childTnLst>
                                </p:cTn>
                              </p:par>
                              <p:par>
                                <p:cTn id="15" presetID="4" presetClass="emph" presetSubtype="2" fill="hold" nodeType="withEffect">
                                  <p:stCondLst>
                                    <p:cond delay="0"/>
                                  </p:stCondLst>
                                  <p:childTnLst>
                                    <p:anim to="1.5" calcmode="lin" valueType="num">
                                      <p:cBhvr override="childStyle">
                                        <p:cTn id="16" dur="1000" fill="hold"/>
                                        <p:tgtEl>
                                          <p:spTgt spid="3">
                                            <p:txEl>
                                              <p:pRg st="3" end="3"/>
                                            </p:txEl>
                                          </p:spTgt>
                                        </p:tgtEl>
                                        <p:attrNameLst>
                                          <p:attrName>style.fontSize</p:attrName>
                                        </p:attrNameLst>
                                      </p:cBhvr>
                                    </p:anim>
                                  </p:childTnLst>
                                </p:cTn>
                              </p:par>
                              <p:par>
                                <p:cTn id="17" presetID="4" presetClass="emph" presetSubtype="2" fill="hold" nodeType="withEffect">
                                  <p:stCondLst>
                                    <p:cond delay="0"/>
                                  </p:stCondLst>
                                  <p:childTnLst>
                                    <p:anim to="1.5" calcmode="lin" valueType="num">
                                      <p:cBhvr override="childStyle">
                                        <p:cTn id="18" dur="1000" fill="hold"/>
                                        <p:tgtEl>
                                          <p:spTgt spid="3">
                                            <p:txEl>
                                              <p:pRg st="4" end="4"/>
                                            </p:txEl>
                                          </p:spTgt>
                                        </p:tgtEl>
                                        <p:attrNameLst>
                                          <p:attrName>style.fontSize</p:attrName>
                                        </p:attrNameLst>
                                      </p:cBhvr>
                                    </p:anim>
                                  </p:childTnLst>
                                </p:cTn>
                              </p:par>
                              <p:par>
                                <p:cTn id="19" presetID="4" presetClass="emph" presetSubtype="2" fill="hold" nodeType="withEffect">
                                  <p:stCondLst>
                                    <p:cond delay="0"/>
                                  </p:stCondLst>
                                  <p:childTnLst>
                                    <p:anim to="1.5" calcmode="lin" valueType="num">
                                      <p:cBhvr override="childStyle">
                                        <p:cTn id="20" dur="1000" fill="hold"/>
                                        <p:tgtEl>
                                          <p:spTgt spid="3">
                                            <p:txEl>
                                              <p:pRg st="5" end="5"/>
                                            </p:txEl>
                                          </p:spTgt>
                                        </p:tgtEl>
                                        <p:attrNameLst>
                                          <p:attrName>style.fontSize</p:attrName>
                                        </p:attrNameLst>
                                      </p:cBhvr>
                                    </p:anim>
                                  </p:childTnLst>
                                </p:cTn>
                              </p:par>
                              <p:par>
                                <p:cTn id="21" presetID="4" presetClass="emph" presetSubtype="2" fill="hold" nodeType="withEffect">
                                  <p:stCondLst>
                                    <p:cond delay="0"/>
                                  </p:stCondLst>
                                  <p:childTnLst>
                                    <p:anim to="1.5" calcmode="lin" valueType="num">
                                      <p:cBhvr override="childStyle">
                                        <p:cTn id="22" dur="1000" fill="hold"/>
                                        <p:tgtEl>
                                          <p:spTgt spid="3">
                                            <p:txEl>
                                              <p:pRg st="6" end="6"/>
                                            </p:txEl>
                                          </p:spTgt>
                                        </p:tgtEl>
                                        <p:attrNameLst>
                                          <p:attrName>style.fontSize</p:attrName>
                                        </p:attrNameLst>
                                      </p:cBhvr>
                                    </p:anim>
                                  </p:childTnLst>
                                </p:cTn>
                              </p:par>
                              <p:par>
                                <p:cTn id="23" presetID="4" presetClass="emph" presetSubtype="2" fill="hold" nodeType="withEffect">
                                  <p:stCondLst>
                                    <p:cond delay="0"/>
                                  </p:stCondLst>
                                  <p:childTnLst>
                                    <p:anim to="1.5" calcmode="lin" valueType="num">
                                      <p:cBhvr override="childStyle">
                                        <p:cTn id="24" dur="1000" fill="hold"/>
                                        <p:tgtEl>
                                          <p:spTgt spid="3">
                                            <p:txEl>
                                              <p:pRg st="7" end="7"/>
                                            </p:txEl>
                                          </p:spTgt>
                                        </p:tgtEl>
                                        <p:attrNameLst>
                                          <p:attrName>style.fontSize</p:attrName>
                                        </p:attrNameLst>
                                      </p:cBhvr>
                                    </p:anim>
                                  </p:childTnLst>
                                </p:cTn>
                              </p:par>
                              <p:par>
                                <p:cTn id="25" presetID="4" presetClass="emph" presetSubtype="2" fill="hold" nodeType="withEffect">
                                  <p:stCondLst>
                                    <p:cond delay="0"/>
                                  </p:stCondLst>
                                  <p:childTnLst>
                                    <p:anim to="1.5" calcmode="lin" valueType="num">
                                      <p:cBhvr override="childStyle">
                                        <p:cTn id="26" dur="1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موارد مورد انتظار</a:t>
            </a:r>
            <a:endParaRPr lang="fa-IR" dirty="0"/>
          </a:p>
        </p:txBody>
      </p:sp>
      <p:pic>
        <p:nvPicPr>
          <p:cNvPr id="6" name="Content Placeholder 5" descr="فرم مشاهده 1.png"/>
          <p:cNvPicPr>
            <a:picLocks noGrp="1" noChangeAspect="1"/>
          </p:cNvPicPr>
          <p:nvPr>
            <p:ph idx="1"/>
          </p:nvPr>
        </p:nvPicPr>
        <p:blipFill>
          <a:blip r:embed="rId2" cstate="print"/>
          <a:stretch>
            <a:fillRect/>
          </a:stretch>
        </p:blipFill>
        <p:spPr>
          <a:xfrm>
            <a:off x="251520" y="1412777"/>
            <a:ext cx="7632848" cy="5040560"/>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3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3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فرم مشاهده 2.png"/>
          <p:cNvPicPr>
            <a:picLocks noGrp="1" noChangeAspect="1"/>
          </p:cNvPicPr>
          <p:nvPr>
            <p:ph idx="1"/>
          </p:nvPr>
        </p:nvPicPr>
        <p:blipFill>
          <a:blip r:embed="rId2" cstate="print"/>
          <a:stretch>
            <a:fillRect/>
          </a:stretch>
        </p:blipFill>
        <p:spPr>
          <a:xfrm>
            <a:off x="395536" y="601679"/>
            <a:ext cx="7416823" cy="5851657"/>
          </a:xfrm>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3.png"/>
          <p:cNvPicPr>
            <a:picLocks noGrp="1" noChangeAspect="1"/>
          </p:cNvPicPr>
          <p:nvPr>
            <p:ph idx="1"/>
          </p:nvPr>
        </p:nvPicPr>
        <p:blipFill>
          <a:blip r:embed="rId2" cstate="print"/>
          <a:stretch>
            <a:fillRect/>
          </a:stretch>
        </p:blipFill>
        <p:spPr>
          <a:xfrm>
            <a:off x="323528" y="476672"/>
            <a:ext cx="7776864" cy="5616624"/>
          </a:xfrm>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4.png"/>
          <p:cNvPicPr>
            <a:picLocks noGrp="1" noChangeAspect="1"/>
          </p:cNvPicPr>
          <p:nvPr>
            <p:ph idx="1"/>
          </p:nvPr>
        </p:nvPicPr>
        <p:blipFill>
          <a:blip r:embed="rId2" cstate="print"/>
          <a:stretch>
            <a:fillRect/>
          </a:stretch>
        </p:blipFill>
        <p:spPr>
          <a:xfrm>
            <a:off x="251521" y="548680"/>
            <a:ext cx="7632848" cy="5760640"/>
          </a:xfrm>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5.png"/>
          <p:cNvPicPr>
            <a:picLocks noGrp="1" noChangeAspect="1"/>
          </p:cNvPicPr>
          <p:nvPr>
            <p:ph idx="1"/>
          </p:nvPr>
        </p:nvPicPr>
        <p:blipFill>
          <a:blip r:embed="rId2" cstate="print"/>
          <a:stretch>
            <a:fillRect/>
          </a:stretch>
        </p:blipFill>
        <p:spPr>
          <a:xfrm>
            <a:off x="395536" y="548680"/>
            <a:ext cx="7704856" cy="5976664"/>
          </a:xfrm>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lnSpc>
                <a:spcPct val="150000"/>
              </a:lnSpc>
            </a:pPr>
            <a:r>
              <a:rPr lang="fa-IR" dirty="0" smtClean="0">
                <a:solidFill>
                  <a:schemeClr val="accent1">
                    <a:lumMod val="75000"/>
                  </a:schemeClr>
                </a:solidFill>
              </a:rPr>
              <a:t>کارورزی چیست؟ </a:t>
            </a:r>
            <a:endParaRPr lang="fa-IR" dirty="0">
              <a:solidFill>
                <a:schemeClr val="accent1">
                  <a:lumMod val="75000"/>
                </a:schemeClr>
              </a:solidFill>
            </a:endParaRPr>
          </a:p>
        </p:txBody>
      </p:sp>
      <p:sp>
        <p:nvSpPr>
          <p:cNvPr id="3" name="Content Placeholder 2"/>
          <p:cNvSpPr>
            <a:spLocks noGrp="1"/>
          </p:cNvSpPr>
          <p:nvPr>
            <p:ph idx="1"/>
          </p:nvPr>
        </p:nvSpPr>
        <p:spPr/>
        <p:txBody>
          <a:bodyPr anchor="ctr"/>
          <a:lstStyle/>
          <a:p>
            <a:r>
              <a:rPr lang="fa-IR" dirty="0" smtClean="0">
                <a:cs typeface="B Zar" pitchFamily="2" charset="-78"/>
              </a:rPr>
              <a:t>امروزه به خاطر آن که واژه کارورزی کاربردهای فراوانی دارد، گاهی اوقات به سختی می‌توان منظور گوینده را از واژه کارورزی استنباط کرد. </a:t>
            </a:r>
          </a:p>
          <a:p>
            <a:r>
              <a:rPr lang="fa-IR" dirty="0" smtClean="0">
                <a:cs typeface="B Zar" pitchFamily="2" charset="-78"/>
              </a:rPr>
              <a:t>در حقیقت می‌توان هر تجربه آموزشی را که با شغل ترکیب شود، کارورزی نامید </a:t>
            </a:r>
          </a:p>
          <a:p>
            <a:r>
              <a:rPr lang="fa-IR" dirty="0" smtClean="0">
                <a:cs typeface="B Zar" pitchFamily="2" charset="-78"/>
              </a:rPr>
              <a:t>و همین تركیب  تئوري و عمل است که کارورزی را به ابزاری منحصر به فرد برای کنکاش شغلی  تبدیل می‌کند. </a:t>
            </a:r>
          </a:p>
          <a:p>
            <a:r>
              <a:rPr lang="fa-IR" dirty="0" smtClean="0">
                <a:cs typeface="B Zar" pitchFamily="2" charset="-78"/>
              </a:rPr>
              <a:t>اصل کلمه کارورزی به واژه ي کارورز برمی‌گردد و به فردی گفته می‌شود که در </a:t>
            </a:r>
            <a:r>
              <a:rPr lang="fa-IR" dirty="0" smtClean="0">
                <a:solidFill>
                  <a:srgbClr val="FF0000"/>
                </a:solidFill>
                <a:cs typeface="B Zar" pitchFamily="2" charset="-78"/>
              </a:rPr>
              <a:t>حین تحصیل </a:t>
            </a:r>
            <a:r>
              <a:rPr lang="fa-IR" dirty="0" smtClean="0">
                <a:cs typeface="B Zar" pitchFamily="2" charset="-78"/>
              </a:rPr>
              <a:t>در آموزش عالی و یا </a:t>
            </a:r>
            <a:r>
              <a:rPr lang="fa-IR" dirty="0" smtClean="0">
                <a:solidFill>
                  <a:srgbClr val="FF0000"/>
                </a:solidFill>
                <a:cs typeface="B Zar" pitchFamily="2" charset="-78"/>
              </a:rPr>
              <a:t>بلافاصله</a:t>
            </a:r>
            <a:r>
              <a:rPr lang="fa-IR" dirty="0" smtClean="0">
                <a:cs typeface="B Zar" pitchFamily="2" charset="-78"/>
              </a:rPr>
              <a:t> بعد از پایان دوران تحصیل و تنها با هدف </a:t>
            </a:r>
            <a:r>
              <a:rPr lang="fa-IR" dirty="0" smtClean="0">
                <a:solidFill>
                  <a:srgbClr val="008E40"/>
                </a:solidFill>
                <a:cs typeface="B Zar" pitchFamily="2" charset="-78"/>
              </a:rPr>
              <a:t>کسب تجربه و مهارت کاری </a:t>
            </a:r>
            <a:r>
              <a:rPr lang="fa-IR" dirty="0" smtClean="0">
                <a:cs typeface="B Zar" pitchFamily="2" charset="-78"/>
              </a:rPr>
              <a:t>و عملی در مؤسسه‌ای مشغول به کار می‌شود .</a:t>
            </a:r>
            <a:endParaRPr lang="fa-IR" dirty="0">
              <a:cs typeface="B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1" nodeType="with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5" presetClass="emph" presetSubtype="1" grpId="0" nodeType="clickEffect">
                                  <p:stCondLst>
                                    <p:cond delay="0"/>
                                  </p:stCondLst>
                                  <p:endCondLst>
                                    <p:cond evt="onNext" delay="0">
                                      <p:tgtEl>
                                        <p:sldTgt/>
                                      </p:tgtEl>
                                    </p:cond>
                                  </p:endCondLst>
                                  <p:childTnLst>
                                    <p:set>
                                      <p:cBhvr override="childStyle">
                                        <p:cTn id="10" dur="indefinite"/>
                                        <p:tgtEl>
                                          <p:spTgt spid="3">
                                            <p:txEl>
                                              <p:pRg st="0" end="0"/>
                                            </p:txEl>
                                          </p:spTgt>
                                        </p:tgtEl>
                                        <p:attrNameLst>
                                          <p:attrName>style.fontStyle</p:attrName>
                                        </p:attrNameLst>
                                      </p:cBhvr>
                                      <p:to>
                                        <p:strVal val="normal"/>
                                      </p:to>
                                    </p:set>
                                    <p:set>
                                      <p:cBhvr override="childStyle">
                                        <p:cTn id="11" dur="indefinite"/>
                                        <p:tgtEl>
                                          <p:spTgt spid="3">
                                            <p:txEl>
                                              <p:pRg st="0" end="0"/>
                                            </p:txEl>
                                          </p:spTgt>
                                        </p:tgtEl>
                                        <p:attrNameLst>
                                          <p:attrName>style.fontWeight</p:attrName>
                                        </p:attrNameLst>
                                      </p:cBhvr>
                                      <p:to>
                                        <p:strVal val="bold"/>
                                      </p:to>
                                    </p:set>
                                    <p:set>
                                      <p:cBhvr override="childStyle">
                                        <p:cTn id="12" dur="indefinite"/>
                                        <p:tgtEl>
                                          <p:spTgt spid="3">
                                            <p:txEl>
                                              <p:pRg st="0" end="0"/>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0" nodeType="clickEffect">
                                  <p:stCondLst>
                                    <p:cond delay="0"/>
                                  </p:stCondLst>
                                  <p:endCondLst>
                                    <p:cond evt="onNext" delay="0">
                                      <p:tgtEl>
                                        <p:sldTgt/>
                                      </p:tgtEl>
                                    </p:cond>
                                  </p:endCondLst>
                                  <p:childTnLst>
                                    <p:set>
                                      <p:cBhvr override="childStyle">
                                        <p:cTn id="16" dur="indefinite"/>
                                        <p:tgtEl>
                                          <p:spTgt spid="3">
                                            <p:txEl>
                                              <p:pRg st="1" end="1"/>
                                            </p:txEl>
                                          </p:spTgt>
                                        </p:tgtEl>
                                        <p:attrNameLst>
                                          <p:attrName>style.fontStyle</p:attrName>
                                        </p:attrNameLst>
                                      </p:cBhvr>
                                      <p:to>
                                        <p:strVal val="normal"/>
                                      </p:to>
                                    </p:set>
                                    <p:set>
                                      <p:cBhvr override="childStyle">
                                        <p:cTn id="17" dur="indefinite"/>
                                        <p:tgtEl>
                                          <p:spTgt spid="3">
                                            <p:txEl>
                                              <p:pRg st="1" end="1"/>
                                            </p:txEl>
                                          </p:spTgt>
                                        </p:tgtEl>
                                        <p:attrNameLst>
                                          <p:attrName>style.fontWeight</p:attrName>
                                        </p:attrNameLst>
                                      </p:cBhvr>
                                      <p:to>
                                        <p:strVal val="bold"/>
                                      </p:to>
                                    </p:set>
                                    <p:set>
                                      <p:cBhvr override="childStyle">
                                        <p:cTn id="18" dur="indefinite"/>
                                        <p:tgtEl>
                                          <p:spTgt spid="3">
                                            <p:txEl>
                                              <p:pRg st="1" end="1"/>
                                            </p:txEl>
                                          </p:spTgt>
                                        </p:tgtEl>
                                        <p:attrNameLst>
                                          <p:attrName>style.textDecorationUnderline</p:attrName>
                                        </p:attrNameLst>
                                      </p:cBhvr>
                                      <p:to>
                                        <p:strVal val="false"/>
                                      </p:to>
                                    </p:set>
                                  </p:childTnLst>
                                </p:cTn>
                              </p:par>
                            </p:childTnLst>
                          </p:cTn>
                        </p:par>
                      </p:childTnLst>
                    </p:cTn>
                  </p:par>
                  <p:par>
                    <p:cTn id="19" fill="hold">
                      <p:stCondLst>
                        <p:cond delay="indefinite"/>
                      </p:stCondLst>
                      <p:childTnLst>
                        <p:par>
                          <p:cTn id="20" fill="hold">
                            <p:stCondLst>
                              <p:cond delay="0"/>
                            </p:stCondLst>
                            <p:childTnLst>
                              <p:par>
                                <p:cTn id="21" presetID="5" presetClass="emph" presetSubtype="1" grpId="0" nodeType="clickEffect">
                                  <p:stCondLst>
                                    <p:cond delay="0"/>
                                  </p:stCondLst>
                                  <p:endCondLst>
                                    <p:cond evt="onNext" delay="0">
                                      <p:tgtEl>
                                        <p:sldTgt/>
                                      </p:tgtEl>
                                    </p:cond>
                                  </p:endCondLst>
                                  <p:childTnLst>
                                    <p:set>
                                      <p:cBhvr override="childStyle">
                                        <p:cTn id="22" dur="indefinite"/>
                                        <p:tgtEl>
                                          <p:spTgt spid="3">
                                            <p:txEl>
                                              <p:pRg st="2" end="2"/>
                                            </p:txEl>
                                          </p:spTgt>
                                        </p:tgtEl>
                                        <p:attrNameLst>
                                          <p:attrName>style.fontStyle</p:attrName>
                                        </p:attrNameLst>
                                      </p:cBhvr>
                                      <p:to>
                                        <p:strVal val="normal"/>
                                      </p:to>
                                    </p:set>
                                    <p:set>
                                      <p:cBhvr override="childStyle">
                                        <p:cTn id="23" dur="indefinite"/>
                                        <p:tgtEl>
                                          <p:spTgt spid="3">
                                            <p:txEl>
                                              <p:pRg st="2" end="2"/>
                                            </p:txEl>
                                          </p:spTgt>
                                        </p:tgtEl>
                                        <p:attrNameLst>
                                          <p:attrName>style.fontWeight</p:attrName>
                                        </p:attrNameLst>
                                      </p:cBhvr>
                                      <p:to>
                                        <p:strVal val="bold"/>
                                      </p:to>
                                    </p:set>
                                    <p:set>
                                      <p:cBhvr override="childStyle">
                                        <p:cTn id="24" dur="indefinite"/>
                                        <p:tgtEl>
                                          <p:spTgt spid="3">
                                            <p:txEl>
                                              <p:pRg st="2" end="2"/>
                                            </p:txEl>
                                          </p:spTgt>
                                        </p:tgtEl>
                                        <p:attrNameLst>
                                          <p:attrName>style.textDecorationUnderline</p:attrName>
                                        </p:attrNameLst>
                                      </p:cBhvr>
                                      <p:to>
                                        <p:strVal val="false"/>
                                      </p:to>
                                    </p:set>
                                  </p:childTnLst>
                                </p:cTn>
                              </p:par>
                            </p:childTnLst>
                          </p:cTn>
                        </p:par>
                      </p:childTnLst>
                    </p:cTn>
                  </p:par>
                  <p:par>
                    <p:cTn id="25" fill="hold">
                      <p:stCondLst>
                        <p:cond delay="indefinite"/>
                      </p:stCondLst>
                      <p:childTnLst>
                        <p:par>
                          <p:cTn id="26" fill="hold">
                            <p:stCondLst>
                              <p:cond delay="0"/>
                            </p:stCondLst>
                            <p:childTnLst>
                              <p:par>
                                <p:cTn id="27" presetID="5" presetClass="emph" presetSubtype="1" grpId="0" nodeType="clickEffect">
                                  <p:stCondLst>
                                    <p:cond delay="0"/>
                                  </p:stCondLst>
                                  <p:endCondLst>
                                    <p:cond evt="onNext" delay="0">
                                      <p:tgtEl>
                                        <p:sldTgt/>
                                      </p:tgtEl>
                                    </p:cond>
                                  </p:endCondLst>
                                  <p:childTnLst>
                                    <p:set>
                                      <p:cBhvr override="childStyle">
                                        <p:cTn id="28" dur="indefinite"/>
                                        <p:tgtEl>
                                          <p:spTgt spid="3">
                                            <p:txEl>
                                              <p:pRg st="3" end="3"/>
                                            </p:txEl>
                                          </p:spTgt>
                                        </p:tgtEl>
                                        <p:attrNameLst>
                                          <p:attrName>style.fontStyle</p:attrName>
                                        </p:attrNameLst>
                                      </p:cBhvr>
                                      <p:to>
                                        <p:strVal val="normal"/>
                                      </p:to>
                                    </p:set>
                                    <p:set>
                                      <p:cBhvr override="childStyle">
                                        <p:cTn id="29" dur="indefinite"/>
                                        <p:tgtEl>
                                          <p:spTgt spid="3">
                                            <p:txEl>
                                              <p:pRg st="3" end="3"/>
                                            </p:txEl>
                                          </p:spTgt>
                                        </p:tgtEl>
                                        <p:attrNameLst>
                                          <p:attrName>style.fontWeight</p:attrName>
                                        </p:attrNameLst>
                                      </p:cBhvr>
                                      <p:to>
                                        <p:strVal val="bold"/>
                                      </p:to>
                                    </p:set>
                                    <p:set>
                                      <p:cBhvr override="childStyle">
                                        <p:cTn id="3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6.png"/>
          <p:cNvPicPr>
            <a:picLocks noGrp="1" noChangeAspect="1"/>
          </p:cNvPicPr>
          <p:nvPr>
            <p:ph idx="1"/>
          </p:nvPr>
        </p:nvPicPr>
        <p:blipFill>
          <a:blip r:embed="rId2" cstate="print"/>
          <a:stretch>
            <a:fillRect/>
          </a:stretch>
        </p:blipFill>
        <p:spPr>
          <a:xfrm>
            <a:off x="323528" y="620688"/>
            <a:ext cx="7848872" cy="5544616"/>
          </a:xfrm>
        </p:spPr>
      </p:pic>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7.png"/>
          <p:cNvPicPr>
            <a:picLocks noGrp="1" noChangeAspect="1"/>
          </p:cNvPicPr>
          <p:nvPr>
            <p:ph idx="1"/>
          </p:nvPr>
        </p:nvPicPr>
        <p:blipFill>
          <a:blip r:embed="rId2" cstate="print"/>
          <a:stretch>
            <a:fillRect/>
          </a:stretch>
        </p:blipFill>
        <p:spPr>
          <a:xfrm>
            <a:off x="323528" y="476672"/>
            <a:ext cx="7848872" cy="6048671"/>
          </a:xfrm>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8.png"/>
          <p:cNvPicPr>
            <a:picLocks noGrp="1" noChangeAspect="1"/>
          </p:cNvPicPr>
          <p:nvPr>
            <p:ph idx="1"/>
          </p:nvPr>
        </p:nvPicPr>
        <p:blipFill>
          <a:blip r:embed="rId2" cstate="print"/>
          <a:stretch>
            <a:fillRect/>
          </a:stretch>
        </p:blipFill>
        <p:spPr>
          <a:xfrm>
            <a:off x="323528" y="476672"/>
            <a:ext cx="7704856" cy="6120680"/>
          </a:xfrm>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فرم مشاهده 9.png"/>
          <p:cNvPicPr>
            <a:picLocks noGrp="1" noChangeAspect="1"/>
          </p:cNvPicPr>
          <p:nvPr>
            <p:ph idx="1"/>
          </p:nvPr>
        </p:nvPicPr>
        <p:blipFill>
          <a:blip r:embed="rId2" cstate="print"/>
          <a:stretch>
            <a:fillRect/>
          </a:stretch>
        </p:blipFill>
        <p:spPr>
          <a:xfrm>
            <a:off x="467544" y="332656"/>
            <a:ext cx="7488832" cy="6120680"/>
          </a:xfrm>
        </p:spPr>
      </p:pic>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png"/>
          <p:cNvPicPr>
            <a:picLocks noGrp="1" noChangeAspect="1"/>
          </p:cNvPicPr>
          <p:nvPr>
            <p:ph idx="1"/>
          </p:nvPr>
        </p:nvPicPr>
        <p:blipFill>
          <a:blip r:embed="rId2" cstate="print"/>
          <a:stretch>
            <a:fillRect/>
          </a:stretch>
        </p:blipFill>
        <p:spPr>
          <a:xfrm>
            <a:off x="990169" y="1772816"/>
            <a:ext cx="6173062" cy="4104456"/>
          </a:xfrm>
        </p:spPr>
      </p:pic>
      <p:sp>
        <p:nvSpPr>
          <p:cNvPr id="4" name="Title 3"/>
          <p:cNvSpPr>
            <a:spLocks noGrp="1"/>
          </p:cNvSpPr>
          <p:nvPr>
            <p:ph type="title"/>
          </p:nvPr>
        </p:nvSpPr>
        <p:spPr/>
        <p:txBody>
          <a:bodyPr anchor="ctr"/>
          <a:lstStyle/>
          <a:p>
            <a:pPr algn="ctr"/>
            <a:r>
              <a:rPr lang="fa-IR" dirty="0" smtClean="0"/>
              <a:t>ويژگي هاي يك معلم خوب</a:t>
            </a:r>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png"/>
          <p:cNvPicPr>
            <a:picLocks noGrp="1" noChangeAspect="1"/>
          </p:cNvPicPr>
          <p:nvPr>
            <p:ph idx="1"/>
          </p:nvPr>
        </p:nvPicPr>
        <p:blipFill>
          <a:blip r:embed="rId2" cstate="print"/>
          <a:stretch>
            <a:fillRect/>
          </a:stretch>
        </p:blipFill>
        <p:spPr>
          <a:xfrm>
            <a:off x="395536" y="476672"/>
            <a:ext cx="7344816" cy="5976664"/>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png"/>
          <p:cNvPicPr>
            <a:picLocks noGrp="1" noChangeAspect="1"/>
          </p:cNvPicPr>
          <p:nvPr>
            <p:ph idx="1"/>
          </p:nvPr>
        </p:nvPicPr>
        <p:blipFill>
          <a:blip r:embed="rId2" cstate="print"/>
          <a:stretch>
            <a:fillRect/>
          </a:stretch>
        </p:blipFill>
        <p:spPr>
          <a:xfrm>
            <a:off x="323528" y="476672"/>
            <a:ext cx="7488832" cy="5688632"/>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idx="1"/>
          </p:nvPr>
        </p:nvPicPr>
        <p:blipFill>
          <a:blip r:embed="rId2" cstate="print"/>
          <a:stretch>
            <a:fillRect/>
          </a:stretch>
        </p:blipFill>
        <p:spPr>
          <a:xfrm>
            <a:off x="395536" y="548680"/>
            <a:ext cx="7416824" cy="5616624"/>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png"/>
          <p:cNvPicPr>
            <a:picLocks noGrp="1" noChangeAspect="1"/>
          </p:cNvPicPr>
          <p:nvPr>
            <p:ph idx="1"/>
          </p:nvPr>
        </p:nvPicPr>
        <p:blipFill>
          <a:blip r:embed="rId2" cstate="print"/>
          <a:stretch>
            <a:fillRect/>
          </a:stretch>
        </p:blipFill>
        <p:spPr>
          <a:xfrm>
            <a:off x="467543" y="548680"/>
            <a:ext cx="7272809" cy="5976664"/>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png"/>
          <p:cNvPicPr>
            <a:picLocks noGrp="1" noChangeAspect="1"/>
          </p:cNvPicPr>
          <p:nvPr>
            <p:ph idx="1"/>
          </p:nvPr>
        </p:nvPicPr>
        <p:blipFill>
          <a:blip r:embed="rId2" cstate="print"/>
          <a:stretch>
            <a:fillRect/>
          </a:stretch>
        </p:blipFill>
        <p:spPr>
          <a:xfrm>
            <a:off x="611560" y="548680"/>
            <a:ext cx="7200800" cy="3024336"/>
          </a:xfrm>
        </p:spPr>
      </p:pic>
      <p:pic>
        <p:nvPicPr>
          <p:cNvPr id="5" name="Picture 4" descr="7.png"/>
          <p:cNvPicPr>
            <a:picLocks noChangeAspect="1"/>
          </p:cNvPicPr>
          <p:nvPr/>
        </p:nvPicPr>
        <p:blipFill>
          <a:blip r:embed="rId3" cstate="print"/>
          <a:stretch>
            <a:fillRect/>
          </a:stretch>
        </p:blipFill>
        <p:spPr>
          <a:xfrm>
            <a:off x="539552" y="3645024"/>
            <a:ext cx="7272808" cy="252028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اهميت كارورزي</a:t>
            </a:r>
            <a:endParaRPr lang="fa-IR" dirty="0"/>
          </a:p>
        </p:txBody>
      </p:sp>
      <p:sp>
        <p:nvSpPr>
          <p:cNvPr id="3" name="Content Placeholder 2"/>
          <p:cNvSpPr>
            <a:spLocks noGrp="1"/>
          </p:cNvSpPr>
          <p:nvPr>
            <p:ph idx="1"/>
          </p:nvPr>
        </p:nvSpPr>
        <p:spPr>
          <a:xfrm>
            <a:off x="251520" y="1609416"/>
            <a:ext cx="7444680" cy="4846320"/>
          </a:xfrm>
        </p:spPr>
        <p:txBody>
          <a:bodyPr anchor="ctr">
            <a:normAutofit/>
          </a:bodyPr>
          <a:lstStyle/>
          <a:p>
            <a:r>
              <a:rPr lang="fa-IR" dirty="0" smtClean="0">
                <a:cs typeface="B Zar" pitchFamily="2" charset="-78"/>
              </a:rPr>
              <a:t>دوره ي کارورزی امکان و فرصتی </a:t>
            </a:r>
            <a:r>
              <a:rPr lang="fa-IR" dirty="0" smtClean="0">
                <a:solidFill>
                  <a:srgbClr val="FF0000"/>
                </a:solidFill>
                <a:cs typeface="B Zar" pitchFamily="2" charset="-78"/>
              </a:rPr>
              <a:t>برای آشنایی </a:t>
            </a:r>
            <a:r>
              <a:rPr lang="fa-IR" dirty="0" smtClean="0">
                <a:cs typeface="B Zar" pitchFamily="2" charset="-78"/>
              </a:rPr>
              <a:t>دانشجویان با محیط کار محسوب می‌شود </a:t>
            </a:r>
          </a:p>
          <a:p>
            <a:r>
              <a:rPr lang="fa-IR" dirty="0" smtClean="0">
                <a:cs typeface="B Zar" pitchFamily="2" charset="-78"/>
              </a:rPr>
              <a:t>نه تنها باعث </a:t>
            </a:r>
            <a:r>
              <a:rPr lang="fa-IR" dirty="0" smtClean="0">
                <a:solidFill>
                  <a:srgbClr val="FF0000"/>
                </a:solidFill>
                <a:cs typeface="B Zar" pitchFamily="2" charset="-78"/>
              </a:rPr>
              <a:t>افزایش قابلیت‌های </a:t>
            </a:r>
            <a:r>
              <a:rPr lang="fa-IR" dirty="0" smtClean="0">
                <a:cs typeface="B Zar" pitchFamily="2" charset="-78"/>
              </a:rPr>
              <a:t>آنان برای اشتغال در آینده می‌شود بلکه به کارورزان قدرت انتخاب بیشتری در انجام وظایف ارائه شده می‌دهد </a:t>
            </a:r>
          </a:p>
          <a:p>
            <a:r>
              <a:rPr lang="fa-IR" dirty="0" smtClean="0">
                <a:cs typeface="B Zar" pitchFamily="2" charset="-78"/>
              </a:rPr>
              <a:t>كارورزان بهتر مي توانند به علاقمندی‌ها و گرایش‌های خود در زمینه‌های مختلف پی برده و</a:t>
            </a:r>
            <a:r>
              <a:rPr lang="fa-IR" dirty="0" smtClean="0">
                <a:solidFill>
                  <a:srgbClr val="FF0000"/>
                </a:solidFill>
                <a:cs typeface="B Zar" pitchFamily="2" charset="-78"/>
              </a:rPr>
              <a:t> نقاط ضعف و قوت کار خود </a:t>
            </a:r>
            <a:r>
              <a:rPr lang="fa-IR" dirty="0" smtClean="0">
                <a:cs typeface="B Zar" pitchFamily="2" charset="-78"/>
              </a:rPr>
              <a:t>را ارزیابی کنند.</a:t>
            </a:r>
          </a:p>
          <a:p>
            <a:r>
              <a:rPr lang="fa-IR" dirty="0" smtClean="0">
                <a:cs typeface="B Zar" pitchFamily="2" charset="-78"/>
              </a:rPr>
              <a:t>کارآمد شدن‌دانشجویان‌ در هر زمینه‌ای و </a:t>
            </a:r>
            <a:r>
              <a:rPr lang="fa-IR" dirty="0" smtClean="0">
                <a:solidFill>
                  <a:srgbClr val="FF0000"/>
                </a:solidFill>
                <a:cs typeface="B Zar" pitchFamily="2" charset="-78"/>
              </a:rPr>
              <a:t>همچنین مهیا کردن آن ها برای اشتغال </a:t>
            </a:r>
            <a:r>
              <a:rPr lang="fa-IR" dirty="0" smtClean="0">
                <a:cs typeface="B Zar" pitchFamily="2" charset="-78"/>
              </a:rPr>
              <a:t>‌، چیزی‌فراتر از آموخته‌های‌نظری‌کلاس‌درس‌را می‌طلبد و نتایج‌مثبتی‌که‌از</a:t>
            </a:r>
            <a:r>
              <a:rPr lang="fa-IR" dirty="0" smtClean="0">
                <a:solidFill>
                  <a:srgbClr val="FF0000"/>
                </a:solidFill>
                <a:cs typeface="B Zar" pitchFamily="2" charset="-78"/>
              </a:rPr>
              <a:t>همپاشدن‌علم‌باعمل‌</a:t>
            </a:r>
            <a:r>
              <a:rPr lang="fa-IR" dirty="0" smtClean="0">
                <a:cs typeface="B Zar" pitchFamily="2" charset="-78"/>
              </a:rPr>
              <a:t>حاصل‌می‌شودبرهیچ‌کس‌پوشیده‌نیست‌.</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png"/>
          <p:cNvPicPr>
            <a:picLocks noChangeAspect="1"/>
          </p:cNvPicPr>
          <p:nvPr/>
        </p:nvPicPr>
        <p:blipFill>
          <a:blip r:embed="rId2" cstate="print"/>
          <a:stretch>
            <a:fillRect/>
          </a:stretch>
        </p:blipFill>
        <p:spPr>
          <a:xfrm>
            <a:off x="251520" y="260648"/>
            <a:ext cx="7539258" cy="2664296"/>
          </a:xfrm>
          <a:prstGeom prst="rect">
            <a:avLst/>
          </a:prstGeom>
        </p:spPr>
      </p:pic>
      <p:pic>
        <p:nvPicPr>
          <p:cNvPr id="5" name="Picture 4" descr="9.png"/>
          <p:cNvPicPr>
            <a:picLocks noChangeAspect="1"/>
          </p:cNvPicPr>
          <p:nvPr/>
        </p:nvPicPr>
        <p:blipFill>
          <a:blip r:embed="rId3" cstate="print"/>
          <a:stretch>
            <a:fillRect/>
          </a:stretch>
        </p:blipFill>
        <p:spPr>
          <a:xfrm>
            <a:off x="323528" y="2996952"/>
            <a:ext cx="7488832" cy="331236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png"/>
          <p:cNvPicPr>
            <a:picLocks noChangeAspect="1"/>
          </p:cNvPicPr>
          <p:nvPr/>
        </p:nvPicPr>
        <p:blipFill>
          <a:blip r:embed="rId2" cstate="print"/>
          <a:stretch>
            <a:fillRect/>
          </a:stretch>
        </p:blipFill>
        <p:spPr>
          <a:xfrm>
            <a:off x="251520" y="620688"/>
            <a:ext cx="7654695" cy="554461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ng"/>
          <p:cNvPicPr>
            <a:picLocks noChangeAspect="1"/>
          </p:cNvPicPr>
          <p:nvPr/>
        </p:nvPicPr>
        <p:blipFill>
          <a:blip r:embed="rId2" cstate="print"/>
          <a:stretch>
            <a:fillRect/>
          </a:stretch>
        </p:blipFill>
        <p:spPr>
          <a:xfrm>
            <a:off x="251520" y="1124744"/>
            <a:ext cx="7560840" cy="482453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png"/>
          <p:cNvPicPr>
            <a:picLocks noChangeAspect="1"/>
          </p:cNvPicPr>
          <p:nvPr/>
        </p:nvPicPr>
        <p:blipFill>
          <a:blip r:embed="rId2" cstate="print"/>
          <a:stretch>
            <a:fillRect/>
          </a:stretch>
        </p:blipFill>
        <p:spPr>
          <a:xfrm>
            <a:off x="323528" y="188640"/>
            <a:ext cx="7431940" cy="2808312"/>
          </a:xfrm>
          <a:prstGeom prst="rect">
            <a:avLst/>
          </a:prstGeom>
        </p:spPr>
      </p:pic>
      <p:pic>
        <p:nvPicPr>
          <p:cNvPr id="3" name="Picture 2" descr="13.png"/>
          <p:cNvPicPr>
            <a:picLocks noChangeAspect="1"/>
          </p:cNvPicPr>
          <p:nvPr/>
        </p:nvPicPr>
        <p:blipFill>
          <a:blip r:embed="rId3" cstate="print"/>
          <a:stretch>
            <a:fillRect/>
          </a:stretch>
        </p:blipFill>
        <p:spPr>
          <a:xfrm>
            <a:off x="395536" y="2996952"/>
            <a:ext cx="7344816" cy="158417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nodeType="clickEffect">
                                  <p:stCondLst>
                                    <p:cond delay="0"/>
                                  </p:stCondLst>
                                  <p:childTnLst>
                                    <p:animClr clrSpc="hsl">
                                      <p:cBhvr override="childStyle">
                                        <p:cTn id="13" dur="500" fill="hold"/>
                                        <p:tgtEl>
                                          <p:spTgt spid="3"/>
                                        </p:tgtEl>
                                        <p:attrNameLst>
                                          <p:attrName>style.color</p:attrName>
                                        </p:attrNameLst>
                                      </p:cBhvr>
                                      <p:by>
                                        <p:hsl h="10842353" s="0" l="0"/>
                                      </p:by>
                                    </p:animClr>
                                    <p:animClr clrSpc="hsl">
                                      <p:cBhvr>
                                        <p:cTn id="14" dur="500" fill="hold"/>
                                        <p:tgtEl>
                                          <p:spTgt spid="3"/>
                                        </p:tgtEl>
                                        <p:attrNameLst>
                                          <p:attrName>fillcolor</p:attrName>
                                        </p:attrNameLst>
                                      </p:cBhvr>
                                      <p:by>
                                        <p:hsl h="10842353" s="0" l="0"/>
                                      </p:by>
                                    </p:animClr>
                                    <p:animClr clrSpc="hsl">
                                      <p:cBhvr>
                                        <p:cTn id="15" dur="500" fill="hold"/>
                                        <p:tgtEl>
                                          <p:spTgt spid="3"/>
                                        </p:tgtEl>
                                        <p:attrNameLst>
                                          <p:attrName>stroke.color</p:attrName>
                                        </p:attrNameLst>
                                      </p:cBhvr>
                                      <p:by>
                                        <p:hsl h="10842353" s="0" l="0"/>
                                      </p:by>
                                    </p:animClr>
                                    <p:set>
                                      <p:cBhvr>
                                        <p:cTn id="1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png"/>
          <p:cNvPicPr>
            <a:picLocks noChangeAspect="1"/>
          </p:cNvPicPr>
          <p:nvPr/>
        </p:nvPicPr>
        <p:blipFill>
          <a:blip r:embed="rId2" cstate="print"/>
          <a:stretch>
            <a:fillRect/>
          </a:stretch>
        </p:blipFill>
        <p:spPr>
          <a:xfrm>
            <a:off x="251520" y="548680"/>
            <a:ext cx="7801506" cy="1656184"/>
          </a:xfrm>
          <a:prstGeom prst="rect">
            <a:avLst/>
          </a:prstGeom>
        </p:spPr>
      </p:pic>
      <p:pic>
        <p:nvPicPr>
          <p:cNvPr id="4" name="Picture 3" descr="14.png"/>
          <p:cNvPicPr>
            <a:picLocks noChangeAspect="1"/>
          </p:cNvPicPr>
          <p:nvPr/>
        </p:nvPicPr>
        <p:blipFill>
          <a:blip r:embed="rId3" cstate="print"/>
          <a:stretch>
            <a:fillRect/>
          </a:stretch>
        </p:blipFill>
        <p:spPr>
          <a:xfrm>
            <a:off x="395536" y="2204864"/>
            <a:ext cx="7560840" cy="403244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png"/>
          <p:cNvPicPr>
            <a:picLocks noChangeAspect="1"/>
          </p:cNvPicPr>
          <p:nvPr/>
        </p:nvPicPr>
        <p:blipFill>
          <a:blip r:embed="rId2" cstate="print"/>
          <a:stretch>
            <a:fillRect/>
          </a:stretch>
        </p:blipFill>
        <p:spPr>
          <a:xfrm>
            <a:off x="467544" y="404664"/>
            <a:ext cx="7452961" cy="554461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png"/>
          <p:cNvPicPr>
            <a:picLocks noChangeAspect="1"/>
          </p:cNvPicPr>
          <p:nvPr/>
        </p:nvPicPr>
        <p:blipFill>
          <a:blip r:embed="rId2" cstate="print"/>
          <a:stretch>
            <a:fillRect/>
          </a:stretch>
        </p:blipFill>
        <p:spPr>
          <a:xfrm>
            <a:off x="395537" y="476672"/>
            <a:ext cx="7505916" cy="554461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png"/>
          <p:cNvPicPr>
            <a:picLocks noChangeAspect="1"/>
          </p:cNvPicPr>
          <p:nvPr/>
        </p:nvPicPr>
        <p:blipFill>
          <a:blip r:embed="rId2" cstate="print"/>
          <a:stretch>
            <a:fillRect/>
          </a:stretch>
        </p:blipFill>
        <p:spPr>
          <a:xfrm>
            <a:off x="467544" y="476672"/>
            <a:ext cx="7448198" cy="583264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png"/>
          <p:cNvPicPr>
            <a:picLocks noChangeAspect="1"/>
          </p:cNvPicPr>
          <p:nvPr/>
        </p:nvPicPr>
        <p:blipFill>
          <a:blip r:embed="rId2" cstate="print"/>
          <a:stretch>
            <a:fillRect/>
          </a:stretch>
        </p:blipFill>
        <p:spPr>
          <a:xfrm>
            <a:off x="467544" y="476672"/>
            <a:ext cx="7462487" cy="583264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png"/>
          <p:cNvPicPr>
            <a:picLocks noChangeAspect="1"/>
          </p:cNvPicPr>
          <p:nvPr/>
        </p:nvPicPr>
        <p:blipFill>
          <a:blip r:embed="rId2" cstate="print"/>
          <a:stretch>
            <a:fillRect/>
          </a:stretch>
        </p:blipFill>
        <p:spPr>
          <a:xfrm>
            <a:off x="467545" y="620688"/>
            <a:ext cx="7433908" cy="576064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p:cBhvr override="childStyle">
                                        <p:cTn id="6" dur="1500" accel="50000" autoRev="1" fill="hold" tmFilter="0, 0; .33333, 1; 1, 1">
                                          <p:stCondLst>
                                            <p:cond delay="0"/>
                                          </p:stCondLst>
                                        </p:cTn>
                                        <p:tgtEl>
                                          <p:spTgt spid="2"/>
                                        </p:tgtEl>
                                        <p:attrNameLst>
                                          <p:attrName>style.color</p:attrName>
                                        </p:attrNameLst>
                                      </p:cBhvr>
                                      <p:to>
                                        <a:schemeClr val="accent2"/>
                                      </p:to>
                                    </p:animClr>
                                    <p:animClr clrSpc="rgb">
                                      <p:cBhvr>
                                        <p:cTn id="7" dur="1500" accel="50000" autoRev="1" fill="hold" tmFilter="0, 0; .33333, 1; 1, 1">
                                          <p:stCondLst>
                                            <p:cond delay="0"/>
                                          </p:stCondLst>
                                        </p:cTn>
                                        <p:tgtEl>
                                          <p:spTgt spid="2"/>
                                        </p:tgtEl>
                                        <p:attrNameLst>
                                          <p:attrName>fillcolor</p:attrName>
                                        </p:attrNameLst>
                                      </p:cBhvr>
                                      <p:to>
                                        <a:schemeClr val="accent2"/>
                                      </p:to>
                                    </p:animClr>
                                    <p:set>
                                      <p:cBhvr>
                                        <p:cTn id="8" dur="3000" fill="hold"/>
                                        <p:tgtEl>
                                          <p:spTgt spid="2"/>
                                        </p:tgtEl>
                                        <p:attrNameLst>
                                          <p:attrName>fill.type</p:attrName>
                                        </p:attrNameLst>
                                      </p:cBhvr>
                                      <p:to>
                                        <p:strVal val="solid"/>
                                      </p:to>
                                    </p:set>
                                    <p:set>
                                      <p:cBhvr>
                                        <p:cTn id="9" dur="3000" fill="hold"/>
                                        <p:tgtEl>
                                          <p:spTgt spid="2"/>
                                        </p:tgtEl>
                                        <p:attrNameLst>
                                          <p:attrName>fill.on</p:attrName>
                                        </p:attrNameLst>
                                      </p:cBhvr>
                                      <p:to>
                                        <p:strVal val="true"/>
                                      </p:to>
                                    </p:set>
                                    <p:animScale>
                                      <p:cBhvr>
                                        <p:cTn id="10" dur="1500" accel="50000" autoRev="1" fill="hold" tmFilter="0, 0; .33333, 1; 1, 1">
                                          <p:stCondLst>
                                            <p:cond delay="0"/>
                                          </p:stCondLst>
                                        </p:cTn>
                                        <p:tgtEl>
                                          <p:spTgt spid="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239000" cy="5979064"/>
          </a:xfrm>
        </p:spPr>
        <p:txBody>
          <a:bodyPr anchor="ctr"/>
          <a:lstStyle/>
          <a:p>
            <a:r>
              <a:rPr lang="fa-IR" dirty="0" smtClean="0">
                <a:cs typeface="B Zar" pitchFamily="2" charset="-78"/>
              </a:rPr>
              <a:t>کارورزی به دانشجویان فرصت می‌دهد تا به بهترین نحو از یک محیط کاری عینی </a:t>
            </a:r>
            <a:r>
              <a:rPr lang="fa-IR" dirty="0" smtClean="0">
                <a:solidFill>
                  <a:srgbClr val="FF0000"/>
                </a:solidFill>
                <a:cs typeface="B Zar" pitchFamily="2" charset="-78"/>
              </a:rPr>
              <a:t>تجربه کسب </a:t>
            </a:r>
            <a:r>
              <a:rPr lang="fa-IR" dirty="0" smtClean="0">
                <a:cs typeface="B Zar" pitchFamily="2" charset="-78"/>
              </a:rPr>
              <a:t>کنند.</a:t>
            </a:r>
          </a:p>
          <a:p>
            <a:r>
              <a:rPr lang="fa-IR" dirty="0" smtClean="0">
                <a:cs typeface="B Zar" pitchFamily="2" charset="-78"/>
              </a:rPr>
              <a:t> امروزه در جهان، کارورزی‌ بهترین گزینه برای انجام </a:t>
            </a:r>
            <a:r>
              <a:rPr lang="fa-IR" dirty="0" smtClean="0">
                <a:solidFill>
                  <a:srgbClr val="FF0000"/>
                </a:solidFill>
                <a:cs typeface="B Zar" pitchFamily="2" charset="-78"/>
              </a:rPr>
              <a:t>کنکاش شغلی </a:t>
            </a:r>
            <a:r>
              <a:rPr lang="fa-IR" dirty="0" smtClean="0">
                <a:cs typeface="B Zar" pitchFamily="2" charset="-78"/>
              </a:rPr>
              <a:t>به شمار می‌رود. </a:t>
            </a:r>
          </a:p>
          <a:p>
            <a:r>
              <a:rPr lang="fa-IR" dirty="0" smtClean="0">
                <a:cs typeface="B Zar" pitchFamily="2" charset="-78"/>
              </a:rPr>
              <a:t>در واقع کارورزی یک </a:t>
            </a:r>
            <a:r>
              <a:rPr lang="fa-IR" dirty="0" smtClean="0">
                <a:solidFill>
                  <a:srgbClr val="FF0000"/>
                </a:solidFill>
                <a:cs typeface="B Zar" pitchFamily="2" charset="-78"/>
              </a:rPr>
              <a:t>تجربه دست اول </a:t>
            </a:r>
            <a:r>
              <a:rPr lang="fa-IR" dirty="0" smtClean="0">
                <a:cs typeface="B Zar" pitchFamily="2" charset="-78"/>
              </a:rPr>
              <a:t>و عملی است که به دانشجویان اجازه می‌دهد بهترین نتیجه‌گیری‌ها را درباره ارتباط احتمالی خود و یک زمینه شغلی، انجام دهند. </a:t>
            </a:r>
          </a:p>
          <a:p>
            <a:r>
              <a:rPr lang="fa-IR" dirty="0" smtClean="0">
                <a:cs typeface="B Zar" pitchFamily="2" charset="-78"/>
              </a:rPr>
              <a:t>از همه مهمتر این که کارورزی می‌تواند به دانشجویان </a:t>
            </a:r>
            <a:r>
              <a:rPr lang="fa-IR" dirty="0" smtClean="0">
                <a:solidFill>
                  <a:srgbClr val="FF0000"/>
                </a:solidFill>
                <a:cs typeface="B Zar" pitchFamily="2" charset="-78"/>
              </a:rPr>
              <a:t>مهارت های شغلی </a:t>
            </a:r>
            <a:r>
              <a:rPr lang="fa-IR" dirty="0" smtClean="0">
                <a:cs typeface="B Zar" pitchFamily="2" charset="-78"/>
              </a:rPr>
              <a:t>مهمی را همانند برقراری ارتباط، تعهد کاری، </a:t>
            </a:r>
            <a:r>
              <a:rPr lang="fa-IR" dirty="0" smtClean="0">
                <a:solidFill>
                  <a:srgbClr val="FF0000"/>
                </a:solidFill>
                <a:cs typeface="B Zar" pitchFamily="2" charset="-78"/>
              </a:rPr>
              <a:t>وقت شناسی</a:t>
            </a:r>
            <a:r>
              <a:rPr lang="fa-IR" dirty="0" smtClean="0">
                <a:cs typeface="B Zar" pitchFamily="2" charset="-78"/>
              </a:rPr>
              <a:t>، حل مساله، کارگروهی، </a:t>
            </a:r>
            <a:r>
              <a:rPr lang="fa-IR" dirty="0" smtClean="0">
                <a:solidFill>
                  <a:srgbClr val="FF0000"/>
                </a:solidFill>
                <a:cs typeface="B Zar" pitchFamily="2" charset="-78"/>
              </a:rPr>
              <a:t>خودمدیریتی، </a:t>
            </a:r>
            <a:r>
              <a:rPr lang="fa-IR" dirty="0" smtClean="0">
                <a:cs typeface="B Zar" pitchFamily="2" charset="-78"/>
              </a:rPr>
              <a:t>برنامه‌ریزی و سازماندهی و آشنایی با فن‌آوری بیاموزد که امروزه برای شاغل شدن بسیار واجب و ضروری هستند.</a:t>
            </a:r>
            <a:endParaRPr lang="fa-IR" dirty="0">
              <a:cs typeface="B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3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3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png"/>
          <p:cNvPicPr>
            <a:picLocks noChangeAspect="1"/>
          </p:cNvPicPr>
          <p:nvPr/>
        </p:nvPicPr>
        <p:blipFill>
          <a:blip r:embed="rId2" cstate="print"/>
          <a:stretch>
            <a:fillRect/>
          </a:stretch>
        </p:blipFill>
        <p:spPr>
          <a:xfrm>
            <a:off x="251520" y="1124744"/>
            <a:ext cx="7520206" cy="475252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3427 0.04208 L 0.0927 0.04208 " pathEditMode="relative" rAng="0" ptsTypes="AA">
                                      <p:cBhvr>
                                        <p:cTn id="6" dur="2000" fill="hold"/>
                                        <p:tgtEl>
                                          <p:spTgt spid="2"/>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png"/>
          <p:cNvPicPr>
            <a:picLocks noChangeAspect="1"/>
          </p:cNvPicPr>
          <p:nvPr/>
        </p:nvPicPr>
        <p:blipFill>
          <a:blip r:embed="rId2" cstate="print"/>
          <a:stretch>
            <a:fillRect/>
          </a:stretch>
        </p:blipFill>
        <p:spPr>
          <a:xfrm>
            <a:off x="395536" y="548680"/>
            <a:ext cx="7501153" cy="5544615"/>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png"/>
          <p:cNvPicPr>
            <a:picLocks noChangeAspect="1"/>
          </p:cNvPicPr>
          <p:nvPr/>
        </p:nvPicPr>
        <p:blipFill>
          <a:blip r:embed="rId2" cstate="print"/>
          <a:stretch>
            <a:fillRect/>
          </a:stretch>
        </p:blipFill>
        <p:spPr>
          <a:xfrm>
            <a:off x="395536" y="980728"/>
            <a:ext cx="7524969" cy="4896544"/>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png"/>
          <p:cNvPicPr>
            <a:picLocks noChangeAspect="1"/>
          </p:cNvPicPr>
          <p:nvPr/>
        </p:nvPicPr>
        <p:blipFill>
          <a:blip r:embed="rId2" cstate="print"/>
          <a:stretch>
            <a:fillRect/>
          </a:stretch>
        </p:blipFill>
        <p:spPr>
          <a:xfrm>
            <a:off x="611560" y="404664"/>
            <a:ext cx="7201066" cy="1944216"/>
          </a:xfrm>
          <a:prstGeom prst="rect">
            <a:avLst/>
          </a:prstGeom>
        </p:spPr>
      </p:pic>
      <p:pic>
        <p:nvPicPr>
          <p:cNvPr id="3" name="Picture 2" descr="26.png"/>
          <p:cNvPicPr>
            <a:picLocks noChangeAspect="1"/>
          </p:cNvPicPr>
          <p:nvPr/>
        </p:nvPicPr>
        <p:blipFill>
          <a:blip r:embed="rId3" cstate="print"/>
          <a:stretch>
            <a:fillRect/>
          </a:stretch>
        </p:blipFill>
        <p:spPr>
          <a:xfrm>
            <a:off x="467544" y="2204864"/>
            <a:ext cx="7258224" cy="4176464"/>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png"/>
          <p:cNvPicPr>
            <a:picLocks noChangeAspect="1"/>
          </p:cNvPicPr>
          <p:nvPr/>
        </p:nvPicPr>
        <p:blipFill>
          <a:blip r:embed="rId2" cstate="print"/>
          <a:stretch>
            <a:fillRect/>
          </a:stretch>
        </p:blipFill>
        <p:spPr>
          <a:xfrm>
            <a:off x="467544" y="548680"/>
            <a:ext cx="7524969" cy="568863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png"/>
          <p:cNvPicPr>
            <a:picLocks noChangeAspect="1"/>
          </p:cNvPicPr>
          <p:nvPr/>
        </p:nvPicPr>
        <p:blipFill>
          <a:blip r:embed="rId2" cstate="print"/>
          <a:stretch>
            <a:fillRect/>
          </a:stretch>
        </p:blipFill>
        <p:spPr>
          <a:xfrm>
            <a:off x="539552" y="404664"/>
            <a:ext cx="7316503" cy="2537856"/>
          </a:xfrm>
          <a:prstGeom prst="rect">
            <a:avLst/>
          </a:prstGeom>
        </p:spPr>
      </p:pic>
      <p:pic>
        <p:nvPicPr>
          <p:cNvPr id="3" name="Picture 2" descr="29.png"/>
          <p:cNvPicPr>
            <a:picLocks noChangeAspect="1"/>
          </p:cNvPicPr>
          <p:nvPr/>
        </p:nvPicPr>
        <p:blipFill>
          <a:blip r:embed="rId3" cstate="print"/>
          <a:stretch>
            <a:fillRect/>
          </a:stretch>
        </p:blipFill>
        <p:spPr>
          <a:xfrm>
            <a:off x="467544" y="3573016"/>
            <a:ext cx="7275603" cy="1930766"/>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0.42153 0.28671 L -0.17153 -0.04624 " pathEditMode="relative" rAng="0" ptsTypes="AA">
                                      <p:cBhvr>
                                        <p:cTn id="13" dur="2000" fill="hold"/>
                                        <p:tgtEl>
                                          <p:spTgt spid="3"/>
                                        </p:tgtEl>
                                        <p:attrNameLst>
                                          <p:attrName>ppt_x</p:attrName>
                                          <p:attrName>ppt_y</p:attrName>
                                        </p:attrNameLst>
                                      </p:cBhvr>
                                      <p:rCtr x="125"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png"/>
          <p:cNvPicPr>
            <a:picLocks noChangeAspect="1"/>
          </p:cNvPicPr>
          <p:nvPr/>
        </p:nvPicPr>
        <p:blipFill>
          <a:blip r:embed="rId2" cstate="print"/>
          <a:stretch>
            <a:fillRect/>
          </a:stretch>
        </p:blipFill>
        <p:spPr>
          <a:xfrm>
            <a:off x="467544" y="908720"/>
            <a:ext cx="7544021" cy="424847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png"/>
          <p:cNvPicPr>
            <a:picLocks noChangeAspect="1"/>
          </p:cNvPicPr>
          <p:nvPr/>
        </p:nvPicPr>
        <p:blipFill>
          <a:blip r:embed="rId2" cstate="print"/>
          <a:stretch>
            <a:fillRect/>
          </a:stretch>
        </p:blipFill>
        <p:spPr>
          <a:xfrm>
            <a:off x="395536" y="692696"/>
            <a:ext cx="7544582" cy="511256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png"/>
          <p:cNvPicPr>
            <a:picLocks noChangeAspect="1"/>
          </p:cNvPicPr>
          <p:nvPr/>
        </p:nvPicPr>
        <p:blipFill>
          <a:blip r:embed="rId2" cstate="print"/>
          <a:stretch>
            <a:fillRect/>
          </a:stretch>
        </p:blipFill>
        <p:spPr>
          <a:xfrm>
            <a:off x="323529" y="476672"/>
            <a:ext cx="7644608" cy="547260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png"/>
          <p:cNvPicPr>
            <a:picLocks noChangeAspect="1"/>
          </p:cNvPicPr>
          <p:nvPr/>
        </p:nvPicPr>
        <p:blipFill>
          <a:blip r:embed="rId2" cstate="print"/>
          <a:stretch>
            <a:fillRect/>
          </a:stretch>
        </p:blipFill>
        <p:spPr>
          <a:xfrm>
            <a:off x="539552" y="692696"/>
            <a:ext cx="7443434" cy="460851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7239000" cy="5763040"/>
          </a:xfrm>
        </p:spPr>
        <p:txBody>
          <a:bodyPr anchor="ctr"/>
          <a:lstStyle/>
          <a:p>
            <a:r>
              <a:rPr lang="fa-IR" dirty="0" smtClean="0">
                <a:cs typeface="2  Zar" pitchFamily="2" charset="-78"/>
              </a:rPr>
              <a:t>در ضمن کارورزی ممکن است به کارورز </a:t>
            </a:r>
            <a:r>
              <a:rPr lang="fa-IR" dirty="0" smtClean="0">
                <a:solidFill>
                  <a:srgbClr val="FF0000"/>
                </a:solidFill>
                <a:cs typeface="2  Zar" pitchFamily="2" charset="-78"/>
              </a:rPr>
              <a:t>مهارتهایی را بیاموزد </a:t>
            </a:r>
            <a:r>
              <a:rPr lang="fa-IR" dirty="0" smtClean="0">
                <a:cs typeface="2  Zar" pitchFamily="2" charset="-78"/>
              </a:rPr>
              <a:t>که ممکن است دارای آنها نباشد</a:t>
            </a:r>
            <a:r>
              <a:rPr lang="en-US" dirty="0" smtClean="0">
                <a:cs typeface="2  Zar" pitchFamily="2" charset="-78"/>
              </a:rPr>
              <a:t>. </a:t>
            </a:r>
            <a:endParaRPr lang="fa-IR" dirty="0" smtClean="0">
              <a:cs typeface="2  Zar" pitchFamily="2" charset="-78"/>
            </a:endParaRPr>
          </a:p>
          <a:p>
            <a:r>
              <a:rPr lang="fa-IR" dirty="0" smtClean="0">
                <a:cs typeface="2  Zar" pitchFamily="2" charset="-78"/>
              </a:rPr>
              <a:t>این روش به کارورزان فرصت می‌دهد تا </a:t>
            </a:r>
            <a:r>
              <a:rPr lang="fa-IR" dirty="0" smtClean="0">
                <a:solidFill>
                  <a:srgbClr val="FF0000"/>
                </a:solidFill>
                <a:cs typeface="2  Zar" pitchFamily="2" charset="-78"/>
              </a:rPr>
              <a:t>میزان علاقه </a:t>
            </a:r>
            <a:r>
              <a:rPr lang="fa-IR" dirty="0" smtClean="0">
                <a:cs typeface="2  Zar" pitchFamily="2" charset="-78"/>
              </a:rPr>
              <a:t>خود را قبل از آنکه برای چند سال متعهد به انجام آن شوند، بسنجند و یا این که بدانند برای وارد شدن به یک زمینه شغلی به چه مهارت ها یا ملزومات آموزشی نیاز دارند. </a:t>
            </a:r>
          </a:p>
          <a:p>
            <a:r>
              <a:rPr lang="fa-IR" dirty="0" smtClean="0">
                <a:cs typeface="2  Zar" pitchFamily="2" charset="-78"/>
              </a:rPr>
              <a:t>کارورزی حتی باید به کارورزان کمک کند تا بفهمند از </a:t>
            </a:r>
            <a:r>
              <a:rPr lang="fa-IR" dirty="0" smtClean="0">
                <a:solidFill>
                  <a:srgbClr val="FF0000"/>
                </a:solidFill>
                <a:cs typeface="2  Zar" pitchFamily="2" charset="-78"/>
              </a:rPr>
              <a:t>چه بخش‌هایی </a:t>
            </a:r>
            <a:r>
              <a:rPr lang="fa-IR" dirty="0" smtClean="0">
                <a:cs typeface="2  Zar" pitchFamily="2" charset="-78"/>
              </a:rPr>
              <a:t>در یک زمینه شغلی خوششان نمی‌آید.</a:t>
            </a:r>
          </a:p>
          <a:p>
            <a:pPr>
              <a:lnSpc>
                <a:spcPct val="150000"/>
              </a:lnSpc>
            </a:pPr>
            <a:r>
              <a:rPr lang="fa-IR" dirty="0" smtClean="0">
                <a:cs typeface="2  Zar" pitchFamily="2" charset="-78"/>
              </a:rPr>
              <a:t>همچنین تلاشی برای ایجاد </a:t>
            </a:r>
            <a:r>
              <a:rPr lang="fa-IR" dirty="0" smtClean="0">
                <a:solidFill>
                  <a:srgbClr val="FF0000"/>
                </a:solidFill>
                <a:cs typeface="2  Zar" pitchFamily="2" charset="-78"/>
              </a:rPr>
              <a:t>پیوند‌هایی بین محیط عملی و مراکز آموزشی </a:t>
            </a:r>
            <a:r>
              <a:rPr lang="fa-IR" dirty="0" smtClean="0">
                <a:cs typeface="2  Zar" pitchFamily="2" charset="-78"/>
              </a:rPr>
              <a:t>است. ‌</a:t>
            </a:r>
            <a:endParaRPr lang="fa-IR" dirty="0"/>
          </a:p>
        </p:txBody>
      </p:sp>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png"/>
          <p:cNvPicPr>
            <a:picLocks noChangeAspect="1"/>
          </p:cNvPicPr>
          <p:nvPr/>
        </p:nvPicPr>
        <p:blipFill>
          <a:blip r:embed="rId2" cstate="print"/>
          <a:stretch>
            <a:fillRect/>
          </a:stretch>
        </p:blipFill>
        <p:spPr>
          <a:xfrm>
            <a:off x="755576" y="476672"/>
            <a:ext cx="7405329" cy="5688631"/>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png"/>
          <p:cNvPicPr>
            <a:picLocks noChangeAspect="1"/>
          </p:cNvPicPr>
          <p:nvPr/>
        </p:nvPicPr>
        <p:blipFill>
          <a:blip r:embed="rId2" cstate="print"/>
          <a:stretch>
            <a:fillRect/>
          </a:stretch>
        </p:blipFill>
        <p:spPr>
          <a:xfrm>
            <a:off x="539552" y="404664"/>
            <a:ext cx="7416823" cy="6048672"/>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png"/>
          <p:cNvPicPr>
            <a:picLocks noChangeAspect="1"/>
          </p:cNvPicPr>
          <p:nvPr/>
        </p:nvPicPr>
        <p:blipFill>
          <a:blip r:embed="rId2" cstate="print"/>
          <a:stretch>
            <a:fillRect/>
          </a:stretch>
        </p:blipFill>
        <p:spPr>
          <a:xfrm>
            <a:off x="467544" y="476672"/>
            <a:ext cx="7416824" cy="5472607"/>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569728"/>
            <a:ext cx="5976664" cy="1120948"/>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ct val="200000"/>
              </a:lnSpc>
            </a:pPr>
            <a:r>
              <a:rPr lang="fa-IR" sz="4000" b="1" dirty="0" smtClean="0">
                <a:solidFill>
                  <a:schemeClr val="tx2"/>
                </a:solidFill>
                <a:hlinkClick r:id="rId2" action="ppaction://hlinkfile"/>
              </a:rPr>
              <a:t>گزارش نويسي</a:t>
            </a:r>
            <a:endParaRPr lang="fa-IR" sz="4000" b="1" dirty="0">
              <a:solidFill>
                <a:schemeClr val="tx2"/>
              </a:solidFill>
            </a:endParaRPr>
          </a:p>
        </p:txBody>
      </p:sp>
    </p:spTree>
  </p:cSld>
  <p:clrMapOvr>
    <a:masterClrMapping/>
  </p:clrMapOvr>
  <p:transition spd="slow">
    <p:newsfla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hlinkClick r:id="rId2" action="ppaction://hlinkfile"/>
              </a:rPr>
              <a:t>اهميت گزارش </a:t>
            </a:r>
            <a:r>
              <a:rPr lang="fa-IR" dirty="0" smtClean="0">
                <a:hlinkClick r:id="rId2" action="ppaction://hlinkfile"/>
              </a:rPr>
              <a:t>نويسي</a:t>
            </a:r>
            <a:endParaRPr lang="fa-IR" dirty="0"/>
          </a:p>
        </p:txBody>
      </p:sp>
      <p:sp>
        <p:nvSpPr>
          <p:cNvPr id="3" name="Content Placeholder 2"/>
          <p:cNvSpPr>
            <a:spLocks noGrp="1"/>
          </p:cNvSpPr>
          <p:nvPr>
            <p:ph idx="1"/>
          </p:nvPr>
        </p:nvSpPr>
        <p:spPr/>
        <p:txBody>
          <a:bodyPr anchor="ctr">
            <a:normAutofit/>
          </a:bodyPr>
          <a:lstStyle/>
          <a:p>
            <a:pPr>
              <a:lnSpc>
                <a:spcPct val="150000"/>
              </a:lnSpc>
            </a:pPr>
            <a:r>
              <a:rPr lang="fa-IR" sz="2400" b="1" dirty="0" smtClean="0">
                <a:cs typeface="2  Zar" pitchFamily="2" charset="-78"/>
              </a:rPr>
              <a:t>قيدوا العلم بالكتابه    دانش و آموخته ها را با نوشتن پايدار كنيد .</a:t>
            </a:r>
          </a:p>
          <a:p>
            <a:pPr>
              <a:lnSpc>
                <a:spcPct val="150000"/>
              </a:lnSpc>
            </a:pPr>
            <a:r>
              <a:rPr lang="fa-IR" sz="2400" b="1" dirty="0" smtClean="0">
                <a:cs typeface="2  Zar" pitchFamily="2" charset="-78"/>
              </a:rPr>
              <a:t>نوشتن آسانترين و كم هزينه ترين وسيله ي ارتباطي از قديم الايام بوده است .</a:t>
            </a:r>
          </a:p>
          <a:p>
            <a:pPr>
              <a:lnSpc>
                <a:spcPct val="150000"/>
              </a:lnSpc>
            </a:pPr>
            <a:r>
              <a:rPr lang="fa-IR" sz="2400" b="1" dirty="0" smtClean="0">
                <a:cs typeface="2  Zar" pitchFamily="2" charset="-78"/>
              </a:rPr>
              <a:t>در قرآن به بيش از 200 آيه بر مي خوريم كه در آن به نوشتن اشاره شده است .</a:t>
            </a:r>
          </a:p>
          <a:p>
            <a:pPr>
              <a:lnSpc>
                <a:spcPct val="150000"/>
              </a:lnSpc>
            </a:pPr>
            <a:r>
              <a:rPr lang="fa-IR" sz="2400" b="1" dirty="0" smtClean="0">
                <a:cs typeface="2  Zar" pitchFamily="2" charset="-78"/>
              </a:rPr>
              <a:t>در نهج البلاغه واژه هايي نظير ( بلغني و ... ) را مشاهده مي كنيم كه اشاره به گزارش دارد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plus(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plus(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مشخصات يك نوشته ي خوب </a:t>
            </a:r>
            <a:endParaRPr lang="fa-IR" dirty="0"/>
          </a:p>
        </p:txBody>
      </p:sp>
      <p:sp>
        <p:nvSpPr>
          <p:cNvPr id="3" name="Content Placeholder 2"/>
          <p:cNvSpPr>
            <a:spLocks noGrp="1"/>
          </p:cNvSpPr>
          <p:nvPr>
            <p:ph idx="1"/>
          </p:nvPr>
        </p:nvSpPr>
        <p:spPr/>
        <p:txBody>
          <a:bodyPr>
            <a:normAutofit fontScale="92500"/>
          </a:bodyPr>
          <a:lstStyle/>
          <a:p>
            <a:pPr>
              <a:lnSpc>
                <a:spcPct val="150000"/>
              </a:lnSpc>
            </a:pPr>
            <a:r>
              <a:rPr lang="fa-IR" sz="2400" b="1" dirty="0" smtClean="0">
                <a:cs typeface="2  Zar" pitchFamily="2" charset="-78"/>
              </a:rPr>
              <a:t>از نظر مفهوم و محتوا  آگاهي لازم را به خواننده و مخاطب برساند . </a:t>
            </a:r>
          </a:p>
          <a:p>
            <a:pPr>
              <a:lnSpc>
                <a:spcPct val="150000"/>
              </a:lnSpc>
            </a:pPr>
            <a:r>
              <a:rPr lang="fa-IR" sz="2400" b="1" dirty="0" smtClean="0">
                <a:cs typeface="2  Zar" pitchFamily="2" charset="-78"/>
              </a:rPr>
              <a:t>از آيين درست نويسي و تبعيت كند :</a:t>
            </a:r>
          </a:p>
          <a:p>
            <a:pPr>
              <a:lnSpc>
                <a:spcPct val="150000"/>
              </a:lnSpc>
              <a:buNone/>
            </a:pPr>
            <a:r>
              <a:rPr lang="fa-IR" sz="2400" b="1" dirty="0" smtClean="0">
                <a:cs typeface="2  Zar" pitchFamily="2" charset="-78"/>
              </a:rPr>
              <a:t>             1. ساده باشد .</a:t>
            </a:r>
          </a:p>
          <a:p>
            <a:pPr>
              <a:lnSpc>
                <a:spcPct val="150000"/>
              </a:lnSpc>
              <a:buNone/>
            </a:pPr>
            <a:r>
              <a:rPr lang="fa-IR" sz="2400" b="1" dirty="0" smtClean="0">
                <a:cs typeface="2  Zar" pitchFamily="2" charset="-78"/>
              </a:rPr>
              <a:t>             2. وحدت موضوع داشته باشد.</a:t>
            </a:r>
          </a:p>
          <a:p>
            <a:pPr>
              <a:lnSpc>
                <a:spcPct val="150000"/>
              </a:lnSpc>
              <a:buNone/>
            </a:pPr>
            <a:r>
              <a:rPr lang="fa-IR" sz="2400" b="1" dirty="0" smtClean="0">
                <a:cs typeface="2  Zar" pitchFamily="2" charset="-78"/>
              </a:rPr>
              <a:t>             3. به املاي كلمات توجه شود.</a:t>
            </a:r>
          </a:p>
          <a:p>
            <a:pPr>
              <a:lnSpc>
                <a:spcPct val="150000"/>
              </a:lnSpc>
              <a:buNone/>
            </a:pPr>
            <a:r>
              <a:rPr lang="fa-IR" sz="2400" b="1" dirty="0" smtClean="0">
                <a:cs typeface="2  Zar" pitchFamily="2" charset="-78"/>
              </a:rPr>
              <a:t>             4. رعايت نكات دستوري انجام پذيرد.</a:t>
            </a:r>
          </a:p>
          <a:p>
            <a:pPr>
              <a:lnSpc>
                <a:spcPct val="150000"/>
              </a:lnSpc>
              <a:buNone/>
            </a:pPr>
            <a:r>
              <a:rPr lang="fa-IR" sz="2400" b="1" dirty="0" smtClean="0">
                <a:cs typeface="2  Zar" pitchFamily="2" charset="-78"/>
              </a:rPr>
              <a:t>             5. مطالب در بند هاي خاص آورده شود.</a:t>
            </a:r>
          </a:p>
          <a:p>
            <a:pPr>
              <a:lnSpc>
                <a:spcPct val="150000"/>
              </a:lnSpc>
              <a:buNone/>
            </a:pPr>
            <a:r>
              <a:rPr lang="fa-IR" sz="2400" b="1" dirty="0" smtClean="0">
                <a:cs typeface="2  Zar" pitchFamily="2" charset="-78"/>
              </a:rPr>
              <a:t>             6. ..................</a:t>
            </a:r>
            <a:endParaRPr lang="fa-IR" sz="2400" b="1" dirty="0">
              <a:cs typeface="2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3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ox(in)">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ox(in)">
                                      <p:cBhvr>
                                        <p:cTn id="36" dur="3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ox(in)">
                                      <p:cBhvr>
                                        <p:cTn id="41" dur="3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ox(in)">
                                      <p:cBhvr>
                                        <p:cTn id="46"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مراحل نگارش يك گزارش</a:t>
            </a:r>
            <a:endParaRPr lang="fa-IR" dirty="0"/>
          </a:p>
        </p:txBody>
      </p:sp>
      <p:sp>
        <p:nvSpPr>
          <p:cNvPr id="3" name="Content Placeholder 2"/>
          <p:cNvSpPr>
            <a:spLocks noGrp="1"/>
          </p:cNvSpPr>
          <p:nvPr>
            <p:ph idx="1"/>
          </p:nvPr>
        </p:nvSpPr>
        <p:spPr/>
        <p:txBody>
          <a:bodyPr anchor="ctr"/>
          <a:lstStyle/>
          <a:p>
            <a:pPr>
              <a:lnSpc>
                <a:spcPct val="150000"/>
              </a:lnSpc>
            </a:pPr>
            <a:r>
              <a:rPr lang="fa-IR" b="1" dirty="0" smtClean="0">
                <a:cs typeface="2  Zar" pitchFamily="2" charset="-78"/>
              </a:rPr>
              <a:t>داشتن طرح</a:t>
            </a:r>
          </a:p>
          <a:p>
            <a:pPr>
              <a:lnSpc>
                <a:spcPct val="150000"/>
              </a:lnSpc>
            </a:pPr>
            <a:r>
              <a:rPr lang="fa-IR" b="1" dirty="0" smtClean="0">
                <a:cs typeface="2  Zar" pitchFamily="2" charset="-78"/>
              </a:rPr>
              <a:t>گردآوري اطلاعات  با مشاهده ، </a:t>
            </a:r>
            <a:r>
              <a:rPr lang="fa-IR" sz="2400" b="1" dirty="0" smtClean="0">
                <a:cs typeface="2  Zar" pitchFamily="2" charset="-78"/>
              </a:rPr>
              <a:t>مطالعه</a:t>
            </a:r>
            <a:r>
              <a:rPr lang="fa-IR" b="1" dirty="0" smtClean="0">
                <a:cs typeface="2  Zar" pitchFamily="2" charset="-78"/>
              </a:rPr>
              <a:t> ، پرسش </a:t>
            </a:r>
          </a:p>
          <a:p>
            <a:pPr>
              <a:lnSpc>
                <a:spcPct val="150000"/>
              </a:lnSpc>
            </a:pPr>
            <a:r>
              <a:rPr lang="fa-IR" b="1" dirty="0" smtClean="0">
                <a:cs typeface="2  Zar" pitchFamily="2" charset="-78"/>
              </a:rPr>
              <a:t>تهيه ي پيش نويس</a:t>
            </a:r>
          </a:p>
          <a:p>
            <a:pPr>
              <a:lnSpc>
                <a:spcPct val="150000"/>
              </a:lnSpc>
            </a:pPr>
            <a:r>
              <a:rPr lang="fa-IR" b="1" dirty="0" smtClean="0">
                <a:cs typeface="2  Zar" pitchFamily="2" charset="-78"/>
              </a:rPr>
              <a:t>خواندن و بررسي پيش نويس و حذف موارد زايد و افزودني ها ي ديگر </a:t>
            </a:r>
          </a:p>
          <a:p>
            <a:pPr>
              <a:lnSpc>
                <a:spcPct val="150000"/>
              </a:lnSpc>
            </a:pPr>
            <a:r>
              <a:rPr lang="fa-IR" b="1" dirty="0" smtClean="0">
                <a:cs typeface="2  Zar" pitchFamily="2" charset="-78"/>
              </a:rPr>
              <a:t>تايپ گزارش </a:t>
            </a:r>
          </a:p>
          <a:p>
            <a:pPr>
              <a:lnSpc>
                <a:spcPct val="150000"/>
              </a:lnSpc>
            </a:pPr>
            <a:r>
              <a:rPr lang="fa-IR" b="1" dirty="0" smtClean="0">
                <a:cs typeface="2  Zar" pitchFamily="2" charset="-78"/>
              </a:rPr>
              <a:t>دادن ارجاع ها و پيوست ها در صورت لزوم </a:t>
            </a:r>
            <a:endParaRPr lang="fa-IR" b="1" dirty="0">
              <a:cs typeface="2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تعريف گزارش</a:t>
            </a:r>
            <a:endParaRPr lang="fa-IR" dirty="0"/>
          </a:p>
        </p:txBody>
      </p:sp>
      <p:sp>
        <p:nvSpPr>
          <p:cNvPr id="3" name="Content Placeholder 2"/>
          <p:cNvSpPr>
            <a:spLocks noGrp="1"/>
          </p:cNvSpPr>
          <p:nvPr>
            <p:ph idx="1"/>
          </p:nvPr>
        </p:nvSpPr>
        <p:spPr/>
        <p:txBody>
          <a:bodyPr>
            <a:normAutofit/>
          </a:bodyPr>
          <a:lstStyle/>
          <a:p>
            <a:pPr>
              <a:lnSpc>
                <a:spcPct val="150000"/>
              </a:lnSpc>
            </a:pPr>
            <a:r>
              <a:rPr lang="fa-IR" sz="2400" b="1" dirty="0" smtClean="0">
                <a:cs typeface="2  Zar" pitchFamily="2" charset="-78"/>
              </a:rPr>
              <a:t>گزارش به معني شرح و بيان و توضيح و توصيف مي باشد .</a:t>
            </a:r>
          </a:p>
          <a:p>
            <a:pPr>
              <a:lnSpc>
                <a:spcPct val="150000"/>
              </a:lnSpc>
            </a:pPr>
            <a:r>
              <a:rPr lang="fa-IR" sz="2400" b="1" dirty="0" smtClean="0">
                <a:cs typeface="2  Zar" pitchFamily="2" charset="-78"/>
              </a:rPr>
              <a:t>با اين معني عبارت است از نوشتن و شرح و تصيف اخبار و مطالب و رويداد ها و ... </a:t>
            </a:r>
          </a:p>
          <a:p>
            <a:pPr>
              <a:lnSpc>
                <a:spcPct val="150000"/>
              </a:lnSpc>
            </a:pPr>
            <a:endParaRPr lang="fa-IR" sz="2400" b="1" dirty="0" smtClean="0">
              <a:cs typeface="2  Zar" pitchFamily="2" charset="-78"/>
            </a:endParaRPr>
          </a:p>
          <a:p>
            <a:pPr>
              <a:lnSpc>
                <a:spcPct val="150000"/>
              </a:lnSpc>
            </a:pPr>
            <a:r>
              <a:rPr lang="fa-IR" sz="2400" b="1" dirty="0" smtClean="0">
                <a:cs typeface="2  Zar" pitchFamily="2" charset="-78"/>
              </a:rPr>
              <a:t>گزارش تلفيقي از خبر و تحقيق است با بازسازي هنرمندانه .....</a:t>
            </a:r>
          </a:p>
          <a:p>
            <a:pPr>
              <a:lnSpc>
                <a:spcPct val="150000"/>
              </a:lnSpc>
            </a:pPr>
            <a:r>
              <a:rPr lang="fa-IR" sz="2400" b="1" dirty="0" smtClean="0">
                <a:cs typeface="2  Zar" pitchFamily="2" charset="-78"/>
              </a:rPr>
              <a:t>به طور ساده انتقال اطلاعات به كسي است كه از آن بي خبر و ناآگاه است يا اطلاع كافي ندارد.</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انواع گزارش</a:t>
            </a:r>
            <a:endParaRPr lang="fa-IR" dirty="0"/>
          </a:p>
        </p:txBody>
      </p:sp>
      <p:sp>
        <p:nvSpPr>
          <p:cNvPr id="3" name="Content Placeholder 2"/>
          <p:cNvSpPr>
            <a:spLocks noGrp="1"/>
          </p:cNvSpPr>
          <p:nvPr>
            <p:ph idx="1"/>
          </p:nvPr>
        </p:nvSpPr>
        <p:spPr/>
        <p:txBody>
          <a:bodyPr anchor="ctr"/>
          <a:lstStyle/>
          <a:p>
            <a:pPr>
              <a:lnSpc>
                <a:spcPct val="150000"/>
              </a:lnSpc>
            </a:pPr>
            <a:r>
              <a:rPr lang="fa-IR" b="1" dirty="0" smtClean="0">
                <a:cs typeface="2  Zar" pitchFamily="2" charset="-78"/>
              </a:rPr>
              <a:t>تحصيلي / اداري </a:t>
            </a:r>
          </a:p>
          <a:p>
            <a:pPr>
              <a:lnSpc>
                <a:spcPct val="150000"/>
              </a:lnSpc>
            </a:pPr>
            <a:r>
              <a:rPr lang="fa-IR" b="1" dirty="0" smtClean="0">
                <a:cs typeface="2  Zar" pitchFamily="2" charset="-78"/>
              </a:rPr>
              <a:t>ساده / تفصيلي</a:t>
            </a:r>
          </a:p>
          <a:p>
            <a:pPr>
              <a:lnSpc>
                <a:spcPct val="150000"/>
              </a:lnSpc>
            </a:pPr>
            <a:r>
              <a:rPr lang="fa-IR" b="1" dirty="0" smtClean="0">
                <a:cs typeface="2  Zar" pitchFamily="2" charset="-78"/>
              </a:rPr>
              <a:t>رسمي  / غير رسمي </a:t>
            </a:r>
          </a:p>
          <a:p>
            <a:pPr>
              <a:lnSpc>
                <a:spcPct val="150000"/>
              </a:lnSpc>
            </a:pPr>
            <a:r>
              <a:rPr lang="fa-IR" b="1" dirty="0" smtClean="0">
                <a:cs typeface="2  Zar" pitchFamily="2" charset="-78"/>
              </a:rPr>
              <a:t>خبري  / توصيفي</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ويژگي هاي يك گزارش خوب </a:t>
            </a:r>
            <a:endParaRPr lang="fa-IR" dirty="0"/>
          </a:p>
        </p:txBody>
      </p:sp>
      <p:sp>
        <p:nvSpPr>
          <p:cNvPr id="3" name="Content Placeholder 2"/>
          <p:cNvSpPr>
            <a:spLocks noGrp="1"/>
          </p:cNvSpPr>
          <p:nvPr>
            <p:ph idx="1"/>
          </p:nvPr>
        </p:nvSpPr>
        <p:spPr/>
        <p:txBody>
          <a:bodyPr anchor="ctr">
            <a:normAutofit fontScale="92500"/>
          </a:bodyPr>
          <a:lstStyle/>
          <a:p>
            <a:pPr>
              <a:lnSpc>
                <a:spcPct val="150000"/>
              </a:lnSpc>
            </a:pPr>
            <a:r>
              <a:rPr lang="fa-IR" b="1" dirty="0" smtClean="0">
                <a:cs typeface="2  Zar" pitchFamily="2" charset="-78"/>
              </a:rPr>
              <a:t>منعكس كننده حقايق باشد </a:t>
            </a:r>
          </a:p>
          <a:p>
            <a:pPr>
              <a:lnSpc>
                <a:spcPct val="150000"/>
              </a:lnSpc>
            </a:pPr>
            <a:r>
              <a:rPr lang="fa-IR" b="1" dirty="0" smtClean="0">
                <a:cs typeface="2  Zar" pitchFamily="2" charset="-78"/>
              </a:rPr>
              <a:t>قابل استناد بوده و احساسي تنظيم نگردد.</a:t>
            </a:r>
          </a:p>
          <a:p>
            <a:pPr>
              <a:lnSpc>
                <a:spcPct val="150000"/>
              </a:lnSpc>
            </a:pPr>
            <a:r>
              <a:rPr lang="fa-IR" b="1" dirty="0" smtClean="0">
                <a:cs typeface="2  Zar" pitchFamily="2" charset="-78"/>
              </a:rPr>
              <a:t>از مطالب زايد و غير ضروري به دور باشد.</a:t>
            </a:r>
          </a:p>
          <a:p>
            <a:pPr>
              <a:lnSpc>
                <a:spcPct val="150000"/>
              </a:lnSpc>
            </a:pPr>
            <a:r>
              <a:rPr lang="fa-IR" b="1" dirty="0" smtClean="0">
                <a:cs typeface="2  Zar" pitchFamily="2" charset="-78"/>
              </a:rPr>
              <a:t>رعايت حد اعتدال در تنظيم آن شده باشد .  نه زياد طولاني و نه زياد كوتاه و مختصر</a:t>
            </a:r>
          </a:p>
          <a:p>
            <a:pPr>
              <a:lnSpc>
                <a:spcPct val="150000"/>
              </a:lnSpc>
            </a:pPr>
            <a:r>
              <a:rPr lang="fa-IR" b="1" dirty="0" smtClean="0">
                <a:cs typeface="2  Zar" pitchFamily="2" charset="-78"/>
              </a:rPr>
              <a:t>در مورد موارد مشكوك و ... اظهار نظر صريح نگردد.</a:t>
            </a:r>
          </a:p>
          <a:p>
            <a:pPr>
              <a:lnSpc>
                <a:spcPct val="150000"/>
              </a:lnSpc>
            </a:pPr>
            <a:r>
              <a:rPr lang="fa-IR" b="1" dirty="0" smtClean="0">
                <a:cs typeface="2  Zar" pitchFamily="2" charset="-78"/>
              </a:rPr>
              <a:t>براساس تفكري منطقي و بدون حس و گمان و ... تدوين گردد.</a:t>
            </a:r>
          </a:p>
          <a:p>
            <a:pPr>
              <a:lnSpc>
                <a:spcPct val="150000"/>
              </a:lnSpc>
            </a:pPr>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3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3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3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3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3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3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3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3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3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3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3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3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3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3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3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3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3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3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3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3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3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دشواري هاي كارورزي </a:t>
            </a:r>
            <a:endParaRPr lang="fa-IR" dirty="0"/>
          </a:p>
        </p:txBody>
      </p:sp>
      <p:sp>
        <p:nvSpPr>
          <p:cNvPr id="3" name="Content Placeholder 2"/>
          <p:cNvSpPr>
            <a:spLocks noGrp="1"/>
          </p:cNvSpPr>
          <p:nvPr>
            <p:ph idx="1"/>
          </p:nvPr>
        </p:nvSpPr>
        <p:spPr/>
        <p:txBody>
          <a:bodyPr>
            <a:normAutofit/>
          </a:bodyPr>
          <a:lstStyle/>
          <a:p>
            <a:r>
              <a:rPr lang="fa-IR" dirty="0" smtClean="0">
                <a:cs typeface="B Zar" pitchFamily="2" charset="-78"/>
              </a:rPr>
              <a:t>متأسفانه کارورزی در سیستم آموزش عالی کشور ما چندان از سوی دانشجویان </a:t>
            </a:r>
            <a:r>
              <a:rPr lang="fa-IR" dirty="0" smtClean="0">
                <a:solidFill>
                  <a:srgbClr val="FF0000"/>
                </a:solidFill>
                <a:cs typeface="B Zar" pitchFamily="2" charset="-78"/>
              </a:rPr>
              <a:t>جدی </a:t>
            </a:r>
            <a:r>
              <a:rPr lang="fa-IR" dirty="0" smtClean="0">
                <a:cs typeface="B Zar" pitchFamily="2" charset="-78"/>
              </a:rPr>
              <a:t>گرفته نمی‌شود. </a:t>
            </a:r>
          </a:p>
          <a:p>
            <a:r>
              <a:rPr lang="fa-IR" dirty="0" smtClean="0">
                <a:cs typeface="B Zar" pitchFamily="2" charset="-78"/>
              </a:rPr>
              <a:t>به نظر می‌رسد دلیل این امر </a:t>
            </a:r>
            <a:r>
              <a:rPr lang="fa-IR" dirty="0" smtClean="0">
                <a:solidFill>
                  <a:srgbClr val="FF0000"/>
                </a:solidFill>
                <a:cs typeface="B Zar" pitchFamily="2" charset="-78"/>
              </a:rPr>
              <a:t>عدم آشنایی </a:t>
            </a:r>
            <a:r>
              <a:rPr lang="fa-IR" dirty="0" smtClean="0">
                <a:cs typeface="B Zar" pitchFamily="2" charset="-78"/>
              </a:rPr>
              <a:t>دانشجویان با ضرورت آمادگی شغلی در دوران دانشجویی و عدم اطلاع از نقش حیاتی کارورزی در آمادگی شغلی باشد. </a:t>
            </a:r>
          </a:p>
          <a:p>
            <a:r>
              <a:rPr lang="fa-IR" dirty="0" smtClean="0">
                <a:cs typeface="B Zar" pitchFamily="2" charset="-78"/>
              </a:rPr>
              <a:t>همچنین به نظر می‌رسد در حال حاضر </a:t>
            </a:r>
            <a:r>
              <a:rPr lang="fa-IR" dirty="0" smtClean="0">
                <a:solidFill>
                  <a:srgbClr val="FF0000"/>
                </a:solidFill>
                <a:cs typeface="B Zar" pitchFamily="2" charset="-78"/>
              </a:rPr>
              <a:t>دفاتر ارتباط </a:t>
            </a:r>
            <a:r>
              <a:rPr lang="fa-IR" dirty="0" smtClean="0">
                <a:cs typeface="B Zar" pitchFamily="2" charset="-78"/>
              </a:rPr>
              <a:t>صنعت و ادارات و ... با دانشگاه‌ها که مسوول تسهیل امر کارورزی هستند، هنوز درک صحیح و کاملی از مفهوم کارورزی ندارند.</a:t>
            </a:r>
          </a:p>
          <a:p>
            <a:r>
              <a:rPr lang="fa-IR" dirty="0" smtClean="0">
                <a:cs typeface="B Zar" pitchFamily="2" charset="-78"/>
              </a:rPr>
              <a:t> به همین دلیل است که اکثر </a:t>
            </a:r>
            <a:r>
              <a:rPr lang="fa-IR" dirty="0" smtClean="0">
                <a:solidFill>
                  <a:srgbClr val="FF0000"/>
                </a:solidFill>
                <a:cs typeface="B Zar" pitchFamily="2" charset="-78"/>
              </a:rPr>
              <a:t>کارورزان ما ابتدایی‌ترین اصول </a:t>
            </a:r>
            <a:r>
              <a:rPr lang="fa-IR" dirty="0" smtClean="0">
                <a:cs typeface="B Zar" pitchFamily="2" charset="-78"/>
              </a:rPr>
              <a:t>و مقررات محیط کار نظیر نحوه برخورد با مجموعه کارمندی و کارگری را نمی‌دانند و در نتیجه قادر به استفاده بهینه از این دوره حیاتی نمی‌باشند.</a:t>
            </a:r>
            <a:endParaRPr lang="fa-IR" dirty="0">
              <a:cs typeface="B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ويژگي هاي گزارشگر</a:t>
            </a:r>
            <a:endParaRPr lang="fa-IR" dirty="0"/>
          </a:p>
        </p:txBody>
      </p:sp>
      <p:sp>
        <p:nvSpPr>
          <p:cNvPr id="3" name="Content Placeholder 2"/>
          <p:cNvSpPr>
            <a:spLocks noGrp="1"/>
          </p:cNvSpPr>
          <p:nvPr>
            <p:ph idx="1"/>
          </p:nvPr>
        </p:nvSpPr>
        <p:spPr/>
        <p:txBody>
          <a:bodyPr anchor="ctr">
            <a:normAutofit/>
          </a:bodyPr>
          <a:lstStyle/>
          <a:p>
            <a:pPr>
              <a:lnSpc>
                <a:spcPct val="150000"/>
              </a:lnSpc>
            </a:pPr>
            <a:r>
              <a:rPr lang="fa-IR" sz="2400" b="1" dirty="0" smtClean="0">
                <a:cs typeface="2  Zar" pitchFamily="2" charset="-78"/>
              </a:rPr>
              <a:t>قدرت تشريح : بتواند تمام موارد و جزئيات موضوع را بيان و توضيح دهد.</a:t>
            </a:r>
          </a:p>
          <a:p>
            <a:pPr>
              <a:lnSpc>
                <a:spcPct val="150000"/>
              </a:lnSpc>
            </a:pPr>
            <a:r>
              <a:rPr lang="fa-IR" sz="2400" b="1" dirty="0" smtClean="0">
                <a:cs typeface="2  Zar" pitchFamily="2" charset="-78"/>
              </a:rPr>
              <a:t>قدرت تجسم : بتواند به بيان توصيفي موضوع با شرايط ماديي و معنوي براي براي قابل درك كردن موضوع براي خواننده بپردازد.</a:t>
            </a:r>
          </a:p>
          <a:p>
            <a:pPr>
              <a:lnSpc>
                <a:spcPct val="150000"/>
              </a:lnSpc>
            </a:pPr>
            <a:r>
              <a:rPr lang="fa-IR" sz="2400" b="1" dirty="0" smtClean="0">
                <a:cs typeface="2  Zar" pitchFamily="2" charset="-78"/>
              </a:rPr>
              <a:t>قدرت تفسير : بتواند برداشت هايي اصولي و منطقي از موضوع ارائه دهد.</a:t>
            </a:r>
            <a:endParaRPr lang="fa-IR" sz="2400" b="1" dirty="0">
              <a:cs typeface="2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plus(in)">
                                      <p:cBhvr>
                                        <p:cTn id="2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وظيفه گزارشگر</a:t>
            </a:r>
            <a:endParaRPr lang="fa-IR" dirty="0"/>
          </a:p>
        </p:txBody>
      </p:sp>
      <p:sp>
        <p:nvSpPr>
          <p:cNvPr id="3" name="Content Placeholder 2"/>
          <p:cNvSpPr>
            <a:spLocks noGrp="1"/>
          </p:cNvSpPr>
          <p:nvPr>
            <p:ph idx="1"/>
          </p:nvPr>
        </p:nvSpPr>
        <p:spPr/>
        <p:txBody>
          <a:bodyPr anchor="ctr"/>
          <a:lstStyle/>
          <a:p>
            <a:pPr>
              <a:lnSpc>
                <a:spcPct val="150000"/>
              </a:lnSpc>
            </a:pPr>
            <a:r>
              <a:rPr lang="fa-IR" sz="2800" b="1" dirty="0" smtClean="0">
                <a:cs typeface="2  Zar" pitchFamily="2" charset="-78"/>
              </a:rPr>
              <a:t>بازگويي مسائل با استفاده از حواس پنج گانه</a:t>
            </a:r>
          </a:p>
          <a:p>
            <a:pPr>
              <a:lnSpc>
                <a:spcPct val="150000"/>
              </a:lnSpc>
            </a:pPr>
            <a:r>
              <a:rPr lang="fa-IR" sz="2800" b="1" dirty="0" smtClean="0">
                <a:cs typeface="2  Zar" pitchFamily="2" charset="-78"/>
              </a:rPr>
              <a:t>مسلط شدن بر موضوع </a:t>
            </a:r>
          </a:p>
          <a:p>
            <a:pPr>
              <a:lnSpc>
                <a:spcPct val="150000"/>
              </a:lnSpc>
            </a:pPr>
            <a:r>
              <a:rPr lang="fa-IR" sz="2800" b="1" dirty="0" smtClean="0">
                <a:cs typeface="2  Zar" pitchFamily="2" charset="-78"/>
              </a:rPr>
              <a:t>استفاده از تخيل و خلاقيت به بيان موضوع بپردازد.</a:t>
            </a:r>
          </a:p>
          <a:p>
            <a:pPr>
              <a:lnSpc>
                <a:spcPct val="150000"/>
              </a:lnSpc>
            </a:pPr>
            <a:r>
              <a:rPr lang="fa-IR" sz="2800" b="1" dirty="0" smtClean="0">
                <a:cs typeface="2  Zar" pitchFamily="2" charset="-78"/>
              </a:rPr>
              <a:t>آگاهي از تكنيك هاي گزارش نويسي </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lnSpc>
                <a:spcPct val="150000"/>
              </a:lnSpc>
            </a:pPr>
            <a:r>
              <a:rPr lang="fa-IR" dirty="0" smtClean="0"/>
              <a:t>ساختار گزارش</a:t>
            </a:r>
            <a:endParaRPr lang="fa-IR" dirty="0"/>
          </a:p>
        </p:txBody>
      </p:sp>
      <p:sp>
        <p:nvSpPr>
          <p:cNvPr id="3" name="Content Placeholder 2"/>
          <p:cNvSpPr>
            <a:spLocks noGrp="1"/>
          </p:cNvSpPr>
          <p:nvPr>
            <p:ph idx="1"/>
          </p:nvPr>
        </p:nvSpPr>
        <p:spPr/>
        <p:txBody>
          <a:bodyPr anchor="ctr"/>
          <a:lstStyle/>
          <a:p>
            <a:pPr>
              <a:lnSpc>
                <a:spcPct val="150000"/>
              </a:lnSpc>
            </a:pPr>
            <a:r>
              <a:rPr lang="fa-IR" sz="3200" b="1" dirty="0" smtClean="0">
                <a:cs typeface="2  Zar" pitchFamily="2" charset="-78"/>
              </a:rPr>
              <a:t>عنوان</a:t>
            </a:r>
          </a:p>
          <a:p>
            <a:pPr>
              <a:lnSpc>
                <a:spcPct val="150000"/>
              </a:lnSpc>
            </a:pPr>
            <a:r>
              <a:rPr lang="fa-IR" sz="3200" b="1" dirty="0" smtClean="0">
                <a:cs typeface="2  Zar" pitchFamily="2" charset="-78"/>
              </a:rPr>
              <a:t>خلاصه ي گزارش </a:t>
            </a:r>
          </a:p>
          <a:p>
            <a:pPr>
              <a:lnSpc>
                <a:spcPct val="150000"/>
              </a:lnSpc>
            </a:pPr>
            <a:r>
              <a:rPr lang="fa-IR" sz="3200" b="1" dirty="0" smtClean="0">
                <a:cs typeface="2  Zar" pitchFamily="2" charset="-78"/>
              </a:rPr>
              <a:t>تنه ي اصلي گزارش</a:t>
            </a:r>
          </a:p>
          <a:p>
            <a:pPr>
              <a:lnSpc>
                <a:spcPct val="150000"/>
              </a:lnSpc>
            </a:pPr>
            <a:r>
              <a:rPr lang="fa-IR" sz="3200" b="1" dirty="0" smtClean="0">
                <a:cs typeface="2  Zar" pitchFamily="2" charset="-78"/>
              </a:rPr>
              <a:t>پايان گزارش </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set>
                                      <p:cBhvr>
                                        <p:cTn id="11" dur="1365" fill="hold">
                                          <p:stCondLst>
                                            <p:cond delay="0"/>
                                          </p:stCondLst>
                                        </p:cTn>
                                        <p:tgtEl>
                                          <p:spTgt spid="3">
                                            <p:txEl>
                                              <p:pRg st="0" end="0"/>
                                            </p:txEl>
                                          </p:spTgt>
                                        </p:tgtEl>
                                        <p:attrNameLst>
                                          <p:attrName>style.rotation</p:attrName>
                                        </p:attrNameLst>
                                      </p:cBhvr>
                                      <p:to>
                                        <p:strVal val="-45.0"/>
                                      </p:to>
                                    </p:set>
                                    <p:anim calcmode="lin" valueType="num">
                                      <p:cBhvr>
                                        <p:cTn id="12" dur="1365" fill="hold">
                                          <p:stCondLst>
                                            <p:cond delay="136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136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4" dur="468" decel="50000" autoRev="1" fill="hold">
                                          <p:stCondLst>
                                            <p:cond delay="136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408" fill="hold">
                                          <p:stCondLst>
                                            <p:cond delay="259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3">
                                            <p:txEl>
                                              <p:pRg st="1" end="1"/>
                                            </p:txEl>
                                          </p:spTgt>
                                        </p:tgtEl>
                                        <p:attrNameLst>
                                          <p:attrName>style.visibility</p:attrName>
                                        </p:attrNameLst>
                                      </p:cBhvr>
                                      <p:to>
                                        <p:strVal val="visible"/>
                                      </p:to>
                                    </p:set>
                                    <p:set>
                                      <p:cBhvr>
                                        <p:cTn id="20" dur="1365" fill="hold">
                                          <p:stCondLst>
                                            <p:cond delay="0"/>
                                          </p:stCondLst>
                                        </p:cTn>
                                        <p:tgtEl>
                                          <p:spTgt spid="3">
                                            <p:txEl>
                                              <p:pRg st="1" end="1"/>
                                            </p:txEl>
                                          </p:spTgt>
                                        </p:tgtEl>
                                        <p:attrNameLst>
                                          <p:attrName>style.rotation</p:attrName>
                                        </p:attrNameLst>
                                      </p:cBhvr>
                                      <p:to>
                                        <p:strVal val="-45.0"/>
                                      </p:to>
                                    </p:set>
                                    <p:anim calcmode="lin" valueType="num">
                                      <p:cBhvr>
                                        <p:cTn id="21" dur="1365" fill="hold">
                                          <p:stCondLst>
                                            <p:cond delay="136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136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3" dur="468" decel="50000" autoRev="1" fill="hold">
                                          <p:stCondLst>
                                            <p:cond delay="136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408" fill="hold">
                                          <p:stCondLst>
                                            <p:cond delay="259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nodeType="clickEffect">
                                  <p:stCondLst>
                                    <p:cond delay="0"/>
                                  </p:stCondLst>
                                  <p:iterate type="lt">
                                    <p:tmPct val="50000"/>
                                  </p:iterate>
                                  <p:childTnLst>
                                    <p:set>
                                      <p:cBhvr>
                                        <p:cTn id="28" dur="1" fill="hold">
                                          <p:stCondLst>
                                            <p:cond delay="0"/>
                                          </p:stCondLst>
                                        </p:cTn>
                                        <p:tgtEl>
                                          <p:spTgt spid="3">
                                            <p:txEl>
                                              <p:pRg st="2" end="2"/>
                                            </p:txEl>
                                          </p:spTgt>
                                        </p:tgtEl>
                                        <p:attrNameLst>
                                          <p:attrName>style.visibility</p:attrName>
                                        </p:attrNameLst>
                                      </p:cBhvr>
                                      <p:to>
                                        <p:strVal val="visible"/>
                                      </p:to>
                                    </p:set>
                                    <p:set>
                                      <p:cBhvr>
                                        <p:cTn id="29" dur="1365" fill="hold">
                                          <p:stCondLst>
                                            <p:cond delay="0"/>
                                          </p:stCondLst>
                                        </p:cTn>
                                        <p:tgtEl>
                                          <p:spTgt spid="3">
                                            <p:txEl>
                                              <p:pRg st="2" end="2"/>
                                            </p:txEl>
                                          </p:spTgt>
                                        </p:tgtEl>
                                        <p:attrNameLst>
                                          <p:attrName>style.rotation</p:attrName>
                                        </p:attrNameLst>
                                      </p:cBhvr>
                                      <p:to>
                                        <p:strVal val="-45.0"/>
                                      </p:to>
                                    </p:set>
                                    <p:anim calcmode="lin" valueType="num">
                                      <p:cBhvr>
                                        <p:cTn id="30" dur="1365" fill="hold">
                                          <p:stCondLst>
                                            <p:cond delay="136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136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2" dur="468" decel="50000" autoRev="1" fill="hold">
                                          <p:stCondLst>
                                            <p:cond delay="136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408" fill="hold">
                                          <p:stCondLst>
                                            <p:cond delay="259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nodeType="clickEffect">
                                  <p:stCondLst>
                                    <p:cond delay="0"/>
                                  </p:stCondLst>
                                  <p:iterate type="lt">
                                    <p:tmPct val="50000"/>
                                  </p:iterate>
                                  <p:childTnLst>
                                    <p:set>
                                      <p:cBhvr>
                                        <p:cTn id="37" dur="1" fill="hold">
                                          <p:stCondLst>
                                            <p:cond delay="0"/>
                                          </p:stCondLst>
                                        </p:cTn>
                                        <p:tgtEl>
                                          <p:spTgt spid="3">
                                            <p:txEl>
                                              <p:pRg st="3" end="3"/>
                                            </p:txEl>
                                          </p:spTgt>
                                        </p:tgtEl>
                                        <p:attrNameLst>
                                          <p:attrName>style.visibility</p:attrName>
                                        </p:attrNameLst>
                                      </p:cBhvr>
                                      <p:to>
                                        <p:strVal val="visible"/>
                                      </p:to>
                                    </p:set>
                                    <p:set>
                                      <p:cBhvr>
                                        <p:cTn id="38" dur="1365" fill="hold">
                                          <p:stCondLst>
                                            <p:cond delay="0"/>
                                          </p:stCondLst>
                                        </p:cTn>
                                        <p:tgtEl>
                                          <p:spTgt spid="3">
                                            <p:txEl>
                                              <p:pRg st="3" end="3"/>
                                            </p:txEl>
                                          </p:spTgt>
                                        </p:tgtEl>
                                        <p:attrNameLst>
                                          <p:attrName>style.rotation</p:attrName>
                                        </p:attrNameLst>
                                      </p:cBhvr>
                                      <p:to>
                                        <p:strVal val="-45.0"/>
                                      </p:to>
                                    </p:set>
                                    <p:anim calcmode="lin" valueType="num">
                                      <p:cBhvr>
                                        <p:cTn id="39" dur="1365" fill="hold">
                                          <p:stCondLst>
                                            <p:cond delay="136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0" dur="136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1" dur="468" decel="50000" autoRev="1" fill="hold">
                                          <p:stCondLst>
                                            <p:cond delay="136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2" dur="408" fill="hold">
                                          <p:stCondLst>
                                            <p:cond delay="2592"/>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239000" cy="5907056"/>
          </a:xfrm>
        </p:spPr>
        <p:style>
          <a:lnRef idx="3">
            <a:schemeClr val="lt1"/>
          </a:lnRef>
          <a:fillRef idx="1">
            <a:schemeClr val="accent3"/>
          </a:fillRef>
          <a:effectRef idx="1">
            <a:schemeClr val="accent3"/>
          </a:effectRef>
          <a:fontRef idx="minor">
            <a:schemeClr val="lt1"/>
          </a:fontRef>
        </p:style>
        <p:txBody>
          <a:bodyPr anchor="ctr"/>
          <a:lstStyle/>
          <a:p>
            <a:pPr algn="ctr">
              <a:lnSpc>
                <a:spcPct val="150000"/>
              </a:lnSpc>
            </a:pPr>
            <a:r>
              <a:rPr lang="fa-IR" sz="3600" dirty="0" smtClean="0">
                <a:solidFill>
                  <a:srgbClr val="002060"/>
                </a:solidFill>
              </a:rPr>
              <a:t>آنچه كه مربيان كارورزي </a:t>
            </a:r>
          </a:p>
          <a:p>
            <a:pPr algn="ctr">
              <a:lnSpc>
                <a:spcPct val="150000"/>
              </a:lnSpc>
            </a:pPr>
            <a:r>
              <a:rPr lang="fa-IR" sz="3600" dirty="0" smtClean="0">
                <a:solidFill>
                  <a:srgbClr val="002060"/>
                </a:solidFill>
              </a:rPr>
              <a:t>بايد به آن ها عنايت داشته باشند .</a:t>
            </a:r>
          </a:p>
          <a:p>
            <a:pPr>
              <a:lnSpc>
                <a:spcPct val="150000"/>
              </a:lnSpc>
            </a:pPr>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fa-IR" sz="4400" dirty="0" smtClean="0">
                <a:cs typeface="B Nazanin" pitchFamily="2" charset="-78"/>
              </a:rPr>
              <a:t>‏مهارت های مربی‏گری</a:t>
            </a:r>
            <a:endParaRPr lang="fa-IR" sz="4400" dirty="0"/>
          </a:p>
        </p:txBody>
      </p:sp>
      <p:sp>
        <p:nvSpPr>
          <p:cNvPr id="3" name="Content Placeholder 2"/>
          <p:cNvSpPr>
            <a:spLocks noGrp="1"/>
          </p:cNvSpPr>
          <p:nvPr>
            <p:ph idx="1"/>
          </p:nvPr>
        </p:nvSpPr>
        <p:spPr/>
        <p:txBody>
          <a:bodyPr anchor="ctr">
            <a:normAutofit/>
          </a:bodyPr>
          <a:lstStyle/>
          <a:p>
            <a:pPr>
              <a:lnSpc>
                <a:spcPct val="150000"/>
              </a:lnSpc>
            </a:pPr>
            <a:r>
              <a:rPr lang="fa-IR" sz="2800" b="1" dirty="0" smtClean="0">
                <a:cs typeface="2  Zar" pitchFamily="2" charset="-78"/>
              </a:rPr>
              <a:t>ایجاد ارتباط</a:t>
            </a:r>
            <a:endParaRPr lang="en-GB" sz="2800" b="1" dirty="0" smtClean="0">
              <a:cs typeface="2  Zar" pitchFamily="2" charset="-78"/>
            </a:endParaRPr>
          </a:p>
          <a:p>
            <a:pPr>
              <a:lnSpc>
                <a:spcPct val="150000"/>
              </a:lnSpc>
            </a:pPr>
            <a:r>
              <a:rPr lang="fa-IR" sz="2800" b="1" dirty="0" smtClean="0">
                <a:cs typeface="2  Zar" pitchFamily="2" charset="-78"/>
              </a:rPr>
              <a:t>گوش دادن</a:t>
            </a:r>
            <a:endParaRPr lang="en-GB" sz="2800" b="1" dirty="0" smtClean="0">
              <a:cs typeface="2  Zar" pitchFamily="2" charset="-78"/>
            </a:endParaRPr>
          </a:p>
          <a:p>
            <a:pPr>
              <a:lnSpc>
                <a:spcPct val="150000"/>
              </a:lnSpc>
            </a:pPr>
            <a:r>
              <a:rPr lang="fa-IR" sz="2800" b="1" dirty="0" smtClean="0">
                <a:cs typeface="2  Zar" pitchFamily="2" charset="-78"/>
              </a:rPr>
              <a:t>سوال کردن</a:t>
            </a:r>
            <a:endParaRPr lang="en-GB" sz="2800" b="1" dirty="0" smtClean="0">
              <a:cs typeface="2  Zar" pitchFamily="2" charset="-78"/>
            </a:endParaRPr>
          </a:p>
          <a:p>
            <a:pPr>
              <a:lnSpc>
                <a:spcPct val="150000"/>
              </a:lnSpc>
            </a:pPr>
            <a:r>
              <a:rPr lang="fa-IR" sz="2800" b="1" dirty="0" smtClean="0">
                <a:cs typeface="2  Zar" pitchFamily="2" charset="-78"/>
              </a:rPr>
              <a:t>انعکاس دلگرم کننده</a:t>
            </a:r>
          </a:p>
          <a:p>
            <a:pPr>
              <a:lnSpc>
                <a:spcPct val="150000"/>
              </a:lnSpc>
            </a:pPr>
            <a:r>
              <a:rPr lang="fa-IR" sz="2800" b="1" dirty="0" smtClean="0">
                <a:cs typeface="2  Zar" pitchFamily="2" charset="-78"/>
              </a:rPr>
              <a:t>بازخورد</a:t>
            </a:r>
            <a:endParaRPr lang="en-GB" sz="2800" b="1" dirty="0" smtClean="0">
              <a:cs typeface="2  Zar" pitchFamily="2" charset="-78"/>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6" dur="5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ارتباط</a:t>
            </a:r>
            <a:endParaRPr lang="fa-IR" dirty="0"/>
          </a:p>
        </p:txBody>
      </p:sp>
      <p:sp>
        <p:nvSpPr>
          <p:cNvPr id="3" name="Content Placeholder 2"/>
          <p:cNvSpPr>
            <a:spLocks noGrp="1"/>
          </p:cNvSpPr>
          <p:nvPr>
            <p:ph idx="1"/>
          </p:nvPr>
        </p:nvSpPr>
        <p:spPr/>
        <p:txBody>
          <a:bodyPr anchor="ctr"/>
          <a:lstStyle/>
          <a:p>
            <a:pPr>
              <a:lnSpc>
                <a:spcPct val="150000"/>
              </a:lnSpc>
            </a:pPr>
            <a:r>
              <a:rPr lang="fa-IR" sz="2400" b="1" dirty="0" smtClean="0">
                <a:cs typeface="2  Zar" pitchFamily="2" charset="-78"/>
              </a:rPr>
              <a:t>مربیان خوب آنانی هستند که به راحتی می توان با آن ها صحبت کرد </a:t>
            </a:r>
          </a:p>
          <a:p>
            <a:pPr>
              <a:lnSpc>
                <a:spcPct val="150000"/>
              </a:lnSpc>
            </a:pPr>
            <a:r>
              <a:rPr lang="fa-IR" sz="2400" b="1" dirty="0" smtClean="0">
                <a:cs typeface="2  Zar" pitchFamily="2" charset="-78"/>
              </a:rPr>
              <a:t> دانشجو می تواند به راحتی نسبت به آن ها احساس گرمی، توجه و همزاد پندار کند. </a:t>
            </a:r>
          </a:p>
          <a:p>
            <a:pPr>
              <a:lnSpc>
                <a:spcPct val="150000"/>
              </a:lnSpc>
            </a:pPr>
            <a:r>
              <a:rPr lang="fa-IR" sz="2400" b="1" dirty="0" smtClean="0">
                <a:cs typeface="2  Zar" pitchFamily="2" charset="-78"/>
              </a:rPr>
              <a:t>این خصوصیت حاصل توانایی ایجاد ارتباط با دیگران است. </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احساس تفاهم</a:t>
            </a:r>
            <a:endParaRPr lang="fa-IR" dirty="0"/>
          </a:p>
        </p:txBody>
      </p:sp>
      <p:sp>
        <p:nvSpPr>
          <p:cNvPr id="3" name="Content Placeholder 2"/>
          <p:cNvSpPr>
            <a:spLocks noGrp="1"/>
          </p:cNvSpPr>
          <p:nvPr>
            <p:ph idx="1"/>
          </p:nvPr>
        </p:nvSpPr>
        <p:spPr/>
        <p:txBody>
          <a:bodyPr anchor="ctr"/>
          <a:lstStyle/>
          <a:p>
            <a:pPr>
              <a:lnSpc>
                <a:spcPct val="150000"/>
              </a:lnSpc>
            </a:pPr>
            <a:r>
              <a:rPr lang="fa-IR" sz="2800" b="1" dirty="0" smtClean="0">
                <a:cs typeface="2  Zar" pitchFamily="2" charset="-78"/>
              </a:rPr>
              <a:t>ظواهر فیزیکی/ پوشش</a:t>
            </a:r>
          </a:p>
          <a:p>
            <a:pPr>
              <a:lnSpc>
                <a:spcPct val="150000"/>
              </a:lnSpc>
            </a:pPr>
            <a:r>
              <a:rPr lang="fa-IR" sz="2800" b="1" dirty="0" smtClean="0">
                <a:cs typeface="2  Zar" pitchFamily="2" charset="-78"/>
              </a:rPr>
              <a:t>زبان بدن/ حالت های فیزیکی</a:t>
            </a:r>
          </a:p>
          <a:p>
            <a:pPr>
              <a:lnSpc>
                <a:spcPct val="150000"/>
              </a:lnSpc>
            </a:pPr>
            <a:r>
              <a:rPr lang="fa-IR" sz="2800" b="1" dirty="0" smtClean="0">
                <a:cs typeface="2  Zar" pitchFamily="2" charset="-78"/>
              </a:rPr>
              <a:t>کیفیت صدا </a:t>
            </a:r>
          </a:p>
          <a:p>
            <a:pPr>
              <a:lnSpc>
                <a:spcPct val="150000"/>
              </a:lnSpc>
            </a:pPr>
            <a:r>
              <a:rPr lang="fa-IR" sz="2800" b="1" dirty="0" smtClean="0">
                <a:cs typeface="2  Zar" pitchFamily="2" charset="-78"/>
              </a:rPr>
              <a:t>زبان و کلمات استفاده شده </a:t>
            </a:r>
          </a:p>
          <a:p>
            <a:pPr>
              <a:lnSpc>
                <a:spcPct val="150000"/>
              </a:lnSpc>
            </a:pPr>
            <a:r>
              <a:rPr lang="fa-IR" sz="2800" b="1" dirty="0" smtClean="0">
                <a:cs typeface="2  Zar" pitchFamily="2" charset="-78"/>
              </a:rPr>
              <a:t>باور ها و ارزش ها </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dirty="0" smtClean="0"/>
              <a:t>گوش کردن</a:t>
            </a:r>
            <a:endParaRPr lang="fa-IR" dirty="0"/>
          </a:p>
        </p:txBody>
      </p:sp>
      <p:sp>
        <p:nvSpPr>
          <p:cNvPr id="3" name="Content Placeholder 2"/>
          <p:cNvSpPr>
            <a:spLocks noGrp="1"/>
          </p:cNvSpPr>
          <p:nvPr>
            <p:ph idx="1"/>
          </p:nvPr>
        </p:nvSpPr>
        <p:spPr/>
        <p:txBody>
          <a:bodyPr anchor="ctr">
            <a:normAutofit/>
          </a:bodyPr>
          <a:lstStyle/>
          <a:p>
            <a:pPr algn="just">
              <a:lnSpc>
                <a:spcPct val="150000"/>
              </a:lnSpc>
            </a:pPr>
            <a:r>
              <a:rPr lang="fa-IR" sz="2200" b="1" dirty="0" smtClean="0">
                <a:solidFill>
                  <a:srgbClr val="FF0000"/>
                </a:solidFill>
                <a:cs typeface="2  Zar" pitchFamily="2" charset="-78"/>
              </a:rPr>
              <a:t>به ظاهر گوش دادن: </a:t>
            </a:r>
            <a:r>
              <a:rPr lang="fa-IR" sz="2200" b="1" dirty="0" smtClean="0">
                <a:cs typeface="2  Zar" pitchFamily="2" charset="-78"/>
              </a:rPr>
              <a:t>به نظر می رسد که من گوش می دهم. ولی گوش نمی دهم. ذهنم جای دیگری است. </a:t>
            </a:r>
          </a:p>
          <a:p>
            <a:pPr algn="just">
              <a:lnSpc>
                <a:spcPct val="150000"/>
              </a:lnSpc>
            </a:pPr>
            <a:r>
              <a:rPr lang="fa-IR" sz="2200" b="1" dirty="0" smtClean="0">
                <a:solidFill>
                  <a:srgbClr val="FF0000"/>
                </a:solidFill>
                <a:cs typeface="2  Zar" pitchFamily="2" charset="-78"/>
              </a:rPr>
              <a:t>گوش دادن مکالمه ای: </a:t>
            </a:r>
            <a:r>
              <a:rPr lang="fa-IR" sz="2200" b="1" dirty="0" smtClean="0">
                <a:cs typeface="2  Zar" pitchFamily="2" charset="-78"/>
              </a:rPr>
              <a:t>من در بحث شرکت می کنم. من گوش می دهم و صحبت می کنم. فکر می کنم و.... </a:t>
            </a:r>
          </a:p>
          <a:p>
            <a:pPr algn="just">
              <a:lnSpc>
                <a:spcPct val="150000"/>
              </a:lnSpc>
            </a:pPr>
            <a:r>
              <a:rPr lang="fa-IR" sz="2200" b="1" dirty="0" smtClean="0">
                <a:solidFill>
                  <a:srgbClr val="FF0000"/>
                </a:solidFill>
                <a:cs typeface="2  Zar" pitchFamily="2" charset="-78"/>
              </a:rPr>
              <a:t>گوش دادن فعال: </a:t>
            </a:r>
            <a:r>
              <a:rPr lang="fa-IR" sz="2200" b="1" dirty="0" smtClean="0">
                <a:cs typeface="2  Zar" pitchFamily="2" charset="-78"/>
              </a:rPr>
              <a:t>من به شدت بر چیزی که شما می گویید تمر کز می کنم. حقایق را ثبت می کنم  و توجه می کنم. </a:t>
            </a:r>
          </a:p>
          <a:p>
            <a:pPr algn="just">
              <a:lnSpc>
                <a:spcPct val="150000"/>
              </a:lnSpc>
            </a:pPr>
            <a:r>
              <a:rPr lang="fa-IR" sz="2200" b="1" dirty="0" smtClean="0">
                <a:solidFill>
                  <a:srgbClr val="FF0000"/>
                </a:solidFill>
                <a:cs typeface="2  Zar" pitchFamily="2" charset="-78"/>
              </a:rPr>
              <a:t>گوش دادن عمیق: </a:t>
            </a:r>
            <a:r>
              <a:rPr lang="fa-IR" sz="2200" b="1" dirty="0" smtClean="0">
                <a:cs typeface="2  Zar" pitchFamily="2" charset="-78"/>
              </a:rPr>
              <a:t>من کاملاً روی شما و سئوال تمرکز می کنم. من باید از شما بپرسم تا آگاهتر شده و بتوانم برای حل مسئله به شما کمک کنم. </a:t>
            </a:r>
            <a:endParaRPr lang="en-US" sz="2200" b="1" dirty="0" smtClean="0">
              <a:cs typeface="2  Zar" pitchFamily="2" charset="-78"/>
            </a:endParaRP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lnSpc>
                <a:spcPct val="150000"/>
              </a:lnSpc>
            </a:pPr>
            <a:r>
              <a:rPr lang="fa-IR" sz="48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سوال پرسیدن </a:t>
            </a:r>
            <a:endParaRPr lang="fa-IR" sz="4800" dirty="0"/>
          </a:p>
        </p:txBody>
      </p:sp>
      <p:sp>
        <p:nvSpPr>
          <p:cNvPr id="3" name="Content Placeholder 2"/>
          <p:cNvSpPr>
            <a:spLocks noGrp="1"/>
          </p:cNvSpPr>
          <p:nvPr>
            <p:ph idx="1"/>
          </p:nvPr>
        </p:nvSpPr>
        <p:spPr/>
        <p:txBody>
          <a:bodyPr anchor="ctr">
            <a:normAutofit/>
          </a:bodyPr>
          <a:lstStyle/>
          <a:p>
            <a:pPr>
              <a:lnSpc>
                <a:spcPct val="150000"/>
              </a:lnSpc>
            </a:pPr>
            <a:r>
              <a:rPr lang="fa-IR" sz="2400" b="1" dirty="0" smtClean="0">
                <a:cs typeface="2  Zar" pitchFamily="2" charset="-78"/>
              </a:rPr>
              <a:t>توانایی سئوال درست پرسیدن، کلید آموزگاری خوب است. </a:t>
            </a:r>
          </a:p>
          <a:p>
            <a:pPr>
              <a:lnSpc>
                <a:spcPct val="150000"/>
              </a:lnSpc>
            </a:pPr>
            <a:r>
              <a:rPr lang="fa-IR" sz="2400" b="1" dirty="0" smtClean="0">
                <a:cs typeface="2  Zar" pitchFamily="2" charset="-78"/>
              </a:rPr>
              <a:t>سئوال باید: </a:t>
            </a:r>
          </a:p>
          <a:p>
            <a:pPr>
              <a:lnSpc>
                <a:spcPct val="150000"/>
              </a:lnSpc>
            </a:pPr>
            <a:r>
              <a:rPr lang="fa-IR" sz="2400" b="1" dirty="0" smtClean="0">
                <a:cs typeface="2  Zar" pitchFamily="2" charset="-78"/>
              </a:rPr>
              <a:t>آسان باشند</a:t>
            </a:r>
          </a:p>
          <a:p>
            <a:pPr>
              <a:lnSpc>
                <a:spcPct val="150000"/>
              </a:lnSpc>
            </a:pPr>
            <a:r>
              <a:rPr lang="fa-IR" sz="2400" b="1" dirty="0" smtClean="0">
                <a:cs typeface="2  Zar" pitchFamily="2" charset="-78"/>
              </a:rPr>
              <a:t>هدفمند باشند </a:t>
            </a:r>
          </a:p>
          <a:p>
            <a:pPr>
              <a:lnSpc>
                <a:spcPct val="150000"/>
              </a:lnSpc>
            </a:pPr>
            <a:r>
              <a:rPr lang="fa-IR" sz="2400" b="1" dirty="0" smtClean="0">
                <a:cs typeface="2  Zar" pitchFamily="2" charset="-78"/>
              </a:rPr>
              <a:t>باز باشند </a:t>
            </a:r>
          </a:p>
          <a:p>
            <a:pPr>
              <a:lnSpc>
                <a:spcPct val="150000"/>
              </a:lnSpc>
            </a:pPr>
            <a:r>
              <a:rPr lang="fa-IR" sz="2400" b="1" dirty="0" smtClean="0">
                <a:cs typeface="2  Zar" pitchFamily="2" charset="-78"/>
              </a:rPr>
              <a:t>بدون این که کنترل کننده باشد، تأثیر گذار باشد. </a:t>
            </a:r>
            <a:endParaRPr lang="en-US" sz="2400" b="1" dirty="0" smtClean="0">
              <a:cs typeface="2  Zar" pitchFamily="2" charset="-78"/>
            </a:endParaRP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3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50000"/>
              </a:lnSpc>
            </a:pPr>
            <a:r>
              <a:rPr lang="fa-IR" sz="4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Nazanin" pitchFamily="2" charset="-78"/>
              </a:rPr>
              <a:t>بازخورد دادن مؤثر</a:t>
            </a:r>
            <a:endParaRPr lang="fa-IR" dirty="0"/>
          </a:p>
        </p:txBody>
      </p:sp>
      <p:sp>
        <p:nvSpPr>
          <p:cNvPr id="3" name="Content Placeholder 2"/>
          <p:cNvSpPr>
            <a:spLocks noGrp="1"/>
          </p:cNvSpPr>
          <p:nvPr>
            <p:ph idx="1"/>
          </p:nvPr>
        </p:nvSpPr>
        <p:spPr/>
        <p:txBody>
          <a:bodyPr anchor="ctr">
            <a:normAutofit/>
          </a:bodyPr>
          <a:lstStyle/>
          <a:p>
            <a:pPr>
              <a:lnSpc>
                <a:spcPct val="150000"/>
              </a:lnSpc>
            </a:pPr>
            <a:r>
              <a:rPr lang="fa-IR" sz="2000" b="1" dirty="0" smtClean="0">
                <a:cs typeface="2  Zar" pitchFamily="2" charset="-78"/>
              </a:rPr>
              <a:t>بازخورد را با یک تیتر شروع کنید </a:t>
            </a:r>
          </a:p>
          <a:p>
            <a:pPr>
              <a:lnSpc>
                <a:spcPct val="150000"/>
              </a:lnSpc>
            </a:pPr>
            <a:r>
              <a:rPr lang="fa-IR" sz="2000" b="1" dirty="0" smtClean="0">
                <a:cs typeface="2  Zar" pitchFamily="2" charset="-78"/>
              </a:rPr>
              <a:t>در مورد نقاط قوت و مواردی که خوب پیش رفته اند صحبت کنید </a:t>
            </a:r>
          </a:p>
          <a:p>
            <a:pPr>
              <a:lnSpc>
                <a:spcPct val="150000"/>
              </a:lnSpc>
            </a:pPr>
            <a:r>
              <a:rPr lang="fa-IR" sz="2000" b="1" dirty="0" smtClean="0">
                <a:cs typeface="2  Zar" pitchFamily="2" charset="-78"/>
              </a:rPr>
              <a:t>برای روشن کردن، عمیق کردن فهم و تبادل مکالمه از سئوالات استفاده کنید.</a:t>
            </a:r>
          </a:p>
          <a:p>
            <a:pPr>
              <a:lnSpc>
                <a:spcPct val="150000"/>
              </a:lnSpc>
            </a:pPr>
            <a:r>
              <a:rPr lang="fa-IR" sz="2000" b="1" dirty="0" smtClean="0">
                <a:cs typeface="2  Zar" pitchFamily="2" charset="-78"/>
              </a:rPr>
              <a:t>برای توسعه فهم سئوالات قدرتمند مطرح کنید</a:t>
            </a:r>
            <a:r>
              <a:rPr lang="en-US" sz="2000" b="1" dirty="0" smtClean="0">
                <a:cs typeface="2  Zar" pitchFamily="2" charset="-78"/>
              </a:rPr>
              <a:t>.</a:t>
            </a:r>
            <a:endParaRPr lang="fa-IR" sz="2000" b="1" dirty="0" smtClean="0">
              <a:cs typeface="2  Zar" pitchFamily="2" charset="-78"/>
            </a:endParaRPr>
          </a:p>
          <a:p>
            <a:pPr>
              <a:lnSpc>
                <a:spcPct val="150000"/>
              </a:lnSpc>
            </a:pPr>
            <a:r>
              <a:rPr lang="fa-IR" sz="2000" b="1" dirty="0" smtClean="0">
                <a:cs typeface="2  Zar" pitchFamily="2" charset="-78"/>
              </a:rPr>
              <a:t>با جنبه های مثبت شروع کنید .</a:t>
            </a:r>
          </a:p>
          <a:p>
            <a:pPr>
              <a:lnSpc>
                <a:spcPct val="150000"/>
              </a:lnSpc>
            </a:pPr>
            <a:r>
              <a:rPr lang="fa-IR" sz="2000" b="1" dirty="0" smtClean="0">
                <a:cs typeface="2  Zar" pitchFamily="2" charset="-78"/>
              </a:rPr>
              <a:t>بجای ارزیابی توضیح دهید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nodeType="clickEffect">
                                  <p:stCondLst>
                                    <p:cond delay="0"/>
                                  </p:stCondLst>
                                  <p:childTnLst>
                                    <p:set>
                                      <p:cBhvr>
                                        <p:cTn id="10" dur="3000">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nodeType="clickEffect">
                                  <p:stCondLst>
                                    <p:cond delay="0"/>
                                  </p:stCondLst>
                                  <p:childTnLst>
                                    <p:set>
                                      <p:cBhvr>
                                        <p:cTn id="14" dur="3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3000">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3000">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3000">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nodeType="clickEffect">
                                  <p:stCondLst>
                                    <p:cond delay="0"/>
                                  </p:stCondLst>
                                  <p:childTnLst>
                                    <p:set>
                                      <p:cBhvr>
                                        <p:cTn id="30" dur="3000">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راه هاي چاره</a:t>
            </a:r>
            <a:endParaRPr lang="fa-IR" dirty="0"/>
          </a:p>
        </p:txBody>
      </p:sp>
      <p:sp>
        <p:nvSpPr>
          <p:cNvPr id="3" name="Content Placeholder 2"/>
          <p:cNvSpPr>
            <a:spLocks noGrp="1"/>
          </p:cNvSpPr>
          <p:nvPr>
            <p:ph idx="1"/>
          </p:nvPr>
        </p:nvSpPr>
        <p:spPr/>
        <p:txBody>
          <a:bodyPr anchor="ctr">
            <a:normAutofit lnSpcReduction="10000"/>
          </a:bodyPr>
          <a:lstStyle/>
          <a:p>
            <a:r>
              <a:rPr lang="fa-IR" dirty="0" smtClean="0">
                <a:cs typeface="B Zar" pitchFamily="2" charset="-78"/>
              </a:rPr>
              <a:t>. بطور کلی احساس نیاز عامل مهمی برای به حرکت درآمدن و به حرکت درآوردن است.</a:t>
            </a:r>
          </a:p>
          <a:p>
            <a:r>
              <a:rPr lang="fa-IR" dirty="0" smtClean="0">
                <a:cs typeface="B Zar" pitchFamily="2" charset="-78"/>
              </a:rPr>
              <a:t> اگر دانشگاه از طریق دفاتر ارتباط با صنعت این احساس نیاز را در دانشجو بوجود بیاورد که برای ورود به بازار کار باید آنچه را که در این جا به صورت تئوری می‌آموزد ،‌اجرا کند ، آن وقت دانشجو قدر هر ثانیه دوره کارورزی خود را خواهد دانست.</a:t>
            </a:r>
          </a:p>
          <a:p>
            <a:r>
              <a:rPr lang="fa-IR" dirty="0" smtClean="0">
                <a:cs typeface="B Zar" pitchFamily="2" charset="-78"/>
              </a:rPr>
              <a:t> زیرا او نیاز را حس کرده است. چنین دانشجویی وقت و انرژی زیادی صرف می‌کند و مصمم است تا گوی سبقت را از دیگران برباید تا شغل شایسته‌ای پیدا کند و در آن موفق شود. </a:t>
            </a:r>
          </a:p>
          <a:p>
            <a:r>
              <a:rPr lang="fa-IR" dirty="0" smtClean="0">
                <a:cs typeface="B Zar" pitchFamily="2" charset="-78"/>
              </a:rPr>
              <a:t>درحقیقت دانشجویانی که از یک سو بنیه علمی خود را تقویت می‌کنند و از سوی دیگر خود را از نظر عملی و کاربردی آماده می‌کنند، به راحتی وارد بازار کار می‌شوند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lnSpc>
                <a:spcPct val="150000"/>
              </a:lnSpc>
            </a:pPr>
            <a:r>
              <a:rPr lang="fa-IR" sz="48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Nazanin" pitchFamily="2" charset="-78"/>
              </a:rPr>
              <a:t>بازخورد گرفتن</a:t>
            </a:r>
            <a:endParaRPr lang="fa-IR" sz="4800"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fa-IR" sz="2400" b="1" dirty="0" smtClean="0">
                <a:cs typeface="2  Zar" pitchFamily="2" charset="-78"/>
              </a:rPr>
              <a:t>به دقت به بازخورد گوش کنید .</a:t>
            </a:r>
          </a:p>
          <a:p>
            <a:pPr>
              <a:lnSpc>
                <a:spcPct val="150000"/>
              </a:lnSpc>
            </a:pPr>
            <a:r>
              <a:rPr lang="fa-IR" sz="2400" b="1" dirty="0" smtClean="0">
                <a:cs typeface="2  Zar" pitchFamily="2" charset="-78"/>
              </a:rPr>
              <a:t>مطمئن باشید چیزی که گفته می شود را متوجه شده اید.</a:t>
            </a:r>
          </a:p>
          <a:p>
            <a:pPr>
              <a:lnSpc>
                <a:spcPct val="150000"/>
              </a:lnSpc>
            </a:pPr>
            <a:r>
              <a:rPr lang="fa-IR" sz="2400" b="1" dirty="0" smtClean="0">
                <a:cs typeface="2  Zar" pitchFamily="2" charset="-78"/>
              </a:rPr>
              <a:t>سئوال بپرسید تا موضوع کاوش شده و روشن شود. </a:t>
            </a:r>
          </a:p>
          <a:p>
            <a:pPr>
              <a:lnSpc>
                <a:spcPct val="150000"/>
              </a:lnSpc>
            </a:pPr>
            <a:r>
              <a:rPr lang="fa-IR" sz="2400" b="1" dirty="0" smtClean="0">
                <a:cs typeface="2  Zar" pitchFamily="2" charset="-78"/>
              </a:rPr>
              <a:t>نظرات دیگران را نیز بپرسید و به یک منبع اکتفا نکنید.</a:t>
            </a:r>
          </a:p>
          <a:p>
            <a:pPr>
              <a:lnSpc>
                <a:spcPct val="150000"/>
              </a:lnSpc>
            </a:pPr>
            <a:r>
              <a:rPr lang="fa-IR" sz="2400" b="1" dirty="0" smtClean="0">
                <a:cs typeface="2  Zar" pitchFamily="2" charset="-78"/>
              </a:rPr>
              <a:t>اگر فکر می کنید نکات مهم ذکر نشده از افراد بخواهید بیشتر بازخورد دهند. </a:t>
            </a:r>
          </a:p>
          <a:p>
            <a:pPr>
              <a:lnSpc>
                <a:spcPct val="150000"/>
              </a:lnSpc>
            </a:pPr>
            <a:r>
              <a:rPr lang="fa-IR" sz="2400" b="1" dirty="0" smtClean="0">
                <a:cs typeface="2  Zar" pitchFamily="2" charset="-78"/>
              </a:rPr>
              <a:t>به سئوالات جواب دهید و در گفتگو های حرفه ای شرکت کنید. </a:t>
            </a:r>
          </a:p>
          <a:p>
            <a:pPr>
              <a:lnSpc>
                <a:spcPct val="150000"/>
              </a:lnSpc>
            </a:pPr>
            <a:r>
              <a:rPr lang="fa-IR" sz="2400" b="1" dirty="0" smtClean="0">
                <a:cs typeface="2  Zar" pitchFamily="2" charset="-78"/>
              </a:rPr>
              <a:t>بازخورد های نوشته شده را به دقت مطالعه کنید .</a:t>
            </a:r>
          </a:p>
          <a:p>
            <a:pPr>
              <a:lnSpc>
                <a:spcPct val="150000"/>
              </a:lnSpc>
            </a:pPr>
            <a:r>
              <a:rPr lang="fa-IR" sz="2400" b="1" dirty="0" smtClean="0">
                <a:cs typeface="2  Zar" pitchFamily="2" charset="-78"/>
              </a:rPr>
              <a:t>با توجه به بازخورد ها تصمیم بگیرید چه کار خواهید کرد. </a:t>
            </a:r>
            <a:endParaRPr lang="en-US" sz="2400" b="1" dirty="0" smtClean="0">
              <a:cs typeface="2  Zar" pitchFamily="2" charset="-78"/>
            </a:endParaRP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3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Bottom)">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lide(fromBottom)">
                                      <p:cBhvr>
                                        <p:cTn id="36" dur="3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lide(fromBottom)">
                                      <p:cBhvr>
                                        <p:cTn id="41" dur="3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slide(fromBottom)">
                                      <p:cBhvr>
                                        <p:cTn id="46"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lnSpc>
                <a:spcPct val="150000"/>
              </a:lnSpc>
            </a:pPr>
            <a:r>
              <a:rPr lang="fa-IR"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rPr>
              <a:t>مهارت توجه کردن </a:t>
            </a:r>
            <a:endParaRPr lang="fa-IR" sz="4800" dirty="0"/>
          </a:p>
        </p:txBody>
      </p:sp>
      <p:sp>
        <p:nvSpPr>
          <p:cNvPr id="3" name="Content Placeholder 2"/>
          <p:cNvSpPr>
            <a:spLocks noGrp="1"/>
          </p:cNvSpPr>
          <p:nvPr>
            <p:ph idx="1"/>
          </p:nvPr>
        </p:nvSpPr>
        <p:spPr/>
        <p:txBody>
          <a:bodyPr anchor="ctr">
            <a:normAutofit lnSpcReduction="10000"/>
          </a:bodyPr>
          <a:lstStyle/>
          <a:p>
            <a:pPr>
              <a:lnSpc>
                <a:spcPct val="160000"/>
              </a:lnSpc>
            </a:pPr>
            <a:r>
              <a:rPr lang="fa-IR" sz="2200" b="1" dirty="0" smtClean="0">
                <a:cs typeface="2  Zar" pitchFamily="2" charset="-78"/>
              </a:rPr>
              <a:t>روبروی فرد بایستید/ بنشینید</a:t>
            </a:r>
          </a:p>
          <a:p>
            <a:pPr>
              <a:lnSpc>
                <a:spcPct val="160000"/>
              </a:lnSpc>
            </a:pPr>
            <a:r>
              <a:rPr lang="fa-IR" sz="2200" b="1" dirty="0" smtClean="0">
                <a:cs typeface="2  Zar" pitchFamily="2" charset="-78"/>
              </a:rPr>
              <a:t>وضعیت گشوده به خود بگیرید </a:t>
            </a:r>
          </a:p>
          <a:p>
            <a:pPr>
              <a:lnSpc>
                <a:spcPct val="160000"/>
              </a:lnSpc>
            </a:pPr>
            <a:r>
              <a:rPr lang="fa-IR" sz="2200" b="1" dirty="0" smtClean="0">
                <a:cs typeface="2  Zar" pitchFamily="2" charset="-78"/>
              </a:rPr>
              <a:t>خیلی کم به سمت فرد خم شوید </a:t>
            </a:r>
          </a:p>
          <a:p>
            <a:pPr>
              <a:lnSpc>
                <a:spcPct val="160000"/>
              </a:lnSpc>
            </a:pPr>
            <a:r>
              <a:rPr lang="fa-IR" sz="2200" b="1" dirty="0" smtClean="0">
                <a:cs typeface="2  Zar" pitchFamily="2" charset="-78"/>
              </a:rPr>
              <a:t>تماس چشمی خوب برقرار کنید </a:t>
            </a:r>
          </a:p>
          <a:p>
            <a:pPr>
              <a:lnSpc>
                <a:spcPct val="160000"/>
              </a:lnSpc>
            </a:pPr>
            <a:r>
              <a:rPr lang="fa-IR" sz="2200" b="1" dirty="0" smtClean="0">
                <a:cs typeface="2  Zar" pitchFamily="2" charset="-78"/>
              </a:rPr>
              <a:t>سعی کنید آرام و طبیعی باشید </a:t>
            </a:r>
          </a:p>
          <a:p>
            <a:pPr>
              <a:lnSpc>
                <a:spcPct val="160000"/>
              </a:lnSpc>
            </a:pPr>
            <a:r>
              <a:rPr lang="fa-IR" sz="2200" b="1" dirty="0" smtClean="0">
                <a:cs typeface="2  Zar" pitchFamily="2" charset="-78"/>
              </a:rPr>
              <a:t>کلمات                      %7 </a:t>
            </a:r>
          </a:p>
          <a:p>
            <a:pPr>
              <a:lnSpc>
                <a:spcPct val="160000"/>
              </a:lnSpc>
            </a:pPr>
            <a:r>
              <a:rPr lang="fa-IR" sz="2200" b="1" dirty="0" smtClean="0">
                <a:cs typeface="2  Zar" pitchFamily="2" charset="-78"/>
              </a:rPr>
              <a:t> لحن کلام                  %38 </a:t>
            </a:r>
          </a:p>
          <a:p>
            <a:pPr>
              <a:lnSpc>
                <a:spcPct val="160000"/>
              </a:lnSpc>
            </a:pPr>
            <a:r>
              <a:rPr lang="fa-IR" sz="2200" b="1" dirty="0" smtClean="0">
                <a:cs typeface="2  Zar" pitchFamily="2" charset="-78"/>
              </a:rPr>
              <a:t>حرکات بدن و صورت     %55</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3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3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3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239000" cy="5907056"/>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r>
              <a:rPr lang="fa-IR" sz="4000" dirty="0" smtClean="0">
                <a:solidFill>
                  <a:srgbClr val="FF0000"/>
                </a:solidFill>
              </a:rPr>
              <a:t>به پايان آمد اين دفتر </a:t>
            </a:r>
          </a:p>
          <a:p>
            <a:pPr algn="ctr"/>
            <a:r>
              <a:rPr lang="fa-IR" sz="4000" dirty="0" smtClean="0">
                <a:solidFill>
                  <a:srgbClr val="FF0000"/>
                </a:solidFill>
              </a:rPr>
              <a:t>حكايت همچنان باقي است .</a:t>
            </a:r>
            <a:endParaRPr lang="fa-IR" sz="4000" dirty="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fa-IR" dirty="0" smtClean="0"/>
              <a:t>شرايط يك كارورزي موثر </a:t>
            </a:r>
            <a:endParaRPr lang="fa-IR" dirty="0"/>
          </a:p>
        </p:txBody>
      </p:sp>
      <p:sp>
        <p:nvSpPr>
          <p:cNvPr id="3" name="Content Placeholder 2"/>
          <p:cNvSpPr>
            <a:spLocks noGrp="1"/>
          </p:cNvSpPr>
          <p:nvPr>
            <p:ph idx="1"/>
          </p:nvPr>
        </p:nvSpPr>
        <p:spPr>
          <a:xfrm>
            <a:off x="323528" y="1609416"/>
            <a:ext cx="7372672" cy="4846320"/>
          </a:xfrm>
        </p:spPr>
        <p:txBody>
          <a:bodyPr anchor="ctr">
            <a:normAutofit/>
          </a:bodyPr>
          <a:lstStyle/>
          <a:p>
            <a:r>
              <a:rPr lang="fa-IR" dirty="0" smtClean="0">
                <a:cs typeface="B Zar" pitchFamily="2" charset="-78"/>
              </a:rPr>
              <a:t>‌بابررسی‌های‌انجام‌شده‌توسط‌محققان،به‌نظرمی‌رسدکه‌برای‌انجام‌یک   ‌ </a:t>
            </a:r>
            <a:r>
              <a:rPr lang="fa-IR" dirty="0" smtClean="0">
                <a:solidFill>
                  <a:srgbClr val="FF0000"/>
                </a:solidFill>
                <a:cs typeface="B Zar" pitchFamily="2" charset="-78"/>
              </a:rPr>
              <a:t>کارورزی ‌صحیح ‌و مؤثر </a:t>
            </a:r>
            <a:r>
              <a:rPr lang="fa-IR" dirty="0" smtClean="0">
                <a:cs typeface="B Zar" pitchFamily="2" charset="-78"/>
              </a:rPr>
              <a:t>عواملی‌همچون :</a:t>
            </a:r>
          </a:p>
          <a:p>
            <a:r>
              <a:rPr lang="fa-IR" dirty="0" smtClean="0">
                <a:cs typeface="B Zar" pitchFamily="2" charset="-78"/>
              </a:rPr>
              <a:t>‌مدیریت‌</a:t>
            </a:r>
          </a:p>
          <a:p>
            <a:r>
              <a:rPr lang="fa-IR" dirty="0" smtClean="0">
                <a:cs typeface="B Zar" pitchFamily="2" charset="-78"/>
              </a:rPr>
              <a:t> برنامه‌ریزی‌صحیح‌</a:t>
            </a:r>
          </a:p>
          <a:p>
            <a:r>
              <a:rPr lang="fa-IR" dirty="0" smtClean="0">
                <a:cs typeface="B Zar" pitchFamily="2" charset="-78"/>
              </a:rPr>
              <a:t>نوع‌کارارائه‌شده ‌به‌کارورز</a:t>
            </a:r>
          </a:p>
          <a:p>
            <a:r>
              <a:rPr lang="fa-IR" dirty="0" smtClean="0">
                <a:cs typeface="B Zar" pitchFamily="2" charset="-78"/>
              </a:rPr>
              <a:t>میزان‌اعتبار دورهِ‌کارورزی‌</a:t>
            </a:r>
          </a:p>
          <a:p>
            <a:r>
              <a:rPr lang="fa-IR" dirty="0" smtClean="0">
                <a:cs typeface="B Zar" pitchFamily="2" charset="-78"/>
              </a:rPr>
              <a:t> حمایت‌های‌جانبی‌از کارورز</a:t>
            </a:r>
          </a:p>
          <a:p>
            <a:pPr>
              <a:buNone/>
            </a:pPr>
            <a:r>
              <a:rPr lang="fa-IR" dirty="0" smtClean="0">
                <a:cs typeface="B Zar" pitchFamily="2" charset="-78"/>
              </a:rPr>
              <a:t> دخیل‌هستند ولازم است دانشگاه‌ها </a:t>
            </a:r>
            <a:r>
              <a:rPr lang="fa-IR" dirty="0" smtClean="0">
                <a:solidFill>
                  <a:srgbClr val="FF0000"/>
                </a:solidFill>
                <a:cs typeface="B Zar" pitchFamily="2" charset="-78"/>
              </a:rPr>
              <a:t>از طریق برگزاری کلاس ها </a:t>
            </a:r>
            <a:r>
              <a:rPr lang="fa-IR" dirty="0" smtClean="0">
                <a:cs typeface="B Zar" pitchFamily="2" charset="-78"/>
              </a:rPr>
              <a:t>و جلساتی دانشجویان را با اهمیت و ضرورت استفاده بهینه از دوره کارورزی آشنا سازند.</a:t>
            </a:r>
          </a:p>
          <a:p>
            <a:endParaRPr lang="fa-IR"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3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3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3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413</TotalTime>
  <Words>2278</Words>
  <Application>Microsoft Office PowerPoint</Application>
  <PresentationFormat>On-screen Show (4:3)</PresentationFormat>
  <Paragraphs>221</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Opulent</vt:lpstr>
      <vt:lpstr>به نام خدا </vt:lpstr>
      <vt:lpstr>Slide 2</vt:lpstr>
      <vt:lpstr>کارورزی چیست؟ </vt:lpstr>
      <vt:lpstr>اهميت كارورزي</vt:lpstr>
      <vt:lpstr>Slide 5</vt:lpstr>
      <vt:lpstr>Slide 6</vt:lpstr>
      <vt:lpstr>دشواري هاي كارورزي </vt:lpstr>
      <vt:lpstr>راه هاي چاره</vt:lpstr>
      <vt:lpstr>شرايط يك كارورزي موثر </vt:lpstr>
      <vt:lpstr>كارآموز يا كارورز كيست؟</vt:lpstr>
      <vt:lpstr>Slide 11</vt:lpstr>
      <vt:lpstr>محل كارورزي و كارآموزي كجاست؟</vt:lpstr>
      <vt:lpstr>Slide 13</vt:lpstr>
      <vt:lpstr>كارورزي و كارآموزي در ايران</vt:lpstr>
      <vt:lpstr>مشکلات کارورزی دانشگاههای ایران </vt:lpstr>
      <vt:lpstr>Slide 16</vt:lpstr>
      <vt:lpstr>مراحل و شرح وظايف دانشجويان كارآموزي</vt:lpstr>
      <vt:lpstr>فرم گزارش كار هفتگي </vt:lpstr>
      <vt:lpstr>يك نمونه  از متن فرم گزارش هفتگي</vt:lpstr>
      <vt:lpstr>فرم گزارش كار ماهانه</vt:lpstr>
      <vt:lpstr>نمونه اي از متن گزارش كار ماهانه</vt:lpstr>
      <vt:lpstr>گزارش ماهيانه استاد كارآموزي </vt:lpstr>
      <vt:lpstr>مراحل كارورزي</vt:lpstr>
      <vt:lpstr>موارد مورد انتظار از دانشجو  در دوره ي مشاهده</vt:lpstr>
      <vt:lpstr>موارد مورد انتظار</vt:lpstr>
      <vt:lpstr>Slide 26</vt:lpstr>
      <vt:lpstr>Slide 27</vt:lpstr>
      <vt:lpstr>Slide 28</vt:lpstr>
      <vt:lpstr>Slide 29</vt:lpstr>
      <vt:lpstr>Slide 30</vt:lpstr>
      <vt:lpstr>Slide 31</vt:lpstr>
      <vt:lpstr>Slide 32</vt:lpstr>
      <vt:lpstr>Slide 33</vt:lpstr>
      <vt:lpstr>ويژگي هاي يك معلم خوب</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اهميت گزارش نويسي</vt:lpstr>
      <vt:lpstr>مشخصات يك نوشته ي خوب </vt:lpstr>
      <vt:lpstr>مراحل نگارش يك گزارش</vt:lpstr>
      <vt:lpstr>تعريف گزارش</vt:lpstr>
      <vt:lpstr>انواع گزارش</vt:lpstr>
      <vt:lpstr>ويژگي هاي يك گزارش خوب </vt:lpstr>
      <vt:lpstr>ويژگي هاي گزارشگر</vt:lpstr>
      <vt:lpstr>وظيفه گزارشگر</vt:lpstr>
      <vt:lpstr>ساختار گزارش</vt:lpstr>
      <vt:lpstr>Slide 73</vt:lpstr>
      <vt:lpstr>‏مهارت های مربی‏گری</vt:lpstr>
      <vt:lpstr>ارتباط</vt:lpstr>
      <vt:lpstr>احساس تفاهم</vt:lpstr>
      <vt:lpstr>گوش کردن</vt:lpstr>
      <vt:lpstr>سوال پرسیدن </vt:lpstr>
      <vt:lpstr>بازخورد دادن مؤثر</vt:lpstr>
      <vt:lpstr>بازخورد گرفتن</vt:lpstr>
      <vt:lpstr>مهارت توجه کردن </vt:lpstr>
      <vt:lpstr>Slide 82</vt:lpstr>
    </vt:vector>
  </TitlesOfParts>
  <Company>DarkOS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dc:title>
  <dc:creator>دكتر بهنام</dc:creator>
  <cp:lastModifiedBy>دكتر بهنام</cp:lastModifiedBy>
  <cp:revision>268</cp:revision>
  <dcterms:created xsi:type="dcterms:W3CDTF">2014-09-23T05:45:56Z</dcterms:created>
  <dcterms:modified xsi:type="dcterms:W3CDTF">2014-10-05T13:30:26Z</dcterms:modified>
</cp:coreProperties>
</file>