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81" r:id="rId4"/>
    <p:sldId id="258" r:id="rId5"/>
    <p:sldId id="259" r:id="rId6"/>
    <p:sldId id="260" r:id="rId7"/>
    <p:sldId id="261" r:id="rId8"/>
    <p:sldId id="262" r:id="rId9"/>
    <p:sldId id="279" r:id="rId10"/>
    <p:sldId id="263" r:id="rId11"/>
    <p:sldId id="282" r:id="rId12"/>
    <p:sldId id="283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124200"/>
            <a:ext cx="8154572" cy="3429000"/>
          </a:xfrm>
        </p:spPr>
        <p:txBody>
          <a:bodyPr>
            <a:normAutofit fontScale="77500" lnSpcReduction="20000"/>
          </a:bodyPr>
          <a:lstStyle/>
          <a:p>
            <a:r>
              <a:rPr lang="fa-IR" sz="3600" dirty="0" smtClean="0">
                <a:cs typeface="B Titr" pitchFamily="2" charset="-78"/>
              </a:rPr>
              <a:t>عنوان درس:</a:t>
            </a:r>
          </a:p>
          <a:p>
            <a:pPr rtl="1"/>
            <a:r>
              <a:rPr lang="fa-IR" sz="3600" dirty="0" smtClean="0">
                <a:cs typeface="B Titr" pitchFamily="2" charset="-78"/>
              </a:rPr>
              <a:t>آموزش زیست شناسی، شیمی، فیزیک پایه</a:t>
            </a:r>
          </a:p>
          <a:p>
            <a:pPr rtl="1"/>
            <a:endParaRPr lang="fa-IR" sz="3600" dirty="0" smtClean="0">
              <a:cs typeface="B Titr" pitchFamily="2" charset="-78"/>
            </a:endParaRPr>
          </a:p>
          <a:p>
            <a:pPr rtl="1"/>
            <a:r>
              <a:rPr lang="fa-IR" sz="3600" dirty="0" smtClean="0">
                <a:cs typeface="B Titr" pitchFamily="2" charset="-78"/>
              </a:rPr>
              <a:t>دانشجویان رشته آموزش ابتدایی </a:t>
            </a:r>
          </a:p>
          <a:p>
            <a:pPr rtl="1"/>
            <a:endParaRPr lang="fa-IR" sz="1400" dirty="0" smtClean="0">
              <a:cs typeface="B Titr" pitchFamily="2" charset="-78"/>
            </a:endParaRPr>
          </a:p>
          <a:p>
            <a:endParaRPr lang="fa-IR" sz="1900" dirty="0" smtClean="0">
              <a:cs typeface="B Titr" pitchFamily="2" charset="-78"/>
            </a:endParaRPr>
          </a:p>
          <a:p>
            <a:r>
              <a:rPr lang="fa-IR" sz="3600" dirty="0" smtClean="0">
                <a:cs typeface="B Titr" pitchFamily="2" charset="-78"/>
              </a:rPr>
              <a:t>استاد : دکتر رفیعه خلیلی</a:t>
            </a:r>
          </a:p>
          <a:p>
            <a:endParaRPr lang="fa-IR" sz="1300" dirty="0" smtClean="0">
              <a:cs typeface="B Titr" pitchFamily="2" charset="-78"/>
            </a:endParaRPr>
          </a:p>
          <a:p>
            <a:endParaRPr lang="fa-IR" sz="2400" dirty="0" smtClean="0">
              <a:cs typeface="B Titr" pitchFamily="2" charset="-78"/>
            </a:endParaRPr>
          </a:p>
          <a:p>
            <a:r>
              <a:rPr lang="fa-IR" sz="2400" dirty="0" smtClean="0">
                <a:cs typeface="B Titr" pitchFamily="2" charset="-78"/>
              </a:rPr>
              <a:t>تعداد واحد : 3 (نظری)</a:t>
            </a:r>
          </a:p>
          <a:p>
            <a:endParaRPr lang="en-US" sz="2400" dirty="0">
              <a:cs typeface="B Titr" pitchFamily="2" charset="-7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dirty="0" smtClean="0">
                <a:cs typeface="B Titr" pitchFamily="2" charset="-78"/>
              </a:rPr>
              <a:t>بنام خدا</a:t>
            </a:r>
            <a:endParaRPr lang="en-US" dirty="0">
              <a:cs typeface="B Titr" pitchFamily="2" charset="-78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3124200"/>
            <a:ext cx="8382000" cy="3505200"/>
          </a:xfrm>
        </p:spPr>
        <p:txBody>
          <a:bodyPr>
            <a:noAutofit/>
          </a:bodyPr>
          <a:lstStyle/>
          <a:p>
            <a:pPr algn="r" rtl="1">
              <a:lnSpc>
                <a:spcPct val="150000"/>
              </a:lnSpc>
            </a:pPr>
            <a:r>
              <a:rPr lang="fa-IR" sz="2800" b="1" dirty="0" smtClean="0">
                <a:solidFill>
                  <a:schemeClr val="tx1"/>
                </a:solidFill>
                <a:cs typeface="B Nazanin" pitchFamily="2" charset="-78"/>
              </a:rPr>
              <a:t>تشکیل دانه حاصل تولیدمثل جنسی گیاه و توسط اندام زایشی گیاه (گل) صورت می گیرد. 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 smtClean="0">
                <a:solidFill>
                  <a:schemeClr val="tx1"/>
                </a:solidFill>
                <a:cs typeface="B Nazanin" pitchFamily="2" charset="-78"/>
              </a:rPr>
              <a:t>انواع مختلف دانه در گیاهان وجود دارد: دانه های سفت، نرم، بال دار.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 smtClean="0">
                <a:solidFill>
                  <a:schemeClr val="tx1"/>
                </a:solidFill>
                <a:cs typeface="B Nazanin" pitchFamily="2" charset="-78"/>
              </a:rPr>
              <a:t>روش های پراکنش دانه: باد، آب، جانوران، انسان. 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 smtClean="0">
                <a:solidFill>
                  <a:schemeClr val="tx1"/>
                </a:solidFill>
                <a:cs typeface="B Nazanin" pitchFamily="2" charset="-78"/>
              </a:rPr>
              <a:t>اجزای تشکیل دهنده دانه: پوسته دانه، اندوخته دانه،گیاهک (رویان).</a:t>
            </a:r>
            <a:endParaRPr lang="en-US" sz="2800" b="1" dirty="0">
              <a:solidFill>
                <a:schemeClr val="tx1"/>
              </a:solidFill>
              <a:cs typeface="B Nazanin" pitchFamily="2" charset="-7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dirty="0" smtClean="0">
                <a:cs typeface="B Titr" pitchFamily="2" charset="-78"/>
              </a:rPr>
              <a:t>تشکیل دانه:</a:t>
            </a:r>
            <a:r>
              <a:rPr lang="fa-IR" dirty="0" smtClean="0">
                <a:cs typeface="2  Traffic" pitchFamily="2" charset="-78"/>
              </a:rPr>
              <a:t/>
            </a:r>
            <a:br>
              <a:rPr lang="fa-IR" dirty="0" smtClean="0">
                <a:cs typeface="2  Traffic" pitchFamily="2" charset="-78"/>
              </a:rPr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944562"/>
          </a:xfrm>
        </p:spPr>
        <p:txBody>
          <a:bodyPr>
            <a:normAutofit/>
          </a:bodyPr>
          <a:lstStyle/>
          <a:p>
            <a:pPr algn="ctr" rtl="1"/>
            <a:r>
              <a:rPr lang="fa-IR" sz="3200" dirty="0" smtClean="0">
                <a:cs typeface="B Titr" pitchFamily="2" charset="-78"/>
              </a:rPr>
              <a:t>  ساختار دانه</a:t>
            </a:r>
            <a:endParaRPr lang="en-US" sz="3200" dirty="0">
              <a:cs typeface="B Titr" pitchFamily="2" charset="-78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1447800"/>
            <a:ext cx="3276600" cy="2571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4572000"/>
            <a:ext cx="2543175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4572000"/>
            <a:ext cx="2409825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3124200"/>
            <a:ext cx="8382000" cy="3505200"/>
          </a:xfrm>
        </p:spPr>
        <p:txBody>
          <a:bodyPr>
            <a:noAutofit/>
          </a:bodyPr>
          <a:lstStyle/>
          <a:p>
            <a:pPr rtl="1">
              <a:lnSpc>
                <a:spcPct val="150000"/>
              </a:lnSpc>
            </a:pPr>
            <a:endParaRPr lang="fa-IR" sz="2800" b="1" dirty="0" smtClean="0">
              <a:solidFill>
                <a:schemeClr val="tx1"/>
              </a:solidFill>
              <a:cs typeface="B Nazanin" pitchFamily="2" charset="-78"/>
            </a:endParaRPr>
          </a:p>
          <a:p>
            <a:pPr rtl="1">
              <a:lnSpc>
                <a:spcPct val="150000"/>
              </a:lnSpc>
            </a:pPr>
            <a:r>
              <a:rPr lang="fa-IR" sz="2800" b="1" dirty="0" smtClean="0">
                <a:solidFill>
                  <a:schemeClr val="tx1"/>
                </a:solidFill>
                <a:cs typeface="B Nazanin" pitchFamily="2" charset="-78"/>
              </a:rPr>
              <a:t>با آرزوی موفقیت برای شما دانشجویان گرامی</a:t>
            </a:r>
            <a:endParaRPr lang="en-US" sz="2800" b="1" dirty="0">
              <a:solidFill>
                <a:schemeClr val="tx1"/>
              </a:solidFill>
              <a:cs typeface="B Nazanin" pitchFamily="2" charset="-7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3124200"/>
            <a:ext cx="8534400" cy="3733800"/>
          </a:xfrm>
        </p:spPr>
        <p:txBody>
          <a:bodyPr>
            <a:normAutofit fontScale="92500" lnSpcReduction="10000"/>
          </a:bodyPr>
          <a:lstStyle/>
          <a:p>
            <a:pPr rtl="1"/>
            <a:r>
              <a:rPr lang="fa-IR" sz="2800" dirty="0" smtClean="0">
                <a:cs typeface="2  Titr" pitchFamily="2" charset="-78"/>
              </a:rPr>
              <a:t>راه های </a:t>
            </a:r>
            <a:r>
              <a:rPr lang="fa-IR" sz="2800" dirty="0" smtClean="0">
                <a:cs typeface="2  Titr" pitchFamily="2" charset="-78"/>
              </a:rPr>
              <a:t>حفظ </a:t>
            </a:r>
            <a:r>
              <a:rPr lang="fa-IR" sz="2800" dirty="0" smtClean="0">
                <a:cs typeface="2  Titr" pitchFamily="2" charset="-78"/>
              </a:rPr>
              <a:t>سلامتی </a:t>
            </a:r>
            <a:r>
              <a:rPr lang="fa-IR" sz="2800" dirty="0" smtClean="0">
                <a:cs typeface="2  Titr" pitchFamily="2" charset="-78"/>
              </a:rPr>
              <a:t>:</a:t>
            </a:r>
          </a:p>
          <a:p>
            <a:pPr rtl="1"/>
            <a:endParaRPr lang="fa-IR" sz="900" dirty="0" smtClean="0">
              <a:cs typeface="2  Titr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800" dirty="0" smtClean="0">
                <a:cs typeface="2  Titr" pitchFamily="2" charset="-78"/>
              </a:rPr>
              <a:t>1- ورزش : مانند شنا و دوچرخه سواری.</a:t>
            </a:r>
          </a:p>
          <a:p>
            <a:pPr algn="r" rtl="1">
              <a:lnSpc>
                <a:spcPct val="150000"/>
              </a:lnSpc>
            </a:pPr>
            <a:r>
              <a:rPr lang="fa-IR" sz="2800" dirty="0" smtClean="0">
                <a:cs typeface="2  Titr" pitchFamily="2" charset="-78"/>
              </a:rPr>
              <a:t>2 – استراحت کافی : برای ترشح کافی هورمون ملاتونین در طول خواب که برای رشد کودکان ضروری می باشد.</a:t>
            </a:r>
          </a:p>
          <a:p>
            <a:pPr algn="r" rtl="1">
              <a:lnSpc>
                <a:spcPct val="150000"/>
              </a:lnSpc>
            </a:pPr>
            <a:r>
              <a:rPr lang="fa-IR" sz="2800" dirty="0" smtClean="0">
                <a:cs typeface="2  Titr" pitchFamily="2" charset="-78"/>
              </a:rPr>
              <a:t>3- بهداشت فردی : مانند مسواک زدن دندان ها.</a:t>
            </a:r>
          </a:p>
          <a:p>
            <a:pPr algn="r" rtl="1">
              <a:lnSpc>
                <a:spcPct val="150000"/>
              </a:lnSpc>
            </a:pPr>
            <a:r>
              <a:rPr lang="fa-IR" sz="2800" dirty="0" smtClean="0">
                <a:cs typeface="2  Titr" pitchFamily="2" charset="-78"/>
              </a:rPr>
              <a:t>4- ایمنی : مانند رعایت چگونگی عبور از خیابان.</a:t>
            </a:r>
          </a:p>
          <a:p>
            <a:pPr algn="r" rtl="1"/>
            <a:endParaRPr lang="fa-IR" sz="1000" dirty="0" smtClean="0">
              <a:cs typeface="2  Titr" pitchFamily="2" charset="-78"/>
            </a:endParaRPr>
          </a:p>
          <a:p>
            <a:pPr rtl="1">
              <a:lnSpc>
                <a:spcPct val="170000"/>
              </a:lnSpc>
            </a:pPr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1"/>
            <a:r>
              <a:rPr lang="fa-IR" dirty="0" smtClean="0">
                <a:cs typeface="B Titr" pitchFamily="2" charset="-78"/>
              </a:rPr>
              <a:t> کتاب علوم پایه دوم و سوم</a:t>
            </a:r>
            <a:r>
              <a:rPr lang="fa-IR" dirty="0" smtClean="0">
                <a:cs typeface="2  Koodak" pitchFamily="2" charset="-78"/>
              </a:rPr>
              <a:t/>
            </a:r>
            <a:br>
              <a:rPr lang="fa-IR" dirty="0" smtClean="0">
                <a:cs typeface="2  Koodak" pitchFamily="2" charset="-78"/>
              </a:rPr>
            </a:br>
            <a:endParaRPr lang="en-US" dirty="0">
              <a:cs typeface="B Tit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3124200"/>
            <a:ext cx="8534400" cy="3733800"/>
          </a:xfrm>
        </p:spPr>
        <p:txBody>
          <a:bodyPr>
            <a:normAutofit/>
          </a:bodyPr>
          <a:lstStyle/>
          <a:p>
            <a:pPr algn="r" rtl="1"/>
            <a:endParaRPr lang="fa-IR" sz="1000" dirty="0" smtClean="0">
              <a:cs typeface="2  Titr" pitchFamily="2" charset="-78"/>
            </a:endParaRPr>
          </a:p>
          <a:p>
            <a:pPr rtl="1">
              <a:lnSpc>
                <a:spcPct val="170000"/>
              </a:lnSpc>
            </a:pPr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dirty="0" smtClean="0">
                <a:cs typeface="B Titr" pitchFamily="2" charset="-78"/>
              </a:rPr>
              <a:t>راه های سلامتی</a:t>
            </a:r>
            <a:r>
              <a:rPr lang="fa-IR" dirty="0" smtClean="0">
                <a:cs typeface="2  Koodak" pitchFamily="2" charset="-78"/>
              </a:rPr>
              <a:t/>
            </a:r>
            <a:br>
              <a:rPr lang="fa-IR" dirty="0" smtClean="0">
                <a:cs typeface="2  Koodak" pitchFamily="2" charset="-78"/>
              </a:rPr>
            </a:br>
            <a:endParaRPr lang="en-US" dirty="0">
              <a:cs typeface="B Titr" pitchFamily="2" charset="-78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200400"/>
            <a:ext cx="26670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3200400"/>
            <a:ext cx="30226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3276600"/>
            <a:ext cx="2362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6600" y="5048250"/>
            <a:ext cx="243840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048000"/>
            <a:ext cx="8686800" cy="3810000"/>
          </a:xfrm>
        </p:spPr>
        <p:txBody>
          <a:bodyPr>
            <a:normAutofit/>
          </a:bodyPr>
          <a:lstStyle/>
          <a:p>
            <a:pPr algn="just" rtl="1">
              <a:lnSpc>
                <a:spcPct val="150000"/>
              </a:lnSpc>
            </a:pPr>
            <a:r>
              <a:rPr lang="fa-IR" sz="2800" b="1" dirty="0" smtClean="0">
                <a:solidFill>
                  <a:srgbClr val="FF0000"/>
                </a:solidFill>
                <a:cs typeface="B Nazanin" pitchFamily="2" charset="-78"/>
              </a:rPr>
              <a:t>علت آلوده شدن آب رودخانه ها </a:t>
            </a:r>
            <a:r>
              <a:rPr lang="fa-IR" sz="2800" b="1" dirty="0" smtClean="0">
                <a:solidFill>
                  <a:schemeClr val="tx1"/>
                </a:solidFill>
                <a:cs typeface="B Nazanin" pitchFamily="2" charset="-78"/>
              </a:rPr>
              <a:t>: ریختن زباله در آب که حیات جانوران را در آب به خطر می اندازد.</a:t>
            </a:r>
          </a:p>
          <a:p>
            <a:pPr algn="just" rtl="1">
              <a:lnSpc>
                <a:spcPct val="150000"/>
              </a:lnSpc>
            </a:pPr>
            <a:r>
              <a:rPr lang="fa-IR" sz="2800" b="1" dirty="0" smtClean="0">
                <a:solidFill>
                  <a:srgbClr val="FF0000"/>
                </a:solidFill>
                <a:ea typeface="Majalla UI"/>
                <a:cs typeface="B Nazanin" pitchFamily="2" charset="-78"/>
              </a:rPr>
              <a:t>علت آلوده شدن هوا</a:t>
            </a:r>
            <a:r>
              <a:rPr lang="fa-IR" sz="2800" b="1" dirty="0" smtClean="0">
                <a:ea typeface="Majalla UI"/>
                <a:cs typeface="B Nazanin" pitchFamily="2" charset="-78"/>
              </a:rPr>
              <a:t>: دود اتومبیل ها و دود کارخانجات.</a:t>
            </a:r>
          </a:p>
          <a:p>
            <a:pPr algn="just" rtl="1">
              <a:lnSpc>
                <a:spcPct val="150000"/>
              </a:lnSpc>
            </a:pPr>
            <a:r>
              <a:rPr lang="fa-IR" sz="2800" b="1" dirty="0" smtClean="0">
                <a:ea typeface="Majalla UI"/>
                <a:cs typeface="B Nazanin" pitchFamily="2" charset="-78"/>
              </a:rPr>
              <a:t>چگونه می توانیم هوای سالم داشته باشیم؟ استفاده از وسایل نقلیه عمومی مانند مترو و اتوبوس.</a:t>
            </a:r>
          </a:p>
          <a:p>
            <a:pPr algn="just" rtl="1">
              <a:lnSpc>
                <a:spcPct val="150000"/>
              </a:lnSpc>
            </a:pPr>
            <a:endParaRPr lang="en-US" sz="2800" b="1" dirty="0">
              <a:solidFill>
                <a:schemeClr val="tx1"/>
              </a:solidFill>
              <a:cs typeface="B Nazanin" pitchFamily="2" charset="-7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dirty="0" smtClean="0">
                <a:cs typeface="B Titr" pitchFamily="2" charset="-78"/>
              </a:rPr>
              <a:t>آب و هوای سالم :</a:t>
            </a:r>
            <a:r>
              <a:rPr lang="fa-IR" dirty="0" smtClean="0">
                <a:cs typeface="2  Traffic" pitchFamily="2" charset="-78"/>
              </a:rPr>
              <a:t/>
            </a:r>
            <a:br>
              <a:rPr lang="fa-IR" dirty="0" smtClean="0">
                <a:cs typeface="2  Traffic" pitchFamily="2" charset="-78"/>
              </a:rPr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276600"/>
            <a:ext cx="8686800" cy="3429000"/>
          </a:xfrm>
        </p:spPr>
        <p:txBody>
          <a:bodyPr>
            <a:noAutofit/>
          </a:bodyPr>
          <a:lstStyle/>
          <a:p>
            <a:pPr algn="r" rtl="1"/>
            <a:r>
              <a:rPr lang="fa-IR" sz="2400" b="1" dirty="0" smtClean="0">
                <a:solidFill>
                  <a:srgbClr val="FF0000"/>
                </a:solidFill>
                <a:cs typeface="B Nazanin" pitchFamily="2" charset="-78"/>
              </a:rPr>
              <a:t>طراحی آزمایش</a:t>
            </a:r>
            <a:r>
              <a:rPr lang="fa-IR" sz="2400" b="1" dirty="0" smtClean="0">
                <a:cs typeface="B Nazanin" pitchFamily="2" charset="-78"/>
              </a:rPr>
              <a:t>: دو آزمایش </a:t>
            </a:r>
            <a:r>
              <a:rPr lang="fa-IR" sz="2400" b="1" dirty="0" smtClean="0">
                <a:solidFill>
                  <a:srgbClr val="FF0000"/>
                </a:solidFill>
                <a:cs typeface="B Nazanin" pitchFamily="2" charset="-78"/>
              </a:rPr>
              <a:t>یکسان</a:t>
            </a:r>
            <a:r>
              <a:rPr lang="fa-IR" sz="2400" b="1" dirty="0" smtClean="0">
                <a:cs typeface="B Nazanin" pitchFamily="2" charset="-78"/>
              </a:rPr>
              <a:t> به طور همزمان انجام می گیرد و تمام شرایط دو آزمایش یکسان می باشد </a:t>
            </a:r>
            <a:r>
              <a:rPr lang="fa-IR" sz="2400" b="1" dirty="0" smtClean="0">
                <a:solidFill>
                  <a:srgbClr val="FF0000"/>
                </a:solidFill>
                <a:cs typeface="B Nazanin" pitchFamily="2" charset="-78"/>
              </a:rPr>
              <a:t>به جز یک عامل که می خواهیم اثر آن عامل را بر جاندار بررسی نماییم.</a:t>
            </a:r>
            <a:endParaRPr lang="fa-IR" sz="2400" b="1" dirty="0">
              <a:solidFill>
                <a:srgbClr val="FF0000"/>
              </a:solidFill>
              <a:cs typeface="B Nazanin" pitchFamily="2" charset="-78"/>
            </a:endParaRPr>
          </a:p>
          <a:p>
            <a:pPr algn="r" rtl="1"/>
            <a:r>
              <a:rPr lang="fa-IR" sz="2400" b="1" dirty="0" smtClean="0">
                <a:solidFill>
                  <a:srgbClr val="FF0000"/>
                </a:solidFill>
                <a:cs typeface="B Nazanin" pitchFamily="2" charset="-78"/>
              </a:rPr>
              <a:t>مثال: </a:t>
            </a:r>
            <a:r>
              <a:rPr lang="fa-IR" sz="2400" b="1" dirty="0" smtClean="0">
                <a:solidFill>
                  <a:schemeClr val="tx1"/>
                </a:solidFill>
                <a:cs typeface="B Nazanin" pitchFamily="2" charset="-78"/>
              </a:rPr>
              <a:t>تعدادی دانه لوبیای یکسان را به دو قسمت تقسیم کرده داخل پارچه نمناک درون بشقاب با شرایط یکسان قرار می دهیم. یکی از بشقاب ها داخل یخچال و دیگری جلوی پنجره اتاق رو به آفتاب قرار داده می شوند. </a:t>
            </a:r>
          </a:p>
          <a:p>
            <a:pPr algn="r" rtl="1"/>
            <a:r>
              <a:rPr lang="fa-IR" sz="2400" b="1" dirty="0" smtClean="0">
                <a:solidFill>
                  <a:schemeClr val="tx1"/>
                </a:solidFill>
                <a:cs typeface="B Nazanin" pitchFamily="2" charset="-78"/>
              </a:rPr>
              <a:t>بعد از 3 روز مقایسه لوبیاهای دو ظرف با هم انجام می گیرد.</a:t>
            </a:r>
          </a:p>
          <a:p>
            <a:pPr algn="r" rtl="1"/>
            <a:r>
              <a:rPr lang="fa-IR" sz="2400" b="1" dirty="0" smtClean="0">
                <a:solidFill>
                  <a:schemeClr val="tx1"/>
                </a:solidFill>
                <a:cs typeface="B Nazanin" pitchFamily="2" charset="-78"/>
              </a:rPr>
              <a:t>آزمایش نشان داد : گیاه در نور خورشید و گرما بهتر رشد می کند.</a:t>
            </a:r>
            <a:endParaRPr lang="fa-IR" sz="2400" b="1" dirty="0" smtClean="0">
              <a:solidFill>
                <a:srgbClr val="FF0000"/>
              </a:solidFill>
              <a:cs typeface="B Nazanin" pitchFamily="2" charset="-7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dirty="0" smtClean="0">
                <a:cs typeface="B Titr" pitchFamily="2" charset="-78"/>
              </a:rPr>
              <a:t>جانداران به نورخورشید و گرما نیاز دارند</a:t>
            </a:r>
            <a:endParaRPr lang="en-US" dirty="0">
              <a:cs typeface="B Tit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429000"/>
            <a:ext cx="8915400" cy="3200400"/>
          </a:xfrm>
        </p:spPr>
        <p:txBody>
          <a:bodyPr>
            <a:normAutofit/>
          </a:bodyPr>
          <a:lstStyle/>
          <a:p>
            <a:pPr algn="r" rtl="1">
              <a:lnSpc>
                <a:spcPct val="150000"/>
              </a:lnSpc>
            </a:pPr>
            <a:r>
              <a:rPr lang="fa-IR" sz="2400" b="1" dirty="0" smtClean="0">
                <a:cs typeface="B Nazanin" pitchFamily="2" charset="-78"/>
              </a:rPr>
              <a:t>پژوهشگران ودانشمندان برای بررسی یک مسئله و یافتن پاسخ آن، </a:t>
            </a:r>
            <a:r>
              <a:rPr lang="fa-IR" sz="2400" b="1" dirty="0" smtClean="0">
                <a:solidFill>
                  <a:srgbClr val="FF0000"/>
                </a:solidFill>
                <a:cs typeface="B Nazanin" pitchFamily="2" charset="-78"/>
              </a:rPr>
              <a:t>روش علمی </a:t>
            </a:r>
            <a:r>
              <a:rPr lang="fa-IR" sz="2400" b="1" dirty="0" smtClean="0">
                <a:cs typeface="B Nazanin" pitchFamily="2" charset="-78"/>
              </a:rPr>
              <a:t>را انجام می دهند. روش علمی روشی منطقی و منظم و به عنوان راهنمای کار پژوهشگران در مسئله پژوهش می باشد. </a:t>
            </a:r>
          </a:p>
          <a:p>
            <a:pPr algn="r" rtl="1">
              <a:lnSpc>
                <a:spcPct val="150000"/>
              </a:lnSpc>
            </a:pPr>
            <a:r>
              <a:rPr lang="fa-IR" sz="2400" b="1" dirty="0" smtClean="0">
                <a:solidFill>
                  <a:srgbClr val="FF0000"/>
                </a:solidFill>
                <a:cs typeface="B Nazanin" pitchFamily="2" charset="-78"/>
              </a:rPr>
              <a:t>مراحل پژوهش در روش علمی </a:t>
            </a:r>
            <a:r>
              <a:rPr lang="fa-IR" sz="2400" b="1" dirty="0" smtClean="0">
                <a:solidFill>
                  <a:schemeClr val="tx1"/>
                </a:solidFill>
                <a:cs typeface="B Nazanin" pitchFamily="2" charset="-78"/>
              </a:rPr>
              <a:t>عبارتند از: 1 – طرح پرسش 2 – جمع آوری اطلاعات 3 – جمع بندی اطلاعات 4 – تهیه گزارش 5 – نتیجه گیری. </a:t>
            </a:r>
            <a:endParaRPr lang="en-US" sz="2400" b="1" dirty="0">
              <a:solidFill>
                <a:schemeClr val="tx1"/>
              </a:solidFill>
              <a:cs typeface="B Nazanin" pitchFamily="2" charset="-7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dirty="0" smtClean="0">
                <a:cs typeface="B Titr" pitchFamily="2" charset="-78"/>
              </a:rPr>
              <a:t>روش علمی:</a:t>
            </a:r>
            <a:r>
              <a:rPr lang="fa-IR" dirty="0" smtClean="0">
                <a:cs typeface="2  Traffic" pitchFamily="2" charset="-78"/>
              </a:rPr>
              <a:t/>
            </a:r>
            <a:br>
              <a:rPr lang="fa-IR" dirty="0" smtClean="0">
                <a:cs typeface="2  Traffic" pitchFamily="2" charset="-78"/>
              </a:rPr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048000"/>
            <a:ext cx="8839200" cy="3810000"/>
          </a:xfrm>
        </p:spPr>
        <p:txBody>
          <a:bodyPr>
            <a:normAutofit/>
          </a:bodyPr>
          <a:lstStyle/>
          <a:p>
            <a:pPr algn="r" rtl="1">
              <a:lnSpc>
                <a:spcPct val="150000"/>
              </a:lnSpc>
            </a:pPr>
            <a:r>
              <a:rPr lang="fa-IR" sz="2800" b="1" dirty="0" smtClean="0">
                <a:cs typeface="B Nazanin" pitchFamily="2" charset="-78"/>
              </a:rPr>
              <a:t>تکثیر گیاهان با دو روش </a:t>
            </a:r>
            <a:r>
              <a:rPr lang="fa-IR" sz="2800" b="1" dirty="0" smtClean="0">
                <a:solidFill>
                  <a:srgbClr val="FF0000"/>
                </a:solidFill>
                <a:cs typeface="B Nazanin" pitchFamily="2" charset="-78"/>
              </a:rPr>
              <a:t>غیرجنسی (رویشی) </a:t>
            </a:r>
            <a:r>
              <a:rPr lang="fa-IR" sz="2800" b="1" dirty="0" smtClean="0">
                <a:cs typeface="B Nazanin" pitchFamily="2" charset="-78"/>
              </a:rPr>
              <a:t>و </a:t>
            </a:r>
            <a:r>
              <a:rPr lang="fa-IR" sz="2800" b="1" dirty="0" smtClean="0">
                <a:solidFill>
                  <a:srgbClr val="FF0000"/>
                </a:solidFill>
                <a:cs typeface="B Nazanin" pitchFamily="2" charset="-78"/>
              </a:rPr>
              <a:t>جنسی</a:t>
            </a:r>
            <a:r>
              <a:rPr lang="fa-IR" sz="2800" b="1" dirty="0" smtClean="0">
                <a:cs typeface="B Nazanin" pitchFamily="2" charset="-78"/>
              </a:rPr>
              <a:t> انجام می گیرد.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 smtClean="0">
                <a:solidFill>
                  <a:srgbClr val="FF0000"/>
                </a:solidFill>
                <a:cs typeface="B Nazanin" pitchFamily="2" charset="-78"/>
              </a:rPr>
              <a:t>تولیدمثل غیرجنسی</a:t>
            </a:r>
            <a:r>
              <a:rPr lang="fa-IR" sz="2800" b="1" dirty="0" smtClean="0">
                <a:solidFill>
                  <a:schemeClr val="tx1"/>
                </a:solidFill>
                <a:cs typeface="B Nazanin" pitchFamily="2" charset="-78"/>
              </a:rPr>
              <a:t>: تکثیر گیاه توسط </a:t>
            </a:r>
            <a:r>
              <a:rPr lang="fa-IR" sz="2800" b="1" dirty="0" smtClean="0">
                <a:solidFill>
                  <a:srgbClr val="FF0000"/>
                </a:solidFill>
                <a:cs typeface="B Nazanin" pitchFamily="2" charset="-78"/>
              </a:rPr>
              <a:t>اندام های رویشی </a:t>
            </a:r>
            <a:r>
              <a:rPr lang="fa-IR" sz="2800" b="1" dirty="0" smtClean="0">
                <a:solidFill>
                  <a:schemeClr val="tx1"/>
                </a:solidFill>
                <a:cs typeface="B Nazanin" pitchFamily="2" charset="-78"/>
              </a:rPr>
              <a:t>گیاه (ریشه ، ساقه ، برگ) صورت می گیرد. بنابراین این نوع تکثیر گیاه را تولیدمثل رویشی می گویند.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 smtClean="0">
                <a:solidFill>
                  <a:srgbClr val="FF0000"/>
                </a:solidFill>
                <a:cs typeface="B Nazanin" pitchFamily="2" charset="-78"/>
              </a:rPr>
              <a:t>تولید مثل جنسی </a:t>
            </a:r>
            <a:r>
              <a:rPr lang="fa-IR" sz="2800" b="1" dirty="0" smtClean="0">
                <a:solidFill>
                  <a:schemeClr val="tx1"/>
                </a:solidFill>
                <a:cs typeface="B Nazanin" pitchFamily="2" charset="-78"/>
              </a:rPr>
              <a:t>گیاهان دانه دار توسط </a:t>
            </a:r>
            <a:r>
              <a:rPr lang="fa-IR" sz="2800" b="1" dirty="0" smtClean="0">
                <a:solidFill>
                  <a:srgbClr val="FF0000"/>
                </a:solidFill>
                <a:cs typeface="B Nazanin" pitchFamily="2" charset="-78"/>
              </a:rPr>
              <a:t>دانه</a:t>
            </a:r>
            <a:r>
              <a:rPr lang="fa-IR" sz="2800" b="1" dirty="0" smtClean="0">
                <a:solidFill>
                  <a:schemeClr val="tx1"/>
                </a:solidFill>
                <a:cs typeface="B Nazanin" pitchFamily="2" charset="-78"/>
              </a:rPr>
              <a:t> صورت می گیرد.</a:t>
            </a:r>
            <a:endParaRPr lang="en-US" sz="2800" b="1" dirty="0">
              <a:solidFill>
                <a:schemeClr val="tx1"/>
              </a:solidFill>
              <a:cs typeface="B Nazanin" pitchFamily="2" charset="-7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dirty="0" smtClean="0">
                <a:cs typeface="B Titr" pitchFamily="2" charset="-78"/>
              </a:rPr>
              <a:t>تولید مثل گیاهان:</a:t>
            </a:r>
            <a:r>
              <a:rPr lang="fa-IR" dirty="0" smtClean="0">
                <a:cs typeface="2  Traffic" pitchFamily="2" charset="-78"/>
              </a:rPr>
              <a:t/>
            </a:r>
            <a:br>
              <a:rPr lang="fa-IR" dirty="0" smtClean="0">
                <a:cs typeface="2  Traffic" pitchFamily="2" charset="-78"/>
              </a:rPr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048000"/>
            <a:ext cx="8763000" cy="3810000"/>
          </a:xfrm>
        </p:spPr>
        <p:txBody>
          <a:bodyPr>
            <a:noAutofit/>
          </a:bodyPr>
          <a:lstStyle/>
          <a:p>
            <a:pPr algn="just" rtl="1">
              <a:lnSpc>
                <a:spcPct val="150000"/>
              </a:lnSpc>
            </a:pPr>
            <a:r>
              <a:rPr lang="fa-IR" sz="2400" b="1" dirty="0" smtClean="0">
                <a:solidFill>
                  <a:schemeClr val="tx1"/>
                </a:solidFill>
                <a:ea typeface="Majalla UI"/>
                <a:cs typeface="B Nazanin" pitchFamily="2" charset="-78"/>
              </a:rPr>
              <a:t>1 –قلمه زدن</a:t>
            </a:r>
          </a:p>
          <a:p>
            <a:pPr algn="just" rtl="1">
              <a:lnSpc>
                <a:spcPct val="150000"/>
              </a:lnSpc>
            </a:pPr>
            <a:r>
              <a:rPr lang="fa-IR" sz="2400" b="1" dirty="0" smtClean="0">
                <a:solidFill>
                  <a:schemeClr val="tx1"/>
                </a:solidFill>
                <a:ea typeface="Majalla UI"/>
                <a:cs typeface="B Nazanin" pitchFamily="2" charset="-78"/>
              </a:rPr>
              <a:t>2 –پیوند زدن</a:t>
            </a:r>
          </a:p>
          <a:p>
            <a:pPr algn="just" rtl="1">
              <a:lnSpc>
                <a:spcPct val="150000"/>
              </a:lnSpc>
            </a:pPr>
            <a:r>
              <a:rPr lang="fa-IR" sz="2400" b="1" dirty="0" smtClean="0">
                <a:solidFill>
                  <a:schemeClr val="tx1"/>
                </a:solidFill>
                <a:ea typeface="Majalla UI"/>
                <a:cs typeface="B Nazanin" pitchFamily="2" charset="-78"/>
              </a:rPr>
              <a:t>3 – خوابانیدن</a:t>
            </a:r>
          </a:p>
          <a:p>
            <a:pPr algn="just" rtl="1">
              <a:lnSpc>
                <a:spcPct val="150000"/>
              </a:lnSpc>
            </a:pPr>
            <a:r>
              <a:rPr lang="fa-IR" sz="2400" b="1" dirty="0" smtClean="0">
                <a:solidFill>
                  <a:schemeClr val="tx1"/>
                </a:solidFill>
                <a:ea typeface="Majalla UI"/>
                <a:cs typeface="B Nazanin" pitchFamily="2" charset="-78"/>
              </a:rPr>
              <a:t>4 – استفاده از ساقه های تخصص یافته که عبارتند از : ریزوم (زمین ساقه) ، غده ، پیاز ، ساقه رونده.</a:t>
            </a:r>
            <a:endParaRPr lang="fa-IR" sz="2400" b="1" dirty="0" smtClean="0">
              <a:ea typeface="Majalla UI"/>
              <a:cs typeface="B Nazanin" pitchFamily="2" charset="-78"/>
            </a:endParaRPr>
          </a:p>
          <a:p>
            <a:pPr algn="r" rtl="1">
              <a:lnSpc>
                <a:spcPct val="150000"/>
              </a:lnSpc>
            </a:pPr>
            <a:endParaRPr lang="en-US" sz="2400" b="1" dirty="0">
              <a:solidFill>
                <a:schemeClr val="tx1"/>
              </a:solidFill>
              <a:cs typeface="B Nazanin" pitchFamily="2" charset="-7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1"/>
            <a:r>
              <a:rPr lang="fa-IR" dirty="0" smtClean="0">
                <a:cs typeface="B Titr" pitchFamily="2" charset="-78"/>
              </a:rPr>
              <a:t>روش های تولیدمثل رویشی گیاهان:</a:t>
            </a:r>
            <a:r>
              <a:rPr lang="fa-IR" dirty="0" smtClean="0">
                <a:cs typeface="2  Traffic" pitchFamily="2" charset="-78"/>
              </a:rPr>
              <a:t/>
            </a:r>
            <a:br>
              <a:rPr lang="fa-IR" dirty="0" smtClean="0">
                <a:cs typeface="2  Traffic" pitchFamily="2" charset="-78"/>
              </a:rPr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fa-IR" sz="3200" dirty="0" smtClean="0">
                <a:cs typeface="B Titr" pitchFamily="2" charset="-78"/>
              </a:rPr>
              <a:t>روش های تولیدمثل رویشی گیاهان</a:t>
            </a:r>
            <a:endParaRPr lang="en-US" sz="3200" dirty="0">
              <a:cs typeface="B Titr" pitchFamily="2" charset="-78"/>
            </a:endParaRPr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752600"/>
            <a:ext cx="20574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1828800"/>
            <a:ext cx="29718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1752600"/>
            <a:ext cx="23622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" y="4267200"/>
            <a:ext cx="309562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24400" y="4419600"/>
            <a:ext cx="3762375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611</TotalTime>
  <Words>520</Words>
  <Application>Microsoft Office PowerPoint</Application>
  <PresentationFormat>On-screen Show (4:3)</PresentationFormat>
  <Paragraphs>49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Equity</vt:lpstr>
      <vt:lpstr>بنام خدا</vt:lpstr>
      <vt:lpstr> کتاب علوم پایه دوم و سوم </vt:lpstr>
      <vt:lpstr>راه های سلامتی </vt:lpstr>
      <vt:lpstr>آب و هوای سالم : </vt:lpstr>
      <vt:lpstr>جانداران به نورخورشید و گرما نیاز دارند</vt:lpstr>
      <vt:lpstr>روش علمی: </vt:lpstr>
      <vt:lpstr>تولید مثل گیاهان: </vt:lpstr>
      <vt:lpstr>روش های تولیدمثل رویشی گیاهان: </vt:lpstr>
      <vt:lpstr>روش های تولیدمثل رویشی گیاهان</vt:lpstr>
      <vt:lpstr>تشکیل دانه: </vt:lpstr>
      <vt:lpstr>  ساختار دانه</vt:lpstr>
      <vt:lpstr>Slide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R.Khalili</dc:creator>
  <cp:lastModifiedBy>R.Khalili</cp:lastModifiedBy>
  <cp:revision>79</cp:revision>
  <dcterms:created xsi:type="dcterms:W3CDTF">2006-08-16T00:00:00Z</dcterms:created>
  <dcterms:modified xsi:type="dcterms:W3CDTF">2020-05-28T19:05:44Z</dcterms:modified>
</cp:coreProperties>
</file>