
<file path=[Content_Types].xml><?xml version="1.0" encoding="utf-8"?>
<Types xmlns="http://schemas.openxmlformats.org/package/2006/content-types">
  <Default Extension="png" ContentType="image/png"/>
  <Default Extension="m4a" ContentType="audio/unknown"/>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732" r:id="rId1"/>
  </p:sldMasterIdLst>
  <p:sldIdLst>
    <p:sldId id="286" r:id="rId2"/>
    <p:sldId id="256" r:id="rId3"/>
    <p:sldId id="265" r:id="rId4"/>
    <p:sldId id="282" r:id="rId5"/>
    <p:sldId id="257" r:id="rId6"/>
    <p:sldId id="271" r:id="rId7"/>
    <p:sldId id="259" r:id="rId8"/>
    <p:sldId id="260" r:id="rId9"/>
    <p:sldId id="270" r:id="rId10"/>
    <p:sldId id="283" r:id="rId11"/>
    <p:sldId id="269" r:id="rId12"/>
    <p:sldId id="273" r:id="rId13"/>
    <p:sldId id="280" r:id="rId14"/>
    <p:sldId id="274" r:id="rId1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380"/>
    <p:restoredTop sz="94660"/>
  </p:normalViewPr>
  <p:slideViewPr>
    <p:cSldViewPr>
      <p:cViewPr>
        <p:scale>
          <a:sx n="60" d="100"/>
          <a:sy n="60" d="100"/>
        </p:scale>
        <p:origin x="-1194" y="1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8BC4E2F-558A-49EF-A136-7610AF1B408D}" type="datetimeFigureOut">
              <a:rPr lang="fa-IR" smtClean="0"/>
              <a:pPr/>
              <a:t>09/21/1441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90D94505-7F14-4636-9EA2-6F903427B532}" type="slidenum">
              <a:rPr lang="fa-IR" smtClean="0"/>
              <a:pPr/>
              <a:t>‹#›</a:t>
            </a:fld>
            <a:endParaRPr lang="fa-IR"/>
          </a:p>
        </p:txBody>
      </p:sp>
    </p:spTree>
    <p:extLst>
      <p:ext uri="{BB962C8B-B14F-4D97-AF65-F5344CB8AC3E}">
        <p14:creationId xmlns:p14="http://schemas.microsoft.com/office/powerpoint/2010/main" val="5222149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8BC4E2F-558A-49EF-A136-7610AF1B408D}" type="datetimeFigureOut">
              <a:rPr lang="fa-IR" smtClean="0"/>
              <a:pPr/>
              <a:t>09/21/1441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90D94505-7F14-4636-9EA2-6F903427B532}" type="slidenum">
              <a:rPr lang="fa-IR" smtClean="0"/>
              <a:pPr/>
              <a:t>‹#›</a:t>
            </a:fld>
            <a:endParaRPr lang="fa-IR"/>
          </a:p>
        </p:txBody>
      </p:sp>
    </p:spTree>
    <p:extLst>
      <p:ext uri="{BB962C8B-B14F-4D97-AF65-F5344CB8AC3E}">
        <p14:creationId xmlns:p14="http://schemas.microsoft.com/office/powerpoint/2010/main" val="40078683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8BC4E2F-558A-49EF-A136-7610AF1B408D}" type="datetimeFigureOut">
              <a:rPr lang="fa-IR" smtClean="0"/>
              <a:pPr/>
              <a:t>09/21/1441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90D94505-7F14-4636-9EA2-6F903427B532}" type="slidenum">
              <a:rPr lang="fa-IR" smtClean="0"/>
              <a:pPr/>
              <a:t>‹#›</a:t>
            </a:fld>
            <a:endParaRPr lang="fa-IR"/>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3333562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8BC4E2F-558A-49EF-A136-7610AF1B408D}" type="datetimeFigureOut">
              <a:rPr lang="fa-IR" smtClean="0"/>
              <a:pPr/>
              <a:t>09/21/1441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90D94505-7F14-4636-9EA2-6F903427B532}" type="slidenum">
              <a:rPr lang="fa-IR" smtClean="0"/>
              <a:pPr/>
              <a:t>‹#›</a:t>
            </a:fld>
            <a:endParaRPr lang="fa-IR"/>
          </a:p>
        </p:txBody>
      </p:sp>
    </p:spTree>
    <p:extLst>
      <p:ext uri="{BB962C8B-B14F-4D97-AF65-F5344CB8AC3E}">
        <p14:creationId xmlns:p14="http://schemas.microsoft.com/office/powerpoint/2010/main" val="22788697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8BC4E2F-558A-49EF-A136-7610AF1B408D}" type="datetimeFigureOut">
              <a:rPr lang="fa-IR" smtClean="0"/>
              <a:pPr/>
              <a:t>09/21/1441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90D94505-7F14-4636-9EA2-6F903427B532}" type="slidenum">
              <a:rPr lang="fa-IR" smtClean="0"/>
              <a:pPr/>
              <a:t>‹#›</a:t>
            </a:fld>
            <a:endParaRPr lang="fa-IR"/>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9352218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8BC4E2F-558A-49EF-A136-7610AF1B408D}" type="datetimeFigureOut">
              <a:rPr lang="fa-IR" smtClean="0"/>
              <a:pPr/>
              <a:t>09/21/1441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90D94505-7F14-4636-9EA2-6F903427B532}" type="slidenum">
              <a:rPr lang="fa-IR" smtClean="0"/>
              <a:pPr/>
              <a:t>‹#›</a:t>
            </a:fld>
            <a:endParaRPr lang="fa-IR"/>
          </a:p>
        </p:txBody>
      </p:sp>
    </p:spTree>
    <p:extLst>
      <p:ext uri="{BB962C8B-B14F-4D97-AF65-F5344CB8AC3E}">
        <p14:creationId xmlns:p14="http://schemas.microsoft.com/office/powerpoint/2010/main" val="27464121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8BC4E2F-558A-49EF-A136-7610AF1B408D}" type="datetimeFigureOut">
              <a:rPr lang="fa-IR" smtClean="0"/>
              <a:pPr/>
              <a:t>09/21/1441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90D94505-7F14-4636-9EA2-6F903427B532}" type="slidenum">
              <a:rPr lang="fa-IR" smtClean="0"/>
              <a:pPr/>
              <a:t>‹#›</a:t>
            </a:fld>
            <a:endParaRPr lang="fa-IR"/>
          </a:p>
        </p:txBody>
      </p:sp>
    </p:spTree>
    <p:extLst>
      <p:ext uri="{BB962C8B-B14F-4D97-AF65-F5344CB8AC3E}">
        <p14:creationId xmlns:p14="http://schemas.microsoft.com/office/powerpoint/2010/main" val="1143477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8BC4E2F-558A-49EF-A136-7610AF1B408D}" type="datetimeFigureOut">
              <a:rPr lang="fa-IR" smtClean="0"/>
              <a:pPr/>
              <a:t>09/21/1441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90D94505-7F14-4636-9EA2-6F903427B532}" type="slidenum">
              <a:rPr lang="fa-IR" smtClean="0"/>
              <a:pPr/>
              <a:t>‹#›</a:t>
            </a:fld>
            <a:endParaRPr lang="fa-IR"/>
          </a:p>
        </p:txBody>
      </p:sp>
    </p:spTree>
    <p:extLst>
      <p:ext uri="{BB962C8B-B14F-4D97-AF65-F5344CB8AC3E}">
        <p14:creationId xmlns:p14="http://schemas.microsoft.com/office/powerpoint/2010/main" val="33911691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8BC4E2F-558A-49EF-A136-7610AF1B408D}" type="datetimeFigureOut">
              <a:rPr lang="fa-IR" smtClean="0"/>
              <a:pPr/>
              <a:t>09/21/1441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90D94505-7F14-4636-9EA2-6F903427B532}" type="slidenum">
              <a:rPr lang="fa-IR" smtClean="0"/>
              <a:pPr/>
              <a:t>‹#›</a:t>
            </a:fld>
            <a:endParaRPr lang="fa-IR"/>
          </a:p>
        </p:txBody>
      </p:sp>
    </p:spTree>
    <p:extLst>
      <p:ext uri="{BB962C8B-B14F-4D97-AF65-F5344CB8AC3E}">
        <p14:creationId xmlns:p14="http://schemas.microsoft.com/office/powerpoint/2010/main" val="14097327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8BC4E2F-558A-49EF-A136-7610AF1B408D}" type="datetimeFigureOut">
              <a:rPr lang="fa-IR" smtClean="0"/>
              <a:pPr/>
              <a:t>09/21/1441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90D94505-7F14-4636-9EA2-6F903427B532}" type="slidenum">
              <a:rPr lang="fa-IR" smtClean="0"/>
              <a:pPr/>
              <a:t>‹#›</a:t>
            </a:fld>
            <a:endParaRPr lang="fa-IR"/>
          </a:p>
        </p:txBody>
      </p:sp>
    </p:spTree>
    <p:extLst>
      <p:ext uri="{BB962C8B-B14F-4D97-AF65-F5344CB8AC3E}">
        <p14:creationId xmlns:p14="http://schemas.microsoft.com/office/powerpoint/2010/main" val="15070503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8BC4E2F-558A-49EF-A136-7610AF1B408D}" type="datetimeFigureOut">
              <a:rPr lang="fa-IR" smtClean="0"/>
              <a:pPr/>
              <a:t>09/21/1441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90D94505-7F14-4636-9EA2-6F903427B532}" type="slidenum">
              <a:rPr lang="fa-IR" smtClean="0"/>
              <a:pPr/>
              <a:t>‹#›</a:t>
            </a:fld>
            <a:endParaRPr lang="fa-IR"/>
          </a:p>
        </p:txBody>
      </p:sp>
    </p:spTree>
    <p:extLst>
      <p:ext uri="{BB962C8B-B14F-4D97-AF65-F5344CB8AC3E}">
        <p14:creationId xmlns:p14="http://schemas.microsoft.com/office/powerpoint/2010/main" val="42835905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8BC4E2F-558A-49EF-A136-7610AF1B408D}" type="datetimeFigureOut">
              <a:rPr lang="fa-IR" smtClean="0"/>
              <a:pPr/>
              <a:t>09/21/1441</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90D94505-7F14-4636-9EA2-6F903427B532}" type="slidenum">
              <a:rPr lang="fa-IR" smtClean="0"/>
              <a:pPr/>
              <a:t>‹#›</a:t>
            </a:fld>
            <a:endParaRPr lang="fa-IR"/>
          </a:p>
        </p:txBody>
      </p:sp>
    </p:spTree>
    <p:extLst>
      <p:ext uri="{BB962C8B-B14F-4D97-AF65-F5344CB8AC3E}">
        <p14:creationId xmlns:p14="http://schemas.microsoft.com/office/powerpoint/2010/main" val="42205174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8BC4E2F-558A-49EF-A136-7610AF1B408D}" type="datetimeFigureOut">
              <a:rPr lang="fa-IR" smtClean="0"/>
              <a:pPr/>
              <a:t>09/21/1441</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90D94505-7F14-4636-9EA2-6F903427B532}" type="slidenum">
              <a:rPr lang="fa-IR" smtClean="0"/>
              <a:pPr/>
              <a:t>‹#›</a:t>
            </a:fld>
            <a:endParaRPr lang="fa-IR"/>
          </a:p>
        </p:txBody>
      </p:sp>
    </p:spTree>
    <p:extLst>
      <p:ext uri="{BB962C8B-B14F-4D97-AF65-F5344CB8AC3E}">
        <p14:creationId xmlns:p14="http://schemas.microsoft.com/office/powerpoint/2010/main" val="30580136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BC4E2F-558A-49EF-A136-7610AF1B408D}" type="datetimeFigureOut">
              <a:rPr lang="fa-IR" smtClean="0"/>
              <a:pPr/>
              <a:t>09/21/1441</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90D94505-7F14-4636-9EA2-6F903427B532}" type="slidenum">
              <a:rPr lang="fa-IR" smtClean="0"/>
              <a:pPr/>
              <a:t>‹#›</a:t>
            </a:fld>
            <a:endParaRPr lang="fa-IR"/>
          </a:p>
        </p:txBody>
      </p:sp>
    </p:spTree>
    <p:extLst>
      <p:ext uri="{BB962C8B-B14F-4D97-AF65-F5344CB8AC3E}">
        <p14:creationId xmlns:p14="http://schemas.microsoft.com/office/powerpoint/2010/main" val="8267486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88BC4E2F-558A-49EF-A136-7610AF1B408D}" type="datetimeFigureOut">
              <a:rPr lang="fa-IR" smtClean="0"/>
              <a:pPr/>
              <a:t>09/21/1441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90D94505-7F14-4636-9EA2-6F903427B532}" type="slidenum">
              <a:rPr lang="fa-IR" smtClean="0"/>
              <a:pPr/>
              <a:t>‹#›</a:t>
            </a:fld>
            <a:endParaRPr lang="fa-IR"/>
          </a:p>
        </p:txBody>
      </p:sp>
    </p:spTree>
    <p:extLst>
      <p:ext uri="{BB962C8B-B14F-4D97-AF65-F5344CB8AC3E}">
        <p14:creationId xmlns:p14="http://schemas.microsoft.com/office/powerpoint/2010/main" val="10034304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8BC4E2F-558A-49EF-A136-7610AF1B408D}" type="datetimeFigureOut">
              <a:rPr lang="fa-IR" smtClean="0"/>
              <a:pPr/>
              <a:t>09/21/1441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90D94505-7F14-4636-9EA2-6F903427B532}" type="slidenum">
              <a:rPr lang="fa-IR" smtClean="0"/>
              <a:pPr/>
              <a:t>‹#›</a:t>
            </a:fld>
            <a:endParaRPr lang="fa-IR"/>
          </a:p>
        </p:txBody>
      </p:sp>
    </p:spTree>
    <p:extLst>
      <p:ext uri="{BB962C8B-B14F-4D97-AF65-F5344CB8AC3E}">
        <p14:creationId xmlns:p14="http://schemas.microsoft.com/office/powerpoint/2010/main" val="26013520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8BC4E2F-558A-49EF-A136-7610AF1B408D}" type="datetimeFigureOut">
              <a:rPr lang="fa-IR" smtClean="0"/>
              <a:pPr/>
              <a:t>09/21/1441</a:t>
            </a:fld>
            <a:endParaRPr lang="fa-IR"/>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fa-IR"/>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90D94505-7F14-4636-9EA2-6F903427B532}" type="slidenum">
              <a:rPr lang="fa-IR" smtClean="0"/>
              <a:pPr/>
              <a:t>‹#›</a:t>
            </a:fld>
            <a:endParaRPr lang="fa-IR"/>
          </a:p>
        </p:txBody>
      </p:sp>
    </p:spTree>
    <p:extLst>
      <p:ext uri="{BB962C8B-B14F-4D97-AF65-F5344CB8AC3E}">
        <p14:creationId xmlns:p14="http://schemas.microsoft.com/office/powerpoint/2010/main" val="1222456555"/>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Lst>
  <p:txStyles>
    <p:titleStyle>
      <a:lvl1pPr algn="l" defTabSz="457200" rtl="1" eaLnBrk="1" latinLnBrk="0" hangingPunct="1">
        <a:spcBef>
          <a:spcPct val="0"/>
        </a:spcBef>
        <a:buNone/>
        <a:defRPr sz="3600" kern="1200">
          <a:solidFill>
            <a:schemeClr val="accent1"/>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342900" indent="-342900" algn="r" defTabSz="457200" rtl="1"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r" defTabSz="457200" rtl="1" eaLnBrk="1" latinLnBrk="0" hangingPunct="1">
        <a:defRPr sz="1800" kern="1200">
          <a:solidFill>
            <a:schemeClr val="tx1"/>
          </a:solidFill>
          <a:latin typeface="+mn-lt"/>
          <a:ea typeface="+mn-ea"/>
          <a:cs typeface="+mn-cs"/>
        </a:defRPr>
      </a:lvl1pPr>
      <a:lvl2pPr marL="457200" algn="r" defTabSz="457200" rtl="1" eaLnBrk="1" latinLnBrk="0" hangingPunct="1">
        <a:defRPr sz="1800" kern="1200">
          <a:solidFill>
            <a:schemeClr val="tx1"/>
          </a:solidFill>
          <a:latin typeface="+mn-lt"/>
          <a:ea typeface="+mn-ea"/>
          <a:cs typeface="+mn-cs"/>
        </a:defRPr>
      </a:lvl2pPr>
      <a:lvl3pPr marL="914400" algn="r" defTabSz="457200" rtl="1" eaLnBrk="1" latinLnBrk="0" hangingPunct="1">
        <a:defRPr sz="1800" kern="1200">
          <a:solidFill>
            <a:schemeClr val="tx1"/>
          </a:solidFill>
          <a:latin typeface="+mn-lt"/>
          <a:ea typeface="+mn-ea"/>
          <a:cs typeface="+mn-cs"/>
        </a:defRPr>
      </a:lvl3pPr>
      <a:lvl4pPr marL="1371600" algn="r" defTabSz="457200" rtl="1" eaLnBrk="1" latinLnBrk="0" hangingPunct="1">
        <a:defRPr sz="1800" kern="1200">
          <a:solidFill>
            <a:schemeClr val="tx1"/>
          </a:solidFill>
          <a:latin typeface="+mn-lt"/>
          <a:ea typeface="+mn-ea"/>
          <a:cs typeface="+mn-cs"/>
        </a:defRPr>
      </a:lvl4pPr>
      <a:lvl5pPr marL="1828800" algn="r" defTabSz="457200" rtl="1" eaLnBrk="1" latinLnBrk="0" hangingPunct="1">
        <a:defRPr sz="1800" kern="1200">
          <a:solidFill>
            <a:schemeClr val="tx1"/>
          </a:solidFill>
          <a:latin typeface="+mn-lt"/>
          <a:ea typeface="+mn-ea"/>
          <a:cs typeface="+mn-cs"/>
        </a:defRPr>
      </a:lvl5pPr>
      <a:lvl6pPr marL="2286000" algn="r" defTabSz="457200" rtl="1" eaLnBrk="1" latinLnBrk="0" hangingPunct="1">
        <a:defRPr sz="1800" kern="1200">
          <a:solidFill>
            <a:schemeClr val="tx1"/>
          </a:solidFill>
          <a:latin typeface="+mn-lt"/>
          <a:ea typeface="+mn-ea"/>
          <a:cs typeface="+mn-cs"/>
        </a:defRPr>
      </a:lvl6pPr>
      <a:lvl7pPr marL="2743200" algn="r" defTabSz="457200" rtl="1" eaLnBrk="1" latinLnBrk="0" hangingPunct="1">
        <a:defRPr sz="1800" kern="1200">
          <a:solidFill>
            <a:schemeClr val="tx1"/>
          </a:solidFill>
          <a:latin typeface="+mn-lt"/>
          <a:ea typeface="+mn-ea"/>
          <a:cs typeface="+mn-cs"/>
        </a:defRPr>
      </a:lvl7pPr>
      <a:lvl8pPr marL="3200400" algn="r" defTabSz="457200" rtl="1" eaLnBrk="1" latinLnBrk="0" hangingPunct="1">
        <a:defRPr sz="1800" kern="1200">
          <a:solidFill>
            <a:schemeClr val="tx1"/>
          </a:solidFill>
          <a:latin typeface="+mn-lt"/>
          <a:ea typeface="+mn-ea"/>
          <a:cs typeface="+mn-cs"/>
        </a:defRPr>
      </a:lvl8pPr>
      <a:lvl9pPr marL="3657600" algn="r" defTabSz="4572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image" Target="../media/image4.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7" Type="http://schemas.openxmlformats.org/officeDocument/2006/relationships/image" Target="../media/image1.png"/><Relationship Id="rId2" Type="http://schemas.microsoft.com/office/2007/relationships/media" Target="../media/media6.m4a"/><Relationship Id="rId1" Type="http://schemas.openxmlformats.org/officeDocument/2006/relationships/tags" Target="../tags/tag1.x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A865CC-D682-4E01-8E83-DD973DD1A89A}"/>
              </a:ext>
            </a:extLst>
          </p:cNvPr>
          <p:cNvSpPr>
            <a:spLocks noGrp="1"/>
          </p:cNvSpPr>
          <p:nvPr>
            <p:ph type="ctrTitle"/>
          </p:nvPr>
        </p:nvSpPr>
        <p:spPr>
          <a:xfrm>
            <a:off x="1130300" y="4427389"/>
            <a:ext cx="5825202" cy="1234727"/>
          </a:xfrm>
        </p:spPr>
        <p:txBody>
          <a:bodyPr>
            <a:noAutofit/>
          </a:bodyPr>
          <a:lstStyle/>
          <a:p>
            <a:pPr algn="ctr"/>
            <a:r>
              <a:rPr lang="fa-IR" sz="4400" dirty="0">
                <a:solidFill>
                  <a:srgbClr val="FF0000"/>
                </a:solidFill>
                <a:cs typeface="B Nazanin" panose="00000400000000000000" pitchFamily="2" charset="-78"/>
              </a:rPr>
              <a:t>درس نظریه های یادگیری(از منابع مختلف)</a:t>
            </a:r>
            <a:br>
              <a:rPr lang="fa-IR" sz="4400" dirty="0">
                <a:solidFill>
                  <a:srgbClr val="FF0000"/>
                </a:solidFill>
                <a:cs typeface="B Nazanin" panose="00000400000000000000" pitchFamily="2" charset="-78"/>
              </a:rPr>
            </a:br>
            <a:r>
              <a:rPr lang="fa-IR" sz="4400" dirty="0">
                <a:solidFill>
                  <a:srgbClr val="FF0000"/>
                </a:solidFill>
                <a:cs typeface="B Nazanin" panose="00000400000000000000" pitchFamily="2" charset="-78"/>
              </a:rPr>
              <a:t>دانشگاه فرهنگیان پردیس شهید رجائی ارومیه</a:t>
            </a:r>
            <a:br>
              <a:rPr lang="fa-IR" sz="4400" dirty="0">
                <a:solidFill>
                  <a:srgbClr val="FF0000"/>
                </a:solidFill>
                <a:cs typeface="B Nazanin" panose="00000400000000000000" pitchFamily="2" charset="-78"/>
              </a:rPr>
            </a:br>
            <a:r>
              <a:rPr lang="fa-IR" sz="4400" dirty="0">
                <a:solidFill>
                  <a:srgbClr val="FF0000"/>
                </a:solidFill>
                <a:cs typeface="B Nazanin" panose="00000400000000000000" pitchFamily="2" charset="-78"/>
              </a:rPr>
              <a:t>موضوع: نظریه پردازش اطلاعات</a:t>
            </a:r>
          </a:p>
        </p:txBody>
      </p:sp>
      <p:sp>
        <p:nvSpPr>
          <p:cNvPr id="4" name="Slide Number Placeholder 3">
            <a:extLst>
              <a:ext uri="{FF2B5EF4-FFF2-40B4-BE49-F238E27FC236}">
                <a16:creationId xmlns:a16="http://schemas.microsoft.com/office/drawing/2014/main" xmlns="" id="{D08A529E-D901-40B9-BCBD-86CD2EAB8F85}"/>
              </a:ext>
            </a:extLst>
          </p:cNvPr>
          <p:cNvSpPr>
            <a:spLocks noGrp="1"/>
          </p:cNvSpPr>
          <p:nvPr>
            <p:ph type="sldNum" sz="quarter" idx="12"/>
          </p:nvPr>
        </p:nvSpPr>
        <p:spPr/>
        <p:txBody>
          <a:bodyPr/>
          <a:lstStyle/>
          <a:p>
            <a:fld id="{4FAB73BC-B049-4115-A692-8D63A059BFB8}" type="slidenum">
              <a:rPr lang="en-US" smtClean="0"/>
              <a:pPr/>
              <a:t>1</a:t>
            </a:fld>
            <a:endParaRPr lang="en-US" dirty="0"/>
          </a:p>
        </p:txBody>
      </p:sp>
      <p:pic>
        <p:nvPicPr>
          <p:cNvPr id="3" name="Audio 2">
            <a:hlinkClick r:id="" action="ppaction://media"/>
            <a:extLst>
              <a:ext uri="{FF2B5EF4-FFF2-40B4-BE49-F238E27FC236}">
                <a16:creationId xmlns:a16="http://schemas.microsoft.com/office/drawing/2014/main" xmlns="" id="{F6EAB503-7615-4D60-B20D-DEB57683CBC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504268578"/>
      </p:ext>
    </p:extLst>
  </p:cSld>
  <p:clrMapOvr>
    <a:masterClrMapping/>
  </p:clrMapOvr>
  <mc:AlternateContent xmlns:mc="http://schemas.openxmlformats.org/markup-compatibility/2006" xmlns:p14="http://schemas.microsoft.com/office/powerpoint/2010/main">
    <mc:Choice Requires="p14">
      <p:transition spd="slow" p14:dur="2000" advTm="20036"/>
    </mc:Choice>
    <mc:Fallback xmlns="">
      <p:transition spd="slow" advTm="200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Untitled-3"/>
          <p:cNvPicPr>
            <a:picLocks noChangeAspect="1" noChangeArrowheads="1"/>
          </p:cNvPicPr>
          <p:nvPr/>
        </p:nvPicPr>
        <p:blipFill>
          <a:blip r:embed="rId4"/>
          <a:srcRect/>
          <a:stretch>
            <a:fillRect/>
          </a:stretch>
        </p:blipFill>
        <p:spPr>
          <a:xfrm>
            <a:off x="285750" y="1244600"/>
            <a:ext cx="7850188" cy="5613400"/>
          </a:xfrm>
          <a:prstGeom prst="rect">
            <a:avLst/>
          </a:prstGeom>
          <a:noFill/>
          <a:ln w="38100">
            <a:solidFill>
              <a:srgbClr val="00FF00"/>
            </a:solidFill>
          </a:ln>
        </p:spPr>
      </p:pic>
      <p:sp>
        <p:nvSpPr>
          <p:cNvPr id="7" name="Rectangle 6"/>
          <p:cNvSpPr/>
          <p:nvPr/>
        </p:nvSpPr>
        <p:spPr>
          <a:xfrm>
            <a:off x="1500166" y="428604"/>
            <a:ext cx="6894836" cy="646331"/>
          </a:xfrm>
          <a:prstGeom prst="rect">
            <a:avLst/>
          </a:prstGeom>
        </p:spPr>
        <p:txBody>
          <a:bodyPr wrap="none">
            <a:spAutoFit/>
          </a:bodyPr>
          <a:lstStyle/>
          <a:p>
            <a:r>
              <a:rPr lang="fa-IR" sz="3600" dirty="0">
                <a:solidFill>
                  <a:schemeClr val="accent2">
                    <a:lumMod val="50000"/>
                  </a:schemeClr>
                </a:solidFill>
                <a:cs typeface="B Titr" pitchFamily="2" charset="-78"/>
              </a:rPr>
              <a:t>ساختار سيستم پردازش اطلاعات در انسان</a:t>
            </a:r>
            <a:r>
              <a:rPr lang="fa-IR" sz="3600" dirty="0">
                <a:solidFill>
                  <a:schemeClr val="accent2">
                    <a:lumMod val="50000"/>
                  </a:schemeClr>
                </a:solidFill>
              </a:rPr>
              <a:t> </a:t>
            </a:r>
          </a:p>
        </p:txBody>
      </p:sp>
      <p:pic>
        <p:nvPicPr>
          <p:cNvPr id="2" name="Audio 1">
            <a:hlinkClick r:id="" action="ppaction://media"/>
            <a:extLst>
              <a:ext uri="{FF2B5EF4-FFF2-40B4-BE49-F238E27FC236}">
                <a16:creationId xmlns:a16="http://schemas.microsoft.com/office/drawing/2014/main" xmlns="" id="{BAB009B7-2182-4774-95C6-5AB766DE5ED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48250"/>
    </mc:Choice>
    <mc:Fallback xmlns="">
      <p:transition spd="slow" advTm="1482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21" presetClass="entr" presetSubtype="3"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wheel(3)">
                                      <p:cBhvr>
                                        <p:cTn id="9" dur="3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fa-IR" sz="4000" b="1" dirty="0">
                <a:solidFill>
                  <a:srgbClr val="C00000"/>
                </a:solidFill>
                <a:cs typeface="B Nazanin" panose="00000400000000000000" pitchFamily="2" charset="-78"/>
              </a:rPr>
              <a:t>ثبت کننده حسی</a:t>
            </a:r>
          </a:p>
        </p:txBody>
      </p:sp>
      <p:sp>
        <p:nvSpPr>
          <p:cNvPr id="3" name="Content Placeholder 2"/>
          <p:cNvSpPr>
            <a:spLocks noGrp="1"/>
          </p:cNvSpPr>
          <p:nvPr>
            <p:ph idx="1"/>
          </p:nvPr>
        </p:nvSpPr>
        <p:spPr>
          <a:xfrm>
            <a:off x="642910" y="1571612"/>
            <a:ext cx="7467600" cy="4873752"/>
          </a:xfrm>
        </p:spPr>
        <p:txBody>
          <a:bodyPr>
            <a:normAutofit/>
          </a:bodyPr>
          <a:lstStyle/>
          <a:p>
            <a:r>
              <a:rPr lang="fa-IR" dirty="0">
                <a:solidFill>
                  <a:schemeClr val="accent2">
                    <a:lumMod val="75000"/>
                  </a:schemeClr>
                </a:solidFill>
              </a:rPr>
              <a:t> </a:t>
            </a:r>
          </a:p>
          <a:p>
            <a:endParaRPr lang="fa-IR" dirty="0">
              <a:solidFill>
                <a:schemeClr val="accent2">
                  <a:lumMod val="75000"/>
                </a:schemeClr>
              </a:solidFill>
            </a:endParaRPr>
          </a:p>
        </p:txBody>
      </p:sp>
      <p:sp>
        <p:nvSpPr>
          <p:cNvPr id="4" name="Rectangle 3"/>
          <p:cNvSpPr/>
          <p:nvPr/>
        </p:nvSpPr>
        <p:spPr>
          <a:xfrm>
            <a:off x="1033490" y="1741059"/>
            <a:ext cx="6572296" cy="4893647"/>
          </a:xfrm>
          <a:prstGeom prst="rect">
            <a:avLst/>
          </a:prstGeom>
        </p:spPr>
        <p:txBody>
          <a:bodyPr wrap="square">
            <a:spAutoFit/>
          </a:bodyPr>
          <a:lstStyle/>
          <a:p>
            <a:pPr algn="r" rtl="1"/>
            <a:r>
              <a:rPr lang="fa-IR" sz="2400" dirty="0">
                <a:solidFill>
                  <a:schemeClr val="accent2">
                    <a:lumMod val="75000"/>
                  </a:schemeClr>
                </a:solidFill>
                <a:cs typeface="B Nazanin" panose="00000400000000000000" pitchFamily="2" charset="-78"/>
              </a:rPr>
              <a:t>يکي از مراحل اوليه که آن اطلاعات پردازش مي شود , ثبت حسي است.  </a:t>
            </a:r>
            <a:r>
              <a:rPr lang="fa-IR" sz="2400" b="1" dirty="0">
                <a:solidFill>
                  <a:schemeClr val="accent2">
                    <a:lumMod val="75000"/>
                  </a:schemeClr>
                </a:solidFill>
                <a:cs typeface="B Nazanin" panose="00000400000000000000" pitchFamily="2" charset="-78"/>
              </a:rPr>
              <a:t> </a:t>
            </a:r>
            <a:r>
              <a:rPr lang="fa-IR" sz="2400" dirty="0">
                <a:solidFill>
                  <a:schemeClr val="accent2">
                    <a:lumMod val="75000"/>
                  </a:schemeClr>
                </a:solidFill>
                <a:cs typeface="B Nazanin" panose="00000400000000000000" pitchFamily="2" charset="-78"/>
              </a:rPr>
              <a:t>ابتدا اطلاعات وارد ثبت کننده حسی می شوند ،جایی که دیدنی ها وشنیدنی ها مستقیما بازنمایی شده و برای مدت کوتاهی ذخیره می شوند  (1تا 3 ثانیه) </a:t>
            </a:r>
          </a:p>
          <a:p>
            <a:pPr algn="r" rtl="1"/>
            <a:r>
              <a:rPr lang="fa-IR" sz="2400" dirty="0">
                <a:solidFill>
                  <a:schemeClr val="accent2">
                    <a:lumMod val="75000"/>
                  </a:schemeClr>
                </a:solidFill>
                <a:cs typeface="B Nazanin" panose="00000400000000000000" pitchFamily="2" charset="-78"/>
              </a:rPr>
              <a:t>هدف اصلی  حافظه حسی است محرک های ورودی و پردازش فقط آن دسته از محرک های که بیشتر مربوط در زمان حال می باشد.</a:t>
            </a:r>
          </a:p>
          <a:p>
            <a:pPr algn="r" rtl="1"/>
            <a:r>
              <a:rPr lang="fa-IR" sz="2400" dirty="0">
                <a:solidFill>
                  <a:schemeClr val="accent2">
                    <a:lumMod val="75000"/>
                  </a:schemeClr>
                </a:solidFill>
                <a:cs typeface="B Nazanin" panose="00000400000000000000" pitchFamily="2" charset="-78"/>
              </a:rPr>
              <a:t>محققان معتقدند پردازش اطلاعات در حافظه حسی معمولا بیش از حد به سرعت رخ می دهد بنابراین  پردازش خودکار، هستند که به احتمال زیاد   انواع اطلاعات را در حافظه حسی پردازش می کنند (به عنوان مثال، با توجه به اطلاعات برجسته مانند حیوانات در کنار جاده در هنگام رانندگی با سرعت بالا) پردازش اطلاعات حسی ورودی برای مدت بسیار کوتاهی از زمان</a:t>
            </a:r>
          </a:p>
          <a:p>
            <a:pPr algn="r" rtl="1"/>
            <a:endParaRPr lang="fa-IR" sz="2400" dirty="0">
              <a:solidFill>
                <a:schemeClr val="accent2">
                  <a:lumMod val="75000"/>
                </a:schemeClr>
              </a:solidFill>
              <a:cs typeface="B Nazanin" panose="00000400000000000000" pitchFamily="2" charset="-78"/>
            </a:endParaRPr>
          </a:p>
        </p:txBody>
      </p:sp>
      <p:pic>
        <p:nvPicPr>
          <p:cNvPr id="5" name="Audio 4">
            <a:hlinkClick r:id="" action="ppaction://media"/>
            <a:extLst>
              <a:ext uri="{FF2B5EF4-FFF2-40B4-BE49-F238E27FC236}">
                <a16:creationId xmlns:a16="http://schemas.microsoft.com/office/drawing/2014/main" xmlns="" id="{EF233441-E4AF-4B17-94BF-F868A30BEB6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5375"/>
    </mc:Choice>
    <mc:Fallback xmlns="">
      <p:transition spd="slow" advTm="453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fa-IR" b="1" dirty="0">
                <a:solidFill>
                  <a:srgbClr val="FF0000"/>
                </a:solidFill>
                <a:cs typeface="B Nazanin" panose="00000400000000000000" pitchFamily="2" charset="-78"/>
              </a:rPr>
              <a:t> حافظه فعال یا حافظه کوتاه مدت</a:t>
            </a:r>
          </a:p>
        </p:txBody>
      </p:sp>
      <p:sp>
        <p:nvSpPr>
          <p:cNvPr id="4" name="Content Placeholder 3"/>
          <p:cNvSpPr>
            <a:spLocks noGrp="1"/>
          </p:cNvSpPr>
          <p:nvPr>
            <p:ph idx="1"/>
          </p:nvPr>
        </p:nvSpPr>
        <p:spPr>
          <a:xfrm>
            <a:off x="395536" y="2060848"/>
            <a:ext cx="7467600" cy="3554819"/>
          </a:xfrm>
          <a:prstGeom prst="rect">
            <a:avLst/>
          </a:prstGeom>
        </p:spPr>
        <p:txBody>
          <a:bodyPr>
            <a:spAutoFit/>
          </a:bodyPr>
          <a:lstStyle/>
          <a:p>
            <a:r>
              <a:rPr lang="fa-IR" sz="2000" dirty="0">
                <a:solidFill>
                  <a:schemeClr val="accent2">
                    <a:lumMod val="75000"/>
                  </a:schemeClr>
                </a:solidFill>
                <a:cs typeface="B Nazanin" panose="00000400000000000000" pitchFamily="2" charset="-78"/>
              </a:rPr>
              <a:t> </a:t>
            </a:r>
          </a:p>
          <a:p>
            <a:r>
              <a:rPr lang="fa-IR" sz="2000" dirty="0">
                <a:solidFill>
                  <a:schemeClr val="accent2">
                    <a:lumMod val="75000"/>
                  </a:schemeClr>
                </a:solidFill>
                <a:cs typeface="B Nazanin" panose="00000400000000000000" pitchFamily="2" charset="-78"/>
              </a:rPr>
              <a:t>طول مدت نگهداری اطلاعات : 15 تا 30 ثانیه</a:t>
            </a:r>
          </a:p>
          <a:p>
            <a:r>
              <a:rPr lang="fa-IR" sz="2000" dirty="0">
                <a:solidFill>
                  <a:schemeClr val="accent2">
                    <a:lumMod val="75000"/>
                  </a:schemeClr>
                </a:solidFill>
                <a:cs typeface="B Nazanin" panose="00000400000000000000" pitchFamily="2" charset="-78"/>
              </a:rPr>
              <a:t>فرایندهای انتقال :تکرار و رمزگردانی، سازمان دهی(تقطیع ،تاکید بر تفاوتها و شباهتها</a:t>
            </a:r>
          </a:p>
          <a:p>
            <a:r>
              <a:rPr lang="fa-IR" sz="2000" dirty="0">
                <a:solidFill>
                  <a:schemeClr val="accent2">
                    <a:lumMod val="75000"/>
                  </a:schemeClr>
                </a:solidFill>
                <a:cs typeface="B Nazanin" panose="00000400000000000000" pitchFamily="2" charset="-78"/>
              </a:rPr>
              <a:t>نوع اطلاعات ذخیره شده :شنیداری ،رویدادی ، معنایی اعتقاد بر این است حافظه  فعال   به عنوان مرکز تفکر آگاهانه ،  که در آن اطلاعات از حافظه بلند مدت و محیط زیست در ترکیب برای کمک به حل مشکلات است  . با این حال، حافظه دارای ظرفیت کوچک  است به طوری که آن قادر به حضوراطلاعات زیادی در یک زمان نیست ، پژوهشگران پردازش اطلاعات معتقدند  که  کودکان تا حدود 15 سالگی ، ظرفیت حافظه فعال خود را برای اطلاعات شفاهی / تصویری  به طور پیوسته افزایش می دهند ، به عنوان مثال  بهبود عملکرد حفظه فعال رامی توان در آزمون های هوش سیال نشان داد.  </a:t>
            </a:r>
          </a:p>
        </p:txBody>
      </p:sp>
      <p:pic>
        <p:nvPicPr>
          <p:cNvPr id="3" name="Audio 2">
            <a:hlinkClick r:id="" action="ppaction://media"/>
            <a:extLst>
              <a:ext uri="{FF2B5EF4-FFF2-40B4-BE49-F238E27FC236}">
                <a16:creationId xmlns:a16="http://schemas.microsoft.com/office/drawing/2014/main" xmlns="" id="{5A930FA6-3E45-4F92-9747-8B079DFDA35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6638"/>
    </mc:Choice>
    <mc:Fallback xmlns="">
      <p:transition spd="slow" advTm="566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27584" y="1196752"/>
            <a:ext cx="6858048" cy="2677656"/>
          </a:xfrm>
          <a:prstGeom prst="rect">
            <a:avLst/>
          </a:prstGeom>
        </p:spPr>
        <p:txBody>
          <a:bodyPr wrap="square">
            <a:spAutoFit/>
          </a:bodyPr>
          <a:lstStyle/>
          <a:p>
            <a:pPr algn="r" rtl="1"/>
            <a:r>
              <a:rPr lang="fa-IR" sz="2400" b="1" dirty="0">
                <a:solidFill>
                  <a:schemeClr val="accent2">
                    <a:lumMod val="75000"/>
                  </a:schemeClr>
                </a:solidFill>
                <a:cs typeface="B Nazanin" panose="00000400000000000000" pitchFamily="2" charset="-78"/>
              </a:rPr>
              <a:t>روان شناسان رشد اين احتمال را مي دهند که کودکان نسبت به بزرگسالان از لحاظ ماهيت و عمليات ثبت حسي ناقص مي باشند. </a:t>
            </a:r>
            <a:br>
              <a:rPr lang="fa-IR" sz="2400" b="1" dirty="0">
                <a:solidFill>
                  <a:schemeClr val="accent2">
                    <a:lumMod val="75000"/>
                  </a:schemeClr>
                </a:solidFill>
                <a:cs typeface="B Nazanin" panose="00000400000000000000" pitchFamily="2" charset="-78"/>
              </a:rPr>
            </a:br>
            <a:r>
              <a:rPr lang="fa-IR" sz="2400" b="1" dirty="0">
                <a:solidFill>
                  <a:schemeClr val="accent2">
                    <a:lumMod val="75000"/>
                  </a:schemeClr>
                </a:solidFill>
                <a:cs typeface="B Nazanin" panose="00000400000000000000" pitchFamily="2" charset="-78"/>
              </a:rPr>
              <a:t>گمان مي رود که بزرگسالان از شيوه اي بهره مي برند که در آن موارد را قبل از زوال ثبت حسي به صورت منظم رمز گرداني</a:t>
            </a:r>
          </a:p>
          <a:p>
            <a:pPr algn="r" rtl="1"/>
            <a:r>
              <a:rPr lang="fa-IR" sz="2400" b="1" dirty="0">
                <a:solidFill>
                  <a:schemeClr val="accent2">
                    <a:lumMod val="75000"/>
                  </a:schemeClr>
                </a:solidFill>
                <a:cs typeface="B Nazanin" panose="00000400000000000000" pitchFamily="2" charset="-78"/>
              </a:rPr>
              <a:t> مي کنند و سپس آن را به حافظه کوتاه مدت انتقال مي دهند, در حالي که کودکان از چنين شيوه هايي استفاده نمي کنند و اطلاعات کمتري را به حافظه کوتاه مدت انتقال مي دهند. </a:t>
            </a:r>
          </a:p>
        </p:txBody>
      </p:sp>
      <p:pic>
        <p:nvPicPr>
          <p:cNvPr id="3" name="Audio 2">
            <a:hlinkClick r:id="" action="ppaction://media"/>
            <a:extLst>
              <a:ext uri="{FF2B5EF4-FFF2-40B4-BE49-F238E27FC236}">
                <a16:creationId xmlns:a16="http://schemas.microsoft.com/office/drawing/2014/main" xmlns="" id="{A0187665-DF98-4114-B886-1E392D24C88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5067"/>
    </mc:Choice>
    <mc:Fallback xmlns="">
      <p:transition spd="slow" advTm="350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b="1" dirty="0">
                <a:solidFill>
                  <a:srgbClr val="FF0000"/>
                </a:solidFill>
                <a:cs typeface="B Nazanin" panose="00000400000000000000" pitchFamily="2" charset="-78"/>
              </a:rPr>
              <a:t>حافظه بلند مدت</a:t>
            </a:r>
          </a:p>
        </p:txBody>
      </p:sp>
      <p:sp>
        <p:nvSpPr>
          <p:cNvPr id="3" name="Content Placeholder 2"/>
          <p:cNvSpPr>
            <a:spLocks noGrp="1"/>
          </p:cNvSpPr>
          <p:nvPr>
            <p:ph idx="1"/>
          </p:nvPr>
        </p:nvSpPr>
        <p:spPr>
          <a:xfrm>
            <a:off x="428596" y="1571612"/>
            <a:ext cx="7643866" cy="4873752"/>
          </a:xfrm>
        </p:spPr>
        <p:txBody>
          <a:bodyPr>
            <a:normAutofit lnSpcReduction="10000"/>
          </a:bodyPr>
          <a:lstStyle/>
          <a:p>
            <a:r>
              <a:rPr lang="fa-IR" sz="2400" dirty="0">
                <a:solidFill>
                  <a:schemeClr val="accent2">
                    <a:lumMod val="75000"/>
                  </a:schemeClr>
                </a:solidFill>
                <a:cs typeface="B Nazanin" panose="00000400000000000000" pitchFamily="2" charset="-78"/>
              </a:rPr>
              <a:t>طول مدت نگهداری اطلاعات : نا محدود</a:t>
            </a:r>
          </a:p>
          <a:p>
            <a:r>
              <a:rPr lang="fa-IR" sz="2400" dirty="0">
                <a:solidFill>
                  <a:schemeClr val="accent2">
                    <a:lumMod val="75000"/>
                  </a:schemeClr>
                </a:solidFill>
                <a:cs typeface="B Nazanin" panose="00000400000000000000" pitchFamily="2" charset="-78"/>
              </a:rPr>
              <a:t>گنجایش : نا محدود</a:t>
            </a:r>
          </a:p>
          <a:p>
            <a:r>
              <a:rPr lang="fa-IR" sz="2400" dirty="0">
                <a:solidFill>
                  <a:schemeClr val="accent2">
                    <a:lumMod val="75000"/>
                  </a:schemeClr>
                </a:solidFill>
                <a:cs typeface="B Nazanin" panose="00000400000000000000" pitchFamily="2" charset="-78"/>
              </a:rPr>
              <a:t>نوع اطلاعات ذخیره شده :عمدتاً معنایی،کمی شنیداری و دیداری</a:t>
            </a:r>
          </a:p>
          <a:p>
            <a:r>
              <a:rPr lang="fa-IR" sz="2400" dirty="0">
                <a:solidFill>
                  <a:schemeClr val="accent2">
                    <a:lumMod val="75000"/>
                  </a:schemeClr>
                </a:solidFill>
                <a:cs typeface="B Nazanin" panose="00000400000000000000" pitchFamily="2" charset="-78"/>
              </a:rPr>
              <a:t>حافظه بلند مدت نمایندگی های ذخیره شده دانش دایمی ماست که نامحدود است اطلاعات در حافظه بلند مدت بر اساس محتوا طبقه بندی می شوند (شبیه به طبقه بندی کتابخانه)</a:t>
            </a:r>
          </a:p>
          <a:p>
            <a:r>
              <a:rPr lang="fa-IR" sz="2400" dirty="0">
                <a:solidFill>
                  <a:schemeClr val="accent2">
                    <a:lumMod val="75000"/>
                  </a:schemeClr>
                </a:solidFill>
                <a:cs typeface="B Nazanin" panose="00000400000000000000" pitchFamily="2" charset="-78"/>
              </a:rPr>
              <a:t>پژوهشگران معتقدند که  زمان نگهداری  ،گنجایش اطلاعات ،سرعت پردازش  تا اندازهای ناشی از رشد مغز وبهبود راهبرد های ذهنی از جمله توجه ، سازماندهی و طبقه بندی موثر است</a:t>
            </a:r>
          </a:p>
          <a:p>
            <a:endParaRPr lang="fa-IR" sz="2400" dirty="0">
              <a:solidFill>
                <a:schemeClr val="accent2">
                  <a:lumMod val="75000"/>
                </a:schemeClr>
              </a:solidFill>
              <a:cs typeface="B Nazanin" panose="00000400000000000000" pitchFamily="2" charset="-78"/>
            </a:endParaRPr>
          </a:p>
          <a:p>
            <a:pPr algn="l"/>
            <a:r>
              <a:rPr lang="fa-IR" sz="2400" dirty="0">
                <a:solidFill>
                  <a:srgbClr val="FF0000"/>
                </a:solidFill>
                <a:cs typeface="B Nazanin" panose="00000400000000000000" pitchFamily="2" charset="-78"/>
              </a:rPr>
              <a:t>پایان</a:t>
            </a:r>
          </a:p>
        </p:txBody>
      </p:sp>
      <p:pic>
        <p:nvPicPr>
          <p:cNvPr id="4" name="Audio 3">
            <a:hlinkClick r:id="" action="ppaction://media"/>
            <a:extLst>
              <a:ext uri="{FF2B5EF4-FFF2-40B4-BE49-F238E27FC236}">
                <a16:creationId xmlns:a16="http://schemas.microsoft.com/office/drawing/2014/main" xmlns="" id="{2A02C88E-DA8A-4BE4-BFA6-90E860E3F2C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2650"/>
    </mc:Choice>
    <mc:Fallback xmlns="">
      <p:transition spd="slow" advTm="726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5720" y="428604"/>
            <a:ext cx="7772400" cy="2470157"/>
          </a:xfrm>
        </p:spPr>
        <p:txBody>
          <a:bodyPr>
            <a:noAutofit/>
          </a:bodyPr>
          <a:lstStyle/>
          <a:p>
            <a:pPr algn="ctr"/>
            <a:r>
              <a:rPr lang="fa-IR" sz="4800" dirty="0">
                <a:solidFill>
                  <a:srgbClr val="FF0000"/>
                </a:solidFill>
                <a:cs typeface="B Nazanin" panose="00000400000000000000" pitchFamily="2" charset="-78"/>
              </a:rPr>
              <a:t>تئوری پردازش اطلاعات </a:t>
            </a:r>
            <a:r>
              <a:rPr lang="en-US" sz="3600" dirty="0">
                <a:solidFill>
                  <a:srgbClr val="FF0000"/>
                </a:solidFill>
                <a:cs typeface="B Nazanin" panose="00000400000000000000" pitchFamily="2" charset="-78"/>
              </a:rPr>
              <a:t/>
            </a:r>
            <a:br>
              <a:rPr lang="en-US" sz="3600" dirty="0">
                <a:solidFill>
                  <a:srgbClr val="FF0000"/>
                </a:solidFill>
                <a:cs typeface="B Nazanin" panose="00000400000000000000" pitchFamily="2" charset="-78"/>
              </a:rPr>
            </a:br>
            <a:r>
              <a:rPr lang="en-US" sz="4800" dirty="0">
                <a:solidFill>
                  <a:srgbClr val="FF0000"/>
                </a:solidFill>
                <a:cs typeface="B Nazanin" panose="00000400000000000000" pitchFamily="2" charset="-78"/>
              </a:rPr>
              <a:t> </a:t>
            </a:r>
            <a:endParaRPr lang="fa-IR" sz="2400" dirty="0">
              <a:solidFill>
                <a:srgbClr val="FF0000"/>
              </a:solidFill>
              <a:cs typeface="B Nazanin" panose="00000400000000000000" pitchFamily="2" charset="-78"/>
            </a:endParaRPr>
          </a:p>
        </p:txBody>
      </p:sp>
      <p:pic>
        <p:nvPicPr>
          <p:cNvPr id="3" name="Audio 2">
            <a:hlinkClick r:id="" action="ppaction://media"/>
            <a:extLst>
              <a:ext uri="{FF2B5EF4-FFF2-40B4-BE49-F238E27FC236}">
                <a16:creationId xmlns:a16="http://schemas.microsoft.com/office/drawing/2014/main" xmlns="" id="{264F8DAA-C111-4656-88AC-44EA970DDA5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5791"/>
    </mc:Choice>
    <mc:Fallback xmlns="">
      <p:transition spd="slow" advTm="157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6" y="0"/>
            <a:ext cx="7467600" cy="1143000"/>
          </a:xfrm>
        </p:spPr>
        <p:txBody>
          <a:bodyPr>
            <a:normAutofit/>
          </a:bodyPr>
          <a:lstStyle/>
          <a:p>
            <a:pPr algn="r"/>
            <a:r>
              <a:rPr lang="fa-IR" sz="3600" b="1" dirty="0">
                <a:solidFill>
                  <a:srgbClr val="FF0000"/>
                </a:solidFill>
                <a:cs typeface="B Nazanin" panose="00000400000000000000" pitchFamily="2" charset="-78"/>
              </a:rPr>
              <a:t> ادوارد تولمن</a:t>
            </a:r>
          </a:p>
        </p:txBody>
      </p:sp>
      <p:sp>
        <p:nvSpPr>
          <p:cNvPr id="3" name="Content Placeholder 2"/>
          <p:cNvSpPr>
            <a:spLocks noGrp="1"/>
          </p:cNvSpPr>
          <p:nvPr>
            <p:ph idx="1"/>
          </p:nvPr>
        </p:nvSpPr>
        <p:spPr/>
        <p:txBody>
          <a:bodyPr>
            <a:normAutofit/>
          </a:bodyPr>
          <a:lstStyle/>
          <a:p>
            <a:pPr algn="justLow"/>
            <a:r>
              <a:rPr lang="fa-IR" dirty="0"/>
              <a:t> </a:t>
            </a:r>
            <a:endParaRPr lang="fa-IR" sz="2800" b="1" dirty="0">
              <a:solidFill>
                <a:schemeClr val="accent1">
                  <a:lumMod val="75000"/>
                </a:schemeClr>
              </a:solidFill>
            </a:endParaRPr>
          </a:p>
        </p:txBody>
      </p:sp>
      <p:sp>
        <p:nvSpPr>
          <p:cNvPr id="6" name="Rectangle 5"/>
          <p:cNvSpPr/>
          <p:nvPr/>
        </p:nvSpPr>
        <p:spPr>
          <a:xfrm>
            <a:off x="714348" y="1000108"/>
            <a:ext cx="7467600" cy="4524315"/>
          </a:xfrm>
          <a:prstGeom prst="rect">
            <a:avLst/>
          </a:prstGeom>
        </p:spPr>
        <p:txBody>
          <a:bodyPr wrap="square">
            <a:spAutoFit/>
          </a:bodyPr>
          <a:lstStyle/>
          <a:p>
            <a:pPr algn="justLow" rtl="1"/>
            <a:r>
              <a:rPr lang="fa-IR" sz="2400" dirty="0">
                <a:solidFill>
                  <a:schemeClr val="bg2">
                    <a:lumMod val="25000"/>
                  </a:schemeClr>
                </a:solidFill>
                <a:cs typeface="B Nazanin" panose="00000400000000000000" pitchFamily="2" charset="-78"/>
              </a:rPr>
              <a:t>درجه دکتراى خود را از دانشگاه هاروارد   به سال ۱۹۱۵ دريافت کرد. پس از سه سال در دانشگاه نورت وسترن به دانشگاه کاليفرنيا در برکلى رفت. اولين تحقيق آزمايشگاهى او، بررسى رابطه بين معنى و تصوير ذهنى بود که بدين نتيجه منجر شد که بعضى از معانى پيش از تصوير ذهنى مى‌آيند. </a:t>
            </a:r>
          </a:p>
          <a:p>
            <a:pPr algn="justLow" rtl="1"/>
            <a:r>
              <a:rPr lang="fa-IR" sz="2400" dirty="0">
                <a:solidFill>
                  <a:schemeClr val="bg2">
                    <a:lumMod val="25000"/>
                  </a:schemeClr>
                </a:solidFill>
                <a:cs typeface="B Nazanin" panose="00000400000000000000" pitchFamily="2" charset="-78"/>
              </a:rPr>
              <a:t>در دانشگاه کاليفرنيا او نظريه خود را تحت عنوان رفتارگرائى با هدف  عرضه کرد،  او يک دهه را به انجام آزمايش‌هائى با موش سپرى کرد - موش‌هائى که هدف داشتند، زيرا آنها درماز به دنبال غذا بودند - و چاپ مقاله‌هائى درباره يادگيرى درماز، هدف، شناخت، نظريه رفتارگرائى ايده‌ها، نظريه رفتارگرائى، هوشيارى و بينش در موش‌ها. </a:t>
            </a:r>
          </a:p>
          <a:p>
            <a:pPr algn="justLow" rtl="1"/>
            <a:endParaRPr lang="fa-IR" sz="2400" dirty="0">
              <a:solidFill>
                <a:schemeClr val="bg2">
                  <a:lumMod val="25000"/>
                </a:schemeClr>
              </a:solidFill>
              <a:cs typeface="B Nazanin" panose="00000400000000000000" pitchFamily="2" charset="-78"/>
            </a:endParaRPr>
          </a:p>
          <a:p>
            <a:pPr algn="justLow" rtl="1"/>
            <a:r>
              <a:rPr lang="fa-IR" sz="2400" dirty="0">
                <a:solidFill>
                  <a:schemeClr val="bg2">
                    <a:lumMod val="25000"/>
                  </a:schemeClr>
                </a:solidFill>
                <a:cs typeface="B Nazanin" panose="00000400000000000000" pitchFamily="2" charset="-78"/>
              </a:rPr>
              <a:t>کتاب</a:t>
            </a:r>
            <a:r>
              <a:rPr lang="fa-IR" sz="2400" dirty="0">
                <a:solidFill>
                  <a:schemeClr val="bg2">
                    <a:lumMod val="50000"/>
                  </a:schemeClr>
                </a:solidFill>
                <a:cs typeface="B Nazanin" panose="00000400000000000000" pitchFamily="2" charset="-78"/>
              </a:rPr>
              <a:t> مهم و دشوار او </a:t>
            </a:r>
            <a:r>
              <a:rPr lang="fa-IR" sz="2400" dirty="0">
                <a:solidFill>
                  <a:schemeClr val="bg2">
                    <a:lumMod val="25000"/>
                  </a:schemeClr>
                </a:solidFill>
                <a:cs typeface="B Nazanin" panose="00000400000000000000" pitchFamily="2" charset="-78"/>
              </a:rPr>
              <a:t>تحت عنوان   رفتار با هدف در حيوانات و انسان در سال ۱۹۳۲ </a:t>
            </a:r>
            <a:r>
              <a:rPr lang="fa-IR" sz="2400" b="1" dirty="0">
                <a:solidFill>
                  <a:schemeClr val="bg2">
                    <a:lumMod val="25000"/>
                  </a:schemeClr>
                </a:solidFill>
                <a:cs typeface="B Nazanin" panose="00000400000000000000" pitchFamily="2" charset="-78"/>
              </a:rPr>
              <a:t>منتشر شد  </a:t>
            </a:r>
          </a:p>
        </p:txBody>
      </p:sp>
      <p:pic>
        <p:nvPicPr>
          <p:cNvPr id="4" name="Audio 3">
            <a:hlinkClick r:id="" action="ppaction://media"/>
            <a:extLst>
              <a:ext uri="{FF2B5EF4-FFF2-40B4-BE49-F238E27FC236}">
                <a16:creationId xmlns:a16="http://schemas.microsoft.com/office/drawing/2014/main" xmlns="" id="{78442BEA-D9D5-4235-AB6A-1B394195265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3589"/>
    </mc:Choice>
    <mc:Fallback xmlns="">
      <p:transition spd="slow" advTm="635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sz="3200" b="1" dirty="0">
                <a:solidFill>
                  <a:srgbClr val="FF0000"/>
                </a:solidFill>
                <a:cs typeface="B Nazanin" panose="00000400000000000000" pitchFamily="2" charset="-78"/>
              </a:rPr>
              <a:t>تاریخچه ظهور نظریه پردازش اطلاعات</a:t>
            </a:r>
            <a:endParaRPr lang="fa-IR" dirty="0">
              <a:solidFill>
                <a:srgbClr val="FF0000"/>
              </a:solidFill>
              <a:cs typeface="B Nazanin" panose="00000400000000000000" pitchFamily="2" charset="-78"/>
            </a:endParaRPr>
          </a:p>
        </p:txBody>
      </p:sp>
      <p:sp>
        <p:nvSpPr>
          <p:cNvPr id="3" name="Content Placeholder 2"/>
          <p:cNvSpPr>
            <a:spLocks noGrp="1"/>
          </p:cNvSpPr>
          <p:nvPr>
            <p:ph idx="1"/>
          </p:nvPr>
        </p:nvSpPr>
        <p:spPr>
          <a:xfrm>
            <a:off x="609598" y="2160590"/>
            <a:ext cx="7490793" cy="3880773"/>
          </a:xfrm>
        </p:spPr>
        <p:txBody>
          <a:bodyPr>
            <a:normAutofit fontScale="92500" lnSpcReduction="10000"/>
          </a:bodyPr>
          <a:lstStyle/>
          <a:p>
            <a:pPr marL="0" indent="0" algn="just">
              <a:buNone/>
            </a:pPr>
            <a:r>
              <a:rPr lang="fa-IR" sz="3200" b="1" dirty="0">
                <a:solidFill>
                  <a:schemeClr val="tx1"/>
                </a:solidFill>
                <a:cs typeface="B Nazanin" panose="00000400000000000000" pitchFamily="2" charset="-78"/>
              </a:rPr>
              <a:t>تولمن و مشاهده رفتار موشها در یادگیری  مسیر عبور از مازها   و ماز های  پر آب  در سال 1932</a:t>
            </a:r>
          </a:p>
          <a:p>
            <a:pPr marL="0" indent="0" algn="just">
              <a:buNone/>
            </a:pPr>
            <a:r>
              <a:rPr lang="fa-IR" sz="3200" b="1" dirty="0">
                <a:solidFill>
                  <a:schemeClr val="tx1"/>
                </a:solidFill>
                <a:cs typeface="B Nazanin" panose="00000400000000000000" pitchFamily="2" charset="-78"/>
              </a:rPr>
              <a:t>در دهه ی 1940تورینگ مبانی علم کامپیوتر را عرضه کرد به طوری که مبنای مطالعات بعدی در زمینه های ماشینی و دفاع از شباهتهای آن به دستگاه شناختی انسان  قرار گرفت</a:t>
            </a:r>
          </a:p>
          <a:p>
            <a:pPr marL="0" indent="0" algn="just">
              <a:buNone/>
            </a:pPr>
            <a:r>
              <a:rPr lang="fa-IR" sz="3200" b="1" dirty="0">
                <a:solidFill>
                  <a:schemeClr val="tx1"/>
                </a:solidFill>
                <a:cs typeface="B Nazanin" panose="00000400000000000000" pitchFamily="2" charset="-78"/>
              </a:rPr>
              <a:t>در بین سالهای 1946 تا 1953 گردههمایی برای بررسی شباهت های ماشین و انسان و موجودات زنده برگزار شد. </a:t>
            </a:r>
          </a:p>
        </p:txBody>
      </p:sp>
      <p:pic>
        <p:nvPicPr>
          <p:cNvPr id="4" name="Audio 3">
            <a:hlinkClick r:id="" action="ppaction://media"/>
            <a:extLst>
              <a:ext uri="{FF2B5EF4-FFF2-40B4-BE49-F238E27FC236}">
                <a16:creationId xmlns:a16="http://schemas.microsoft.com/office/drawing/2014/main" xmlns="" id="{B4E18382-CDA0-4CDC-B7D6-BC7D04C1CC7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6510"/>
    </mc:Choice>
    <mc:Fallback xmlns="">
      <p:transition spd="slow" advTm="365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14348" y="1071546"/>
            <a:ext cx="7358114" cy="707886"/>
          </a:xfrm>
          <a:prstGeom prst="rect">
            <a:avLst/>
          </a:prstGeom>
        </p:spPr>
        <p:txBody>
          <a:bodyPr wrap="square">
            <a:spAutoFit/>
          </a:bodyPr>
          <a:lstStyle/>
          <a:p>
            <a:r>
              <a:rPr lang="fa-IR" sz="4000" b="1" dirty="0">
                <a:solidFill>
                  <a:schemeClr val="accent2">
                    <a:lumMod val="75000"/>
                  </a:schemeClr>
                </a:solidFill>
              </a:rPr>
              <a:t> </a:t>
            </a:r>
          </a:p>
        </p:txBody>
      </p:sp>
      <p:sp>
        <p:nvSpPr>
          <p:cNvPr id="3" name="Rectangle 2"/>
          <p:cNvSpPr/>
          <p:nvPr/>
        </p:nvSpPr>
        <p:spPr>
          <a:xfrm>
            <a:off x="785786" y="857232"/>
            <a:ext cx="7286676" cy="4031873"/>
          </a:xfrm>
          <a:prstGeom prst="rect">
            <a:avLst/>
          </a:prstGeom>
        </p:spPr>
        <p:txBody>
          <a:bodyPr wrap="square">
            <a:spAutoFit/>
          </a:bodyPr>
          <a:lstStyle/>
          <a:p>
            <a:pPr algn="r" rtl="1">
              <a:buNone/>
            </a:pPr>
            <a:r>
              <a:rPr lang="fa-IR" sz="3200" dirty="0">
                <a:cs typeface="B Nazanin" panose="00000400000000000000" pitchFamily="2" charset="-78"/>
              </a:rPr>
              <a:t> </a:t>
            </a:r>
            <a:r>
              <a:rPr lang="fa-IR" sz="3200" b="1" dirty="0">
                <a:cs typeface="B Nazanin" panose="00000400000000000000" pitchFamily="2" charset="-78"/>
              </a:rPr>
              <a:t>تقریبا ازاواخردهه ی1950رویکرد پردازش اطلاعات به عنوان یک الگو ی غالب بر روانشناسی مورد قبول قرار گرفت در سال 1956 جورج میلر نشان داد که حافظه ی کوتاه مدت به طور معینی محدود است.</a:t>
            </a:r>
          </a:p>
          <a:p>
            <a:pPr algn="r" rtl="1">
              <a:buNone/>
            </a:pPr>
            <a:r>
              <a:rPr lang="fa-IR" sz="3200" b="1" dirty="0">
                <a:cs typeface="B Nazanin" panose="00000400000000000000" pitchFamily="2" charset="-78"/>
              </a:rPr>
              <a:t> </a:t>
            </a:r>
          </a:p>
          <a:p>
            <a:pPr algn="r" rtl="1">
              <a:buNone/>
            </a:pPr>
            <a:r>
              <a:rPr lang="fa-IR" sz="3200" b="1" dirty="0">
                <a:cs typeface="B Nazanin" panose="00000400000000000000" pitchFamily="2" charset="-78"/>
              </a:rPr>
              <a:t> در سال 1958 براد بنت یکی از نخستین مدلها مبتنی بر پردازش اطلاعات را به نام مدل صافی عرضه کرد.</a:t>
            </a:r>
          </a:p>
        </p:txBody>
      </p:sp>
      <p:pic>
        <p:nvPicPr>
          <p:cNvPr id="4" name="Audio 3">
            <a:hlinkClick r:id="" action="ppaction://media"/>
            <a:extLst>
              <a:ext uri="{FF2B5EF4-FFF2-40B4-BE49-F238E27FC236}">
                <a16:creationId xmlns:a16="http://schemas.microsoft.com/office/drawing/2014/main" xmlns="" id="{90743B43-8C1E-496F-98DE-1B95189A5C5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9241"/>
    </mc:Choice>
    <mc:Fallback xmlns="">
      <p:transition spd="slow" advTm="192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descr="Untitled-2"/>
          <p:cNvPicPr>
            <a:picLocks noChangeAspect="1" noChangeArrowheads="1"/>
          </p:cNvPicPr>
          <p:nvPr/>
        </p:nvPicPr>
        <p:blipFill>
          <a:blip r:embed="rId5"/>
          <a:srcRect/>
          <a:stretch>
            <a:fillRect/>
          </a:stretch>
        </p:blipFill>
        <p:spPr>
          <a:xfrm>
            <a:off x="428596" y="1357298"/>
            <a:ext cx="4000528" cy="5143536"/>
          </a:xfrm>
          <a:prstGeom prst="rect">
            <a:avLst/>
          </a:prstGeom>
          <a:noFill/>
          <a:ln w="28575">
            <a:solidFill>
              <a:srgbClr val="00CCFF"/>
            </a:solidFill>
          </a:ln>
        </p:spPr>
      </p:pic>
      <p:pic>
        <p:nvPicPr>
          <p:cNvPr id="3" name="Picture 8" descr="Untitled-1"/>
          <p:cNvPicPr>
            <a:picLocks noChangeAspect="1" noChangeArrowheads="1"/>
          </p:cNvPicPr>
          <p:nvPr/>
        </p:nvPicPr>
        <p:blipFill>
          <a:blip r:embed="rId6"/>
          <a:srcRect/>
          <a:stretch>
            <a:fillRect/>
          </a:stretch>
        </p:blipFill>
        <p:spPr>
          <a:xfrm>
            <a:off x="4643438" y="1428736"/>
            <a:ext cx="3500462" cy="5072098"/>
          </a:xfrm>
          <a:prstGeom prst="rect">
            <a:avLst/>
          </a:prstGeom>
          <a:noFill/>
          <a:ln w="28575">
            <a:solidFill>
              <a:srgbClr val="00FFFF"/>
            </a:solidFill>
          </a:ln>
        </p:spPr>
      </p:pic>
      <p:sp>
        <p:nvSpPr>
          <p:cNvPr id="5" name="Text Placeholder 4"/>
          <p:cNvSpPr>
            <a:spLocks noGrp="1"/>
          </p:cNvSpPr>
          <p:nvPr>
            <p:ph type="body" idx="1"/>
          </p:nvPr>
        </p:nvSpPr>
        <p:spPr>
          <a:xfrm>
            <a:off x="571472" y="571480"/>
            <a:ext cx="3657600" cy="658368"/>
          </a:xfrm>
        </p:spPr>
        <p:txBody>
          <a:bodyPr/>
          <a:lstStyle/>
          <a:p>
            <a:r>
              <a:rPr lang="fa-IR" dirty="0"/>
              <a:t>نظام پردازش در انسان</a:t>
            </a:r>
          </a:p>
        </p:txBody>
      </p:sp>
      <p:sp>
        <p:nvSpPr>
          <p:cNvPr id="7" name="Text Placeholder 6"/>
          <p:cNvSpPr>
            <a:spLocks noGrp="1"/>
          </p:cNvSpPr>
          <p:nvPr>
            <p:ph type="body" sz="quarter" idx="3"/>
          </p:nvPr>
        </p:nvSpPr>
        <p:spPr>
          <a:xfrm>
            <a:off x="4643438" y="642918"/>
            <a:ext cx="3657600" cy="658368"/>
          </a:xfrm>
        </p:spPr>
        <p:txBody>
          <a:bodyPr/>
          <a:lstStyle/>
          <a:p>
            <a:r>
              <a:rPr lang="fa-IR" dirty="0"/>
              <a:t>نظام پردازش در رایانه</a:t>
            </a:r>
          </a:p>
        </p:txBody>
      </p:sp>
      <p:pic>
        <p:nvPicPr>
          <p:cNvPr id="4" name="Audio 3">
            <a:hlinkClick r:id="" action="ppaction://media"/>
            <a:extLst>
              <a:ext uri="{FF2B5EF4-FFF2-40B4-BE49-F238E27FC236}">
                <a16:creationId xmlns:a16="http://schemas.microsoft.com/office/drawing/2014/main" xmlns="" id="{A9351CDD-DBC6-4130-875E-CBA69F552742}"/>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59350"/>
    </mc:Choice>
    <mc:Fallback xmlns="">
      <p:transition spd="slow" advTm="593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 presetClass="entr" presetSubtype="16"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ox(in)">
                                      <p:cBhvr>
                                        <p:cTn id="11" dur="20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0"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edge">
                                      <p:cBhvr>
                                        <p:cTn id="16"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14348" y="1000108"/>
            <a:ext cx="7358114" cy="2554545"/>
          </a:xfrm>
          <a:prstGeom prst="rect">
            <a:avLst/>
          </a:prstGeom>
        </p:spPr>
        <p:txBody>
          <a:bodyPr wrap="square">
            <a:spAutoFit/>
          </a:bodyPr>
          <a:lstStyle/>
          <a:p>
            <a:pPr algn="just" rtl="1"/>
            <a:r>
              <a:rPr lang="fa-IR" sz="2000" dirty="0">
                <a:solidFill>
                  <a:schemeClr val="accent1">
                    <a:lumMod val="50000"/>
                  </a:schemeClr>
                </a:solidFill>
                <a:cs typeface="B Nazanin" panose="00000400000000000000" pitchFamily="2" charset="-78"/>
              </a:rPr>
              <a:t>مفهوم پردازش اطلاعات در آغاز در حوالي سالهاي 1960 ميلادي با تاثير پذيري اي نظريه اطلاعات در زمينه نظام فيزيکي ارتباطات از طرف روان شناسان شناختي به کاربرده شد و بيانگر اين بود که ارگانيسم انساني روي تجسم هاي دروني وذهني خود عملياتي به صورت کامپيوتر انجام مي دهد. </a:t>
            </a:r>
          </a:p>
          <a:p>
            <a:pPr algn="just" rtl="1"/>
            <a:endParaRPr lang="fa-IR" sz="2000" dirty="0">
              <a:solidFill>
                <a:schemeClr val="accent1">
                  <a:lumMod val="50000"/>
                </a:schemeClr>
              </a:solidFill>
              <a:cs typeface="B Nazanin" panose="00000400000000000000" pitchFamily="2" charset="-78"/>
            </a:endParaRPr>
          </a:p>
          <a:p>
            <a:pPr algn="just" rtl="1"/>
            <a:endParaRPr lang="fa-IR" sz="2000" dirty="0">
              <a:solidFill>
                <a:schemeClr val="accent1">
                  <a:lumMod val="50000"/>
                </a:schemeClr>
              </a:solidFill>
              <a:cs typeface="B Nazanin" panose="00000400000000000000" pitchFamily="2" charset="-78"/>
            </a:endParaRPr>
          </a:p>
          <a:p>
            <a:pPr algn="just" rtl="1"/>
            <a:r>
              <a:rPr lang="fa-IR" sz="2000" dirty="0">
                <a:solidFill>
                  <a:schemeClr val="accent1">
                    <a:lumMod val="50000"/>
                  </a:schemeClr>
                </a:solidFill>
                <a:cs typeface="B Nazanin" panose="00000400000000000000" pitchFamily="2" charset="-78"/>
              </a:rPr>
              <a:t>اطلاعات از لحظه ارائه به حواس در مرحله درون داد تا پاسخ هاي رفتاري در مرحله برون داد, به طور فعال کد گذاري شود و تغيير شکل و سازمان مي يابد. </a:t>
            </a:r>
          </a:p>
        </p:txBody>
      </p:sp>
      <p:pic>
        <p:nvPicPr>
          <p:cNvPr id="3" name="Audio 2">
            <a:hlinkClick r:id="" action="ppaction://media"/>
            <a:extLst>
              <a:ext uri="{FF2B5EF4-FFF2-40B4-BE49-F238E27FC236}">
                <a16:creationId xmlns:a16="http://schemas.microsoft.com/office/drawing/2014/main" xmlns="" id="{CFDDB220-E26F-48A7-A2CF-2F557B1D4E2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4774"/>
    </mc:Choice>
    <mc:Fallback xmlns="">
      <p:transition spd="slow" advTm="447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596" y="928670"/>
            <a:ext cx="7643866" cy="3970318"/>
          </a:xfrm>
          <a:prstGeom prst="rect">
            <a:avLst/>
          </a:prstGeom>
        </p:spPr>
        <p:txBody>
          <a:bodyPr wrap="square">
            <a:spAutoFit/>
          </a:bodyPr>
          <a:lstStyle/>
          <a:p>
            <a:pPr algn="r" rtl="1"/>
            <a:r>
              <a:rPr lang="fa-IR" sz="2800" b="1" dirty="0">
                <a:cs typeface="B Nazanin" panose="00000400000000000000" pitchFamily="2" charset="-78"/>
              </a:rPr>
              <a:t>ديدگاه پردازش اطلاعات مانند نظريه شناختي - رشدي پياژه , افراد را به صورت موجودات فعال و کاوشگری در نظر مي گيرد که در پاسخ به در خواست هاي محيطي, تفکر خودشان را تغيير ميدهند.</a:t>
            </a:r>
          </a:p>
          <a:p>
            <a:pPr algn="r" rtl="1"/>
            <a:endParaRPr lang="fa-IR" sz="2800" b="1" dirty="0">
              <a:cs typeface="B Nazanin" panose="00000400000000000000" pitchFamily="2" charset="-78"/>
            </a:endParaRPr>
          </a:p>
          <a:p>
            <a:pPr algn="r" rtl="1"/>
            <a:r>
              <a:rPr lang="fa-IR" sz="2800" b="1" dirty="0">
                <a:cs typeface="B Nazanin" panose="00000400000000000000" pitchFamily="2" charset="-78"/>
              </a:rPr>
              <a:t>امابرخلاف پياژه مراحل رشد وجود ندارد بلکه فرايندهاي فکري مثل ادراک , توجه, حافظه , راهبردهاي برنامه ريزي و ... در تمام سنين مشابه  فرض شده اند, ولي به درجات کمتر يا بيشتر آشکار مي شود.</a:t>
            </a:r>
            <a:r>
              <a:rPr lang="fa-IR" sz="2800" dirty="0">
                <a:cs typeface="B Nazanin" panose="00000400000000000000" pitchFamily="2" charset="-78"/>
              </a:rPr>
              <a:t> </a:t>
            </a:r>
          </a:p>
        </p:txBody>
      </p:sp>
      <p:pic>
        <p:nvPicPr>
          <p:cNvPr id="3" name="Audio 2">
            <a:hlinkClick r:id="" action="ppaction://media"/>
            <a:extLst>
              <a:ext uri="{FF2B5EF4-FFF2-40B4-BE49-F238E27FC236}">
                <a16:creationId xmlns:a16="http://schemas.microsoft.com/office/drawing/2014/main" xmlns="" id="{39F058CA-C276-4698-AD9A-70B0DFAAEDC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5766"/>
    </mc:Choice>
    <mc:Fallback xmlns="">
      <p:transition spd="slow" advTm="457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fa-IR" sz="3200" b="1" dirty="0">
                <a:solidFill>
                  <a:schemeClr val="accent2">
                    <a:lumMod val="50000"/>
                  </a:schemeClr>
                </a:solidFill>
              </a:rPr>
              <a:t>ساختارسیستم پردازش اطلاعات</a:t>
            </a:r>
          </a:p>
        </p:txBody>
      </p:sp>
      <p:sp>
        <p:nvSpPr>
          <p:cNvPr id="3" name="Content Placeholder 2"/>
          <p:cNvSpPr>
            <a:spLocks noGrp="1"/>
          </p:cNvSpPr>
          <p:nvPr>
            <p:ph idx="1"/>
          </p:nvPr>
        </p:nvSpPr>
        <p:spPr>
          <a:xfrm>
            <a:off x="457200" y="1428736"/>
            <a:ext cx="7972452" cy="5045216"/>
          </a:xfrm>
        </p:spPr>
        <p:txBody>
          <a:bodyPr>
            <a:normAutofit/>
          </a:bodyPr>
          <a:lstStyle/>
          <a:p>
            <a:pPr marL="0" indent="0">
              <a:buNone/>
            </a:pPr>
            <a:r>
              <a:rPr lang="fa-IR" sz="3200" b="1" dirty="0">
                <a:solidFill>
                  <a:schemeClr val="accent2">
                    <a:lumMod val="75000"/>
                  </a:schemeClr>
                </a:solidFill>
                <a:cs typeface="B Nazanin" panose="00000400000000000000" pitchFamily="2" charset="-78"/>
              </a:rPr>
              <a:t>اغلب پژوهشگرن پردازش  اطلاعات فرض می کنند که ما اطلاعات را در سه قسمت سیستم ذهنی پردازش  کنیم</a:t>
            </a:r>
          </a:p>
          <a:p>
            <a:pPr marL="0" indent="0">
              <a:buNone/>
            </a:pPr>
            <a:r>
              <a:rPr lang="fa-IR" sz="3200" b="1" dirty="0">
                <a:solidFill>
                  <a:schemeClr val="accent2">
                    <a:lumMod val="75000"/>
                  </a:schemeClr>
                </a:solidFill>
                <a:cs typeface="B Nazanin" panose="00000400000000000000" pitchFamily="2" charset="-78"/>
              </a:rPr>
              <a:t>1- ثبت کننده حسی (</a:t>
            </a:r>
            <a:r>
              <a:rPr lang="en-US" sz="3200" b="1" dirty="0">
                <a:solidFill>
                  <a:schemeClr val="accent2">
                    <a:lumMod val="75000"/>
                  </a:schemeClr>
                </a:solidFill>
                <a:cs typeface="B Nazanin" panose="00000400000000000000" pitchFamily="2" charset="-78"/>
              </a:rPr>
              <a:t>(sensory  register</a:t>
            </a:r>
            <a:r>
              <a:rPr lang="fa-IR" sz="3200" b="1" dirty="0">
                <a:solidFill>
                  <a:schemeClr val="accent2">
                    <a:lumMod val="75000"/>
                  </a:schemeClr>
                </a:solidFill>
                <a:cs typeface="B Nazanin" panose="00000400000000000000" pitchFamily="2" charset="-78"/>
              </a:rPr>
              <a:t> </a:t>
            </a:r>
          </a:p>
          <a:p>
            <a:pPr marL="0" indent="0">
              <a:buNone/>
            </a:pPr>
            <a:r>
              <a:rPr lang="fa-IR" sz="3200" b="1" dirty="0">
                <a:solidFill>
                  <a:schemeClr val="accent2">
                    <a:lumMod val="75000"/>
                  </a:schemeClr>
                </a:solidFill>
                <a:cs typeface="B Nazanin" panose="00000400000000000000" pitchFamily="2" charset="-78"/>
              </a:rPr>
              <a:t>2-  حافظه فعال یا حافظه کوتاه مدت (</a:t>
            </a:r>
            <a:r>
              <a:rPr lang="en-US" sz="3200" b="1" dirty="0">
                <a:solidFill>
                  <a:schemeClr val="accent2">
                    <a:lumMod val="75000"/>
                  </a:schemeClr>
                </a:solidFill>
                <a:cs typeface="B Nazanin" panose="00000400000000000000" pitchFamily="2" charset="-78"/>
              </a:rPr>
              <a:t>working or short –term memory</a:t>
            </a:r>
            <a:endParaRPr lang="fa-IR" sz="3200" b="1" dirty="0">
              <a:solidFill>
                <a:schemeClr val="accent2">
                  <a:lumMod val="75000"/>
                </a:schemeClr>
              </a:solidFill>
              <a:cs typeface="B Nazanin" panose="00000400000000000000" pitchFamily="2" charset="-78"/>
            </a:endParaRPr>
          </a:p>
          <a:p>
            <a:pPr marL="0" indent="0">
              <a:buNone/>
            </a:pPr>
            <a:r>
              <a:rPr lang="fa-IR" sz="3200" dirty="0">
                <a:solidFill>
                  <a:schemeClr val="accent2">
                    <a:lumMod val="75000"/>
                  </a:schemeClr>
                </a:solidFill>
                <a:cs typeface="B Nazanin" panose="00000400000000000000" pitchFamily="2" charset="-78"/>
              </a:rPr>
              <a:t>3</a:t>
            </a:r>
            <a:r>
              <a:rPr lang="fa-IR" sz="3200" b="1" dirty="0">
                <a:solidFill>
                  <a:schemeClr val="accent2">
                    <a:lumMod val="75000"/>
                  </a:schemeClr>
                </a:solidFill>
                <a:cs typeface="B Nazanin" panose="00000400000000000000" pitchFamily="2" charset="-78"/>
              </a:rPr>
              <a:t>-حافظه بلند مدت (</a:t>
            </a:r>
            <a:r>
              <a:rPr lang="en-US" sz="3200" b="1" dirty="0">
                <a:solidFill>
                  <a:schemeClr val="accent2">
                    <a:lumMod val="75000"/>
                  </a:schemeClr>
                </a:solidFill>
                <a:cs typeface="B Nazanin" panose="00000400000000000000" pitchFamily="2" charset="-78"/>
              </a:rPr>
              <a:t>(long-term memory</a:t>
            </a:r>
            <a:endParaRPr lang="fa-IR" sz="3200" b="1" dirty="0">
              <a:solidFill>
                <a:schemeClr val="accent2">
                  <a:lumMod val="75000"/>
                </a:schemeClr>
              </a:solidFill>
              <a:cs typeface="B Nazanin" panose="00000400000000000000" pitchFamily="2" charset="-78"/>
            </a:endParaRPr>
          </a:p>
          <a:p>
            <a:pPr marL="0" indent="0">
              <a:buNone/>
            </a:pPr>
            <a:endParaRPr lang="fa-IR" sz="3200" dirty="0">
              <a:cs typeface="B Nazanin" panose="00000400000000000000" pitchFamily="2" charset="-78"/>
            </a:endParaRPr>
          </a:p>
        </p:txBody>
      </p:sp>
      <p:pic>
        <p:nvPicPr>
          <p:cNvPr id="4" name="Audio 3">
            <a:hlinkClick r:id="" action="ppaction://media"/>
            <a:extLst>
              <a:ext uri="{FF2B5EF4-FFF2-40B4-BE49-F238E27FC236}">
                <a16:creationId xmlns:a16="http://schemas.microsoft.com/office/drawing/2014/main" xmlns="" id="{571B16D7-5B64-45C2-B1F8-5BDD6B78C79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1012"/>
    </mc:Choice>
    <mc:Fallback xmlns="">
      <p:transition spd="slow" advTm="410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9|2.6"/>
</p:tagLst>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761</TotalTime>
  <Words>813</Words>
  <Application>Microsoft Office PowerPoint</Application>
  <PresentationFormat>On-screen Show (4:3)</PresentationFormat>
  <Paragraphs>52</Paragraphs>
  <Slides>14</Slides>
  <Notes>0</Notes>
  <HiddenSlides>0</HiddenSlides>
  <MMClips>14</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Facet</vt:lpstr>
      <vt:lpstr>درس نظریه های یادگیری(از منابع مختلف) دانشگاه فرهنگیان پردیس شهید رجائی ارومیه موضوع: نظریه پردازش اطلاعات</vt:lpstr>
      <vt:lpstr>تئوری پردازش اطلاعات   </vt:lpstr>
      <vt:lpstr> ادوارد تولمن</vt:lpstr>
      <vt:lpstr>تاریخچه ظهور نظریه پردازش اطلاعات</vt:lpstr>
      <vt:lpstr>PowerPoint Presentation</vt:lpstr>
      <vt:lpstr>PowerPoint Presentation</vt:lpstr>
      <vt:lpstr>PowerPoint Presentation</vt:lpstr>
      <vt:lpstr>PowerPoint Presentation</vt:lpstr>
      <vt:lpstr>ساختارسیستم پردازش اطلاعات</vt:lpstr>
      <vt:lpstr>PowerPoint Presentation</vt:lpstr>
      <vt:lpstr>ثبت کننده حسی</vt:lpstr>
      <vt:lpstr> حافظه فعال یا حافظه کوتاه مدت</vt:lpstr>
      <vt:lpstr>PowerPoint Presentation</vt:lpstr>
      <vt:lpstr>حافظه بلند مدت</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تئوری پردازش اطلاعات (Information processing theory)</dc:title>
  <dc:creator>M_SH</dc:creator>
  <cp:lastModifiedBy>MRT Pack 30 DVDs</cp:lastModifiedBy>
  <cp:revision>84</cp:revision>
  <dcterms:created xsi:type="dcterms:W3CDTF">2013-12-04T03:55:52Z</dcterms:created>
  <dcterms:modified xsi:type="dcterms:W3CDTF">2020-05-13T14:37:24Z</dcterms:modified>
</cp:coreProperties>
</file>